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presProps" Target="presProps.xml" /><Relationship Id="rId18" Type="http://schemas.openxmlformats.org/officeDocument/2006/relationships/tableStyles" Target="tableStyles.xml" /><Relationship Id="rId19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4"/>
            <a:ext cx="2628900" cy="5811837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199" y="365124"/>
            <a:ext cx="7734299" cy="5811837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199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7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7" y="1681162"/>
            <a:ext cx="5157786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7" y="2505074"/>
            <a:ext cx="5157786" cy="3684587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4"/>
            <a:ext cx="6172200" cy="48736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9" y="365124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9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9" y="6356349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1523999" y="2524124"/>
            <a:ext cx="9144000" cy="985837"/>
          </a:xfrm>
        </p:spPr>
        <p:txBody>
          <a:bodyPr/>
          <a:lstStyle/>
          <a:p>
            <a:pPr>
              <a:defRPr/>
            </a:pPr>
            <a:r>
              <a:rPr lang="ru-RU" sz="60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сердечное заболевание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sz="140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Цель: предсказать на основе заданных характеристик пациента, есть ли у этого конкретного человека заболевание сердца</a:t>
            </a:r>
            <a:endParaRPr sz="14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1395586" name="Заголовок 1"/>
          <p:cNvSpPr>
            <a:spLocks noGrp="1"/>
          </p:cNvSpPr>
          <p:nvPr>
            <p:ph type="title"/>
          </p:nvPr>
        </p:nvSpPr>
        <p:spPr bwMode="auto">
          <a:xfrm>
            <a:off x="838199" y="184149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br>
              <a:rPr lang="ru-RU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Исследовательский </a:t>
            </a:r>
            <a:r>
              <a:rPr lang="ru-RU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анализ</a:t>
            </a:r>
            <a:endParaRPr sz="4400"/>
          </a:p>
          <a:p>
            <a:pPr>
              <a:defRPr/>
            </a:pPr>
            <a:endParaRPr/>
          </a:p>
        </p:txBody>
      </p:sp>
      <p:sp>
        <p:nvSpPr>
          <p:cNvPr id="1369756781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7361378" y="1314450"/>
            <a:ext cx="4783500" cy="4351338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Thal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(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Thalassemia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 - Талассемия – это группа врожденных микроцитарных гемолитических анемий, которые характеризуются дефектом синтеза гемоглобина:</a:t>
            </a:r>
            <a:endParaRPr sz="1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В случае любого из отклонений от нормы в уровне синтеза гемоглобина, процент болезни сердце у человека становится значительным:</a:t>
            </a:r>
            <a:endParaRPr sz="1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fixed defect- 83.61%</a:t>
            </a:r>
            <a:endParaRPr sz="1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normal -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	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31.84%</a:t>
            </a:r>
            <a:endParaRPr sz="1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reversable defect-80.21%</a:t>
            </a:r>
            <a:endParaRPr sz="1400"/>
          </a:p>
        </p:txBody>
      </p:sp>
      <p:pic>
        <p:nvPicPr>
          <p:cNvPr id="79095389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70003" y="1314450"/>
            <a:ext cx="7191375" cy="5419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347865" name="Заголовок 1"/>
          <p:cNvSpPr>
            <a:spLocks noGrp="1"/>
          </p:cNvSpPr>
          <p:nvPr>
            <p:ph type="title"/>
          </p:nvPr>
        </p:nvSpPr>
        <p:spPr bwMode="auto">
          <a:xfrm>
            <a:off x="657224" y="7937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br>
              <a:rPr lang="ru-RU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Исследовательский </a:t>
            </a:r>
            <a:r>
              <a:rPr lang="ru-RU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анализ</a:t>
            </a:r>
            <a:endParaRPr sz="4400"/>
          </a:p>
          <a:p>
            <a:pPr>
              <a:defRPr/>
            </a:pPr>
            <a:endParaRPr sz="4400"/>
          </a:p>
          <a:p>
            <a:pPr>
              <a:defRPr/>
            </a:pPr>
            <a:endParaRPr/>
          </a:p>
        </p:txBody>
      </p:sp>
      <p:sp>
        <p:nvSpPr>
          <p:cNvPr id="1442083737" name="Объект 2"/>
          <p:cNvSpPr>
            <a:spLocks noGrp="1"/>
          </p:cNvSpPr>
          <p:nvPr>
            <p:ph idx="1"/>
          </p:nvPr>
        </p:nvSpPr>
        <p:spPr bwMode="auto">
          <a:xfrm>
            <a:off x="342899" y="996949"/>
            <a:ext cx="10515600" cy="4351338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1400"/>
              <a:t>Процент больных по географии</a:t>
            </a:r>
            <a:endParaRPr sz="1400"/>
          </a:p>
        </p:txBody>
      </p:sp>
      <p:pic>
        <p:nvPicPr>
          <p:cNvPr id="130740328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77225" y="1333500"/>
            <a:ext cx="7477125" cy="5257800"/>
          </a:xfrm>
          <a:prstGeom prst="rect">
            <a:avLst/>
          </a:prstGeom>
        </p:spPr>
      </p:pic>
      <p:sp>
        <p:nvSpPr>
          <p:cNvPr id="987688289" name=""/>
          <p:cNvSpPr txBox="1"/>
          <p:nvPr/>
        </p:nvSpPr>
        <p:spPr bwMode="auto">
          <a:xfrm flipH="0" flipV="0">
            <a:off x="8106749" y="1333499"/>
            <a:ext cx="4095858" cy="158499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Относительно географии следующие цифры:</a:t>
            </a:r>
            <a:endParaRPr sz="1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endParaRPr sz="1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239822" indent="-239822">
              <a:buFont typeface="Arial"/>
              <a:buChar char="•"/>
              <a:defRPr/>
            </a:pP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В Кливленде 45.72% больных людей</a:t>
            </a:r>
            <a:endParaRPr sz="1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239822" indent="-239822">
              <a:buFont typeface="Arial"/>
              <a:buChar char="•"/>
              <a:defRPr/>
            </a:pP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В Венгрии наименьшее количество больных -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36.18%</a:t>
            </a:r>
            <a:endParaRPr sz="1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239822" indent="-239822">
              <a:buFont typeface="Arial"/>
              <a:buChar char="•"/>
              <a:defRPr/>
            </a:pP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Швейцария обогнала всех и имеет 93.50%</a:t>
            </a:r>
            <a:endParaRPr sz="1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239822" indent="-239822">
              <a:buFont typeface="Arial"/>
              <a:buChar char="•"/>
              <a:defRPr/>
            </a:pP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Вирджиния на втором месте с 74.5% больных</a:t>
            </a: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383160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199" y="146049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br>
              <a:rPr lang="ru-RU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Исследовательский </a:t>
            </a:r>
            <a:r>
              <a:rPr lang="ru-RU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анализ</a:t>
            </a:r>
            <a:endParaRPr sz="4400"/>
          </a:p>
          <a:p>
            <a:pPr>
              <a:defRPr/>
            </a:pPr>
            <a:endParaRPr sz="4400"/>
          </a:p>
          <a:p>
            <a:pPr>
              <a:defRPr/>
            </a:pPr>
            <a:endParaRPr sz="4400"/>
          </a:p>
          <a:p>
            <a:pPr>
              <a:defRPr/>
            </a:pPr>
            <a:endParaRPr/>
          </a:p>
        </p:txBody>
      </p:sp>
      <p:sp>
        <p:nvSpPr>
          <p:cNvPr id="632923779" name="Объект 2"/>
          <p:cNvSpPr>
            <a:spLocks noGrp="1"/>
          </p:cNvSpPr>
          <p:nvPr>
            <p:ph idx="1"/>
          </p:nvPr>
        </p:nvSpPr>
        <p:spPr bwMode="auto">
          <a:xfrm>
            <a:off x="838199" y="1101724"/>
            <a:ext cx="10515600" cy="4351338"/>
          </a:xfrm>
        </p:spPr>
        <p:txBody>
          <a:bodyPr/>
          <a:lstStyle/>
          <a:p>
            <a:pPr>
              <a:defRPr/>
            </a:pPr>
            <a:r>
              <a:rPr sz="1400"/>
              <a:t>Процент больных по разным видам боли в груди</a:t>
            </a:r>
            <a:endParaRPr sz="1400"/>
          </a:p>
        </p:txBody>
      </p:sp>
      <p:pic>
        <p:nvPicPr>
          <p:cNvPr id="1968332768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838199" y="1596361"/>
            <a:ext cx="6647475" cy="49568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5953787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/>
              <a:t>Портрет больного человека</a:t>
            </a:r>
            <a:endParaRPr/>
          </a:p>
        </p:txBody>
      </p:sp>
      <p:sp>
        <p:nvSpPr>
          <p:cNvPr id="148234030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14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Мужчина</a:t>
            </a:r>
            <a:endParaRPr lang="ru-RU"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4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Старше 55 лет</a:t>
            </a:r>
            <a:endParaRPr lang="ru-RU"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4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Из Швейцарии или Вирджинии</a:t>
            </a:r>
            <a:endParaRPr sz="1400" b="0" i="0" u="none" strike="noStrike" cap="none" spc="0" baseline="-2500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4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Глюкоза натощак выше нормы</a:t>
            </a:r>
            <a:endParaRPr lang="ru-RU"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4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Пониженной максимальной ЧСС </a:t>
            </a:r>
            <a:endParaRPr lang="ru-RU"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4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Низкий холестерин  (Если удалить Швейцарию, то тогда не имеет значения)</a:t>
            </a:r>
            <a:endParaRPr lang="ru-RU"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4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Наличие стенокардии при нагрузке</a:t>
            </a:r>
            <a:endParaRPr lang="ru-RU"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4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 Размах аномально низкого ST ниже -1.1 или больше 4.2 </a:t>
            </a:r>
            <a:endParaRPr lang="ru-RU"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4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 Наличие дефектов в синтезе гемоглобина </a:t>
            </a:r>
            <a:endParaRPr lang="ru-RU"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4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 И наличие подсвеченных коронарных артерий при флюороскопии </a:t>
            </a:r>
            <a:endParaRPr lang="ru-RU"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4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 И максимальная нагрузка ST не наклонена вверх</a:t>
            </a:r>
            <a:endParaRPr sz="1400"/>
          </a:p>
        </p:txBody>
      </p:sp>
      <p:pic>
        <p:nvPicPr>
          <p:cNvPr id="128026108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8939212" y="4314825"/>
            <a:ext cx="2543175" cy="1190624"/>
          </a:xfrm>
          <a:prstGeom prst="rect">
            <a:avLst/>
          </a:prstGeom>
        </p:spPr>
      </p:pic>
      <p:pic>
        <p:nvPicPr>
          <p:cNvPr id="119490717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939212" y="1495424"/>
            <a:ext cx="2543175" cy="1219199"/>
          </a:xfrm>
          <a:prstGeom prst="rect">
            <a:avLst/>
          </a:prstGeom>
        </p:spPr>
      </p:pic>
      <p:sp>
        <p:nvSpPr>
          <p:cNvPr id="435462437" name=""/>
          <p:cNvSpPr txBox="1"/>
          <p:nvPr/>
        </p:nvSpPr>
        <p:spPr bwMode="auto">
          <a:xfrm flipH="0" flipV="0">
            <a:off x="8897396" y="2809874"/>
            <a:ext cx="2382869" cy="25911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06778" indent="-206778">
              <a:buAutoNum type="arabicPeriod"/>
              <a:defRPr/>
            </a:pPr>
            <a:r>
              <a:rPr sz="1100"/>
              <a:t>Данные с Швейцарией</a:t>
            </a:r>
            <a:endParaRPr sz="1100"/>
          </a:p>
        </p:txBody>
      </p:sp>
      <p:sp>
        <p:nvSpPr>
          <p:cNvPr id="202665381" name=""/>
          <p:cNvSpPr txBox="1"/>
          <p:nvPr/>
        </p:nvSpPr>
        <p:spPr bwMode="auto">
          <a:xfrm flipH="0" flipV="0">
            <a:off x="8954474" y="5610224"/>
            <a:ext cx="2268821" cy="25911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100"/>
              <a:t>2. Данные без Швейцарии</a:t>
            </a:r>
            <a:endParaRPr sz="1100"/>
          </a:p>
        </p:txBody>
      </p:sp>
      <p:sp>
        <p:nvSpPr>
          <p:cNvPr id="1062693935" name=""/>
          <p:cNvSpPr txBox="1"/>
          <p:nvPr/>
        </p:nvSpPr>
        <p:spPr bwMode="auto">
          <a:xfrm flipH="0" flipV="0">
            <a:off x="-208575" y="6019800"/>
            <a:ext cx="914400" cy="365795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7755475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/>
              <a:t>Результаты</a:t>
            </a:r>
            <a:endParaRPr/>
          </a:p>
        </p:txBody>
      </p:sp>
      <p:sp>
        <p:nvSpPr>
          <p:cNvPr id="875191272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5783170" y="1752600"/>
            <a:ext cx="2039324" cy="4351338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1600"/>
              <a:t>Было:</a:t>
            </a:r>
            <a:endParaRPr sz="1600"/>
          </a:p>
          <a:p>
            <a:pPr>
              <a:defRPr/>
            </a:pPr>
            <a:endParaRPr sz="1600"/>
          </a:p>
          <a:p>
            <a:pPr>
              <a:defRPr/>
            </a:pPr>
            <a:endParaRPr sz="1600"/>
          </a:p>
          <a:p>
            <a:pPr>
              <a:defRPr/>
            </a:pPr>
            <a:r>
              <a:rPr sz="1600"/>
              <a:t>Recall - 84%</a:t>
            </a:r>
            <a:endParaRPr sz="1600"/>
          </a:p>
          <a:p>
            <a:pPr marL="0" indent="0">
              <a:buFont typeface="Arial"/>
              <a:buNone/>
              <a:defRPr/>
            </a:pPr>
            <a:endParaRPr sz="1600"/>
          </a:p>
        </p:txBody>
      </p:sp>
      <p:sp>
        <p:nvSpPr>
          <p:cNvPr id="89553173" name=""/>
          <p:cNvSpPr txBox="1"/>
          <p:nvPr/>
        </p:nvSpPr>
        <p:spPr bwMode="auto">
          <a:xfrm flipH="0" flipV="0">
            <a:off x="486749" y="1400175"/>
            <a:ext cx="3276816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202951546" name=""/>
          <p:cNvSpPr txBox="1"/>
          <p:nvPr/>
        </p:nvSpPr>
        <p:spPr bwMode="auto">
          <a:xfrm flipH="0" flipV="0">
            <a:off x="-314325" y="1569702"/>
            <a:ext cx="914400" cy="365795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524276268" name=""/>
          <p:cNvSpPr txBox="1"/>
          <p:nvPr/>
        </p:nvSpPr>
        <p:spPr bwMode="auto">
          <a:xfrm flipH="0" flipV="0">
            <a:off x="9240225" y="1400175"/>
            <a:ext cx="2686230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989545931" name=""/>
          <p:cNvSpPr txBox="1"/>
          <p:nvPr/>
        </p:nvSpPr>
        <p:spPr bwMode="auto">
          <a:xfrm flipH="0" flipV="0">
            <a:off x="4687274" y="1400175"/>
            <a:ext cx="3210285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956013571" name=""/>
          <p:cNvSpPr txBox="1"/>
          <p:nvPr/>
        </p:nvSpPr>
        <p:spPr bwMode="auto">
          <a:xfrm flipH="0" flipV="0">
            <a:off x="8420660" y="1752600"/>
            <a:ext cx="5820711" cy="33531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/>
              <a:t>Стало</a:t>
            </a:r>
            <a:endParaRPr/>
          </a:p>
        </p:txBody>
      </p:sp>
      <p:sp>
        <p:nvSpPr>
          <p:cNvPr id="1324452211" name=""/>
          <p:cNvSpPr txBox="1"/>
          <p:nvPr/>
        </p:nvSpPr>
        <p:spPr bwMode="auto">
          <a:xfrm flipH="0" flipV="0">
            <a:off x="8420660" y="2768001"/>
            <a:ext cx="4325358" cy="33531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Arial"/>
              <a:buChar char="•"/>
              <a:defRPr/>
            </a:pPr>
            <a:r>
              <a:rPr sz="1600"/>
              <a:t>Recall - 88.2%</a:t>
            </a:r>
            <a:endParaRPr sz="1600"/>
          </a:p>
        </p:txBody>
      </p:sp>
      <p:sp>
        <p:nvSpPr>
          <p:cNvPr id="47998697" name=""/>
          <p:cNvSpPr txBox="1"/>
          <p:nvPr/>
        </p:nvSpPr>
        <p:spPr bwMode="auto">
          <a:xfrm flipH="0" flipV="0">
            <a:off x="220049" y="1609725"/>
            <a:ext cx="4194312" cy="115827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В качестве базовых моделей были выбраны </a:t>
            </a:r>
            <a:endParaRPr sz="1400"/>
          </a:p>
          <a:p>
            <a:pPr marL="283879" indent="-283879">
              <a:buFont typeface="Arial"/>
              <a:buChar char="•"/>
              <a:defRPr/>
            </a:pPr>
            <a:r>
              <a:rPr sz="1400"/>
              <a:t>дерево</a:t>
            </a:r>
            <a:endParaRPr sz="1400"/>
          </a:p>
          <a:p>
            <a:pPr marL="283879" indent="-283879">
              <a:buFont typeface="Arial"/>
              <a:buChar char="•"/>
              <a:defRPr/>
            </a:pPr>
            <a:r>
              <a:rPr sz="1400"/>
              <a:t>лес</a:t>
            </a:r>
            <a:endParaRPr sz="1400"/>
          </a:p>
          <a:p>
            <a:pPr marL="283879" indent="-283879">
              <a:buFont typeface="Arial"/>
              <a:buChar char="•"/>
              <a:defRPr/>
            </a:pPr>
            <a:r>
              <a:rPr sz="1400"/>
              <a:t>лог. регрессия</a:t>
            </a:r>
            <a:endParaRPr sz="1400"/>
          </a:p>
          <a:p>
            <a:pPr marL="283879" indent="-283879">
              <a:buFont typeface="Arial"/>
              <a:buChar char="•"/>
              <a:defRPr/>
            </a:pPr>
            <a:r>
              <a:rPr sz="1400"/>
              <a:t>KNN</a:t>
            </a:r>
            <a:endParaRPr sz="1400"/>
          </a:p>
        </p:txBody>
      </p:sp>
      <p:sp>
        <p:nvSpPr>
          <p:cNvPr id="319002814" name=""/>
          <p:cNvSpPr txBox="1"/>
          <p:nvPr/>
        </p:nvSpPr>
        <p:spPr bwMode="auto">
          <a:xfrm flipH="0" flipV="0">
            <a:off x="258149" y="3009900"/>
            <a:ext cx="4744854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Лучшая модель: случайны лес</a:t>
            </a:r>
            <a:endParaRPr/>
          </a:p>
        </p:txBody>
      </p:sp>
      <p:sp>
        <p:nvSpPr>
          <p:cNvPr id="129202988" name=""/>
          <p:cNvSpPr txBox="1"/>
          <p:nvPr/>
        </p:nvSpPr>
        <p:spPr bwMode="auto">
          <a:xfrm flipH="0" flipV="0">
            <a:off x="315299" y="3524250"/>
            <a:ext cx="4649568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Гиперпараметры через оптуну.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124841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Предобработка</a:t>
            </a:r>
            <a:endParaRPr sz="4400"/>
          </a:p>
          <a:p>
            <a:pPr>
              <a:defRPr/>
            </a:pPr>
            <a:endParaRPr/>
          </a:p>
        </p:txBody>
      </p:sp>
      <p:sp>
        <p:nvSpPr>
          <p:cNvPr id="641019804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sz="2000" b="0"/>
              <a:t>Числовые признаки заполнены методом группировки и получения медианных значений, а так же убраны  или заменены экстремально низкие / высокие значения.</a:t>
            </a:r>
            <a:endParaRPr sz="2000" b="0"/>
          </a:p>
          <a:p>
            <a:pPr>
              <a:defRPr/>
            </a:pPr>
            <a:r>
              <a:rPr sz="2000" b="0"/>
              <a:t>Категориальные признаки убраны таким же способом, что и числовые</a:t>
            </a:r>
            <a:endParaRPr sz="2000" b="0"/>
          </a:p>
          <a:p>
            <a:pPr>
              <a:defRPr/>
            </a:pPr>
            <a:r>
              <a:rPr sz="2000" b="0"/>
              <a:t>Для признаков с большим количеством пропусков были использованы разные методы заполнения. (Были заполнены по первому способу или </a:t>
            </a: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случайными значениям от min до max</a:t>
            </a:r>
            <a:r>
              <a:rPr sz="2000" b="0"/>
              <a:t>)</a:t>
            </a:r>
            <a:endParaRPr sz="2000" b="0"/>
          </a:p>
          <a:p>
            <a:pPr>
              <a:defRPr/>
            </a:pPr>
            <a:r>
              <a:rPr sz="2000" b="0"/>
              <a:t>После заполнения пропусков данные были приведены к соответствующему </a:t>
            </a:r>
            <a:r>
              <a:rPr sz="2000" b="0"/>
              <a:t>типу</a:t>
            </a:r>
            <a:br>
              <a:rPr sz="2000" b="0"/>
            </a:b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3562338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Предобработка</a:t>
            </a:r>
            <a:endParaRPr/>
          </a:p>
        </p:txBody>
      </p:sp>
      <p:pic>
        <p:nvPicPr>
          <p:cNvPr id="588849732" name=""/>
          <p:cNvPicPr>
            <a:picLocks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 rot="0">
            <a:off x="2358762" y="1825624"/>
            <a:ext cx="7474475" cy="43513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566701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Предобработка</a:t>
            </a:r>
            <a:endParaRPr/>
          </a:p>
        </p:txBody>
      </p:sp>
      <p:pic>
        <p:nvPicPr>
          <p:cNvPr id="1917909644" name=""/>
          <p:cNvPicPr>
            <a:picLocks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 rot="0" flipH="0" flipV="0">
            <a:off x="838199" y="1739899"/>
            <a:ext cx="9342660" cy="45084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5784848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838199" y="365124"/>
            <a:ext cx="10515600" cy="1206499"/>
          </a:xfrm>
        </p:spPr>
        <p:txBody>
          <a:bodyPr/>
          <a:lstStyle/>
          <a:p>
            <a:pPr>
              <a:defRPr/>
            </a:pPr>
            <a:r>
              <a:rPr/>
              <a:t>Исследовательский анализ</a:t>
            </a:r>
            <a:endParaRPr/>
          </a:p>
        </p:txBody>
      </p:sp>
      <p:pic>
        <p:nvPicPr>
          <p:cNvPr id="119944432" name=""/>
          <p:cNvPicPr>
            <a:picLocks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 rot="0">
            <a:off x="838199" y="1490123"/>
            <a:ext cx="10515600" cy="3269739"/>
          </a:xfrm>
          <a:prstGeom prst="rect">
            <a:avLst/>
          </a:prstGeom>
        </p:spPr>
      </p:pic>
      <p:sp>
        <p:nvSpPr>
          <p:cNvPr id="468606499" name=""/>
          <p:cNvSpPr txBox="1"/>
          <p:nvPr/>
        </p:nvSpPr>
        <p:spPr bwMode="auto">
          <a:xfrm flipH="0" flipV="0">
            <a:off x="1343999" y="4928489"/>
            <a:ext cx="9916188" cy="524776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При заболевании сердца нижняя планка кровяного давления с 80, поднимается от 90 и выше в зависимости </a:t>
            </a:r>
            <a:r>
              <a:rPr sz="140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от </a:t>
            </a:r>
            <a:endParaRPr sz="1400" b="0" i="0" u="none">
              <a:solidFill>
                <a:schemeClr val="tx1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140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степени заболевания.</a:t>
            </a:r>
            <a:r>
              <a:rPr sz="1400">
                <a:solidFill>
                  <a:schemeClr val="tx1"/>
                </a:solidFill>
              </a:rPr>
              <a:t> Медианное значение так же растет.</a:t>
            </a:r>
            <a:endParaRPr sz="14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5496148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br>
              <a:rPr lang="ru-RU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Исследовательский </a:t>
            </a:r>
            <a:r>
              <a:rPr lang="ru-RU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анализ</a:t>
            </a:r>
            <a:endParaRPr sz="4400"/>
          </a:p>
          <a:p>
            <a:pPr>
              <a:defRPr/>
            </a:pPr>
            <a:endParaRPr sz="4400"/>
          </a:p>
        </p:txBody>
      </p:sp>
      <p:pic>
        <p:nvPicPr>
          <p:cNvPr id="1347747083" name=""/>
          <p:cNvPicPr>
            <a:picLocks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 rot="0">
            <a:off x="838199" y="1442498"/>
            <a:ext cx="10515600" cy="3269739"/>
          </a:xfrm>
          <a:prstGeom prst="rect">
            <a:avLst/>
          </a:prstGeom>
        </p:spPr>
      </p:pic>
      <p:sp>
        <p:nvSpPr>
          <p:cNvPr id="1779822457" name=""/>
          <p:cNvSpPr txBox="1"/>
          <p:nvPr/>
        </p:nvSpPr>
        <p:spPr bwMode="auto">
          <a:xfrm flipH="0" flipV="0">
            <a:off x="838199" y="4453140"/>
            <a:ext cx="10041116" cy="15849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При стенокардии максимальная частота сердечных сокращений ниже, но есть максимальные/минимальные </a:t>
            </a:r>
            <a:endParaRPr sz="1400" b="0" i="0" u="none">
              <a:solidFill>
                <a:schemeClr val="tx1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140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значения сильно выбивающиеся из общей картины.</a:t>
            </a:r>
            <a:endParaRPr sz="1400">
              <a:solidFill>
                <a:schemeClr val="tx1"/>
              </a:solidFill>
            </a:endParaRPr>
          </a:p>
          <a:p>
            <a:pPr>
              <a:defRPr/>
            </a:pPr>
            <a:endParaRPr sz="1400">
              <a:solidFill>
                <a:schemeClr val="tx1"/>
              </a:solidFill>
            </a:endParaRPr>
          </a:p>
          <a:p>
            <a:pPr>
              <a:defRPr/>
            </a:pPr>
            <a:r>
              <a:rPr lang="ru-RU" sz="14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У людей со стенокардией процент больных людей значительно выше, чем без нее:</a:t>
            </a:r>
            <a:endParaRPr lang="ru-RU"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endParaRPr lang="ru-RU"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39821" indent="-239821">
              <a:buFont typeface="Arial"/>
              <a:buChar char="•"/>
              <a:defRPr/>
            </a:pPr>
            <a:r>
              <a:rPr lang="ru-RU" sz="14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С стенокардией – 83.47%</a:t>
            </a:r>
            <a:endParaRPr lang="ru-RU"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39821" indent="-239821">
              <a:buFont typeface="Arial"/>
              <a:buChar char="•"/>
              <a:defRPr/>
            </a:pPr>
            <a:r>
              <a:rPr lang="ru-RU" sz="14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Без стенокардии – 36.98 %</a:t>
            </a:r>
            <a:endParaRPr sz="14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927675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br>
              <a:rPr lang="ru-RU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Исследовательский </a:t>
            </a:r>
            <a:r>
              <a:rPr lang="ru-RU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анализ</a:t>
            </a:r>
            <a:endParaRPr sz="4400"/>
          </a:p>
          <a:p>
            <a:pPr>
              <a:defRPr/>
            </a:pPr>
            <a:endParaRPr sz="4400"/>
          </a:p>
          <a:p>
            <a:pPr>
              <a:defRPr/>
            </a:pPr>
            <a:endParaRPr/>
          </a:p>
        </p:txBody>
      </p:sp>
      <p:pic>
        <p:nvPicPr>
          <p:cNvPr id="37425356" name=""/>
          <p:cNvPicPr>
            <a:picLocks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 rot="0">
            <a:off x="476249" y="1973597"/>
            <a:ext cx="4276724" cy="3228975"/>
          </a:xfrm>
          <a:prstGeom prst="rect">
            <a:avLst/>
          </a:prstGeom>
        </p:spPr>
      </p:pic>
      <p:sp>
        <p:nvSpPr>
          <p:cNvPr id="1594957723" name=""/>
          <p:cNvSpPr txBox="1"/>
          <p:nvPr/>
        </p:nvSpPr>
        <p:spPr bwMode="auto">
          <a:xfrm flipH="0" flipV="0">
            <a:off x="5249249" y="2838449"/>
            <a:ext cx="5333600" cy="1976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lnSpc>
                <a:spcPct val="150000"/>
              </a:lnSpc>
              <a:defRPr/>
            </a:pPr>
            <a:r>
              <a:rPr sz="1600"/>
              <a:t>0 - </a:t>
            </a:r>
            <a:r>
              <a:rPr sz="160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Отсутствие видимых сердечных заболеваний</a:t>
            </a:r>
            <a:endParaRPr sz="1600"/>
          </a:p>
          <a:p>
            <a:pPr>
              <a:lnSpc>
                <a:spcPct val="150000"/>
              </a:lnSpc>
              <a:defRPr/>
            </a:pPr>
            <a:r>
              <a:rPr sz="1600"/>
              <a:t>1</a:t>
            </a:r>
            <a:r>
              <a:rPr sz="1600"/>
              <a:t> - </a:t>
            </a:r>
            <a:r>
              <a:rPr sz="160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Легкая болезнь сердца</a:t>
            </a:r>
            <a:endParaRPr sz="1600"/>
          </a:p>
          <a:p>
            <a:pPr>
              <a:lnSpc>
                <a:spcPct val="150000"/>
              </a:lnSpc>
              <a:defRPr/>
            </a:pPr>
            <a:r>
              <a:rPr sz="1600"/>
              <a:t>2 - </a:t>
            </a:r>
            <a:r>
              <a:rPr sz="160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Умеренная болезнь сердца</a:t>
            </a:r>
            <a:endParaRPr sz="1600"/>
          </a:p>
          <a:p>
            <a:pPr>
              <a:lnSpc>
                <a:spcPct val="150000"/>
              </a:lnSpc>
              <a:defRPr/>
            </a:pPr>
            <a:r>
              <a:rPr sz="1600"/>
              <a:t>3 - </a:t>
            </a:r>
            <a:r>
              <a:rPr sz="160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Тяжелое заболевание сердца</a:t>
            </a:r>
            <a:endParaRPr sz="1600"/>
          </a:p>
          <a:p>
            <a:pPr>
              <a:lnSpc>
                <a:spcPct val="150000"/>
              </a:lnSpc>
              <a:defRPr/>
            </a:pPr>
            <a:r>
              <a:rPr sz="1600"/>
              <a:t>4 - </a:t>
            </a:r>
            <a:r>
              <a:rPr sz="160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Очень тяжелое заболевание сердца</a:t>
            </a:r>
            <a:endParaRPr sz="1600"/>
          </a:p>
        </p:txBody>
      </p:sp>
      <p:sp>
        <p:nvSpPr>
          <p:cNvPr id="1241180218" name=""/>
          <p:cNvSpPr txBox="1"/>
          <p:nvPr/>
        </p:nvSpPr>
        <p:spPr bwMode="auto">
          <a:xfrm flipH="0" flipV="0">
            <a:off x="5125424" y="2209799"/>
            <a:ext cx="6648676" cy="365795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Стенокардия</a:t>
            </a:r>
            <a:r>
              <a:rPr/>
              <a:t> в зависимости от степени заболевания сердца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5429860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br>
              <a:rPr lang="ru-RU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Исследовательский </a:t>
            </a:r>
            <a:r>
              <a:rPr lang="ru-RU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анализ</a:t>
            </a:r>
            <a:endParaRPr sz="4400"/>
          </a:p>
          <a:p>
            <a:pPr>
              <a:defRPr/>
            </a:pPr>
            <a:endParaRPr/>
          </a:p>
        </p:txBody>
      </p:sp>
      <p:sp>
        <p:nvSpPr>
          <p:cNvPr id="771492163" name="Объект 2"/>
          <p:cNvSpPr>
            <a:spLocks noGrp="1"/>
          </p:cNvSpPr>
          <p:nvPr>
            <p:ph idx="1"/>
          </p:nvPr>
        </p:nvSpPr>
        <p:spPr bwMode="auto">
          <a:xfrm>
            <a:off x="838199" y="1377949"/>
            <a:ext cx="10515600" cy="4351338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ru-RU" sz="14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Процент больных людей при n-ом кол-ве подсвеченных коронарных артерий при флюороскопии</a:t>
            </a:r>
            <a:endParaRPr/>
          </a:p>
        </p:txBody>
      </p:sp>
      <p:pic>
        <p:nvPicPr>
          <p:cNvPr id="822171527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267235" y="1690687"/>
            <a:ext cx="6829864" cy="5028868"/>
          </a:xfrm>
          <a:prstGeom prst="rect">
            <a:avLst/>
          </a:prstGeom>
        </p:spPr>
      </p:pic>
      <p:sp>
        <p:nvSpPr>
          <p:cNvPr id="897563613" name=""/>
          <p:cNvSpPr txBox="1"/>
          <p:nvPr/>
        </p:nvSpPr>
        <p:spPr bwMode="auto">
          <a:xfrm flipH="0" flipV="0">
            <a:off x="7563825" y="2428875"/>
            <a:ext cx="4276724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310802628" name=""/>
          <p:cNvSpPr txBox="1"/>
          <p:nvPr/>
        </p:nvSpPr>
        <p:spPr bwMode="auto">
          <a:xfrm flipH="0" flipV="0">
            <a:off x="7192350" y="1690687"/>
            <a:ext cx="4772133" cy="179835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Чем больше коронарных артерий подсвечивается при флюороскопии, тем выше вероятность заполучить проблемы с сердцем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 sz="1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endParaRPr sz="1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0 - 45.84%</a:t>
            </a:r>
            <a:endParaRPr sz="1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1 - 66.81%</a:t>
            </a:r>
            <a:endParaRPr sz="1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2 - 83.95%</a:t>
            </a:r>
            <a:endParaRPr sz="1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3 - 85.71%</a:t>
            </a: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1510767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br>
              <a:rPr lang="ru-RU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Исследовательский </a:t>
            </a:r>
            <a:r>
              <a:rPr lang="ru-RU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анализ</a:t>
            </a:r>
            <a:endParaRPr sz="4400"/>
          </a:p>
          <a:p>
            <a:pPr>
              <a:defRPr/>
            </a:pPr>
            <a:endParaRPr/>
          </a:p>
        </p:txBody>
      </p:sp>
      <p:sp>
        <p:nvSpPr>
          <p:cNvPr id="1827874995" name="Объект 2"/>
          <p:cNvSpPr>
            <a:spLocks noGrp="1"/>
          </p:cNvSpPr>
          <p:nvPr>
            <p:ph idx="1"/>
          </p:nvPr>
        </p:nvSpPr>
        <p:spPr bwMode="auto">
          <a:xfrm>
            <a:off x="838199" y="1330324"/>
            <a:ext cx="10515600" cy="4351338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1400"/>
              <a:t>Зависимость ССЗ относительно пола</a:t>
            </a:r>
            <a:endParaRPr sz="1400"/>
          </a:p>
          <a:p>
            <a:pPr marL="0" indent="0">
              <a:buFont typeface="Arial"/>
              <a:buNone/>
              <a:defRPr/>
            </a:pPr>
            <a:endParaRPr/>
          </a:p>
        </p:txBody>
      </p:sp>
      <p:pic>
        <p:nvPicPr>
          <p:cNvPr id="179463650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281360" y="1690687"/>
            <a:ext cx="7139589" cy="4946101"/>
          </a:xfrm>
          <a:prstGeom prst="rect">
            <a:avLst/>
          </a:prstGeom>
        </p:spPr>
      </p:pic>
      <p:sp>
        <p:nvSpPr>
          <p:cNvPr id="1014938567" name=""/>
          <p:cNvSpPr txBox="1"/>
          <p:nvPr/>
        </p:nvSpPr>
        <p:spPr bwMode="auto">
          <a:xfrm flipH="0" flipV="0">
            <a:off x="7573350" y="1690687"/>
            <a:ext cx="3220386" cy="82299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Процент больных:</a:t>
            </a: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261850" indent="-261850">
              <a:buFont typeface="Arial"/>
              <a:buChar char="•"/>
              <a:defRPr/>
            </a:pPr>
            <a:r>
              <a:rPr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Мужчины – 63.22% </a:t>
            </a: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261850" indent="-261850">
              <a:buFont typeface="Arial"/>
              <a:buChar char="•"/>
              <a:defRPr/>
            </a:pPr>
            <a:r>
              <a:rPr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Женщины -</a:t>
            </a:r>
            <a:r>
              <a:rPr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25.77%</a:t>
            </a: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R7-Office/7.2.0.134</Application>
  <DocSecurity>0</DocSecurity>
  <PresentationFormat>Widescreen</PresentationFormat>
  <Paragraphs>0</Paragraphs>
  <Slides>14</Slides>
  <Notes>14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алексей седьмов</cp:lastModifiedBy>
  <cp:revision>6</cp:revision>
  <dcterms:created xsi:type="dcterms:W3CDTF">2012-12-03T06:56:55Z</dcterms:created>
  <dcterms:modified xsi:type="dcterms:W3CDTF">2022-12-05T16:10:21Z</dcterms:modified>
  <cp:category/>
  <cp:contentStatus/>
  <cp:version/>
</cp:coreProperties>
</file>