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43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Титульный слайд">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1523999" y="1122363"/>
            <a:ext cx="9144000" cy="2387599"/>
          </a:xfrm>
        </p:spPr>
        <p:txBody>
          <a:bodyPr anchor="b"/>
          <a:lstStyle>
            <a:lvl1pPr algn="ctr">
              <a:defRPr sz="6000"/>
            </a:lvl1pPr>
          </a:lstStyle>
          <a:p>
            <a:pPr>
              <a:defRPr/>
            </a:pPr>
            <a:r>
              <a:rPr lang="ru-RU"/>
              <a:t>Образец заголовка</a:t>
            </a:r>
          </a:p>
        </p:txBody>
      </p:sp>
      <p:sp>
        <p:nvSpPr>
          <p:cNvPr id="3" name="Подзаголовок 2"/>
          <p:cNvSpPr>
            <a:spLocks noGrp="1"/>
          </p:cNvSpPr>
          <p:nvPr>
            <p:ph type="subTitle" idx="1"/>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p>
        </p:txBody>
      </p:sp>
      <p:sp>
        <p:nvSpPr>
          <p:cNvPr id="4" name="Дата 3"/>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Заголовок и вертикальный текс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Вертикальный заголовок и текст">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724899" y="365124"/>
            <a:ext cx="2628900" cy="5811837"/>
          </a:xfrm>
        </p:spPr>
        <p:txBody>
          <a:bodyPr vert="eaVert"/>
          <a:lstStyle/>
          <a:p>
            <a:pPr>
              <a:defRPr/>
            </a:pPr>
            <a:r>
              <a:rPr lang="ru-RU"/>
              <a:t>Образец заголовка</a:t>
            </a:r>
          </a:p>
        </p:txBody>
      </p:sp>
      <p:sp>
        <p:nvSpPr>
          <p:cNvPr id="3" name="Вертикальный текст 2"/>
          <p:cNvSpPr>
            <a:spLocks noGrp="1"/>
          </p:cNvSpPr>
          <p:nvPr>
            <p:ph type="body" orient="vert" idx="1"/>
          </p:nvPr>
        </p:nvSpPr>
        <p:spPr bwMode="auto">
          <a:xfrm>
            <a:off x="838199" y="365124"/>
            <a:ext cx="7734299" cy="5811837"/>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p>
        </p:txBody>
      </p:sp>
      <p:sp>
        <p:nvSpPr>
          <p:cNvPr id="4" name="Дата 3"/>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Заголовок и объек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p>
        </p:txBody>
      </p:sp>
      <p:sp>
        <p:nvSpPr>
          <p:cNvPr id="4" name="Дата 3"/>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Заголовок раздел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1849" y="1709737"/>
            <a:ext cx="10515600" cy="2852736"/>
          </a:xfrm>
        </p:spPr>
        <p:txBody>
          <a:bodyPr anchor="b"/>
          <a:lstStyle>
            <a:lvl1pPr>
              <a:defRPr sz="6000"/>
            </a:lvl1pPr>
          </a:lstStyle>
          <a:p>
            <a:pPr>
              <a:defRPr/>
            </a:pPr>
            <a:r>
              <a:rPr lang="ru-RU"/>
              <a:t>Образец заголовка</a:t>
            </a:r>
          </a:p>
        </p:txBody>
      </p:sp>
      <p:sp>
        <p:nvSpPr>
          <p:cNvPr id="3" name="Текст 2"/>
          <p:cNvSpPr>
            <a:spLocks noGrp="1"/>
          </p:cNvSpPr>
          <p:nvPr>
            <p:ph type="body" idx="1"/>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Два объект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Объект 2"/>
          <p:cNvSpPr>
            <a:spLocks noGrp="1"/>
          </p:cNvSpPr>
          <p:nvPr>
            <p:ph sz="half" idx="1"/>
          </p:nvPr>
        </p:nvSpPr>
        <p:spPr bwMode="auto">
          <a:xfrm>
            <a:off x="838199" y="1825624"/>
            <a:ext cx="5181599"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Объект 3"/>
          <p:cNvSpPr>
            <a:spLocks noGrp="1"/>
          </p:cNvSpPr>
          <p:nvPr>
            <p:ph sz="half" idx="2"/>
          </p:nvPr>
        </p:nvSpPr>
        <p:spPr bwMode="auto">
          <a:xfrm>
            <a:off x="6172200" y="1825624"/>
            <a:ext cx="5181599"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5" name="Дата 4"/>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Сравнение">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9787" y="365124"/>
            <a:ext cx="10515600" cy="1325562"/>
          </a:xfrm>
        </p:spPr>
        <p:txBody>
          <a:bodyPr/>
          <a:lstStyle/>
          <a:p>
            <a:pPr>
              <a:defRPr/>
            </a:pPr>
            <a:r>
              <a:rPr lang="ru-RU"/>
              <a:t>Образец заголовка</a:t>
            </a:r>
          </a:p>
        </p:txBody>
      </p:sp>
      <p:sp>
        <p:nvSpPr>
          <p:cNvPr id="3" name="Текст 2"/>
          <p:cNvSpPr>
            <a:spLocks noGrp="1"/>
          </p:cNvSpPr>
          <p:nvPr>
            <p:ph type="body" idx="1"/>
          </p:nvPr>
        </p:nvSpPr>
        <p:spPr bwMode="auto">
          <a:xfrm>
            <a:off x="839787" y="1681162"/>
            <a:ext cx="5157786"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839787" y="2505074"/>
            <a:ext cx="5157786" cy="3684587"/>
          </a:xfrm>
        </p:spPr>
        <p:txBody>
          <a:bodyPr/>
          <a:lstStyle/>
          <a:p>
            <a:pPr lvl="0">
              <a:defRPr/>
            </a:pPr>
            <a:r>
              <a:rPr lang="ru-RU"/>
              <a:t>Click to edit Master text styles</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5" name="Текст 4"/>
          <p:cNvSpPr>
            <a:spLocks noGrp="1"/>
          </p:cNvSpPr>
          <p:nvPr>
            <p:ph type="body" sz="quarter" idx="3"/>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6172200" y="2505074"/>
            <a:ext cx="5183187" cy="3684587"/>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Дата 6"/>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Только заголовок">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Дата 2"/>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Пустой слайд">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Объект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9787" y="457200"/>
            <a:ext cx="3932236" cy="1600200"/>
          </a:xfrm>
        </p:spPr>
        <p:txBody>
          <a:bodyPr anchor="b"/>
          <a:lstStyle>
            <a:lvl1pPr>
              <a:defRPr sz="3200"/>
            </a:lvl1pPr>
          </a:lstStyle>
          <a:p>
            <a:pPr>
              <a:defRPr/>
            </a:pPr>
            <a:r>
              <a:rPr lang="ru-RU"/>
              <a:t>Образец заголовка</a:t>
            </a:r>
          </a:p>
        </p:txBody>
      </p:sp>
      <p:sp>
        <p:nvSpPr>
          <p:cNvPr id="3" name="Объект 2"/>
          <p:cNvSpPr>
            <a:spLocks noGrp="1"/>
          </p:cNvSpPr>
          <p:nvPr>
            <p:ph idx="1"/>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Текст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Рисунок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9787" y="457200"/>
            <a:ext cx="3932236" cy="1600200"/>
          </a:xfrm>
        </p:spPr>
        <p:txBody>
          <a:bodyPr anchor="b"/>
          <a:lstStyle>
            <a:lvl1pPr>
              <a:defRPr sz="3200"/>
            </a:lvl1pPr>
          </a:lstStyle>
          <a:p>
            <a:pPr>
              <a:defRPr/>
            </a:pPr>
            <a:r>
              <a:rPr lang="ru-RU"/>
              <a:t>Образец заголовка</a:t>
            </a:r>
          </a:p>
        </p:txBody>
      </p:sp>
      <p:sp>
        <p:nvSpPr>
          <p:cNvPr id="3" name="Рисунок 2"/>
          <p:cNvSpPr>
            <a:spLocks noGrp="1" noChangeAspect="1"/>
          </p:cNvSpPr>
          <p:nvPr>
            <p:ph type="pic" idx="1"/>
          </p:nvPr>
        </p:nvSpPr>
        <p:spPr bwMode="auto">
          <a:xfrm>
            <a:off x="5183187" y="987424"/>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Click icon to add picture</a:t>
            </a:r>
          </a:p>
        </p:txBody>
      </p:sp>
      <p:sp>
        <p:nvSpPr>
          <p:cNvPr id="4" name="Текст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05.12.2023</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199" y="365124"/>
            <a:ext cx="10515600" cy="1325562"/>
          </a:xfrm>
          <a:prstGeom prst="rect">
            <a:avLst/>
          </a:prstGeom>
        </p:spPr>
        <p:txBody>
          <a:bodyPr vert="horz" lIns="91440" tIns="45720" rIns="91440" bIns="45720" rtlCol="0" anchor="ctr">
            <a:normAutofit/>
          </a:bodyPr>
          <a:lstStyle/>
          <a:p>
            <a:pPr>
              <a:defRPr/>
            </a:pPr>
            <a:r>
              <a:rPr lang="ru-RU"/>
              <a:t>Click to edit Master title style</a:t>
            </a:r>
          </a:p>
        </p:txBody>
      </p:sp>
      <p:sp>
        <p:nvSpPr>
          <p:cNvPr id="3" name="Text Placeholder 2"/>
          <p:cNvSpPr>
            <a:spLocks noGrp="1"/>
          </p:cNvSpPr>
          <p:nvPr>
            <p:ph type="body" idx="1"/>
          </p:nvPr>
        </p:nvSpPr>
        <p:spPr bwMode="auto">
          <a:xfrm>
            <a:off x="838199" y="1825624"/>
            <a:ext cx="10515600" cy="4351338"/>
          </a:xfrm>
          <a:prstGeom prst="rect">
            <a:avLst/>
          </a:prstGeom>
        </p:spPr>
        <p:txBody>
          <a:bodyPr vert="horz" lIns="91440" tIns="45720" rIns="91440" bIns="45720" rtlCol="0">
            <a:normAutofit/>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4" name="Date Placeholder 3"/>
          <p:cNvSpPr>
            <a:spLocks noGrp="1"/>
          </p:cNvSpPr>
          <p:nvPr>
            <p:ph type="dt" sz="half" idx="2"/>
          </p:nvPr>
        </p:nvSpPr>
        <p:spPr bwMode="auto">
          <a:xfrm>
            <a:off x="838199"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ru-RU"/>
              <a:t>05.12.2023</a:t>
            </a:fld>
            <a:endParaRPr lang="ru-RU"/>
          </a:p>
        </p:txBody>
      </p:sp>
      <p:sp>
        <p:nvSpPr>
          <p:cNvPr id="5" name="Footer Placeholder 4"/>
          <p:cNvSpPr>
            <a:spLocks noGrp="1"/>
          </p:cNvSpPr>
          <p:nvPr>
            <p:ph type="ftr" sz="quarter" idx="3"/>
          </p:nvPr>
        </p:nvSpPr>
        <p:spPr bwMode="auto">
          <a:xfrm>
            <a:off x="4038599"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8610599"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2524124"/>
            <a:ext cx="9144000" cy="985837"/>
          </a:xfrm>
        </p:spPr>
        <p:txBody>
          <a:bodyPr/>
          <a:lstStyle/>
          <a:p>
            <a:pPr>
              <a:defRPr/>
            </a:pPr>
            <a:r>
              <a:rPr lang="en-US" dirty="0" smtClean="0"/>
              <a:t>Heart Disease</a:t>
            </a:r>
            <a:endParaRPr lang="ru-RU" dirty="0"/>
          </a:p>
        </p:txBody>
      </p:sp>
      <p:sp>
        <p:nvSpPr>
          <p:cNvPr id="3" name="Subtitle 2"/>
          <p:cNvSpPr>
            <a:spLocks noGrp="1"/>
          </p:cNvSpPr>
          <p:nvPr>
            <p:ph type="subTitle" idx="1"/>
          </p:nvPr>
        </p:nvSpPr>
        <p:spPr bwMode="auto"/>
        <p:txBody>
          <a:bodyPr>
            <a:normAutofit/>
          </a:bodyPr>
          <a:lstStyle/>
          <a:p>
            <a:pPr>
              <a:defRPr/>
            </a:pPr>
            <a:r>
              <a:rPr lang="en-US" sz="1400" dirty="0">
                <a:latin typeface="Times New Roman" panose="02020603050405020304" pitchFamily="18" charset="0"/>
                <a:cs typeface="Times New Roman" panose="02020603050405020304" pitchFamily="18" charset="0"/>
              </a:rPr>
              <a:t>Goal: Predict whether this specific individual has heart disease based on given characteristics.</a:t>
            </a:r>
            <a:endParaRPr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1510767"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compatLnSpc="0">
            <a:normAutofit/>
          </a:bodyPr>
          <a:lstStyle/>
          <a:p>
            <a:pPr>
              <a:defRPr/>
            </a:pPr>
            <a:r>
              <a:rPr lang="en-US" dirty="0"/>
              <a:t>Exploratory Data Analysis</a:t>
            </a:r>
            <a:r>
              <a:rPr lang="ru-RU" dirty="0"/>
              <a:t> </a:t>
            </a:r>
            <a:r>
              <a:rPr lang="en-US" dirty="0"/>
              <a:t>(EDA)</a:t>
            </a:r>
            <a:endParaRPr dirty="0"/>
          </a:p>
        </p:txBody>
      </p:sp>
      <p:sp>
        <p:nvSpPr>
          <p:cNvPr id="1827874995" name="Объект 2"/>
          <p:cNvSpPr>
            <a:spLocks noGrp="1"/>
          </p:cNvSpPr>
          <p:nvPr>
            <p:ph idx="1"/>
          </p:nvPr>
        </p:nvSpPr>
        <p:spPr bwMode="auto">
          <a:xfrm>
            <a:off x="838199" y="1051601"/>
            <a:ext cx="10515600" cy="4351338"/>
          </a:xfrm>
        </p:spPr>
        <p:txBody>
          <a:bodyPr>
            <a:normAutofit/>
          </a:bodyPr>
          <a:lstStyle/>
          <a:p>
            <a:pPr marL="0" indent="0">
              <a:buNone/>
              <a:defRPr/>
            </a:pPr>
            <a:endParaRPr lang="en-US" sz="1400" dirty="0">
              <a:latin typeface="Times New Roman" panose="02020603050405020304" pitchFamily="18" charset="0"/>
              <a:cs typeface="Times New Roman" panose="02020603050405020304" pitchFamily="18" charset="0"/>
            </a:endParaRPr>
          </a:p>
          <a:p>
            <a:pPr marL="0" indent="0">
              <a:buNone/>
              <a:defRPr/>
            </a:pPr>
            <a:r>
              <a:rPr lang="en-US" sz="1400" dirty="0">
                <a:latin typeface="Times New Roman" panose="02020603050405020304" pitchFamily="18" charset="0"/>
                <a:cs typeface="Times New Roman" panose="02020603050405020304" pitchFamily="18" charset="0"/>
              </a:rPr>
              <a:t>Coronary heart disease (CHD) in relation to gender:</a:t>
            </a:r>
            <a:endParaRPr sz="1400" dirty="0">
              <a:latin typeface="Times New Roman" panose="02020603050405020304" pitchFamily="18" charset="0"/>
              <a:cs typeface="Times New Roman" panose="02020603050405020304" pitchFamily="18" charset="0"/>
            </a:endParaRPr>
          </a:p>
        </p:txBody>
      </p:sp>
      <p:pic>
        <p:nvPicPr>
          <p:cNvPr id="1794636503" name="Рисунок 1794636502"/>
          <p:cNvPicPr>
            <a:picLocks noChangeAspect="1"/>
          </p:cNvPicPr>
          <p:nvPr/>
        </p:nvPicPr>
        <p:blipFill>
          <a:blip r:embed="rId2"/>
          <a:stretch/>
        </p:blipFill>
        <p:spPr bwMode="auto">
          <a:xfrm>
            <a:off x="281360" y="1690687"/>
            <a:ext cx="7139589" cy="4946101"/>
          </a:xfrm>
          <a:prstGeom prst="rect">
            <a:avLst/>
          </a:prstGeom>
        </p:spPr>
      </p:pic>
      <p:sp>
        <p:nvSpPr>
          <p:cNvPr id="1014938567" name="TextBox 1014938566"/>
          <p:cNvSpPr txBox="1"/>
          <p:nvPr/>
        </p:nvSpPr>
        <p:spPr bwMode="auto">
          <a:xfrm>
            <a:off x="7536160" y="1690686"/>
            <a:ext cx="3220386" cy="71173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sz="1400" dirty="0">
                <a:latin typeface="Times New Roman" panose="02020603050405020304" pitchFamily="18" charset="0"/>
                <a:cs typeface="Times New Roman" panose="02020603050405020304" pitchFamily="18" charset="0"/>
              </a:rPr>
              <a:t>Percentage of affected individuals: </a:t>
            </a:r>
            <a:endParaRPr lang="en-US" sz="1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sz="1400" dirty="0" smtClean="0">
                <a:latin typeface="Times New Roman" panose="02020603050405020304" pitchFamily="18" charset="0"/>
                <a:cs typeface="Times New Roman" panose="02020603050405020304" pitchFamily="18" charset="0"/>
              </a:rPr>
              <a:t>Men </a:t>
            </a:r>
            <a:r>
              <a:rPr lang="en-US" sz="1400" dirty="0">
                <a:latin typeface="Times New Roman" panose="02020603050405020304" pitchFamily="18" charset="0"/>
                <a:cs typeface="Times New Roman" panose="02020603050405020304" pitchFamily="18" charset="0"/>
              </a:rPr>
              <a:t>- 63.22</a:t>
            </a:r>
            <a:r>
              <a:rPr lang="en-US" sz="1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defRPr/>
            </a:pPr>
            <a:r>
              <a:rPr lang="en-US" sz="1400" dirty="0" smtClean="0">
                <a:latin typeface="Times New Roman" panose="02020603050405020304" pitchFamily="18" charset="0"/>
                <a:cs typeface="Times New Roman" panose="02020603050405020304" pitchFamily="18" charset="0"/>
              </a:rPr>
              <a:t>Women </a:t>
            </a:r>
            <a:r>
              <a:rPr lang="en-US" sz="1400" dirty="0">
                <a:latin typeface="Times New Roman" panose="02020603050405020304" pitchFamily="18" charset="0"/>
                <a:cs typeface="Times New Roman" panose="02020603050405020304" pitchFamily="18" charset="0"/>
              </a:rPr>
              <a:t>- 25.77%</a:t>
            </a:r>
            <a:endParaRPr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11395586" name="Заголовок 1"/>
          <p:cNvSpPr>
            <a:spLocks noGrp="1"/>
          </p:cNvSpPr>
          <p:nvPr>
            <p:ph type="title"/>
          </p:nvPr>
        </p:nvSpPr>
        <p:spPr bwMode="auto">
          <a:xfrm>
            <a:off x="838199" y="184149"/>
            <a:ext cx="10515600" cy="1325562"/>
          </a:xfrm>
        </p:spPr>
        <p:txBody>
          <a:bodyPr vertOverflow="overflow" horzOverflow="overflow" vert="horz" wrap="square" lIns="91440" tIns="45720" rIns="91440" bIns="45720" numCol="1" spcCol="0" rtlCol="0" fromWordArt="0" anchor="ctr" anchorCtr="0" forceAA="0" compatLnSpc="0">
            <a:normAutofit/>
          </a:bodyPr>
          <a:lstStyle/>
          <a:p>
            <a:pPr>
              <a:defRPr/>
            </a:pPr>
            <a:r>
              <a:rPr lang="en-US" dirty="0"/>
              <a:t>Exploratory Data Analysis</a:t>
            </a:r>
            <a:r>
              <a:rPr lang="ru-RU" dirty="0"/>
              <a:t> </a:t>
            </a:r>
            <a:r>
              <a:rPr lang="en-US" dirty="0"/>
              <a:t>(EDA)</a:t>
            </a:r>
            <a:endParaRPr dirty="0"/>
          </a:p>
        </p:txBody>
      </p:sp>
      <p:sp>
        <p:nvSpPr>
          <p:cNvPr id="1369756781" name="Объект 2"/>
          <p:cNvSpPr>
            <a:spLocks noGrp="1"/>
          </p:cNvSpPr>
          <p:nvPr>
            <p:ph idx="1"/>
          </p:nvPr>
        </p:nvSpPr>
        <p:spPr bwMode="auto">
          <a:xfrm>
            <a:off x="7361378" y="1314450"/>
            <a:ext cx="4783500" cy="4351338"/>
          </a:xfrm>
        </p:spPr>
        <p:txBody>
          <a:bodyPr/>
          <a:lstStyle/>
          <a:p>
            <a:pPr marL="0" indent="0">
              <a:buNone/>
              <a:defRPr/>
            </a:pPr>
            <a:r>
              <a:rPr lang="en-US" sz="1400" dirty="0">
                <a:latin typeface="Times New Roman" panose="02020603050405020304" pitchFamily="18" charset="0"/>
                <a:cs typeface="Times New Roman" panose="02020603050405020304" pitchFamily="18" charset="0"/>
              </a:rPr>
              <a:t>Thal (Thalassemia) - Thalassemia is a group of congenital microcytic hemolytic anemias characterized by defective hemoglobin synthesis</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defRPr/>
            </a:pPr>
            <a:r>
              <a:rPr lang="en-US" sz="1400" dirty="0">
                <a:latin typeface="Times New Roman" panose="02020603050405020304" pitchFamily="18" charset="0"/>
                <a:cs typeface="Times New Roman" panose="02020603050405020304" pitchFamily="18" charset="0"/>
              </a:rPr>
              <a:t>In the case of any deviation from the normal level of hemoglobin synthesis, the percentage of heart disease in an individual becomes significant</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defRPr/>
            </a:pPr>
            <a:r>
              <a:rPr lang="en-US" sz="1400" dirty="0">
                <a:latin typeface="Times New Roman" panose="02020603050405020304" pitchFamily="18" charset="0"/>
                <a:cs typeface="Times New Roman" panose="02020603050405020304" pitchFamily="18" charset="0"/>
              </a:rPr>
              <a:t>Fixed defect - 83.61%</a:t>
            </a:r>
          </a:p>
          <a:p>
            <a:pPr>
              <a:defRPr/>
            </a:pPr>
            <a:r>
              <a:rPr lang="en-US" sz="1400" dirty="0">
                <a:latin typeface="Times New Roman" panose="02020603050405020304" pitchFamily="18" charset="0"/>
                <a:cs typeface="Times New Roman" panose="02020603050405020304" pitchFamily="18" charset="0"/>
              </a:rPr>
              <a:t>Normal - 31.84%</a:t>
            </a:r>
          </a:p>
          <a:p>
            <a:pPr>
              <a:defRPr/>
            </a:pPr>
            <a:r>
              <a:rPr lang="en-US" sz="1400" dirty="0">
                <a:latin typeface="Times New Roman" panose="02020603050405020304" pitchFamily="18" charset="0"/>
                <a:cs typeface="Times New Roman" panose="02020603050405020304" pitchFamily="18" charset="0"/>
              </a:rPr>
              <a:t>Reversible defect - 80.21%</a:t>
            </a:r>
          </a:p>
          <a:p>
            <a:pPr marL="0" indent="0">
              <a:buNone/>
              <a:defRPr/>
            </a:pPr>
            <a:endParaRPr lang="en-US" sz="1400" dirty="0">
              <a:latin typeface="Times New Roman" panose="02020603050405020304" pitchFamily="18" charset="0"/>
              <a:cs typeface="Times New Roman" panose="02020603050405020304" pitchFamily="18" charset="0"/>
            </a:endParaRPr>
          </a:p>
          <a:p>
            <a:pPr marL="0" indent="0">
              <a:buNone/>
              <a:defRPr/>
            </a:pPr>
            <a:endParaRPr lang="en-US" sz="1400" dirty="0">
              <a:latin typeface="Times New Roman" panose="02020603050405020304" pitchFamily="18" charset="0"/>
              <a:cs typeface="Times New Roman" panose="02020603050405020304" pitchFamily="18" charset="0"/>
            </a:endParaRPr>
          </a:p>
          <a:p>
            <a:pPr marL="0" indent="0">
              <a:buNone/>
              <a:defRPr/>
            </a:pPr>
            <a:endParaRPr lang="en-US" sz="1400" dirty="0">
              <a:latin typeface="Times New Roman" panose="02020603050405020304" pitchFamily="18" charset="0"/>
              <a:cs typeface="Times New Roman" panose="02020603050405020304" pitchFamily="18" charset="0"/>
            </a:endParaRPr>
          </a:p>
          <a:p>
            <a:pPr marL="0" indent="0">
              <a:buNone/>
              <a:defRPr/>
            </a:pPr>
            <a:endParaRPr lang="en-US" sz="1400" dirty="0">
              <a:latin typeface="Times New Roman" panose="02020603050405020304" pitchFamily="18" charset="0"/>
              <a:cs typeface="Times New Roman" panose="02020603050405020304" pitchFamily="18" charset="0"/>
            </a:endParaRPr>
          </a:p>
          <a:p>
            <a:pPr marL="0" indent="0">
              <a:buFont typeface="Arial"/>
              <a:buNone/>
              <a:defRPr/>
            </a:pPr>
            <a:endParaRPr sz="1400" dirty="0">
              <a:latin typeface="Times New Roman" panose="02020603050405020304" pitchFamily="18" charset="0"/>
              <a:cs typeface="Times New Roman" panose="02020603050405020304" pitchFamily="18" charset="0"/>
            </a:endParaRPr>
          </a:p>
        </p:txBody>
      </p:sp>
      <p:pic>
        <p:nvPicPr>
          <p:cNvPr id="790953896" name="Рисунок 790953895"/>
          <p:cNvPicPr>
            <a:picLocks noChangeAspect="1"/>
          </p:cNvPicPr>
          <p:nvPr/>
        </p:nvPicPr>
        <p:blipFill>
          <a:blip r:embed="rId2"/>
          <a:stretch/>
        </p:blipFill>
        <p:spPr bwMode="auto">
          <a:xfrm>
            <a:off x="170003" y="1314450"/>
            <a:ext cx="7191375" cy="5419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2347865" name="Заголовок 1"/>
          <p:cNvSpPr>
            <a:spLocks noGrp="1"/>
          </p:cNvSpPr>
          <p:nvPr>
            <p:ph type="title"/>
          </p:nvPr>
        </p:nvSpPr>
        <p:spPr bwMode="auto">
          <a:xfrm>
            <a:off x="657224" y="7937"/>
            <a:ext cx="10515600" cy="1325562"/>
          </a:xfrm>
        </p:spPr>
        <p:txBody>
          <a:bodyPr vertOverflow="overflow" horzOverflow="overflow" vert="horz" wrap="square" lIns="91440" tIns="45720" rIns="91440" bIns="45720" numCol="1" spcCol="0" rtlCol="0" fromWordArt="0" anchor="ctr" anchorCtr="0" forceAA="0" compatLnSpc="0">
            <a:normAutofit/>
          </a:bodyPr>
          <a:lstStyle/>
          <a:p>
            <a:pPr>
              <a:defRPr/>
            </a:pPr>
            <a:r>
              <a:rPr lang="en-US" dirty="0"/>
              <a:t>Exploratory Data Analysis</a:t>
            </a:r>
            <a:r>
              <a:rPr lang="ru-RU" dirty="0"/>
              <a:t> </a:t>
            </a:r>
            <a:r>
              <a:rPr lang="en-US" dirty="0"/>
              <a:t>(EDA)</a:t>
            </a:r>
            <a:endParaRPr sz="4400" dirty="0"/>
          </a:p>
          <a:p>
            <a:pPr>
              <a:defRPr/>
            </a:pPr>
            <a:endParaRPr dirty="0"/>
          </a:p>
        </p:txBody>
      </p:sp>
      <p:sp>
        <p:nvSpPr>
          <p:cNvPr id="1442083737" name="Объект 2"/>
          <p:cNvSpPr>
            <a:spLocks noGrp="1"/>
          </p:cNvSpPr>
          <p:nvPr>
            <p:ph idx="1"/>
          </p:nvPr>
        </p:nvSpPr>
        <p:spPr bwMode="auto">
          <a:xfrm>
            <a:off x="342899" y="996949"/>
            <a:ext cx="10515600" cy="4351338"/>
          </a:xfrm>
        </p:spPr>
        <p:txBody>
          <a:bodyPr/>
          <a:lstStyle/>
          <a:p>
            <a:r>
              <a:rPr lang="en-US" sz="1400" dirty="0">
                <a:latin typeface="Times New Roman" panose="02020603050405020304" pitchFamily="18" charset="0"/>
                <a:cs typeface="Times New Roman" panose="02020603050405020304" pitchFamily="18" charset="0"/>
              </a:rPr>
              <a:t>Percentage of affected individuals by geography</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pic>
        <p:nvPicPr>
          <p:cNvPr id="1307403286" name="Рисунок 1307403285"/>
          <p:cNvPicPr>
            <a:picLocks noChangeAspect="1"/>
          </p:cNvPicPr>
          <p:nvPr/>
        </p:nvPicPr>
        <p:blipFill>
          <a:blip r:embed="rId2"/>
          <a:stretch/>
        </p:blipFill>
        <p:spPr bwMode="auto">
          <a:xfrm>
            <a:off x="477225" y="1333500"/>
            <a:ext cx="7477125" cy="5257800"/>
          </a:xfrm>
          <a:prstGeom prst="rect">
            <a:avLst/>
          </a:prstGeom>
        </p:spPr>
      </p:pic>
      <p:sp>
        <p:nvSpPr>
          <p:cNvPr id="987688289" name="TextBox 987688288"/>
          <p:cNvSpPr txBox="1"/>
          <p:nvPr/>
        </p:nvSpPr>
        <p:spPr bwMode="auto">
          <a:xfrm>
            <a:off x="8106749" y="1333499"/>
            <a:ext cx="4095858" cy="133113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Cleveland - 45.72%</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Hungary with the least number of affected - 36.18%</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Switzerland surpassed all with 93.50%</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Virginia comes second with 74.5% affected individuals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43831602" name="Заголовок 1"/>
          <p:cNvSpPr>
            <a:spLocks noGrp="1"/>
          </p:cNvSpPr>
          <p:nvPr>
            <p:ph type="title"/>
          </p:nvPr>
        </p:nvSpPr>
        <p:spPr bwMode="auto">
          <a:xfrm>
            <a:off x="838199" y="146049"/>
            <a:ext cx="10515600" cy="1325562"/>
          </a:xfrm>
        </p:spPr>
        <p:txBody>
          <a:bodyPr vertOverflow="overflow" horzOverflow="overflow" vert="horz" wrap="square" lIns="91440" tIns="45720" rIns="91440" bIns="45720" numCol="1" spcCol="0" rtlCol="0" fromWordArt="0" anchor="ctr" anchorCtr="0" forceAA="0" compatLnSpc="0">
            <a:normAutofit/>
          </a:bodyPr>
          <a:lstStyle/>
          <a:p>
            <a:pPr>
              <a:defRPr/>
            </a:pPr>
            <a:r>
              <a:rPr lang="en-US" dirty="0"/>
              <a:t>Exploratory Data Analysis</a:t>
            </a:r>
            <a:r>
              <a:rPr lang="ru-RU" dirty="0"/>
              <a:t> </a:t>
            </a:r>
            <a:r>
              <a:rPr lang="en-US" dirty="0"/>
              <a:t>(EDA)</a:t>
            </a:r>
            <a:endParaRPr sz="4400" dirty="0"/>
          </a:p>
          <a:p>
            <a:pPr>
              <a:defRPr/>
            </a:pPr>
            <a:endParaRPr sz="4400" dirty="0"/>
          </a:p>
          <a:p>
            <a:pPr>
              <a:defRPr/>
            </a:pPr>
            <a:endParaRPr dirty="0"/>
          </a:p>
        </p:txBody>
      </p:sp>
      <p:sp>
        <p:nvSpPr>
          <p:cNvPr id="632923779" name="Объект 2"/>
          <p:cNvSpPr>
            <a:spLocks noGrp="1"/>
          </p:cNvSpPr>
          <p:nvPr>
            <p:ph idx="1"/>
          </p:nvPr>
        </p:nvSpPr>
        <p:spPr bwMode="auto">
          <a:xfrm>
            <a:off x="838199" y="1101724"/>
            <a:ext cx="10515600" cy="4351338"/>
          </a:xfrm>
        </p:spPr>
        <p:txBody>
          <a:bodyPr/>
          <a:lstStyle/>
          <a:p>
            <a:pPr>
              <a:defRPr/>
            </a:pPr>
            <a:r>
              <a:rPr lang="en-US" sz="1400" dirty="0"/>
              <a:t>Percentage of affected individuals based on different types of chest pain.</a:t>
            </a:r>
          </a:p>
          <a:p>
            <a:pPr>
              <a:defRPr/>
            </a:pPr>
            <a:endParaRPr lang="en-US" sz="1400" dirty="0"/>
          </a:p>
          <a:p>
            <a:pPr>
              <a:defRPr/>
            </a:pPr>
            <a:endParaRPr lang="en-US" sz="1400" dirty="0"/>
          </a:p>
          <a:p>
            <a:pPr>
              <a:defRPr/>
            </a:pPr>
            <a:endParaRPr lang="en-US" sz="1400" dirty="0"/>
          </a:p>
          <a:p>
            <a:pPr>
              <a:defRPr/>
            </a:pPr>
            <a:endParaRPr lang="en-US" sz="1400" dirty="0"/>
          </a:p>
          <a:p>
            <a:pPr>
              <a:defRPr/>
            </a:pPr>
            <a:endParaRPr lang="en-US" sz="1400" dirty="0"/>
          </a:p>
          <a:p>
            <a:pPr>
              <a:defRPr/>
            </a:pPr>
            <a:endParaRPr sz="1400" dirty="0"/>
          </a:p>
        </p:txBody>
      </p:sp>
      <p:pic>
        <p:nvPicPr>
          <p:cNvPr id="1968332768" name="Рисунок 1968332767"/>
          <p:cNvPicPr>
            <a:picLocks noChangeAspect="1"/>
          </p:cNvPicPr>
          <p:nvPr/>
        </p:nvPicPr>
        <p:blipFill>
          <a:blip r:embed="rId2"/>
          <a:stretch/>
        </p:blipFill>
        <p:spPr bwMode="auto">
          <a:xfrm>
            <a:off x="838199" y="1596361"/>
            <a:ext cx="6647475" cy="49568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265953787" name="Заголовок 1"/>
          <p:cNvSpPr>
            <a:spLocks noGrp="1"/>
          </p:cNvSpPr>
          <p:nvPr>
            <p:ph type="title"/>
          </p:nvPr>
        </p:nvSpPr>
        <p:spPr bwMode="auto"/>
        <p:txBody>
          <a:bodyPr/>
          <a:lstStyle/>
          <a:p>
            <a:pPr algn="ctr">
              <a:defRPr/>
            </a:pPr>
            <a:r>
              <a:rPr lang="en-US" dirty="0"/>
              <a:t>Portrait of an Afflicted Individual</a:t>
            </a:r>
            <a:endParaRPr dirty="0"/>
          </a:p>
        </p:txBody>
      </p:sp>
      <p:sp>
        <p:nvSpPr>
          <p:cNvPr id="1482340303" name="Объект 2"/>
          <p:cNvSpPr>
            <a:spLocks noGrp="1"/>
          </p:cNvSpPr>
          <p:nvPr>
            <p:ph idx="1"/>
          </p:nvPr>
        </p:nvSpPr>
        <p:spPr bwMode="auto"/>
        <p:txBody>
          <a:bodyPr>
            <a:normAutofit/>
          </a:bodyPr>
          <a:lstStyle/>
          <a:p>
            <a:r>
              <a:rPr lang="en-US" sz="1400" dirty="0">
                <a:latin typeface="Times New Roman" panose="02020603050405020304" pitchFamily="18" charset="0"/>
                <a:cs typeface="Times New Roman" panose="02020603050405020304" pitchFamily="18" charset="0"/>
              </a:rPr>
              <a:t>M</a:t>
            </a:r>
            <a:r>
              <a:rPr lang="en-US" sz="1400" dirty="0" smtClean="0">
                <a:latin typeface="Times New Roman" panose="02020603050405020304" pitchFamily="18" charset="0"/>
                <a:cs typeface="Times New Roman" panose="02020603050405020304" pitchFamily="18" charset="0"/>
              </a:rPr>
              <a:t>ale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Aged over 55</a:t>
            </a:r>
          </a:p>
          <a:p>
            <a:r>
              <a:rPr lang="en-US" sz="1400" dirty="0">
                <a:latin typeface="Times New Roman" panose="02020603050405020304" pitchFamily="18" charset="0"/>
                <a:cs typeface="Times New Roman" panose="02020603050405020304" pitchFamily="18" charset="0"/>
              </a:rPr>
              <a:t>From Switzerland or Virginia</a:t>
            </a:r>
          </a:p>
          <a:p>
            <a:r>
              <a:rPr lang="en-US" sz="1400" dirty="0">
                <a:latin typeface="Times New Roman" panose="02020603050405020304" pitchFamily="18" charset="0"/>
                <a:cs typeface="Times New Roman" panose="02020603050405020304" pitchFamily="18" charset="0"/>
              </a:rPr>
              <a:t>Fasting glucose level above normal</a:t>
            </a:r>
          </a:p>
          <a:p>
            <a:r>
              <a:rPr lang="en-US" sz="1400" dirty="0">
                <a:latin typeface="Times New Roman" panose="02020603050405020304" pitchFamily="18" charset="0"/>
                <a:cs typeface="Times New Roman" panose="02020603050405020304" pitchFamily="18" charset="0"/>
              </a:rPr>
              <a:t>Lower maximum heart rate</a:t>
            </a:r>
          </a:p>
          <a:p>
            <a:r>
              <a:rPr lang="en-US" sz="1400" dirty="0">
                <a:latin typeface="Times New Roman" panose="02020603050405020304" pitchFamily="18" charset="0"/>
                <a:cs typeface="Times New Roman" panose="02020603050405020304" pitchFamily="18" charset="0"/>
              </a:rPr>
              <a:t>Low cholesterol (If Switzerland is removed, then it doesn't matter)</a:t>
            </a:r>
          </a:p>
          <a:p>
            <a:r>
              <a:rPr lang="en-US" sz="1400" dirty="0">
                <a:latin typeface="Times New Roman" panose="02020603050405020304" pitchFamily="18" charset="0"/>
                <a:cs typeface="Times New Roman" panose="02020603050405020304" pitchFamily="18" charset="0"/>
              </a:rPr>
              <a:t>Presence of exercise-induced angina</a:t>
            </a:r>
          </a:p>
          <a:p>
            <a:r>
              <a:rPr lang="en-US" sz="1400" dirty="0">
                <a:latin typeface="Times New Roman" panose="02020603050405020304" pitchFamily="18" charset="0"/>
                <a:cs typeface="Times New Roman" panose="02020603050405020304" pitchFamily="18" charset="0"/>
              </a:rPr>
              <a:t>An abnormally low ST deviation less than -1.1 or greater than 4.2</a:t>
            </a:r>
          </a:p>
          <a:p>
            <a:r>
              <a:rPr lang="en-US" sz="1400" dirty="0">
                <a:latin typeface="Times New Roman" panose="02020603050405020304" pitchFamily="18" charset="0"/>
                <a:cs typeface="Times New Roman" panose="02020603050405020304" pitchFamily="18" charset="0"/>
              </a:rPr>
              <a:t>Defects in hemoglobin synthesis</a:t>
            </a:r>
          </a:p>
          <a:p>
            <a:r>
              <a:rPr lang="en-US" sz="1400" dirty="0">
                <a:latin typeface="Times New Roman" panose="02020603050405020304" pitchFamily="18" charset="0"/>
                <a:cs typeface="Times New Roman" panose="02020603050405020304" pitchFamily="18" charset="0"/>
              </a:rPr>
              <a:t>Highlighted coronary arteries during fluoroscopy</a:t>
            </a:r>
          </a:p>
          <a:p>
            <a:r>
              <a:rPr lang="en-US" sz="1400" dirty="0">
                <a:latin typeface="Times New Roman" panose="02020603050405020304" pitchFamily="18" charset="0"/>
                <a:cs typeface="Times New Roman" panose="02020603050405020304" pitchFamily="18" charset="0"/>
              </a:rPr>
              <a:t>Maximum ST depression during exercise not sloping upwards</a:t>
            </a:r>
          </a:p>
          <a:p>
            <a:pPr>
              <a:defRPr/>
            </a:pPr>
            <a:endParaRPr sz="1400" dirty="0">
              <a:latin typeface="Times New Roman" panose="02020603050405020304" pitchFamily="18" charset="0"/>
              <a:cs typeface="Times New Roman" panose="02020603050405020304" pitchFamily="18" charset="0"/>
            </a:endParaRPr>
          </a:p>
        </p:txBody>
      </p:sp>
      <p:pic>
        <p:nvPicPr>
          <p:cNvPr id="1280261081" name="Рисунок 1280261080"/>
          <p:cNvPicPr>
            <a:picLocks noChangeAspect="1"/>
          </p:cNvPicPr>
          <p:nvPr/>
        </p:nvPicPr>
        <p:blipFill>
          <a:blip r:embed="rId2"/>
          <a:stretch/>
        </p:blipFill>
        <p:spPr bwMode="auto">
          <a:xfrm>
            <a:off x="8939212" y="4314825"/>
            <a:ext cx="2543175" cy="1190624"/>
          </a:xfrm>
          <a:prstGeom prst="rect">
            <a:avLst/>
          </a:prstGeom>
        </p:spPr>
      </p:pic>
      <p:pic>
        <p:nvPicPr>
          <p:cNvPr id="1194907173" name="Рисунок 1194907172"/>
          <p:cNvPicPr>
            <a:picLocks noChangeAspect="1"/>
          </p:cNvPicPr>
          <p:nvPr/>
        </p:nvPicPr>
        <p:blipFill>
          <a:blip r:embed="rId3"/>
          <a:stretch/>
        </p:blipFill>
        <p:spPr bwMode="auto">
          <a:xfrm>
            <a:off x="8939212" y="1495424"/>
            <a:ext cx="2543175" cy="1219199"/>
          </a:xfrm>
          <a:prstGeom prst="rect">
            <a:avLst/>
          </a:prstGeom>
        </p:spPr>
      </p:pic>
      <p:sp>
        <p:nvSpPr>
          <p:cNvPr id="435462437" name="TextBox 435462436"/>
          <p:cNvSpPr txBox="1"/>
          <p:nvPr/>
        </p:nvSpPr>
        <p:spPr bwMode="auto">
          <a:xfrm>
            <a:off x="8897396" y="2809874"/>
            <a:ext cx="2382869" cy="2988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06778" indent="-206778">
              <a:buAutoNum type="arabicPeriod"/>
              <a:defRPr/>
            </a:pPr>
            <a:r>
              <a:rPr lang="en-US" sz="1400" dirty="0">
                <a:latin typeface="Times New Roman" panose="02020603050405020304" pitchFamily="18" charset="0"/>
                <a:cs typeface="Times New Roman" panose="02020603050405020304" pitchFamily="18" charset="0"/>
              </a:rPr>
              <a:t>Data from Switzerland</a:t>
            </a:r>
            <a:endParaRPr sz="1400" dirty="0">
              <a:latin typeface="Times New Roman" panose="02020603050405020304" pitchFamily="18" charset="0"/>
              <a:cs typeface="Times New Roman" panose="02020603050405020304" pitchFamily="18" charset="0"/>
            </a:endParaRPr>
          </a:p>
        </p:txBody>
      </p:sp>
      <p:sp>
        <p:nvSpPr>
          <p:cNvPr id="202665381" name="TextBox 202665380"/>
          <p:cNvSpPr txBox="1"/>
          <p:nvPr/>
        </p:nvSpPr>
        <p:spPr bwMode="auto">
          <a:xfrm>
            <a:off x="8954474" y="5610224"/>
            <a:ext cx="2268821" cy="505267"/>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400" dirty="0" smtClean="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Data excluding Switzerland</a:t>
            </a:r>
            <a:endParaRPr sz="1400" dirty="0">
              <a:latin typeface="Times New Roman" panose="02020603050405020304" pitchFamily="18" charset="0"/>
              <a:cs typeface="Times New Roman" panose="02020603050405020304" pitchFamily="18" charset="0"/>
            </a:endParaRPr>
          </a:p>
        </p:txBody>
      </p:sp>
      <p:sp>
        <p:nvSpPr>
          <p:cNvPr id="1062693935" name="TextBox 1062693934"/>
          <p:cNvSpPr txBox="1"/>
          <p:nvPr/>
        </p:nvSpPr>
        <p:spPr bwMode="auto">
          <a:xfrm>
            <a:off x="-208575" y="6019800"/>
            <a:ext cx="914400" cy="365795"/>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77554752" name="Заголовок 1"/>
          <p:cNvSpPr>
            <a:spLocks noGrp="1"/>
          </p:cNvSpPr>
          <p:nvPr>
            <p:ph type="title"/>
          </p:nvPr>
        </p:nvSpPr>
        <p:spPr bwMode="auto"/>
        <p:txBody>
          <a:bodyPr/>
          <a:lstStyle/>
          <a:p>
            <a:pPr algn="ctr">
              <a:defRPr/>
            </a:pPr>
            <a:r>
              <a:rPr lang="en-US" dirty="0" smtClean="0"/>
              <a:t>Results</a:t>
            </a:r>
            <a:endParaRPr dirty="0"/>
          </a:p>
        </p:txBody>
      </p:sp>
      <p:sp>
        <p:nvSpPr>
          <p:cNvPr id="875191272" name="Объект 2"/>
          <p:cNvSpPr>
            <a:spLocks noGrp="1"/>
          </p:cNvSpPr>
          <p:nvPr>
            <p:ph idx="1"/>
          </p:nvPr>
        </p:nvSpPr>
        <p:spPr bwMode="auto">
          <a:xfrm>
            <a:off x="4564639" y="1690686"/>
            <a:ext cx="2039324" cy="4351338"/>
          </a:xfrm>
        </p:spPr>
        <p:txBody>
          <a:bodyPr/>
          <a:lstStyle/>
          <a:p>
            <a:pPr marL="0" indent="0">
              <a:buFont typeface="Arial"/>
              <a:buNone/>
              <a:defRPr/>
            </a:pPr>
            <a:r>
              <a:rPr lang="en-US" sz="1600" dirty="0" smtClean="0"/>
              <a:t>Before tune</a:t>
            </a:r>
            <a:r>
              <a:rPr sz="1600" dirty="0" smtClean="0"/>
              <a:t>:</a:t>
            </a:r>
            <a:endParaRPr sz="1600" dirty="0"/>
          </a:p>
          <a:p>
            <a:pPr>
              <a:defRPr/>
            </a:pPr>
            <a:endParaRPr sz="1600" dirty="0"/>
          </a:p>
          <a:p>
            <a:pPr>
              <a:defRPr/>
            </a:pPr>
            <a:endParaRPr sz="1600" dirty="0"/>
          </a:p>
          <a:p>
            <a:pPr>
              <a:defRPr/>
            </a:pPr>
            <a:r>
              <a:rPr lang="en-US" sz="1600" dirty="0"/>
              <a:t>1: </a:t>
            </a:r>
            <a:r>
              <a:rPr sz="1600" dirty="0" smtClean="0"/>
              <a:t>Recall </a:t>
            </a:r>
            <a:r>
              <a:rPr sz="1600" dirty="0"/>
              <a:t>- </a:t>
            </a:r>
            <a:r>
              <a:rPr lang="ru-RU" sz="1600" dirty="0" smtClean="0"/>
              <a:t>81</a:t>
            </a:r>
            <a:r>
              <a:rPr sz="1600" dirty="0" smtClean="0"/>
              <a:t>%</a:t>
            </a:r>
            <a:endParaRPr sz="1600" dirty="0"/>
          </a:p>
          <a:p>
            <a:pPr marL="0" indent="0">
              <a:buFont typeface="Arial"/>
              <a:buNone/>
              <a:defRPr/>
            </a:pPr>
            <a:endParaRPr sz="1600" dirty="0"/>
          </a:p>
        </p:txBody>
      </p:sp>
      <p:sp>
        <p:nvSpPr>
          <p:cNvPr id="89553173" name="TextBox 89553172"/>
          <p:cNvSpPr txBox="1"/>
          <p:nvPr/>
        </p:nvSpPr>
        <p:spPr bwMode="auto">
          <a:xfrm>
            <a:off x="486749" y="1400175"/>
            <a:ext cx="3276816" cy="3657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endParaRPr/>
          </a:p>
        </p:txBody>
      </p:sp>
      <p:sp>
        <p:nvSpPr>
          <p:cNvPr id="202951546" name="TextBox 202951545"/>
          <p:cNvSpPr txBox="1"/>
          <p:nvPr/>
        </p:nvSpPr>
        <p:spPr bwMode="auto">
          <a:xfrm>
            <a:off x="-314325" y="1569702"/>
            <a:ext cx="914400" cy="365795"/>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endParaRPr/>
          </a:p>
        </p:txBody>
      </p:sp>
      <p:sp>
        <p:nvSpPr>
          <p:cNvPr id="524276268" name="TextBox 524276267"/>
          <p:cNvSpPr txBox="1"/>
          <p:nvPr/>
        </p:nvSpPr>
        <p:spPr bwMode="auto">
          <a:xfrm>
            <a:off x="9240225" y="1400175"/>
            <a:ext cx="2686230" cy="3657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endParaRPr/>
          </a:p>
        </p:txBody>
      </p:sp>
      <p:sp>
        <p:nvSpPr>
          <p:cNvPr id="1989545931" name="TextBox 1989545930"/>
          <p:cNvSpPr txBox="1"/>
          <p:nvPr/>
        </p:nvSpPr>
        <p:spPr bwMode="auto">
          <a:xfrm>
            <a:off x="4682113" y="1324891"/>
            <a:ext cx="3210285" cy="3657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endParaRPr/>
          </a:p>
        </p:txBody>
      </p:sp>
      <p:sp>
        <p:nvSpPr>
          <p:cNvPr id="956013571" name="TextBox 956013570"/>
          <p:cNvSpPr txBox="1"/>
          <p:nvPr/>
        </p:nvSpPr>
        <p:spPr bwMode="auto">
          <a:xfrm>
            <a:off x="6858470" y="1688729"/>
            <a:ext cx="5820711" cy="33531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sz="1600" dirty="0" smtClean="0"/>
              <a:t>After tune:</a:t>
            </a:r>
            <a:endParaRPr dirty="0"/>
          </a:p>
        </p:txBody>
      </p:sp>
      <p:sp>
        <p:nvSpPr>
          <p:cNvPr id="1324452211" name="TextBox 1324452210"/>
          <p:cNvSpPr txBox="1"/>
          <p:nvPr/>
        </p:nvSpPr>
        <p:spPr bwMode="auto">
          <a:xfrm>
            <a:off x="6384032" y="2708945"/>
            <a:ext cx="4325358" cy="3282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buFont typeface="Arial"/>
              <a:buChar char="•"/>
              <a:defRPr/>
            </a:pPr>
            <a:r>
              <a:rPr lang="en-US" sz="1600" dirty="0"/>
              <a:t>1: </a:t>
            </a:r>
            <a:r>
              <a:rPr lang="en-US" sz="1600" dirty="0" smtClean="0"/>
              <a:t>Recall</a:t>
            </a:r>
            <a:r>
              <a:rPr lang="ru-RU" sz="1600" dirty="0" smtClean="0"/>
              <a:t> 91.2%</a:t>
            </a:r>
            <a:endParaRPr sz="1600" dirty="0"/>
          </a:p>
        </p:txBody>
      </p:sp>
      <p:sp>
        <p:nvSpPr>
          <p:cNvPr id="47998697" name="TextBox 47998696"/>
          <p:cNvSpPr txBox="1"/>
          <p:nvPr/>
        </p:nvSpPr>
        <p:spPr bwMode="auto">
          <a:xfrm>
            <a:off x="220049" y="1609725"/>
            <a:ext cx="4194312" cy="215700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sz="1400" dirty="0"/>
              <a:t>As baseline models, the following were chosen:</a:t>
            </a:r>
          </a:p>
          <a:p>
            <a:pPr>
              <a:defRPr/>
            </a:pPr>
            <a:endParaRPr lang="en-US" sz="1400" dirty="0"/>
          </a:p>
          <a:p>
            <a:pPr marL="285750" indent="-285750">
              <a:buFont typeface="Arial" panose="020B0604020202020204" pitchFamily="34" charset="0"/>
              <a:buChar char="•"/>
              <a:defRPr/>
            </a:pPr>
            <a:r>
              <a:rPr lang="en-US" sz="1400" dirty="0"/>
              <a:t>Decision Tree</a:t>
            </a:r>
          </a:p>
          <a:p>
            <a:pPr marL="285750" indent="-285750">
              <a:buFont typeface="Arial" panose="020B0604020202020204" pitchFamily="34" charset="0"/>
              <a:buChar char="•"/>
              <a:defRPr/>
            </a:pPr>
            <a:r>
              <a:rPr lang="en-US" sz="1400" dirty="0"/>
              <a:t>Random Forest</a:t>
            </a:r>
          </a:p>
          <a:p>
            <a:pPr marL="285750" indent="-285750">
              <a:buFont typeface="Arial" panose="020B0604020202020204" pitchFamily="34" charset="0"/>
              <a:buChar char="•"/>
              <a:defRPr/>
            </a:pPr>
            <a:r>
              <a:rPr lang="en-US" sz="1400" dirty="0"/>
              <a:t>Logistic Regression</a:t>
            </a:r>
          </a:p>
          <a:p>
            <a:pPr marL="285750" indent="-285750">
              <a:buFont typeface="Arial" panose="020B0604020202020204" pitchFamily="34" charset="0"/>
              <a:buChar char="•"/>
              <a:defRPr/>
            </a:pPr>
            <a:r>
              <a:rPr lang="en-US" sz="1400" dirty="0"/>
              <a:t>K-Nearest Neighbors (KNN)</a:t>
            </a:r>
          </a:p>
          <a:p>
            <a:pPr>
              <a:defRPr/>
            </a:pPr>
            <a:endParaRPr lang="en-US" sz="1400" dirty="0"/>
          </a:p>
          <a:p>
            <a:pPr>
              <a:defRPr/>
            </a:pPr>
            <a:endParaRPr lang="en-US" sz="1400" dirty="0"/>
          </a:p>
          <a:p>
            <a:pPr>
              <a:defRPr/>
            </a:pPr>
            <a:endParaRPr lang="en-US" sz="1400" dirty="0"/>
          </a:p>
          <a:p>
            <a:pPr>
              <a:defRPr/>
            </a:pPr>
            <a:endParaRPr lang="en-US" sz="1400" dirty="0"/>
          </a:p>
        </p:txBody>
      </p:sp>
      <p:sp>
        <p:nvSpPr>
          <p:cNvPr id="319002814" name="TextBox 319002813"/>
          <p:cNvSpPr txBox="1"/>
          <p:nvPr/>
        </p:nvSpPr>
        <p:spPr bwMode="auto">
          <a:xfrm>
            <a:off x="258149" y="3009900"/>
            <a:ext cx="4744854" cy="3657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dirty="0"/>
              <a:t>Best model: </a:t>
            </a:r>
            <a:r>
              <a:rPr lang="en-US" dirty="0"/>
              <a:t>RandomForestClassifier</a:t>
            </a:r>
            <a:endParaRPr dirty="0"/>
          </a:p>
        </p:txBody>
      </p:sp>
      <p:sp>
        <p:nvSpPr>
          <p:cNvPr id="129202988" name="TextBox 129202987"/>
          <p:cNvSpPr txBox="1"/>
          <p:nvPr/>
        </p:nvSpPr>
        <p:spPr bwMode="auto">
          <a:xfrm>
            <a:off x="258149" y="3558592"/>
            <a:ext cx="4649568" cy="3657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dirty="0"/>
              <a:t>Hyperparameters tuned using </a:t>
            </a:r>
            <a:r>
              <a:rPr lang="en-US" dirty="0" smtClean="0"/>
              <a:t>Optuna:</a:t>
            </a:r>
            <a:endParaRPr dirty="0"/>
          </a:p>
        </p:txBody>
      </p:sp>
      <p:pic>
        <p:nvPicPr>
          <p:cNvPr id="1027" name="Picture 3" descr="https://habrastorage.org/r/w1560/web/38e/9d4/892/38e9d4892d9241ea95e1f56e3ef9124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4154" y="64003"/>
            <a:ext cx="3526265" cy="64113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8149" y="4199772"/>
            <a:ext cx="46805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class_weight = {1:1,0:1.2</a:t>
            </a:r>
            <a:r>
              <a:rPr lang="en-US" dirty="0" smtClean="0"/>
              <a:t>} </a:t>
            </a:r>
          </a:p>
          <a:p>
            <a:pPr marL="285750" indent="-285750">
              <a:buFont typeface="Arial" panose="020B0604020202020204" pitchFamily="34" charset="0"/>
              <a:buChar char="•"/>
            </a:pPr>
            <a:r>
              <a:rPr lang="en-US" altLang="zh-CN" dirty="0" smtClean="0"/>
              <a:t>random_state </a:t>
            </a:r>
            <a:r>
              <a:rPr lang="en-US" dirty="0" smtClean="0"/>
              <a:t>= 7</a:t>
            </a:r>
          </a:p>
          <a:p>
            <a:pPr marL="285750" indent="-285750">
              <a:buFont typeface="Arial" panose="020B0604020202020204" pitchFamily="34" charset="0"/>
              <a:buChar char="•"/>
            </a:pPr>
            <a:r>
              <a:rPr lang="en-US" dirty="0" smtClean="0"/>
              <a:t>criterion='</a:t>
            </a:r>
            <a:r>
              <a:rPr lang="en-US" dirty="0" err="1" smtClean="0"/>
              <a:t>gini</a:t>
            </a:r>
            <a:r>
              <a:rPr lang="en-US" dirty="0" smtClean="0"/>
              <a:t>'</a:t>
            </a:r>
          </a:p>
          <a:p>
            <a:pPr marL="285750" indent="-285750">
              <a:buFont typeface="Arial" panose="020B0604020202020204" pitchFamily="34" charset="0"/>
              <a:buChar char="•"/>
            </a:pPr>
            <a:r>
              <a:rPr lang="en-US" dirty="0" smtClean="0"/>
              <a:t>max_depth=10</a:t>
            </a:r>
          </a:p>
          <a:p>
            <a:pPr marL="285750" indent="-285750">
              <a:buFont typeface="Arial" panose="020B0604020202020204" pitchFamily="34" charset="0"/>
              <a:buChar char="•"/>
            </a:pPr>
            <a:r>
              <a:rPr lang="en-US" dirty="0" smtClean="0"/>
              <a:t>n_estimators=160</a:t>
            </a:r>
            <a:endParaRPr lang="en-US" dirty="0"/>
          </a:p>
          <a:p>
            <a:endParaRPr lang="en-US" dirty="0"/>
          </a:p>
        </p:txBody>
      </p:sp>
      <p:pic>
        <p:nvPicPr>
          <p:cNvPr id="1034" name="Picture 10" descr="https://habrastorage.org/r/w1560/getpro/habr/post_images/853/814/28b/85381428be47fd882fae1d30c7ff91b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4361" y="3440494"/>
            <a:ext cx="4187098" cy="31403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767408" y="2416615"/>
            <a:ext cx="6785541" cy="4351338"/>
          </a:xfrm>
          <a:prstGeom prst="rect">
            <a:avLst/>
          </a:prstGeom>
        </p:spPr>
      </p:pic>
      <p:pic>
        <p:nvPicPr>
          <p:cNvPr id="5" name="Рисунок 4"/>
          <p:cNvPicPr>
            <a:picLocks noChangeAspect="1"/>
          </p:cNvPicPr>
          <p:nvPr/>
        </p:nvPicPr>
        <p:blipFill>
          <a:blip r:embed="rId3"/>
          <a:stretch>
            <a:fillRect/>
          </a:stretch>
        </p:blipFill>
        <p:spPr>
          <a:xfrm>
            <a:off x="767408" y="188640"/>
            <a:ext cx="9231013" cy="2029108"/>
          </a:xfrm>
          <a:prstGeom prst="rect">
            <a:avLst/>
          </a:prstGeom>
        </p:spPr>
      </p:pic>
    </p:spTree>
    <p:extLst>
      <p:ext uri="{BB962C8B-B14F-4D97-AF65-F5344CB8AC3E}">
        <p14:creationId xmlns:p14="http://schemas.microsoft.com/office/powerpoint/2010/main" val="1550347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51248414" name="Заголовок 1"/>
          <p:cNvSpPr>
            <a:spLocks noGrp="1"/>
          </p:cNvSpPr>
          <p:nvPr>
            <p:ph type="title"/>
          </p:nvPr>
        </p:nvSpPr>
        <p:spPr bwMode="auto"/>
        <p:txBody>
          <a:bodyPr/>
          <a:lstStyle/>
          <a:p>
            <a:pPr>
              <a:defRPr/>
            </a:pPr>
            <a:r>
              <a:rPr lang="en-US" dirty="0"/>
              <a:t>P</a:t>
            </a:r>
            <a:r>
              <a:rPr lang="en-US" dirty="0" smtClean="0"/>
              <a:t>reprocessing</a:t>
            </a:r>
            <a:endParaRPr dirty="0"/>
          </a:p>
        </p:txBody>
      </p:sp>
      <p:sp>
        <p:nvSpPr>
          <p:cNvPr id="641019804" name="Объект 2"/>
          <p:cNvSpPr>
            <a:spLocks noGrp="1"/>
          </p:cNvSpPr>
          <p:nvPr>
            <p:ph idx="1"/>
          </p:nvPr>
        </p:nvSpPr>
        <p:spPr bwMode="auto"/>
        <p:txBody>
          <a:bodyPr>
            <a:normAutofit/>
          </a:bodyPr>
          <a:lstStyle/>
          <a:p>
            <a:pPr>
              <a:defRPr/>
            </a:pPr>
            <a:r>
              <a:rPr lang="en-US" sz="1400" dirty="0">
                <a:latin typeface="Times New Roman" panose="02020603050405020304" pitchFamily="18" charset="0"/>
                <a:cs typeface="Times New Roman" panose="02020603050405020304" pitchFamily="18" charset="0"/>
              </a:rPr>
              <a:t>Numeric features were filled using a method of grouping and obtaining median values, while extreme low or high values were removed or replaced. </a:t>
            </a:r>
            <a:endParaRPr lang="ru-RU" sz="1400" dirty="0" smtClean="0">
              <a:latin typeface="Times New Roman" panose="02020603050405020304" pitchFamily="18" charset="0"/>
              <a:cs typeface="Times New Roman" panose="02020603050405020304" pitchFamily="18" charset="0"/>
            </a:endParaRPr>
          </a:p>
          <a:p>
            <a:pPr>
              <a:defRPr/>
            </a:pPr>
            <a:r>
              <a:rPr lang="en-US" sz="1400" dirty="0" smtClean="0">
                <a:latin typeface="Times New Roman" panose="02020603050405020304" pitchFamily="18" charset="0"/>
                <a:cs typeface="Times New Roman" panose="02020603050405020304" pitchFamily="18" charset="0"/>
              </a:rPr>
              <a:t>Categorical </a:t>
            </a:r>
            <a:r>
              <a:rPr lang="en-US" sz="1400" dirty="0">
                <a:latin typeface="Times New Roman" panose="02020603050405020304" pitchFamily="18" charset="0"/>
                <a:cs typeface="Times New Roman" panose="02020603050405020304" pitchFamily="18" charset="0"/>
              </a:rPr>
              <a:t>features were handled in the same way as numeric ones. </a:t>
            </a:r>
            <a:endParaRPr lang="ru-RU" sz="1400" dirty="0" smtClean="0">
              <a:latin typeface="Times New Roman" panose="02020603050405020304" pitchFamily="18" charset="0"/>
              <a:cs typeface="Times New Roman" panose="02020603050405020304" pitchFamily="18" charset="0"/>
            </a:endParaRPr>
          </a:p>
          <a:p>
            <a:pPr>
              <a:defRPr/>
            </a:pPr>
            <a:r>
              <a:rPr lang="en-US" sz="1400" dirty="0" smtClean="0">
                <a:latin typeface="Times New Roman" panose="02020603050405020304" pitchFamily="18" charset="0"/>
                <a:cs typeface="Times New Roman" panose="02020603050405020304" pitchFamily="18" charset="0"/>
              </a:rPr>
              <a:t>For </a:t>
            </a:r>
            <a:r>
              <a:rPr lang="en-US" sz="1400" dirty="0">
                <a:latin typeface="Times New Roman" panose="02020603050405020304" pitchFamily="18" charset="0"/>
                <a:cs typeface="Times New Roman" panose="02020603050405020304" pitchFamily="18" charset="0"/>
              </a:rPr>
              <a:t>features with a significant number of missing values, various imputation methods were used (filled using the first method or random values between min and max). </a:t>
            </a:r>
            <a:endParaRPr lang="ru-RU" sz="1400" dirty="0" smtClean="0">
              <a:latin typeface="Times New Roman" panose="02020603050405020304" pitchFamily="18" charset="0"/>
              <a:cs typeface="Times New Roman" panose="02020603050405020304" pitchFamily="18" charset="0"/>
            </a:endParaRPr>
          </a:p>
          <a:p>
            <a:pPr>
              <a:defRPr/>
            </a:pPr>
            <a:r>
              <a:rPr lang="en-US" sz="1400" dirty="0" smtClean="0">
                <a:latin typeface="Times New Roman" panose="02020603050405020304" pitchFamily="18" charset="0"/>
                <a:cs typeface="Times New Roman" panose="02020603050405020304" pitchFamily="18" charset="0"/>
              </a:rPr>
              <a:t>After </a:t>
            </a:r>
            <a:r>
              <a:rPr lang="en-US" sz="1400" dirty="0">
                <a:latin typeface="Times New Roman" panose="02020603050405020304" pitchFamily="18" charset="0"/>
                <a:cs typeface="Times New Roman" panose="02020603050405020304" pitchFamily="18" charset="0"/>
              </a:rPr>
              <a:t>filling the missing values, the data was converted to the appropriate data type</a:t>
            </a:r>
            <a:endParaRPr sz="1400" b="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93562338" name="Заголовок 1"/>
          <p:cNvSpPr>
            <a:spLocks noGrp="1"/>
          </p:cNvSpPr>
          <p:nvPr>
            <p:ph type="title"/>
          </p:nvPr>
        </p:nvSpPr>
        <p:spPr bwMode="auto"/>
        <p:txBody>
          <a:bodyPr/>
          <a:lstStyle/>
          <a:p>
            <a:pPr>
              <a:defRPr/>
            </a:pPr>
            <a:r>
              <a:rPr lang="en-US" dirty="0" smtClean="0"/>
              <a:t>Preprocessing</a:t>
            </a:r>
            <a:endParaRPr dirty="0"/>
          </a:p>
        </p:txBody>
      </p:sp>
      <p:pic>
        <p:nvPicPr>
          <p:cNvPr id="588849732" name="Объект 588849731"/>
          <p:cNvPicPr>
            <a:picLocks noGrp="1" noChangeAspect="1"/>
          </p:cNvPicPr>
          <p:nvPr>
            <p:ph idx="1"/>
          </p:nvPr>
        </p:nvPicPr>
        <p:blipFill>
          <a:blip r:embed="rId2"/>
          <a:stretch/>
        </p:blipFill>
        <p:spPr bwMode="auto">
          <a:xfrm>
            <a:off x="2358762" y="1825624"/>
            <a:ext cx="7474475" cy="43513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85667012" name="Заголовок 1"/>
          <p:cNvSpPr>
            <a:spLocks noGrp="1"/>
          </p:cNvSpPr>
          <p:nvPr>
            <p:ph type="title"/>
          </p:nvPr>
        </p:nvSpPr>
        <p:spPr bwMode="auto"/>
        <p:txBody>
          <a:bodyPr/>
          <a:lstStyle/>
          <a:p>
            <a:pPr>
              <a:defRPr/>
            </a:pPr>
            <a:r>
              <a:rPr lang="en-US" dirty="0"/>
              <a:t>Preprocessing</a:t>
            </a:r>
            <a:endParaRPr dirty="0"/>
          </a:p>
        </p:txBody>
      </p:sp>
      <p:pic>
        <p:nvPicPr>
          <p:cNvPr id="1917909644" name="Объект 1917909643"/>
          <p:cNvPicPr>
            <a:picLocks noGrp="1" noChangeAspect="1"/>
          </p:cNvPicPr>
          <p:nvPr>
            <p:ph idx="1"/>
          </p:nvPr>
        </p:nvPicPr>
        <p:blipFill>
          <a:blip r:embed="rId2"/>
          <a:stretch/>
        </p:blipFill>
        <p:spPr bwMode="auto">
          <a:xfrm>
            <a:off x="838199" y="1739899"/>
            <a:ext cx="9342660" cy="4508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45784848" name="Заголовок 1"/>
          <p:cNvSpPr>
            <a:spLocks noGrp="1"/>
          </p:cNvSpPr>
          <p:nvPr>
            <p:ph type="title"/>
          </p:nvPr>
        </p:nvSpPr>
        <p:spPr bwMode="auto">
          <a:xfrm>
            <a:off x="838199" y="365124"/>
            <a:ext cx="10515600" cy="1206499"/>
          </a:xfrm>
        </p:spPr>
        <p:txBody>
          <a:bodyPr/>
          <a:lstStyle/>
          <a:p>
            <a:pPr>
              <a:defRPr/>
            </a:pPr>
            <a:r>
              <a:rPr lang="en-US" dirty="0"/>
              <a:t>Exploratory Data </a:t>
            </a:r>
            <a:r>
              <a:rPr lang="en-US" dirty="0" smtClean="0"/>
              <a:t>Analysis</a:t>
            </a:r>
            <a:r>
              <a:rPr lang="ru-RU" dirty="0" smtClean="0"/>
              <a:t> </a:t>
            </a:r>
            <a:r>
              <a:rPr lang="en-US" dirty="0" smtClean="0"/>
              <a:t>(EDA)</a:t>
            </a:r>
            <a:endParaRPr dirty="0"/>
          </a:p>
        </p:txBody>
      </p:sp>
      <p:pic>
        <p:nvPicPr>
          <p:cNvPr id="119944432" name="Объект 119944431"/>
          <p:cNvPicPr>
            <a:picLocks noGrp="1" noChangeAspect="1"/>
          </p:cNvPicPr>
          <p:nvPr>
            <p:ph idx="1"/>
          </p:nvPr>
        </p:nvPicPr>
        <p:blipFill>
          <a:blip r:embed="rId2"/>
          <a:stretch/>
        </p:blipFill>
        <p:spPr bwMode="auto">
          <a:xfrm>
            <a:off x="838199" y="1490123"/>
            <a:ext cx="10515600" cy="3269739"/>
          </a:xfrm>
          <a:prstGeom prst="rect">
            <a:avLst/>
          </a:prstGeom>
        </p:spPr>
      </p:pic>
      <p:sp>
        <p:nvSpPr>
          <p:cNvPr id="468606499" name="TextBox 468606498"/>
          <p:cNvSpPr txBox="1"/>
          <p:nvPr/>
        </p:nvSpPr>
        <p:spPr bwMode="auto">
          <a:xfrm>
            <a:off x="1343999" y="4928488"/>
            <a:ext cx="8928465" cy="505267"/>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sz="1400" dirty="0">
                <a:latin typeface="Times New Roman" panose="02020603050405020304" pitchFamily="18" charset="0"/>
                <a:cs typeface="Times New Roman" panose="02020603050405020304" pitchFamily="18" charset="0"/>
              </a:rPr>
              <a:t>In cases of heart disease, the lower threshold of blood pressure starts at 80 and increases from 90 upwards depending on the severity of the condition. The median value also escalates accordingly</a:t>
            </a:r>
            <a:endParaRPr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496148"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compatLnSpc="0">
            <a:normAutofit/>
          </a:bodyPr>
          <a:lstStyle/>
          <a:p>
            <a:pPr>
              <a:defRPr/>
            </a:pPr>
            <a:r>
              <a:rPr lang="en-US" dirty="0"/>
              <a:t>Exploratory Data Analysis</a:t>
            </a:r>
            <a:r>
              <a:rPr lang="ru-RU" dirty="0"/>
              <a:t> </a:t>
            </a:r>
            <a:r>
              <a:rPr lang="en-US" dirty="0"/>
              <a:t>(EDA)</a:t>
            </a:r>
            <a:endParaRPr sz="4400" dirty="0"/>
          </a:p>
        </p:txBody>
      </p:sp>
      <p:pic>
        <p:nvPicPr>
          <p:cNvPr id="1347747083" name="Объект 1347747082"/>
          <p:cNvPicPr>
            <a:picLocks noGrp="1" noChangeAspect="1"/>
          </p:cNvPicPr>
          <p:nvPr>
            <p:ph idx="1"/>
          </p:nvPr>
        </p:nvPicPr>
        <p:blipFill>
          <a:blip r:embed="rId2"/>
          <a:stretch/>
        </p:blipFill>
        <p:spPr bwMode="auto">
          <a:xfrm>
            <a:off x="838199" y="1442498"/>
            <a:ext cx="10515600" cy="3269739"/>
          </a:xfrm>
          <a:prstGeom prst="rect">
            <a:avLst/>
          </a:prstGeom>
        </p:spPr>
      </p:pic>
      <p:sp>
        <p:nvSpPr>
          <p:cNvPr id="1779822457" name="TextBox 1779822456"/>
          <p:cNvSpPr txBox="1"/>
          <p:nvPr/>
        </p:nvSpPr>
        <p:spPr bwMode="auto">
          <a:xfrm>
            <a:off x="838199" y="4453140"/>
            <a:ext cx="10041116" cy="15376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sz="1400" dirty="0">
                <a:latin typeface="Times New Roman" panose="02020603050405020304" pitchFamily="18" charset="0"/>
                <a:ea typeface="Consolas"/>
                <a:cs typeface="Times New Roman" panose="02020603050405020304" pitchFamily="18" charset="0"/>
              </a:rPr>
              <a:t>In cases of angina, the maximum heart rate is lower on average, but there are individual maximum/minimum values that significantly deviate from the overall pattern.</a:t>
            </a:r>
          </a:p>
          <a:p>
            <a:pPr>
              <a:defRPr/>
            </a:pPr>
            <a:endParaRPr lang="en-US" sz="1400" dirty="0">
              <a:latin typeface="Times New Roman" panose="02020603050405020304" pitchFamily="18" charset="0"/>
              <a:ea typeface="Consolas"/>
              <a:cs typeface="Times New Roman" panose="02020603050405020304" pitchFamily="18" charset="0"/>
            </a:endParaRPr>
          </a:p>
          <a:p>
            <a:pPr>
              <a:defRPr/>
            </a:pPr>
            <a:r>
              <a:rPr lang="en-US" sz="1400" dirty="0">
                <a:latin typeface="Times New Roman" panose="02020603050405020304" pitchFamily="18" charset="0"/>
                <a:ea typeface="Consolas"/>
                <a:cs typeface="Times New Roman" panose="02020603050405020304" pitchFamily="18" charset="0"/>
              </a:rPr>
              <a:t>Among individuals with angina, the percentage of affected individuals is considerably higher compared to those without it:</a:t>
            </a:r>
          </a:p>
          <a:p>
            <a:pPr>
              <a:defRPr/>
            </a:pPr>
            <a:endParaRPr lang="en-US" sz="1400" dirty="0">
              <a:latin typeface="Times New Roman" panose="02020603050405020304" pitchFamily="18" charset="0"/>
              <a:ea typeface="Consolas"/>
              <a:cs typeface="Times New Roman" panose="02020603050405020304" pitchFamily="18" charset="0"/>
            </a:endParaRPr>
          </a:p>
          <a:p>
            <a:pPr>
              <a:defRPr/>
            </a:pPr>
            <a:r>
              <a:rPr lang="en-US" sz="1400" dirty="0">
                <a:latin typeface="Times New Roman" panose="02020603050405020304" pitchFamily="18" charset="0"/>
                <a:ea typeface="Consolas"/>
                <a:cs typeface="Times New Roman" panose="02020603050405020304" pitchFamily="18" charset="0"/>
              </a:rPr>
              <a:t>With angina - 83.47%</a:t>
            </a:r>
          </a:p>
          <a:p>
            <a:pPr>
              <a:defRPr/>
            </a:pPr>
            <a:r>
              <a:rPr lang="en-US" sz="1400" dirty="0">
                <a:latin typeface="Times New Roman" panose="02020603050405020304" pitchFamily="18" charset="0"/>
                <a:ea typeface="Consolas"/>
                <a:cs typeface="Times New Roman" panose="02020603050405020304" pitchFamily="18" charset="0"/>
              </a:rPr>
              <a:t>Without angina - 36.98%</a:t>
            </a:r>
            <a:endParaRPr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7927675"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compatLnSpc="0">
            <a:normAutofit/>
          </a:bodyPr>
          <a:lstStyle/>
          <a:p>
            <a:pPr>
              <a:defRPr/>
            </a:pPr>
            <a:r>
              <a:rPr lang="en-US" dirty="0"/>
              <a:t>Exploratory Data Analysis</a:t>
            </a:r>
            <a:r>
              <a:rPr lang="ru-RU" dirty="0"/>
              <a:t> </a:t>
            </a:r>
            <a:r>
              <a:rPr lang="en-US" dirty="0"/>
              <a:t>(EDA)</a:t>
            </a:r>
            <a:endParaRPr sz="4400" dirty="0"/>
          </a:p>
          <a:p>
            <a:pPr>
              <a:defRPr/>
            </a:pPr>
            <a:endParaRPr dirty="0"/>
          </a:p>
        </p:txBody>
      </p:sp>
      <p:pic>
        <p:nvPicPr>
          <p:cNvPr id="37425356" name="Объект 37425355"/>
          <p:cNvPicPr>
            <a:picLocks noGrp="1" noChangeAspect="1"/>
          </p:cNvPicPr>
          <p:nvPr>
            <p:ph idx="1"/>
          </p:nvPr>
        </p:nvPicPr>
        <p:blipFill>
          <a:blip r:embed="rId2"/>
          <a:stretch/>
        </p:blipFill>
        <p:spPr bwMode="auto">
          <a:xfrm>
            <a:off x="476249" y="1973597"/>
            <a:ext cx="4276724" cy="3228975"/>
          </a:xfrm>
          <a:prstGeom prst="rect">
            <a:avLst/>
          </a:prstGeom>
        </p:spPr>
      </p:pic>
      <p:sp>
        <p:nvSpPr>
          <p:cNvPr id="1594957723" name="TextBox 1594957722"/>
          <p:cNvSpPr txBox="1"/>
          <p:nvPr/>
        </p:nvSpPr>
        <p:spPr bwMode="auto">
          <a:xfrm>
            <a:off x="5249249" y="2838449"/>
            <a:ext cx="5333600" cy="160146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nSpc>
                <a:spcPct val="150000"/>
              </a:lnSpc>
              <a:defRPr/>
            </a:pPr>
            <a:r>
              <a:rPr lang="en-US" sz="1400" dirty="0">
                <a:latin typeface="Times New Roman" panose="02020603050405020304" pitchFamily="18" charset="0"/>
                <a:cs typeface="Times New Roman" panose="02020603050405020304" pitchFamily="18" charset="0"/>
              </a:rPr>
              <a:t>0 - No visible heart disease</a:t>
            </a:r>
          </a:p>
          <a:p>
            <a:pPr>
              <a:lnSpc>
                <a:spcPct val="150000"/>
              </a:lnSpc>
              <a:defRPr/>
            </a:pPr>
            <a:r>
              <a:rPr lang="en-US" sz="1400" dirty="0">
                <a:latin typeface="Times New Roman" panose="02020603050405020304" pitchFamily="18" charset="0"/>
                <a:cs typeface="Times New Roman" panose="02020603050405020304" pitchFamily="18" charset="0"/>
              </a:rPr>
              <a:t>1 - Mild heart disease</a:t>
            </a:r>
          </a:p>
          <a:p>
            <a:pPr>
              <a:lnSpc>
                <a:spcPct val="150000"/>
              </a:lnSpc>
              <a:defRPr/>
            </a:pPr>
            <a:r>
              <a:rPr lang="en-US" sz="1400" dirty="0">
                <a:latin typeface="Times New Roman" panose="02020603050405020304" pitchFamily="18" charset="0"/>
                <a:cs typeface="Times New Roman" panose="02020603050405020304" pitchFamily="18" charset="0"/>
              </a:rPr>
              <a:t>2 - Moderate heart disease</a:t>
            </a:r>
          </a:p>
          <a:p>
            <a:pPr>
              <a:lnSpc>
                <a:spcPct val="150000"/>
              </a:lnSpc>
              <a:defRPr/>
            </a:pPr>
            <a:r>
              <a:rPr lang="en-US" sz="1400" dirty="0">
                <a:latin typeface="Times New Roman" panose="02020603050405020304" pitchFamily="18" charset="0"/>
                <a:cs typeface="Times New Roman" panose="02020603050405020304" pitchFamily="18" charset="0"/>
              </a:rPr>
              <a:t>3 - Severe heart disease</a:t>
            </a:r>
          </a:p>
          <a:p>
            <a:pPr>
              <a:lnSpc>
                <a:spcPct val="150000"/>
              </a:lnSpc>
              <a:defRPr/>
            </a:pPr>
            <a:r>
              <a:rPr lang="en-US" sz="1400" dirty="0">
                <a:latin typeface="Times New Roman" panose="02020603050405020304" pitchFamily="18" charset="0"/>
                <a:cs typeface="Times New Roman" panose="02020603050405020304" pitchFamily="18" charset="0"/>
              </a:rPr>
              <a:t>4 - Very severe heart disease</a:t>
            </a:r>
            <a:endParaRPr sz="1400" dirty="0">
              <a:latin typeface="Times New Roman" panose="02020603050405020304" pitchFamily="18" charset="0"/>
              <a:cs typeface="Times New Roman" panose="02020603050405020304" pitchFamily="18" charset="0"/>
            </a:endParaRPr>
          </a:p>
        </p:txBody>
      </p:sp>
      <p:sp>
        <p:nvSpPr>
          <p:cNvPr id="1241180218" name="TextBox 1241180217"/>
          <p:cNvSpPr txBox="1"/>
          <p:nvPr/>
        </p:nvSpPr>
        <p:spPr bwMode="auto">
          <a:xfrm>
            <a:off x="5125424" y="2209799"/>
            <a:ext cx="3624582" cy="711733"/>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rPr lang="en-US" sz="1400" dirty="0">
                <a:latin typeface="Times New Roman" panose="02020603050405020304" pitchFamily="18" charset="0"/>
                <a:cs typeface="Times New Roman" panose="02020603050405020304" pitchFamily="18" charset="0"/>
              </a:rPr>
              <a:t>Angina in relation to the degree of heart disease</a:t>
            </a:r>
          </a:p>
          <a:p>
            <a:pPr>
              <a:defRPr/>
            </a:pPr>
            <a:endParaRPr lang="en-US" sz="1400" dirty="0">
              <a:latin typeface="Times New Roman" panose="02020603050405020304" pitchFamily="18" charset="0"/>
              <a:cs typeface="Times New Roman" panose="02020603050405020304" pitchFamily="18" charset="0"/>
            </a:endParaRPr>
          </a:p>
          <a:p>
            <a:pPr>
              <a:defRPr/>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35429860"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compatLnSpc="0">
            <a:normAutofit/>
          </a:bodyPr>
          <a:lstStyle/>
          <a:p>
            <a:pPr>
              <a:defRPr/>
            </a:pPr>
            <a:r>
              <a:rPr lang="en-US" dirty="0"/>
              <a:t>Exploratory Data Analysis</a:t>
            </a:r>
            <a:r>
              <a:rPr lang="ru-RU" dirty="0"/>
              <a:t> </a:t>
            </a:r>
            <a:r>
              <a:rPr lang="en-US" dirty="0"/>
              <a:t>(EDA)</a:t>
            </a:r>
            <a:endParaRPr dirty="0"/>
          </a:p>
        </p:txBody>
      </p:sp>
      <p:sp>
        <p:nvSpPr>
          <p:cNvPr id="771492163" name="Объект 2"/>
          <p:cNvSpPr>
            <a:spLocks noGrp="1"/>
          </p:cNvSpPr>
          <p:nvPr>
            <p:ph idx="1"/>
          </p:nvPr>
        </p:nvSpPr>
        <p:spPr bwMode="auto">
          <a:xfrm>
            <a:off x="838199" y="1377949"/>
            <a:ext cx="10515600" cy="4351338"/>
          </a:xfrm>
        </p:spPr>
        <p:txBody>
          <a:bodyPr>
            <a:normAutofit/>
          </a:bodyPr>
          <a:lstStyle/>
          <a:p>
            <a:pPr marL="0" indent="0">
              <a:buNone/>
              <a:defRPr/>
            </a:pPr>
            <a:r>
              <a:rPr lang="en-US" sz="1400" dirty="0">
                <a:latin typeface="Times New Roman" panose="02020603050405020304" pitchFamily="18" charset="0"/>
                <a:cs typeface="Times New Roman" panose="02020603050405020304" pitchFamily="18" charset="0"/>
              </a:rPr>
              <a:t>The percentage of affected individuals based on the number of highlighted coronary arteries during fluoroscopy:</a:t>
            </a:r>
            <a:endParaRPr sz="1400" dirty="0">
              <a:latin typeface="Times New Roman" panose="02020603050405020304" pitchFamily="18" charset="0"/>
              <a:cs typeface="Times New Roman" panose="02020603050405020304" pitchFamily="18" charset="0"/>
            </a:endParaRPr>
          </a:p>
        </p:txBody>
      </p:sp>
      <p:pic>
        <p:nvPicPr>
          <p:cNvPr id="822171527" name="Рисунок 822171526"/>
          <p:cNvPicPr>
            <a:picLocks noChangeAspect="1"/>
          </p:cNvPicPr>
          <p:nvPr/>
        </p:nvPicPr>
        <p:blipFill>
          <a:blip r:embed="rId2"/>
          <a:stretch/>
        </p:blipFill>
        <p:spPr bwMode="auto">
          <a:xfrm>
            <a:off x="267235" y="1690687"/>
            <a:ext cx="6829864" cy="5028868"/>
          </a:xfrm>
          <a:prstGeom prst="rect">
            <a:avLst/>
          </a:prstGeom>
        </p:spPr>
      </p:pic>
      <p:sp>
        <p:nvSpPr>
          <p:cNvPr id="897563613" name="TextBox 897563612"/>
          <p:cNvSpPr txBox="1"/>
          <p:nvPr/>
        </p:nvSpPr>
        <p:spPr bwMode="auto">
          <a:xfrm>
            <a:off x="7563825" y="2428875"/>
            <a:ext cx="4276724" cy="3657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endParaRPr/>
          </a:p>
        </p:txBody>
      </p:sp>
      <p:sp>
        <p:nvSpPr>
          <p:cNvPr id="310802628" name="TextBox 310802627"/>
          <p:cNvSpPr txBox="1"/>
          <p:nvPr/>
        </p:nvSpPr>
        <p:spPr bwMode="auto">
          <a:xfrm>
            <a:off x="7192350" y="1690687"/>
            <a:ext cx="4772133" cy="15376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r>
              <a:rPr lang="en-US" sz="1400" dirty="0">
                <a:latin typeface="Times New Roman" panose="02020603050405020304" pitchFamily="18" charset="0"/>
                <a:cs typeface="Times New Roman" panose="02020603050405020304" pitchFamily="18" charset="0"/>
              </a:rPr>
              <a:t>The more coronary arteries highlighted during fluoroscopy, the higher the likelihood of heart-related issues</a:t>
            </a:r>
            <a:r>
              <a:rPr lang="en-US" sz="1400" dirty="0" smtClean="0">
                <a:latin typeface="Times New Roman" panose="02020603050405020304" pitchFamily="18" charset="0"/>
                <a:cs typeface="Times New Roman" panose="02020603050405020304" pitchFamily="18" charset="0"/>
              </a:rPr>
              <a:t>:</a:t>
            </a:r>
            <a:endParaRPr lang="ru-RU"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0 - 45.84% </a:t>
            </a:r>
            <a:endParaRPr lang="ru-RU"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- 66.81% </a:t>
            </a:r>
            <a:endParaRPr lang="ru-RU"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- 83.95% </a:t>
            </a:r>
            <a:endParaRPr lang="ru-RU"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- 85.71%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629</TotalTime>
  <Words>593</Words>
  <Application>Microsoft Office PowerPoint</Application>
  <DocSecurity>0</DocSecurity>
  <PresentationFormat>Широкоэкранный</PresentationFormat>
  <Paragraphs>96</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Consolas</vt:lpstr>
      <vt:lpstr>Times New Roman</vt:lpstr>
      <vt:lpstr>Office Theme</vt:lpstr>
      <vt:lpstr>Heart Disease</vt:lpstr>
      <vt:lpstr>Презентация PowerPoint</vt:lpstr>
      <vt:lpstr>Preprocessing</vt:lpstr>
      <vt:lpstr>Preprocessing</vt:lpstr>
      <vt:lpstr>Preprocessing</vt:lpstr>
      <vt:lpstr>Exploratory Data Analysis (EDA)</vt:lpstr>
      <vt:lpstr>Exploratory Data Analysis (EDA)</vt:lpstr>
      <vt:lpstr>Exploratory Data Analysis (EDA) </vt:lpstr>
      <vt:lpstr>Exploratory Data Analysis (EDA)</vt:lpstr>
      <vt:lpstr>Exploratory Data Analysis (EDA)</vt:lpstr>
      <vt:lpstr>Exploratory Data Analysis (EDA)</vt:lpstr>
      <vt:lpstr>Exploratory Data Analysis (EDA) </vt:lpstr>
      <vt:lpstr>Exploratory Data Analysis (EDA)  </vt:lpstr>
      <vt:lpstr>Portrait of an Afflicted Individual</vt:lpstr>
      <vt:lpstr>Results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dc:title>
  <dc:subject/>
  <dc:creator>Egor Sedmov</dc:creator>
  <cp:keywords/>
  <dc:description/>
  <cp:lastModifiedBy>Egor Sedmov</cp:lastModifiedBy>
  <cp:revision>19</cp:revision>
  <dcterms:created xsi:type="dcterms:W3CDTF">2012-12-03T06:56:55Z</dcterms:created>
  <dcterms:modified xsi:type="dcterms:W3CDTF">2023-12-05T12:04:42Z</dcterms:modified>
  <cp:category/>
  <dc:identifier/>
  <cp:contentStatus/>
  <dc:language/>
  <cp:version/>
</cp:coreProperties>
</file>