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6" r:id="rId9"/>
    <p:sldId id="268" r:id="rId10"/>
    <p:sldId id="269" r:id="rId11"/>
    <p:sldId id="271" r:id="rId12"/>
    <p:sldId id="270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B2C5-65EF-468D-A860-371FAB0FA4C8}" type="datetimeFigureOut">
              <a:rPr lang="sk-SK" smtClean="0"/>
              <a:t>3. 5. 2022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3FD2-7D93-4DEA-819D-C2248408E214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15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B2C5-65EF-468D-A860-371FAB0FA4C8}" type="datetimeFigureOut">
              <a:rPr lang="sk-SK" smtClean="0"/>
              <a:t>3. 5. 2022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3FD2-7D93-4DEA-819D-C2248408E21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048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B2C5-65EF-468D-A860-371FAB0FA4C8}" type="datetimeFigureOut">
              <a:rPr lang="sk-SK" smtClean="0"/>
              <a:t>3. 5. 2022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3FD2-7D93-4DEA-819D-C2248408E21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730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B2C5-65EF-468D-A860-371FAB0FA4C8}" type="datetimeFigureOut">
              <a:rPr lang="sk-SK" smtClean="0"/>
              <a:t>3. 5. 2022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3FD2-7D93-4DEA-819D-C2248408E21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038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B2C5-65EF-468D-A860-371FAB0FA4C8}" type="datetimeFigureOut">
              <a:rPr lang="sk-SK" smtClean="0"/>
              <a:t>3. 5. 2022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3FD2-7D93-4DEA-819D-C2248408E214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1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B2C5-65EF-468D-A860-371FAB0FA4C8}" type="datetimeFigureOut">
              <a:rPr lang="sk-SK" smtClean="0"/>
              <a:t>3. 5. 2022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3FD2-7D93-4DEA-819D-C2248408E21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906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B2C5-65EF-468D-A860-371FAB0FA4C8}" type="datetimeFigureOut">
              <a:rPr lang="sk-SK" smtClean="0"/>
              <a:t>3. 5. 2022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3FD2-7D93-4DEA-819D-C2248408E21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345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B2C5-65EF-468D-A860-371FAB0FA4C8}" type="datetimeFigureOut">
              <a:rPr lang="sk-SK" smtClean="0"/>
              <a:t>3. 5. 2022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3FD2-7D93-4DEA-819D-C2248408E21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078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B2C5-65EF-468D-A860-371FAB0FA4C8}" type="datetimeFigureOut">
              <a:rPr lang="sk-SK" smtClean="0"/>
              <a:t>3. 5. 2022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3FD2-7D93-4DEA-819D-C2248408E21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484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EAB2C5-65EF-468D-A860-371FAB0FA4C8}" type="datetimeFigureOut">
              <a:rPr lang="sk-SK" smtClean="0"/>
              <a:t>3. 5. 2022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7E3FD2-7D93-4DEA-819D-C2248408E21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138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B2C5-65EF-468D-A860-371FAB0FA4C8}" type="datetimeFigureOut">
              <a:rPr lang="sk-SK" smtClean="0"/>
              <a:t>3. 5. 2022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E3FD2-7D93-4DEA-819D-C2248408E21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107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EAB2C5-65EF-468D-A860-371FAB0FA4C8}" type="datetimeFigureOut">
              <a:rPr lang="sk-SK" smtClean="0"/>
              <a:t>3. 5. 2022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7E3FD2-7D93-4DEA-819D-C2248408E214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82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152F-3FAF-4DC6-AD26-D00784EB5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Messaging</a:t>
            </a:r>
            <a:endParaRPr lang="sk-S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28E13-5601-4428-9789-7E467E7E1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Adam Lány</a:t>
            </a:r>
          </a:p>
        </p:txBody>
      </p:sp>
    </p:spTree>
    <p:extLst>
      <p:ext uri="{BB962C8B-B14F-4D97-AF65-F5344CB8AC3E}">
        <p14:creationId xmlns:p14="http://schemas.microsoft.com/office/powerpoint/2010/main" val="45950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F5C2-48AB-7791-DAAB-27065270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Jednoduchý príklad</a:t>
            </a:r>
            <a:endParaRPr lang="sk-S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CA8D64-07A9-C85B-CFDB-77663D05C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742" y="2065829"/>
            <a:ext cx="7138276" cy="385204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EEAE28-BCA9-C59C-98C7-4E3F8E136168}"/>
              </a:ext>
            </a:extLst>
          </p:cNvPr>
          <p:cNvCxnSpPr>
            <a:cxnSpLocks/>
          </p:cNvCxnSpPr>
          <p:nvPr/>
        </p:nvCxnSpPr>
        <p:spPr>
          <a:xfrm>
            <a:off x="5604945" y="2976781"/>
            <a:ext cx="1626365" cy="17629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262E42-2361-405C-BB94-32ABE68657FF}"/>
              </a:ext>
            </a:extLst>
          </p:cNvPr>
          <p:cNvCxnSpPr>
            <a:cxnSpLocks/>
          </p:cNvCxnSpPr>
          <p:nvPr/>
        </p:nvCxnSpPr>
        <p:spPr>
          <a:xfrm flipH="1">
            <a:off x="5604945" y="2976781"/>
            <a:ext cx="1507819" cy="17281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69AE35-A0F2-F1B1-E1ED-7E5707D14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454" y="2042968"/>
            <a:ext cx="7166852" cy="3874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B7C031-DA6B-42DA-83FA-A7A66EC155D5}"/>
              </a:ext>
            </a:extLst>
          </p:cNvPr>
          <p:cNvSpPr txBox="1"/>
          <p:nvPr/>
        </p:nvSpPr>
        <p:spPr>
          <a:xfrm>
            <a:off x="1036320" y="6423104"/>
            <a:ext cx="21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solidFill>
                  <a:schemeClr val="accent1">
                    <a:lumMod val="75000"/>
                  </a:schemeClr>
                </a:solidFill>
              </a:rPr>
              <a:t>Messaging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518D0-84DC-7A53-7701-6F54140B9146}"/>
              </a:ext>
            </a:extLst>
          </p:cNvPr>
          <p:cNvSpPr txBox="1"/>
          <p:nvPr/>
        </p:nvSpPr>
        <p:spPr>
          <a:xfrm>
            <a:off x="9043332" y="6386731"/>
            <a:ext cx="21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Adam Lány</a:t>
            </a:r>
          </a:p>
        </p:txBody>
      </p:sp>
    </p:spTree>
    <p:extLst>
      <p:ext uri="{BB962C8B-B14F-4D97-AF65-F5344CB8AC3E}">
        <p14:creationId xmlns:p14="http://schemas.microsoft.com/office/powerpoint/2010/main" val="171587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A5FD-2962-64AE-4624-CB503B52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853E31-F3DC-167C-ED74-7664D8ED59C9}"/>
              </a:ext>
            </a:extLst>
          </p:cNvPr>
          <p:cNvSpPr/>
          <p:nvPr/>
        </p:nvSpPr>
        <p:spPr>
          <a:xfrm>
            <a:off x="33989" y="2072081"/>
            <a:ext cx="133792" cy="1761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48DE9C-0F77-3DA7-3A91-4836F402864A}"/>
              </a:ext>
            </a:extLst>
          </p:cNvPr>
          <p:cNvSpPr/>
          <p:nvPr/>
        </p:nvSpPr>
        <p:spPr>
          <a:xfrm rot="16200000">
            <a:off x="8604243" y="-752148"/>
            <a:ext cx="215451" cy="5041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9C1941-16B3-5421-3D18-82812CE7EF33}"/>
              </a:ext>
            </a:extLst>
          </p:cNvPr>
          <p:cNvSpPr txBox="1"/>
          <p:nvPr/>
        </p:nvSpPr>
        <p:spPr>
          <a:xfrm>
            <a:off x="1036320" y="6423104"/>
            <a:ext cx="21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solidFill>
                  <a:schemeClr val="accent1">
                    <a:lumMod val="75000"/>
                  </a:schemeClr>
                </a:solidFill>
              </a:rPr>
              <a:t>Messaging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DC40F-4EA6-38ED-BA8D-11BC19BB5F10}"/>
              </a:ext>
            </a:extLst>
          </p:cNvPr>
          <p:cNvSpPr txBox="1"/>
          <p:nvPr/>
        </p:nvSpPr>
        <p:spPr>
          <a:xfrm>
            <a:off x="9043332" y="6386731"/>
            <a:ext cx="21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Adam Lány</a:t>
            </a:r>
          </a:p>
        </p:txBody>
      </p:sp>
      <p:pic>
        <p:nvPicPr>
          <p:cNvPr id="22" name="Content Placeholder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0DF99D-0D64-0EDB-E46A-DD8F8F05D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666" y="2605003"/>
            <a:ext cx="2320368" cy="1228766"/>
          </a:xfr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8FEE8AC-2DE8-E7AC-C45C-0D87BBCD5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29" y="697125"/>
            <a:ext cx="8471585" cy="4763881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2518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48DE9C-0F77-3DA7-3A91-4836F402864A}"/>
              </a:ext>
            </a:extLst>
          </p:cNvPr>
          <p:cNvSpPr/>
          <p:nvPr/>
        </p:nvSpPr>
        <p:spPr>
          <a:xfrm rot="16200000">
            <a:off x="8604243" y="-752148"/>
            <a:ext cx="215451" cy="5041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7A5FD-2962-64AE-4624-CB503B52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853E31-F3DC-167C-ED74-7664D8ED59C9}"/>
              </a:ext>
            </a:extLst>
          </p:cNvPr>
          <p:cNvSpPr/>
          <p:nvPr/>
        </p:nvSpPr>
        <p:spPr>
          <a:xfrm>
            <a:off x="615066" y="2932097"/>
            <a:ext cx="133792" cy="1761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E481F5-6515-E638-D01D-3DCE0D54C5F8}"/>
              </a:ext>
            </a:extLst>
          </p:cNvPr>
          <p:cNvSpPr txBox="1"/>
          <p:nvPr/>
        </p:nvSpPr>
        <p:spPr>
          <a:xfrm>
            <a:off x="1036320" y="6423104"/>
            <a:ext cx="21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solidFill>
                  <a:schemeClr val="accent1">
                    <a:lumMod val="75000"/>
                  </a:schemeClr>
                </a:solidFill>
              </a:rPr>
              <a:t>Messaging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7FB71E-5DF6-89DA-24FE-1169A8B17FE8}"/>
              </a:ext>
            </a:extLst>
          </p:cNvPr>
          <p:cNvSpPr txBox="1"/>
          <p:nvPr/>
        </p:nvSpPr>
        <p:spPr>
          <a:xfrm>
            <a:off x="9043332" y="6386731"/>
            <a:ext cx="21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Adam Lány</a:t>
            </a:r>
          </a:p>
        </p:txBody>
      </p:sp>
      <p:pic>
        <p:nvPicPr>
          <p:cNvPr id="6" name="Content Placeholder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5C4F9C67-FE68-16A2-D52D-9A1FEB4F1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392" y="2430640"/>
            <a:ext cx="2297508" cy="122876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3FA9CC-7A57-3D9F-EA1E-2DDAE2804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38" y="384376"/>
            <a:ext cx="6648404" cy="5777337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2485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3B4F-0CE8-9904-CFB9-E6655A7F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</a:t>
            </a:r>
            <a:r>
              <a:rPr lang="sk-SK" dirty="0" err="1"/>
              <a:t>ácie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E0567-266B-214D-38FF-5166F5F9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RabbitMQ</a:t>
            </a:r>
            <a:endParaRPr lang="sk-SK" dirty="0"/>
          </a:p>
          <a:p>
            <a:r>
              <a:rPr lang="sk-SK" dirty="0"/>
              <a:t>Apache Kafka</a:t>
            </a:r>
          </a:p>
          <a:p>
            <a:r>
              <a:rPr lang="sk-SK" dirty="0"/>
              <a:t>Jakarta </a:t>
            </a:r>
            <a:r>
              <a:rPr lang="sk-SK" dirty="0" err="1"/>
              <a:t>Messaging</a:t>
            </a:r>
            <a:r>
              <a:rPr lang="sk-SK" dirty="0"/>
              <a:t> (JMS)</a:t>
            </a:r>
          </a:p>
          <a:p>
            <a:r>
              <a:rPr lang="sk-SK" dirty="0"/>
              <a:t>Apache </a:t>
            </a:r>
            <a:r>
              <a:rPr lang="sk-SK" dirty="0" err="1"/>
              <a:t>ActiveMQ</a:t>
            </a:r>
            <a:endParaRPr lang="sk-SK" dirty="0"/>
          </a:p>
          <a:p>
            <a:r>
              <a:rPr lang="sk-SK" dirty="0"/>
              <a:t>...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7D91E7B-CC82-42DF-CE8F-A9885A12A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669" y="1845734"/>
            <a:ext cx="1909885" cy="1003914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FCFF172-10D5-2268-9F31-A3265920C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591" y="2411963"/>
            <a:ext cx="3051110" cy="2034073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42EF222E-31C3-A157-4A9A-F960C7A7A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563" y="2958022"/>
            <a:ext cx="1781280" cy="1573464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7BFBA50C-3655-497C-68AA-F45F20E9B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351" y="4345406"/>
            <a:ext cx="2678519" cy="9504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2EA56F-3304-D53F-296A-9BD5141F8E9A}"/>
              </a:ext>
            </a:extLst>
          </p:cNvPr>
          <p:cNvSpPr txBox="1"/>
          <p:nvPr/>
        </p:nvSpPr>
        <p:spPr>
          <a:xfrm>
            <a:off x="9043332" y="6386731"/>
            <a:ext cx="21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Adam Lány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EF33A0-FAD4-252A-09A3-9C401F03FA87}"/>
              </a:ext>
            </a:extLst>
          </p:cNvPr>
          <p:cNvSpPr txBox="1"/>
          <p:nvPr/>
        </p:nvSpPr>
        <p:spPr>
          <a:xfrm>
            <a:off x="1036320" y="6423104"/>
            <a:ext cx="21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>
                <a:solidFill>
                  <a:schemeClr val="accent1">
                    <a:lumMod val="75000"/>
                  </a:schemeClr>
                </a:solidFill>
              </a:rPr>
              <a:t>Messaging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030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152F-3FAF-4DC6-AD26-D00784EB5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/>
              <a:t>Otázky?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28E13-5601-4428-9789-7E467E7E1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185383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B4FF-DC68-0833-1E58-92E5D114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 prezentácie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4C14-3627-3E5E-6A03-719F0FAE2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Definícia</a:t>
            </a:r>
          </a:p>
          <a:p>
            <a:r>
              <a:rPr lang="sk-SK" dirty="0"/>
              <a:t>Priamy </a:t>
            </a:r>
            <a:r>
              <a:rPr lang="sk-SK" dirty="0" err="1"/>
              <a:t>messaging</a:t>
            </a:r>
            <a:endParaRPr lang="sk-SK" dirty="0"/>
          </a:p>
          <a:p>
            <a:r>
              <a:rPr lang="sk-SK" dirty="0"/>
              <a:t>Asynchrónny </a:t>
            </a:r>
            <a:r>
              <a:rPr lang="sk-SK" dirty="0" err="1"/>
              <a:t>messaging</a:t>
            </a:r>
            <a:endParaRPr lang="sk-SK" dirty="0"/>
          </a:p>
          <a:p>
            <a:r>
              <a:rPr lang="sk-SK" dirty="0"/>
              <a:t>Stavba správy</a:t>
            </a:r>
          </a:p>
          <a:p>
            <a:r>
              <a:rPr lang="sk-SK" dirty="0"/>
              <a:t>Výmena správ</a:t>
            </a:r>
          </a:p>
          <a:p>
            <a:r>
              <a:rPr lang="sk-SK" dirty="0"/>
              <a:t>Ukážka na príklade</a:t>
            </a:r>
          </a:p>
          <a:p>
            <a:r>
              <a:rPr lang="sk-SK" dirty="0"/>
              <a:t>Implementácie</a:t>
            </a:r>
          </a:p>
          <a:p>
            <a:r>
              <a:rPr lang="sk-SK" dirty="0"/>
              <a:t>Záver </a:t>
            </a:r>
            <a:r>
              <a:rPr lang="en-US" dirty="0"/>
              <a:t>+ </a:t>
            </a:r>
            <a:r>
              <a:rPr lang="sk-SK" dirty="0"/>
              <a:t>diskusia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B535E-3F6E-8A88-7DEA-0F042AD80CBF}"/>
              </a:ext>
            </a:extLst>
          </p:cNvPr>
          <p:cNvSpPr txBox="1"/>
          <p:nvPr/>
        </p:nvSpPr>
        <p:spPr>
          <a:xfrm>
            <a:off x="9043332" y="6386731"/>
            <a:ext cx="21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Adam Lány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4A556-AC60-C427-6559-09D22EEB2BD1}"/>
              </a:ext>
            </a:extLst>
          </p:cNvPr>
          <p:cNvSpPr txBox="1"/>
          <p:nvPr/>
        </p:nvSpPr>
        <p:spPr>
          <a:xfrm>
            <a:off x="1036320" y="6423104"/>
            <a:ext cx="21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>
                <a:solidFill>
                  <a:schemeClr val="accent1">
                    <a:lumMod val="75000"/>
                  </a:schemeClr>
                </a:solidFill>
              </a:rPr>
              <a:t>Messaging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6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D749-6B0E-A0C3-32A3-DA2F57C1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Definícia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CBEB-C905-F87F-D325-85B7AA5A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sk-SK" dirty="0"/>
              <a:t>Architektonický vzor, ktorý popisuje, ako sa (nie len) dve rôzne časti aplikácie alebo rôzne systémy spájajú a komunikujú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03ED9-CBA6-D065-CEB6-D7A18430AE94}"/>
              </a:ext>
            </a:extLst>
          </p:cNvPr>
          <p:cNvSpPr txBox="1"/>
          <p:nvPr/>
        </p:nvSpPr>
        <p:spPr>
          <a:xfrm>
            <a:off x="9043332" y="6386731"/>
            <a:ext cx="21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Adam Lány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F96FD-13CE-3BE8-840F-FA5D7E6C3C85}"/>
              </a:ext>
            </a:extLst>
          </p:cNvPr>
          <p:cNvSpPr txBox="1"/>
          <p:nvPr/>
        </p:nvSpPr>
        <p:spPr>
          <a:xfrm>
            <a:off x="1036320" y="6423104"/>
            <a:ext cx="21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>
                <a:solidFill>
                  <a:schemeClr val="accent1">
                    <a:lumMod val="75000"/>
                  </a:schemeClr>
                </a:solidFill>
              </a:rPr>
              <a:t>Messaging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0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2C83-27C4-1BDE-F961-C377BB44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Priamy (synchrónny) </a:t>
            </a:r>
            <a:r>
              <a:rPr lang="sk-SK" dirty="0" err="1"/>
              <a:t>messaging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5606C-C558-6C09-92BA-8DF268BD9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REST, SOAP, ...</a:t>
            </a:r>
          </a:p>
          <a:p>
            <a:r>
              <a:rPr lang="sk-SK" dirty="0"/>
              <a:t>Priame odoslanie</a:t>
            </a:r>
            <a:r>
              <a:rPr lang="en-GB" dirty="0"/>
              <a:t>/</a:t>
            </a:r>
            <a:r>
              <a:rPr lang="en-GB" dirty="0" err="1"/>
              <a:t>vy</a:t>
            </a:r>
            <a:r>
              <a:rPr lang="sk-SK" dirty="0"/>
              <a:t>žiadanie dát </a:t>
            </a:r>
          </a:p>
          <a:p>
            <a:r>
              <a:rPr lang="sk-SK" dirty="0"/>
              <a:t>s očakávaním na odpoveď</a:t>
            </a:r>
          </a:p>
          <a:p>
            <a:endParaRPr lang="sk-SK" dirty="0"/>
          </a:p>
          <a:p>
            <a:r>
              <a:rPr lang="sk-SK" b="1" i="0" dirty="0">
                <a:solidFill>
                  <a:srgbClr val="666666"/>
                </a:solidFill>
                <a:effectLst/>
                <a:latin typeface="open-sans"/>
              </a:rPr>
              <a:t>- </a:t>
            </a:r>
            <a:r>
              <a:rPr lang="sk-SK" b="1" i="0" dirty="0" err="1">
                <a:solidFill>
                  <a:srgbClr val="666666"/>
                </a:solidFill>
                <a:effectLst/>
                <a:latin typeface="open-sans"/>
              </a:rPr>
              <a:t>Tight</a:t>
            </a:r>
            <a:r>
              <a:rPr lang="sk-SK" b="1" i="0" dirty="0">
                <a:solidFill>
                  <a:srgbClr val="666666"/>
                </a:solidFill>
                <a:effectLst/>
                <a:latin typeface="open-sans"/>
              </a:rPr>
              <a:t> </a:t>
            </a:r>
            <a:r>
              <a:rPr lang="sk-SK" b="1" i="0" dirty="0" err="1">
                <a:solidFill>
                  <a:srgbClr val="666666"/>
                </a:solidFill>
                <a:effectLst/>
                <a:latin typeface="open-sans"/>
              </a:rPr>
              <a:t>Coupling</a:t>
            </a:r>
            <a:endParaRPr lang="sk-SK" b="1" i="0" dirty="0">
              <a:solidFill>
                <a:srgbClr val="666666"/>
              </a:solidFill>
              <a:effectLst/>
              <a:latin typeface="open-sans"/>
            </a:endParaRPr>
          </a:p>
          <a:p>
            <a:r>
              <a:rPr lang="sk-SK" b="1" i="0" dirty="0">
                <a:solidFill>
                  <a:srgbClr val="666666"/>
                </a:solidFill>
                <a:effectLst/>
                <a:latin typeface="open-sans"/>
              </a:rPr>
              <a:t>- </a:t>
            </a:r>
            <a:r>
              <a:rPr lang="sk-SK" b="1" i="0" dirty="0" err="1">
                <a:solidFill>
                  <a:srgbClr val="666666"/>
                </a:solidFill>
                <a:effectLst/>
                <a:latin typeface="open-sans"/>
              </a:rPr>
              <a:t>Blocking</a:t>
            </a:r>
            <a:endParaRPr lang="sk-SK" b="1" dirty="0">
              <a:solidFill>
                <a:srgbClr val="666666"/>
              </a:solidFill>
              <a:latin typeface="open-sans"/>
            </a:endParaRPr>
          </a:p>
          <a:p>
            <a:r>
              <a:rPr lang="sk-SK" b="1" i="0" dirty="0">
                <a:solidFill>
                  <a:srgbClr val="666666"/>
                </a:solidFill>
                <a:effectLst/>
                <a:latin typeface="open-sans"/>
              </a:rPr>
              <a:t>- </a:t>
            </a:r>
            <a:r>
              <a:rPr lang="sk-SK" b="1" i="0" dirty="0" err="1">
                <a:solidFill>
                  <a:srgbClr val="666666"/>
                </a:solidFill>
                <a:effectLst/>
                <a:latin typeface="open-sans"/>
              </a:rPr>
              <a:t>Error</a:t>
            </a:r>
            <a:r>
              <a:rPr lang="sk-SK" b="1" i="0" dirty="0">
                <a:solidFill>
                  <a:srgbClr val="666666"/>
                </a:solidFill>
                <a:effectLst/>
                <a:latin typeface="open-sans"/>
              </a:rPr>
              <a:t> </a:t>
            </a:r>
            <a:r>
              <a:rPr lang="sk-SK" b="1" i="0" dirty="0" err="1">
                <a:solidFill>
                  <a:srgbClr val="666666"/>
                </a:solidFill>
                <a:effectLst/>
                <a:latin typeface="open-sans"/>
              </a:rPr>
              <a:t>Handling</a:t>
            </a:r>
            <a:endParaRPr lang="sk-SK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275390C-7E39-E2F5-A4F5-072010853B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 dirty="0"/>
          </a:p>
        </p:txBody>
      </p:sp>
      <p:pic>
        <p:nvPicPr>
          <p:cNvPr id="6" name="Picture 5" descr="Diagram, timeline&#10;&#10;Description automatically generated">
            <a:extLst>
              <a:ext uri="{FF2B5EF4-FFF2-40B4-BE49-F238E27FC236}">
                <a16:creationId xmlns:a16="http://schemas.microsoft.com/office/drawing/2014/main" id="{F02AF111-D5E8-A3D5-BB67-FA60546C4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24" y="2334537"/>
            <a:ext cx="4329405" cy="30457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AAC72A-0DEA-7751-3EB6-4BEDCA701500}"/>
              </a:ext>
            </a:extLst>
          </p:cNvPr>
          <p:cNvSpPr txBox="1"/>
          <p:nvPr/>
        </p:nvSpPr>
        <p:spPr>
          <a:xfrm>
            <a:off x="9043332" y="6386731"/>
            <a:ext cx="21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Adam Lány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552FE-12F1-F7A2-9799-B45C50EC8C1F}"/>
              </a:ext>
            </a:extLst>
          </p:cNvPr>
          <p:cNvSpPr txBox="1"/>
          <p:nvPr/>
        </p:nvSpPr>
        <p:spPr>
          <a:xfrm>
            <a:off x="1036320" y="6423104"/>
            <a:ext cx="21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>
                <a:solidFill>
                  <a:schemeClr val="accent1">
                    <a:lumMod val="75000"/>
                  </a:schemeClr>
                </a:solidFill>
              </a:rPr>
              <a:t>Messaging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60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8CE9-D2F9-B2EB-DF29-F45F45A1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Asynchrónny </a:t>
            </a:r>
            <a:r>
              <a:rPr lang="sk-SK" dirty="0" err="1"/>
              <a:t>messaging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F1BB-E7BF-CB39-2DA1-674577744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Komunikácia častí systému pomocou správ (udalostí) cez </a:t>
            </a:r>
            <a:r>
              <a:rPr lang="sk-SK" dirty="0" err="1"/>
              <a:t>message</a:t>
            </a:r>
            <a:r>
              <a:rPr lang="sk-SK" dirty="0"/>
              <a:t> </a:t>
            </a:r>
            <a:r>
              <a:rPr lang="sk-SK" dirty="0" err="1"/>
              <a:t>borker</a:t>
            </a:r>
            <a:endParaRPr lang="sk-SK" dirty="0"/>
          </a:p>
          <a:p>
            <a:r>
              <a:rPr lang="sk-SK" dirty="0"/>
              <a:t>Nie je nutnosť čakať na odpoveď</a:t>
            </a:r>
          </a:p>
          <a:p>
            <a:endParaRPr lang="sk-SK" b="1" i="0" dirty="0">
              <a:solidFill>
                <a:srgbClr val="666666"/>
              </a:solidFill>
              <a:effectLst/>
              <a:latin typeface="open-sans"/>
            </a:endParaRPr>
          </a:p>
          <a:p>
            <a:r>
              <a:rPr lang="en-US" b="1" i="0" dirty="0">
                <a:solidFill>
                  <a:srgbClr val="666666"/>
                </a:solidFill>
                <a:effectLst/>
                <a:latin typeface="open-sans"/>
              </a:rPr>
              <a:t>+ </a:t>
            </a:r>
            <a:r>
              <a:rPr lang="sk-SK" b="1" i="0" dirty="0" err="1">
                <a:solidFill>
                  <a:srgbClr val="666666"/>
                </a:solidFill>
                <a:effectLst/>
                <a:latin typeface="open-sans"/>
              </a:rPr>
              <a:t>Loose</a:t>
            </a:r>
            <a:r>
              <a:rPr lang="sk-SK" b="1" i="0" dirty="0">
                <a:solidFill>
                  <a:srgbClr val="666666"/>
                </a:solidFill>
                <a:effectLst/>
                <a:latin typeface="open-sans"/>
              </a:rPr>
              <a:t> </a:t>
            </a:r>
            <a:r>
              <a:rPr lang="sk-SK" b="1" i="0" dirty="0" err="1">
                <a:solidFill>
                  <a:srgbClr val="666666"/>
                </a:solidFill>
                <a:effectLst/>
                <a:latin typeface="open-sans"/>
              </a:rPr>
              <a:t>Coupling</a:t>
            </a:r>
            <a:endParaRPr lang="sk-SK" b="1" i="0" dirty="0">
              <a:solidFill>
                <a:srgbClr val="666666"/>
              </a:solidFill>
              <a:effectLst/>
              <a:latin typeface="open-sans"/>
            </a:endParaRPr>
          </a:p>
          <a:p>
            <a:r>
              <a:rPr lang="en-US" b="1" i="0" dirty="0">
                <a:solidFill>
                  <a:srgbClr val="666666"/>
                </a:solidFill>
                <a:effectLst/>
                <a:latin typeface="open-sans"/>
              </a:rPr>
              <a:t>+ </a:t>
            </a:r>
            <a:r>
              <a:rPr lang="sk-SK" b="1" i="0" dirty="0" err="1">
                <a:solidFill>
                  <a:srgbClr val="666666"/>
                </a:solidFill>
                <a:effectLst/>
                <a:latin typeface="open-sans"/>
              </a:rPr>
              <a:t>Non-Blocking</a:t>
            </a:r>
            <a:endParaRPr lang="sk-SK" b="1" dirty="0">
              <a:solidFill>
                <a:srgbClr val="666666"/>
              </a:solidFill>
              <a:latin typeface="open-sans"/>
            </a:endParaRPr>
          </a:p>
          <a:p>
            <a:r>
              <a:rPr lang="en-US" b="1" dirty="0">
                <a:solidFill>
                  <a:srgbClr val="666666"/>
                </a:solidFill>
                <a:latin typeface="open-sans"/>
              </a:rPr>
              <a:t>+ </a:t>
            </a:r>
            <a:r>
              <a:rPr lang="sk-SK" b="1" dirty="0">
                <a:solidFill>
                  <a:srgbClr val="666666"/>
                </a:solidFill>
                <a:latin typeface="open-sans"/>
              </a:rPr>
              <a:t>Jednoduché na škálovanie</a:t>
            </a:r>
          </a:p>
          <a:p>
            <a:r>
              <a:rPr lang="en-US" b="1" dirty="0">
                <a:solidFill>
                  <a:srgbClr val="666666"/>
                </a:solidFill>
                <a:latin typeface="open-sans"/>
              </a:rPr>
              <a:t>+ </a:t>
            </a:r>
            <a:r>
              <a:rPr lang="sk-SK" b="1" dirty="0" err="1">
                <a:solidFill>
                  <a:srgbClr val="666666"/>
                </a:solidFill>
                <a:latin typeface="open-sans"/>
              </a:rPr>
              <a:t>Jednodnoduchý</a:t>
            </a:r>
            <a:r>
              <a:rPr lang="sk-SK" b="1" dirty="0">
                <a:solidFill>
                  <a:srgbClr val="666666"/>
                </a:solidFill>
                <a:latin typeface="open-sans"/>
              </a:rPr>
              <a:t> </a:t>
            </a:r>
            <a:r>
              <a:rPr lang="sk-SK" b="1" dirty="0" err="1">
                <a:solidFill>
                  <a:srgbClr val="666666"/>
                </a:solidFill>
                <a:latin typeface="open-sans"/>
              </a:rPr>
              <a:t>error</a:t>
            </a:r>
            <a:r>
              <a:rPr lang="sk-SK" b="1" dirty="0">
                <a:solidFill>
                  <a:srgbClr val="666666"/>
                </a:solidFill>
                <a:latin typeface="open-sans"/>
              </a:rPr>
              <a:t> </a:t>
            </a:r>
            <a:r>
              <a:rPr lang="sk-SK" b="1" dirty="0" err="1">
                <a:solidFill>
                  <a:srgbClr val="666666"/>
                </a:solidFill>
                <a:latin typeface="open-sans"/>
              </a:rPr>
              <a:t>handling</a:t>
            </a:r>
            <a:endParaRPr lang="sk-SK" dirty="0"/>
          </a:p>
          <a:p>
            <a:endParaRPr lang="sk-SK" dirty="0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FBB67FAD-E7B0-1AEF-59E6-3947864D7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67" y="2676088"/>
            <a:ext cx="7402910" cy="1819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A0F847-AAB1-2E13-88A4-F02ED16A9136}"/>
              </a:ext>
            </a:extLst>
          </p:cNvPr>
          <p:cNvSpPr txBox="1"/>
          <p:nvPr/>
        </p:nvSpPr>
        <p:spPr>
          <a:xfrm>
            <a:off x="9043332" y="6386731"/>
            <a:ext cx="21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Adam Lány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1630C-64B3-D427-A751-05CFBA738BCF}"/>
              </a:ext>
            </a:extLst>
          </p:cNvPr>
          <p:cNvSpPr txBox="1"/>
          <p:nvPr/>
        </p:nvSpPr>
        <p:spPr>
          <a:xfrm>
            <a:off x="1036320" y="6423104"/>
            <a:ext cx="21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>
                <a:solidFill>
                  <a:schemeClr val="accent1">
                    <a:lumMod val="75000"/>
                  </a:schemeClr>
                </a:solidFill>
              </a:rPr>
              <a:t>Messaging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03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121A-FD8E-EA6F-F63E-32C28686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Správa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2C93B-21E6-0C97-6B2B-D1FDFB294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Údaje vymieňané medzi časťami aplikácie</a:t>
            </a:r>
          </a:p>
          <a:p>
            <a:r>
              <a:rPr lang="sk-SK" dirty="0"/>
              <a:t>SOAP </a:t>
            </a:r>
            <a:r>
              <a:rPr lang="sk-SK" dirty="0" err="1"/>
              <a:t>Message</a:t>
            </a:r>
            <a:r>
              <a:rPr lang="sk-SK" dirty="0"/>
              <a:t>, </a:t>
            </a:r>
            <a:r>
              <a:rPr lang="sk-SK" dirty="0" err="1"/>
              <a:t>Message</a:t>
            </a:r>
            <a:r>
              <a:rPr lang="sk-SK" dirty="0"/>
              <a:t>, ...</a:t>
            </a:r>
          </a:p>
          <a:p>
            <a:r>
              <a:rPr lang="sk-SK" dirty="0"/>
              <a:t>Základné dve časti:</a:t>
            </a:r>
          </a:p>
          <a:p>
            <a:pPr marL="384048" indent="-182880" algn="l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Wingdings" panose="05000000000000000000" pitchFamily="2" charset="2"/>
              <a:buChar char="§"/>
            </a:pPr>
            <a:r>
              <a:rPr lang="sk-SK" sz="1800" b="1" kern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Hlavička – </a:t>
            </a:r>
            <a:r>
              <a:rPr lang="sk-SK" sz="1800" kern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informácie pre </a:t>
            </a:r>
            <a:r>
              <a:rPr lang="sk-SK" sz="1800" kern="1200" dirty="0" err="1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messaging</a:t>
            </a:r>
            <a:r>
              <a:rPr lang="sk-SK" sz="1800" kern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systém</a:t>
            </a:r>
            <a:endParaRPr lang="sk-SK" sz="1800" dirty="0"/>
          </a:p>
          <a:p>
            <a:pPr marL="384048" indent="-182880" algn="l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Wingdings" panose="05000000000000000000" pitchFamily="2" charset="2"/>
              <a:buChar char="§"/>
            </a:pPr>
            <a:r>
              <a:rPr lang="sk-SK" sz="1800" b="1" kern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Telo </a:t>
            </a:r>
            <a:r>
              <a:rPr lang="en-GB" sz="1800" b="1" kern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– </a:t>
            </a:r>
            <a:r>
              <a:rPr lang="sk-SK" sz="1800" kern="12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prenášané dáta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69C4A-9AD3-5590-60F2-09ADBDB79A6C}"/>
              </a:ext>
            </a:extLst>
          </p:cNvPr>
          <p:cNvSpPr txBox="1"/>
          <p:nvPr/>
        </p:nvSpPr>
        <p:spPr>
          <a:xfrm>
            <a:off x="9043332" y="6386731"/>
            <a:ext cx="21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Adam Lány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17C3E-D73B-0084-CEB0-03010A7A294F}"/>
              </a:ext>
            </a:extLst>
          </p:cNvPr>
          <p:cNvSpPr txBox="1"/>
          <p:nvPr/>
        </p:nvSpPr>
        <p:spPr>
          <a:xfrm>
            <a:off x="1036320" y="6423104"/>
            <a:ext cx="21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>
                <a:solidFill>
                  <a:schemeClr val="accent1">
                    <a:lumMod val="75000"/>
                  </a:schemeClr>
                </a:solidFill>
              </a:rPr>
              <a:t>Messaging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32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7D25-119A-5FC5-9B17-5086DD36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Výmena správ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BAF90-1CB2-2233-4F2E-881F451A0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Point-to-point (</a:t>
            </a:r>
            <a:r>
              <a:rPr lang="sk-SK" dirty="0" err="1"/>
              <a:t>queues</a:t>
            </a:r>
            <a:r>
              <a:rPr lang="sk-SK" dirty="0"/>
              <a:t>)</a:t>
            </a:r>
          </a:p>
          <a:p>
            <a:r>
              <a:rPr lang="sk-SK" dirty="0" err="1"/>
              <a:t>Publish-subscribe</a:t>
            </a:r>
            <a:r>
              <a:rPr lang="sk-SK" dirty="0"/>
              <a:t> (</a:t>
            </a:r>
            <a:r>
              <a:rPr lang="sk-SK" dirty="0" err="1"/>
              <a:t>exchanges</a:t>
            </a:r>
            <a:r>
              <a:rPr lang="sk-SK" dirty="0"/>
              <a:t>)</a:t>
            </a:r>
          </a:p>
          <a:p>
            <a:endParaRPr lang="sk-SK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24C77C1-FDDC-A1F3-8487-DDA36E084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450" y="2644205"/>
            <a:ext cx="6096528" cy="121320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73519982-4080-7895-5BFC-972067613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67" y="3682361"/>
            <a:ext cx="5882854" cy="2481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539194-61F4-22F8-245F-8D771F26856C}"/>
              </a:ext>
            </a:extLst>
          </p:cNvPr>
          <p:cNvSpPr txBox="1"/>
          <p:nvPr/>
        </p:nvSpPr>
        <p:spPr>
          <a:xfrm>
            <a:off x="9043332" y="6386731"/>
            <a:ext cx="21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Adam Lány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F5CE1D-541F-5763-0442-FDE36B37CC19}"/>
              </a:ext>
            </a:extLst>
          </p:cNvPr>
          <p:cNvSpPr txBox="1"/>
          <p:nvPr/>
        </p:nvSpPr>
        <p:spPr>
          <a:xfrm>
            <a:off x="1036320" y="6423104"/>
            <a:ext cx="21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solidFill>
                  <a:schemeClr val="accent1">
                    <a:lumMod val="75000"/>
                  </a:schemeClr>
                </a:solidFill>
              </a:rPr>
              <a:t>Messaging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7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F5C2-48AB-7791-DAAB-27065270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Jednoduchý príklad</a:t>
            </a:r>
            <a:endParaRPr lang="sk-S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CA8D64-07A9-C85B-CFDB-77663D05C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742" y="2065829"/>
            <a:ext cx="7138276" cy="385204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057920-FD8D-7F7F-6049-529CB5CCE022}"/>
              </a:ext>
            </a:extLst>
          </p:cNvPr>
          <p:cNvSpPr txBox="1"/>
          <p:nvPr/>
        </p:nvSpPr>
        <p:spPr>
          <a:xfrm>
            <a:off x="1036320" y="6423104"/>
            <a:ext cx="21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solidFill>
                  <a:schemeClr val="accent1">
                    <a:lumMod val="75000"/>
                  </a:schemeClr>
                </a:solidFill>
              </a:rPr>
              <a:t>Messaging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F884CB-52A8-0543-0037-08F952722252}"/>
              </a:ext>
            </a:extLst>
          </p:cNvPr>
          <p:cNvSpPr txBox="1"/>
          <p:nvPr/>
        </p:nvSpPr>
        <p:spPr>
          <a:xfrm>
            <a:off x="9043332" y="6386731"/>
            <a:ext cx="21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Adam Lány</a:t>
            </a:r>
          </a:p>
        </p:txBody>
      </p:sp>
    </p:spTree>
    <p:extLst>
      <p:ext uri="{BB962C8B-B14F-4D97-AF65-F5344CB8AC3E}">
        <p14:creationId xmlns:p14="http://schemas.microsoft.com/office/powerpoint/2010/main" val="78254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F5C2-48AB-7791-DAAB-27065270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Jednoduchý príklad</a:t>
            </a:r>
            <a:endParaRPr lang="sk-S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CA8D64-07A9-C85B-CFDB-77663D05C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742" y="2065829"/>
            <a:ext cx="7138276" cy="385204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EEAE28-BCA9-C59C-98C7-4E3F8E136168}"/>
              </a:ext>
            </a:extLst>
          </p:cNvPr>
          <p:cNvCxnSpPr>
            <a:cxnSpLocks/>
          </p:cNvCxnSpPr>
          <p:nvPr/>
        </p:nvCxnSpPr>
        <p:spPr>
          <a:xfrm>
            <a:off x="5604945" y="2976781"/>
            <a:ext cx="1626365" cy="17629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262E42-2361-405C-BB94-32ABE68657FF}"/>
              </a:ext>
            </a:extLst>
          </p:cNvPr>
          <p:cNvCxnSpPr>
            <a:cxnSpLocks/>
          </p:cNvCxnSpPr>
          <p:nvPr/>
        </p:nvCxnSpPr>
        <p:spPr>
          <a:xfrm flipH="1">
            <a:off x="5604945" y="2976781"/>
            <a:ext cx="1507819" cy="17281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3ED493-05FF-CAC9-1A37-876F48F79B5D}"/>
              </a:ext>
            </a:extLst>
          </p:cNvPr>
          <p:cNvSpPr txBox="1"/>
          <p:nvPr/>
        </p:nvSpPr>
        <p:spPr>
          <a:xfrm>
            <a:off x="1036320" y="6423104"/>
            <a:ext cx="21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solidFill>
                  <a:schemeClr val="accent1">
                    <a:lumMod val="75000"/>
                  </a:schemeClr>
                </a:solidFill>
              </a:rPr>
              <a:t>Messaging</a:t>
            </a:r>
            <a:endParaRPr lang="sk-S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8E32D-100F-1542-2F38-F8AB562AD499}"/>
              </a:ext>
            </a:extLst>
          </p:cNvPr>
          <p:cNvSpPr txBox="1"/>
          <p:nvPr/>
        </p:nvSpPr>
        <p:spPr>
          <a:xfrm>
            <a:off x="9043332" y="6386731"/>
            <a:ext cx="211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dirty="0">
                <a:solidFill>
                  <a:schemeClr val="accent1">
                    <a:lumMod val="75000"/>
                  </a:schemeClr>
                </a:solidFill>
              </a:rPr>
              <a:t>Adam Lány</a:t>
            </a:r>
          </a:p>
        </p:txBody>
      </p:sp>
    </p:spTree>
    <p:extLst>
      <p:ext uri="{BB962C8B-B14F-4D97-AF65-F5344CB8AC3E}">
        <p14:creationId xmlns:p14="http://schemas.microsoft.com/office/powerpoint/2010/main" val="12808328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278</TotalTime>
  <Words>200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open-sans</vt:lpstr>
      <vt:lpstr>Wingdings</vt:lpstr>
      <vt:lpstr>Retrospect</vt:lpstr>
      <vt:lpstr>Messaging</vt:lpstr>
      <vt:lpstr>Obsah prezentácie</vt:lpstr>
      <vt:lpstr>Definícia</vt:lpstr>
      <vt:lpstr>Priamy (synchrónny) messaging</vt:lpstr>
      <vt:lpstr>Asynchrónny messaging</vt:lpstr>
      <vt:lpstr>Správa</vt:lpstr>
      <vt:lpstr>Výmena správ</vt:lpstr>
      <vt:lpstr>Jednoduchý príklad</vt:lpstr>
      <vt:lpstr>Jednoduchý príklad</vt:lpstr>
      <vt:lpstr>Jednoduchý príklad</vt:lpstr>
      <vt:lpstr>PowerPoint Presentation</vt:lpstr>
      <vt:lpstr>PowerPoint Presentation</vt:lpstr>
      <vt:lpstr>Implementácie</vt:lpstr>
      <vt:lpstr>Otázky?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</dc:title>
  <dc:creator>LÁNY Adam</dc:creator>
  <cp:lastModifiedBy>LÁNY Adam</cp:lastModifiedBy>
  <cp:revision>11</cp:revision>
  <dcterms:created xsi:type="dcterms:W3CDTF">2022-04-30T17:25:34Z</dcterms:created>
  <dcterms:modified xsi:type="dcterms:W3CDTF">2022-05-03T20:04:20Z</dcterms:modified>
</cp:coreProperties>
</file>