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7EBF69-F043-483E-83B7-0CFDB158AE19}">
  <a:tblStyle styleId="{BE7EBF69-F043-483E-83B7-0CFDB158AE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7D3E451C-5073-4A80-A9E4-D382D575740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 b="off" i="off"/>
      <a:tcStyle>
        <a:fill>
          <a:solidFill>
            <a:srgbClr val="CEE2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E2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pour cela que l’on a besoin de mettre un ‘f’ derrière un nombre à virgule pour float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MSIL : </a:t>
            </a:r>
            <a:r>
              <a:rPr b="0" i="1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Intermediate Language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est vraiment un cas particulier.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un type référence qui se comporte comme un type valeur vis-à-vis du passage par valeur.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58" y="0"/>
            <a:ext cx="12133943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ctrTitle"/>
          </p:nvPr>
        </p:nvSpPr>
        <p:spPr>
          <a:xfrm>
            <a:off x="3454400" y="2286001"/>
            <a:ext cx="82402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  <a:defRPr b="1" i="0" sz="44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5283200" y="4038600"/>
            <a:ext cx="636337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1"/>
            <a:ext cx="49621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>
            <p:ph idx="2" type="pic"/>
          </p:nvPr>
        </p:nvSpPr>
        <p:spPr>
          <a:xfrm>
            <a:off x="9144000" y="5105400"/>
            <a:ext cx="243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14401" y="355600"/>
            <a:ext cx="109262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97467" y="1497014"/>
            <a:ext cx="5300133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6583680" y="1497014"/>
            <a:ext cx="530352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Only" showMasterSp="0">
  <p:cSld name="Background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58" y="0"/>
            <a:ext cx="12133943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58" y="0"/>
            <a:ext cx="12133943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  <a:defRPr b="1" i="0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5024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9144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4981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4981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144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0715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9144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4137819" y="-1521617"/>
            <a:ext cx="4525963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4882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001838" y="-711198"/>
            <a:ext cx="5851525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8058" y="0"/>
            <a:ext cx="12133943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454400" y="2286001"/>
            <a:ext cx="82402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</a:pPr>
            <a:r>
              <a:rPr b="1" i="0" lang="fr-FR" sz="44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Langage C# &amp; .NET</a:t>
            </a:r>
            <a:endParaRPr b="1" i="0" sz="44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5283200" y="4038600"/>
            <a:ext cx="636337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Thomas Belloc &amp; Mathieu Busolin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EQUADEX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9144000" y="5105400"/>
            <a:ext cx="243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énumérations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 un ensemble de valeurs prédéfinies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une meilleure lisibilité du code que d’utiliser des entiers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0" i="0" lang="fr-FR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{Eau, Terre, Feu, Air}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Possibilité de définir la valeur réelle qu’est l’élément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0" i="0" lang="fr-F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{Eau = 1, Terre = 4, Feu = 6, Air = 10}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tableaux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016000" y="1596414"/>
            <a:ext cx="10769600" cy="29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Contiennent un ensemble de données du même type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Accès un objet précis par son index dans le tableau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Déclarations 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227909" y="4585064"/>
            <a:ext cx="10557691" cy="155447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identifiants =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identifiants2 =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{12, 17, 1, 4};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de variable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nbOiseaux = 10;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estGentil;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3.14f;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quotient = 0.2759637193647291347106;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2B91AF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unElement = </a:t>
            </a:r>
            <a:r>
              <a:rPr b="0" i="0" lang="fr-FR" sz="3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.Terre;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opérateurs 1/2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016000" y="1596413"/>
            <a:ext cx="10769600" cy="36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Mathématiques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Conditionnels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2084251" y="2207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{7D3E451C-5073-4A80-A9E4-D382D5757405}</a:tableStyleId>
              </a:tblPr>
              <a:tblGrid>
                <a:gridCol w="1586400"/>
                <a:gridCol w="65416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Opérateur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++ / --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Incrément / décrément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+ / -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Addition / soustraction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*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Multiplication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Division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Modulo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1992811" y="5212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{7D3E451C-5073-4A80-A9E4-D382D5757405}</a:tableStyleId>
              </a:tblPr>
              <a:tblGrid>
                <a:gridCol w="1586400"/>
                <a:gridCol w="6541600"/>
              </a:tblGrid>
              <a:tr h="25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Opérateur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&amp;&amp;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ET logique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||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OU logique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? :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Condition tertiaire (x=a ? b : 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opérateurs 2/2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16000" y="1596414"/>
            <a:ext cx="10769600" cy="924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Relationnels et de test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Shape 193"/>
          <p:cNvGraphicFramePr/>
          <p:nvPr/>
        </p:nvGraphicFramePr>
        <p:xfrm>
          <a:off x="1629954" y="2331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{7D3E451C-5073-4A80-A9E4-D382D5757405}</a:tableStyleId>
              </a:tblPr>
              <a:tblGrid>
                <a:gridCol w="1202950"/>
                <a:gridCol w="7852500"/>
              </a:tblGrid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Opérateur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&lt;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Inférieur 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Supérieur 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&lt;=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Inférieur ou égal 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&gt;=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Supérieur ou égal 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Vérifie si un objet est du type indiqué (pour les types références)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Effectue une conversion si possible vers le type référence donné, sinon donne null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Conversion de types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implicite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016000" y="1596414"/>
            <a:ext cx="10769600" cy="2322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un type peut « rentrer » dans un autre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un </a:t>
            </a: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un </a:t>
            </a: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278778" y="4428309"/>
            <a:ext cx="5617028" cy="1828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3.14f;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piPrecis = pi;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explicite (cast)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016000" y="1596414"/>
            <a:ext cx="10769600" cy="353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 type de destination est plus petit que le type source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fr-F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 de précision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54251" y="5317486"/>
            <a:ext cx="5868126" cy="126709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3.14f;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piInteger = (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)pi;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piInteger vaut 3 : perte de précision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Conversions par méthodes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016000" y="1596414"/>
            <a:ext cx="10769600" cy="1525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les conversions plus poussées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type a ses méthodes de conversion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873830" y="3566160"/>
            <a:ext cx="7406640" cy="188105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dixString = </a:t>
            </a:r>
            <a:r>
              <a:rPr b="0" i="0" lang="fr-FR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dix = </a:t>
            </a:r>
            <a:r>
              <a:rPr b="0" i="0" lang="fr-FR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.Parse(dixString);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454400" y="2286001"/>
            <a:ext cx="82402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</a:pPr>
            <a:r>
              <a:rPr b="1" i="0" lang="fr-FR" sz="44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Les bases du langage C#</a:t>
            </a:r>
            <a:endParaRPr b="1" i="0" sz="44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283200" y="4038600"/>
            <a:ext cx="636337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Langage C# &amp; .NET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/>
          <p:nvPr>
            <p:ph idx="2" type="pic"/>
          </p:nvPr>
        </p:nvSpPr>
        <p:spPr>
          <a:xfrm>
            <a:off x="9144000" y="5105400"/>
            <a:ext cx="243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Structures logiques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if..else if..else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de condition classique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206241" y="2259874"/>
            <a:ext cx="3082834" cy="437605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 &lt; 18)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Mineur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 &lt; 60)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Majeur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Senior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switch / 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016000" y="1596413"/>
            <a:ext cx="10769600" cy="182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une meilleur lisibilité en cas de nombreuses conditions simples enchainées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Très adapté pour les énumérations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704011" y="3291839"/>
            <a:ext cx="6671019" cy="348778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 = </a:t>
            </a: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.Eau;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(element)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.Eau: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C'est l'eau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.Terre: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C'est la terre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.Feu: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C'est le feu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.Air: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C'est l'air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Aucun des précédents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Structures itératives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016000" y="1596413"/>
            <a:ext cx="10769600" cy="135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Répète un bloc d’instruction tant que sa condition de vérification est vraie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088674" y="3135987"/>
            <a:ext cx="4624251" cy="254725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compteur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(compteur &lt; 10)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fait quelque chose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compteur++;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do..while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16000" y="1596414"/>
            <a:ext cx="10769600" cy="136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 comportement que while sauf que la première itération est forcément effectuée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238897" y="3149052"/>
            <a:ext cx="4323806" cy="248194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compteur = 0;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fait quelque chose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compteur++;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(compteur &lt; 10);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016000" y="1596414"/>
            <a:ext cx="10769600" cy="17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Exécute un nombre de fois défini un bloc d’instruction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For contient l’initialisation du compteur, sa limite et son incrément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742508" y="3644538"/>
            <a:ext cx="5316583" cy="20639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10; i++)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fait quelque chose 10 fois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foreach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016000" y="1596414"/>
            <a:ext cx="10769600" cy="21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Enumère les éléments d’un ensemble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Autant d’itération que d’éléments dans l’ensemble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L’élément en cours de parcours est utilisable dans la boucle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031274" y="3696790"/>
            <a:ext cx="8739052" cy="291301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numeros =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[]{1, 7, 9, 15};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numero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numeros)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peut utiliser notre variable numero qui porte la valeur courante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16000" y="1596413"/>
            <a:ext cx="10769600" cy="493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types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Conversions de type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structures de contrôles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016000" y="1596413"/>
            <a:ext cx="10769600" cy="502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en console d’un « jeu du plus ou moins »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Récupération d’un nombre aléatoire en 0 et 100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Demande à l’utilisateur d’essayer de deviner ce nombre aléatoire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lui indique après chaque entrée s’il doit chercher plus grand ou plus petit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Lorsqu’il a gagné, on lui indique en combien de coup il a réussi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Idées +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Proposer différents niveaux de difficultés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Proposer au joueur de rejouer quand il a gagné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3454400" y="2286001"/>
            <a:ext cx="82402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</a:pPr>
            <a:r>
              <a:rPr b="1" i="0" lang="fr-FR" sz="44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La POO en C#</a:t>
            </a:r>
            <a:endParaRPr b="1" i="0" sz="44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5283200" y="4038600"/>
            <a:ext cx="636337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Langage C# &amp; .NET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/>
          <p:nvPr>
            <p:ph idx="2" type="pic"/>
          </p:nvPr>
        </p:nvSpPr>
        <p:spPr>
          <a:xfrm>
            <a:off x="9144000" y="5105400"/>
            <a:ext cx="243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et objets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de nommage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Classes et objets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d’une classe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16000" y="1596413"/>
            <a:ext cx="10769600" cy="467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est un modèle qui définit l’état et le comportement commun à des objets de même type.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l’on créé un objet à partir d’une classe, on dit que l’on instancie cette classe.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peut contenir des attributs (ou champs), des méthodes et des propriétés.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classe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016000" y="1596413"/>
            <a:ext cx="10769600" cy="2694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Etudiant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 nom : attribut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 prénom : attribut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 âge : un attribut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 dire son nom et prénom à haute voix : méthode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012831" y="4290646"/>
            <a:ext cx="6107723" cy="239150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_nom;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_prenom;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_age;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DireNom()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fr-FR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"Bonjour, je suis "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_prenom + </a:t>
            </a:r>
            <a:r>
              <a:rPr b="0" i="0" lang="fr-FR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_nom);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L’encapsulation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016000" y="1596413"/>
            <a:ext cx="10769600" cy="4839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de la POO qui permet de « cacher » les parties uniquement nécessaire au fonctionnement interne de la classe.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Accesseurs 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b="0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 b="0" i="0" sz="2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L’encapsulation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016000" y="1596413"/>
            <a:ext cx="10769600" cy="501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L’accesseur par défaut est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les attributs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Sauf rares exceptions, tous les attributs doivent être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protected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utiles au fonctionnement internes de la classe en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Celles permettant d’intéragir avec la classe en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propriétés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016000" y="1412633"/>
            <a:ext cx="10769600" cy="448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Facilité du langage C# pour raccourcir les getter et setter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S’utilise comme un attribut public, attention à la confusion ! C’est complétement différent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312985" y="3000194"/>
            <a:ext cx="4431324" cy="338796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_nom;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get_nom()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_nom;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set_nom(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nouveauNom)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_nom = nouveauNom;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7467600" y="3516009"/>
            <a:ext cx="3798277" cy="231780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_nom;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_nom;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_nom =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1506415" y="6488668"/>
            <a:ext cx="3411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Façon « Java » avec getter / setter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8080129" y="6057342"/>
            <a:ext cx="2573217" cy="37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Façon C# avec propriétés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propriétés auto-implémentées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16000" y="1596413"/>
            <a:ext cx="10769600" cy="466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les getter et setter ne font rien de plus que retourner / définir l’attribut, syntaxe très raccourcie.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noter que lors de la compilation en MSIL, un champs privé est créé accompagné de son getter et de son setter.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261338" y="2919046"/>
            <a:ext cx="4278923" cy="59787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 {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Les types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et instanciation d’une classe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016000" y="1596413"/>
            <a:ext cx="10769600" cy="231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Valeur par défaut d’un objet du type de la classe :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Instanciation avec le mot clef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mot clef </a:t>
            </a:r>
            <a:r>
              <a:rPr b="0" i="0" lang="fr-FR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alloue dans le tas la mémoire nécessaire à l’objet entier puis retourne le référence vers le mémoire allouée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979984" y="4099289"/>
            <a:ext cx="4841631" cy="2039816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myStudent;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Ici myStudent vaut null</a:t>
            </a:r>
            <a:endParaRPr b="0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myStudent = </a:t>
            </a: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myStudent.Nom = </a:t>
            </a:r>
            <a:r>
              <a:rPr b="0" i="0" lang="fr-FR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"Belloc"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myStudent.Prenom = </a:t>
            </a:r>
            <a:r>
              <a:rPr b="0" i="0" lang="fr-FR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"Thomas"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myStudent.Age = 24;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Constructeur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016000" y="1432291"/>
            <a:ext cx="10769600" cy="211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 de l’instanciation d’une classe, le constructeur est appelé et permet de définir comment un objet est construit.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Constructeur par défaut donne les valeurs par défaut à ses attributs et propriétés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324707" y="3470032"/>
            <a:ext cx="4935415" cy="270803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 constructeur qui initialise les attributs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nom,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prenom, </a:t>
            </a: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Nom = nom;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Prenom = prenom;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Age = age;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850185" y="4700954"/>
            <a:ext cx="4935415" cy="75027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myStudent;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myStudent = </a:t>
            </a:r>
            <a:r>
              <a:rPr b="0" i="0" lang="fr-FR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"Belloc"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"Thomas"</a:t>
            </a:r>
            <a:r>
              <a:rPr b="0" i="0" lang="fr-FR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24);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2444259" y="6178062"/>
            <a:ext cx="2696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du constructeur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7969737" y="5451232"/>
            <a:ext cx="2696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du constructeur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de l’héritage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16000" y="1596413"/>
            <a:ext cx="10769600" cy="513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L’héritage permet à une classe d’apporter des spécificités à une classe de base.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enfant possède toutes les propriétés et méthodes de sa classe mêre (sauf tout ce qui est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et peut en ajouter.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héritage a un sens logique. Dans « un chat est un animal », on en déduit que Chat hérite de Animal.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loin dans l’héritage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016000" y="1596413"/>
            <a:ext cx="10769600" cy="5120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L’héritage multiple est impossible en C# (une seule classe parente)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peut être marquée « non héritable » avec le mot clef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sealed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accolé devant </a:t>
            </a:r>
            <a:r>
              <a:rPr b="0" i="0" lang="fr-FR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L’héritage en action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086339" y="1324708"/>
            <a:ext cx="1910861" cy="19812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Manger()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Attaquer()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 rot="-5400000">
            <a:off x="1197709" y="3991706"/>
            <a:ext cx="1711569" cy="339969"/>
          </a:xfrm>
          <a:prstGeom prst="rightArrow">
            <a:avLst>
              <a:gd fmla="val 15517" name="adj1"/>
              <a:gd fmla="val 93589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086338" y="5017475"/>
            <a:ext cx="1910861" cy="1582615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Miauler()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020649" y="5070118"/>
            <a:ext cx="271975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possède automatiquement les méthodes Manger() et Attaquer().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peut en plus Miauler().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139354" y="1055077"/>
            <a:ext cx="4067908" cy="2895601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Manger()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Attaquer()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139354" y="4835763"/>
            <a:ext cx="4067908" cy="171168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Chat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fr-FR" sz="16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Miauler()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C# tout est objet 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016000" y="1596413"/>
            <a:ext cx="10769600" cy="507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Absolument tous les types en C# sont des objets et héritent de la classe mère / racine </a:t>
            </a:r>
            <a:r>
              <a:rPr b="0" i="0" lang="fr-FR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même vos propres classes, automatiquement.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Donne accès à certaines fonctionnalités de base à tout type, à réimplémenter pour correspondre aux intentions.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Valable aussi pour les types valeurs (int, float, bool, etc..) qui hérite de </a:t>
            </a:r>
            <a:r>
              <a:rPr b="0" i="0" lang="fr-FR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ValueType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lui-même hérite de </a:t>
            </a:r>
            <a:r>
              <a:rPr b="0" i="0" lang="fr-FR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Object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443046" y="1412632"/>
            <a:ext cx="2754923" cy="3411416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+Equals()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~Finalize()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+GetHashCode()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+GetType()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~MemberwiseClone()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+ReferenceEquals()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+ToString()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16000" y="4935415"/>
            <a:ext cx="10769600" cy="173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 les objets peuvent utiliser ou redéfinir ces méthodes proposées par </a:t>
            </a:r>
            <a:r>
              <a:rPr b="0" i="0" lang="fr-FR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types de données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16000" y="1596413"/>
            <a:ext cx="10769600" cy="5104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Indique la représentation d’une variable et la place qu’elle prend en mémoire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communs aux autre langages : int, long, char, string, …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fr-F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sont des alias vers des noms de classe (int-&gt;Int32)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existants du framework .NET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personnels, créés par le développeur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fr-F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catégories : types valeurs &amp; types références</a:t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d’un interface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016000" y="1596413"/>
            <a:ext cx="10769600" cy="4827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interface est un contrat que toute classe voulant l’implémenter doit respecter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 impose la signature de méthodes, propriétés et événements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peut implémenter autant d’interface que voulu (contrairement au non multi-héritage).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Spécificité des interfaces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016000" y="1596413"/>
            <a:ext cx="10769600" cy="496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ne précise pas l’accesseur dans l’interface, tout ce qui y est présent doit être public dans la classe qui l’implémente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Contrairement à l’héritage, pas de relation «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 un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d’attribuer une même « fonctionnalité » à des objets de nature différente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d’interface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561841" y="1188720"/>
            <a:ext cx="3252651" cy="164592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IDeplacable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Vitesse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SeDeplacer();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015999" y="3553097"/>
            <a:ext cx="4522651" cy="320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Personne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IDeplacable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Prenom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Vitesse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SeDeplacer()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déplace la personne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949440" y="3553097"/>
            <a:ext cx="4836160" cy="320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Voiture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IDeplacable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Marque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Immatriculation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Vitesse {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SeDeplacer()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On déplace la voiture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namespaces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1016000" y="1544161"/>
            <a:ext cx="10769600" cy="507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d’organiser le code de façon logique en le rangeant dans des « compartiments »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Comparables aux packages en Java, sauf que l’arborescence de fichier n’a pas d’importance, seul le nom du namespace compte.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des clauses using en début de fichier pour utiliser directement les classes à l’intérieur d’un namespace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6096000" y="3048000"/>
            <a:ext cx="5791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Quelques conventions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d’organisation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1016000" y="1596413"/>
            <a:ext cx="10769600" cy="50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seule classe / interface par fichier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fichier porte le nom de la classe / interface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hiérarchie des dossiers correspond à la hiérarchie des namespaces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de nommage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1015999" y="1596413"/>
            <a:ext cx="11067143" cy="4948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Noms des classes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PascalCase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propriétés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PascalCase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MyProperty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champs privés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_camelCase 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_myField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méthodes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PascalCase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MyMethod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variables locales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paramètres de méthode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myParameter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des interfaces en </a:t>
            </a:r>
            <a:r>
              <a:rPr b="0" i="1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IPascalCase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0" lang="fr-F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IMyInterface</a:t>
            </a:r>
            <a:endParaRPr b="0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494" name="Shape 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valeurs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16000" y="1596413"/>
            <a:ext cx="10769600" cy="498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 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 les types de base hormis </a:t>
            </a:r>
            <a:r>
              <a:rPr b="0" i="1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enum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structures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Stockés directement dans la pile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Accès plus rapide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Passés par valeur aux méthodes, une copie est donc créée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références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016000" y="1412632"/>
            <a:ext cx="10769600" cy="5298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 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classes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delegates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référence est stockée dans la pile qui pointe vers la donnée réelle stockée dans le tas.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Passage par référence aux méthodes, l’objet initial peut donc être modifié à l’intérieur.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673600" y="4467225"/>
            <a:ext cx="5791200" cy="140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b="1" i="0" lang="fr-FR" sz="4000" u="none" cap="small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b="1" i="0" sz="4000" u="none" cap="small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>
            <p:ph idx="2" type="pic"/>
          </p:nvPr>
        </p:nvSpPr>
        <p:spPr>
          <a:xfrm>
            <a:off x="9042400" y="5334000"/>
            <a:ext cx="284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micswire.fr/wp-content/uploads/2013/05/question-2.jp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95" y="2190749"/>
            <a:ext cx="3182705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16000" y="269632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types de base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2332892" y="1299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{BE7EBF69-F043-483E-83B7-0CFDB158AE19}</a:tableStyleId>
              </a:tblPr>
              <a:tblGrid>
                <a:gridCol w="3927225"/>
                <a:gridCol w="3927225"/>
              </a:tblGrid>
              <a:tr h="25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/>
                        <a:t>Alias C#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425" marB="20425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/>
                        <a:t>Classe du framework .NET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425" marB="20425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bool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System.Boolean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byte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System.Byte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sbyte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System.SByte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char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System.Char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decimal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System.Decimal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double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System.Double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float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System.Single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int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System.Int32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uint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System.UInt32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long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System.Int64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ulong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System.UInt64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object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System.Object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short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System.Int16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ushort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System.UInt16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  <a:tr h="32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string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950" marB="45950" marR="20425" marL="20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System.String</a:t>
                      </a:r>
                      <a:endParaRPr b="0" sz="1600" u="none" cap="none" strike="noStrike"/>
                    </a:p>
                  </a:txBody>
                  <a:tcPr marT="45950" marB="45950" marR="20425" marL="20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hemePPTCour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