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2"/>
  </p:notesMasterIdLst>
  <p:handoutMasterIdLst>
    <p:handoutMasterId r:id="rId83"/>
  </p:handoutMasterIdLst>
  <p:sldIdLst>
    <p:sldId id="256" r:id="rId2"/>
    <p:sldId id="257" r:id="rId3"/>
    <p:sldId id="258" r:id="rId4"/>
    <p:sldId id="259" r:id="rId5"/>
    <p:sldId id="260" r:id="rId6"/>
    <p:sldId id="261" r:id="rId7"/>
    <p:sldId id="262" r:id="rId8"/>
    <p:sldId id="263" r:id="rId9"/>
    <p:sldId id="287" r:id="rId10"/>
    <p:sldId id="282" r:id="rId11"/>
    <p:sldId id="283" r:id="rId12"/>
    <p:sldId id="284" r:id="rId13"/>
    <p:sldId id="286" r:id="rId14"/>
    <p:sldId id="285" r:id="rId15"/>
    <p:sldId id="264" r:id="rId16"/>
    <p:sldId id="265" r:id="rId17"/>
    <p:sldId id="266" r:id="rId18"/>
    <p:sldId id="267" r:id="rId19"/>
    <p:sldId id="268" r:id="rId20"/>
    <p:sldId id="269" r:id="rId21"/>
    <p:sldId id="270" r:id="rId22"/>
    <p:sldId id="271" r:id="rId23"/>
    <p:sldId id="272" r:id="rId24"/>
    <p:sldId id="277" r:id="rId25"/>
    <p:sldId id="273" r:id="rId26"/>
    <p:sldId id="274" r:id="rId27"/>
    <p:sldId id="276" r:id="rId28"/>
    <p:sldId id="275" r:id="rId29"/>
    <p:sldId id="278" r:id="rId30"/>
    <p:sldId id="279" r:id="rId31"/>
    <p:sldId id="334" r:id="rId32"/>
    <p:sldId id="335" r:id="rId33"/>
    <p:sldId id="336" r:id="rId34"/>
    <p:sldId id="280" r:id="rId35"/>
    <p:sldId id="288" r:id="rId36"/>
    <p:sldId id="289" r:id="rId37"/>
    <p:sldId id="290" r:id="rId38"/>
    <p:sldId id="291" r:id="rId39"/>
    <p:sldId id="292" r:id="rId40"/>
    <p:sldId id="293" r:id="rId41"/>
    <p:sldId id="294" r:id="rId42"/>
    <p:sldId id="295" r:id="rId43"/>
    <p:sldId id="296" r:id="rId44"/>
    <p:sldId id="297"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298" r:id="rId66"/>
    <p:sldId id="299" r:id="rId67"/>
    <p:sldId id="300" r:id="rId68"/>
    <p:sldId id="301" r:id="rId69"/>
    <p:sldId id="302" r:id="rId70"/>
    <p:sldId id="303" r:id="rId71"/>
    <p:sldId id="304" r:id="rId72"/>
    <p:sldId id="305" r:id="rId73"/>
    <p:sldId id="306" r:id="rId74"/>
    <p:sldId id="308" r:id="rId75"/>
    <p:sldId id="309" r:id="rId76"/>
    <p:sldId id="310" r:id="rId77"/>
    <p:sldId id="311" r:id="rId78"/>
    <p:sldId id="307" r:id="rId79"/>
    <p:sldId id="312" r:id="rId80"/>
    <p:sldId id="313"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2493C1-E99E-4515-AA5C-800C91673DCD}" type="datetimeFigureOut">
              <a:rPr lang="en-US" smtClean="0"/>
              <a:t>10/4/2016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7F9560-2CB9-4863-BCAC-5F40877D39A0}" type="slidenum">
              <a:rPr lang="en-US" smtClean="0"/>
              <a:t>‹#›</a:t>
            </a:fld>
            <a:endParaRPr lang="en-US"/>
          </a:p>
        </p:txBody>
      </p:sp>
    </p:spTree>
    <p:extLst>
      <p:ext uri="{BB962C8B-B14F-4D97-AF65-F5344CB8AC3E}">
        <p14:creationId xmlns:p14="http://schemas.microsoft.com/office/powerpoint/2010/main" val="13731243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278A8-C800-422B-84A2-75D77C9DA070}" type="datetimeFigureOut">
              <a:rPr lang="en-US" smtClean="0"/>
              <a:t>10/4/2016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A7E1-093C-45EC-B332-8453E08DEA03}" type="slidenum">
              <a:rPr lang="en-US" smtClean="0"/>
              <a:t>‹#›</a:t>
            </a:fld>
            <a:endParaRPr lang="en-US"/>
          </a:p>
        </p:txBody>
      </p:sp>
    </p:spTree>
    <p:extLst>
      <p:ext uri="{BB962C8B-B14F-4D97-AF65-F5344CB8AC3E}">
        <p14:creationId xmlns:p14="http://schemas.microsoft.com/office/powerpoint/2010/main" val="15897909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50.wmf"/><Relationship Id="rId4" Type="http://schemas.openxmlformats.org/officeDocument/2006/relationships/oleObject" Target="../embeddings/oleObject3.bin"/></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76.xml"/><Relationship Id="rId1" Type="http://schemas.openxmlformats.org/officeDocument/2006/relationships/notesMaster" Target="../notesMasters/notesMaster1.xml"/><Relationship Id="rId5" Type="http://schemas.openxmlformats.org/officeDocument/2006/relationships/image" Target="../media/image61.png"/><Relationship Id="rId4" Type="http://schemas.openxmlformats.org/officeDocument/2006/relationships/image" Target="../media/image59.png"/></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DEA7E1-093C-45EC-B332-8453E08DEA03}" type="slidenum">
              <a:rPr lang="en-US" smtClean="0"/>
              <a:t>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13087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10 - </a:t>
            </a:r>
            <a:fld id="{534C6B92-BA8C-4BAF-9701-2ECAB8F17B1C}" type="slidenum">
              <a:rPr lang="en-US" altLang="en-US">
                <a:solidFill>
                  <a:schemeClr val="tx1"/>
                </a:solidFill>
              </a:rPr>
              <a:pPr/>
              <a:t>39</a:t>
            </a:fld>
            <a:endParaRPr lang="en-US" altLang="en-US">
              <a:solidFill>
                <a:schemeClr val="tx1"/>
              </a:solidFill>
            </a:endParaRPr>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UNIQUE</a:t>
            </a:r>
            <a:r>
              <a:rPr lang="en-US" altLang="en-US"/>
              <a:t> Constraint</a:t>
            </a:r>
          </a:p>
          <a:p>
            <a:pPr lvl="1"/>
            <a:r>
              <a:rPr lang="en-US" altLang="en-US">
                <a:solidFill>
                  <a:schemeClr val="tx1"/>
                </a:solidFill>
              </a:rPr>
              <a:t>A </a:t>
            </a:r>
            <a:r>
              <a:rPr lang="en-US" altLang="en-US">
                <a:solidFill>
                  <a:schemeClr val="tx1"/>
                </a:solidFill>
                <a:latin typeface="Courier New" panose="02070309020205020404" pitchFamily="49" charset="0"/>
              </a:rPr>
              <a:t>UNIQUE</a:t>
            </a:r>
            <a:r>
              <a:rPr lang="en-US" altLang="en-US">
                <a:solidFill>
                  <a:schemeClr val="tx1"/>
                </a:solidFill>
              </a:rPr>
              <a:t> key integrity constraint requires that every value in a column or a set of columns (key) be unique—that is, no two rows of a table</a:t>
            </a:r>
            <a:r>
              <a:rPr lang="en-US" altLang="en-US"/>
              <a:t> can have duplicate values in a specified column or a set of columns. The column (or set of columns) included in the definition of the </a:t>
            </a:r>
            <a:r>
              <a:rPr lang="en-US" altLang="en-US">
                <a:latin typeface="Courier New" panose="02070309020205020404" pitchFamily="49" charset="0"/>
              </a:rPr>
              <a:t>UNIQUE</a:t>
            </a:r>
            <a:r>
              <a:rPr lang="en-US" altLang="en-US"/>
              <a:t> key constraint is called the </a:t>
            </a:r>
            <a:r>
              <a:rPr lang="en-US" altLang="en-US" i="1"/>
              <a:t>unique key</a:t>
            </a:r>
            <a:r>
              <a:rPr lang="en-US" altLang="en-US"/>
              <a:t>. If the </a:t>
            </a:r>
            <a:r>
              <a:rPr lang="en-US" altLang="en-US">
                <a:latin typeface="Courier New" panose="02070309020205020404" pitchFamily="49" charset="0"/>
              </a:rPr>
              <a:t>UNIQUE</a:t>
            </a:r>
            <a:r>
              <a:rPr lang="en-US" altLang="en-US"/>
              <a:t> constraint comprises more than one column, that group of columns is called a </a:t>
            </a:r>
            <a:r>
              <a:rPr lang="en-US" altLang="en-US" i="1"/>
              <a:t>composite unique key</a:t>
            </a:r>
            <a:r>
              <a:rPr lang="en-US" altLang="en-US"/>
              <a:t>. </a:t>
            </a:r>
          </a:p>
          <a:p>
            <a:pPr lvl="1"/>
            <a:r>
              <a:rPr lang="en-US" altLang="en-US">
                <a:latin typeface="Courier New" panose="02070309020205020404" pitchFamily="49" charset="0"/>
              </a:rPr>
              <a:t>UNIQUE</a:t>
            </a:r>
            <a:r>
              <a:rPr lang="en-US" altLang="en-US"/>
              <a:t> constraints enable the input of nulls unless you also define </a:t>
            </a:r>
            <a:r>
              <a:rPr lang="en-US" altLang="en-US">
                <a:latin typeface="Courier New" panose="02070309020205020404" pitchFamily="49" charset="0"/>
              </a:rPr>
              <a:t>NOT</a:t>
            </a:r>
            <a:r>
              <a:rPr lang="en-US" altLang="en-US"/>
              <a:t> </a:t>
            </a:r>
            <a:r>
              <a:rPr lang="en-US" altLang="en-US">
                <a:latin typeface="Courier New" panose="02070309020205020404" pitchFamily="49" charset="0"/>
              </a:rPr>
              <a:t>NULL</a:t>
            </a:r>
            <a:r>
              <a:rPr lang="en-US" altLang="en-US"/>
              <a:t> constraints for the same columns. In fact, any number of rows can include nulls for columns without the </a:t>
            </a:r>
            <a:r>
              <a:rPr lang="en-US" altLang="en-US">
                <a:latin typeface="Courier New" panose="02070309020205020404" pitchFamily="49" charset="0"/>
              </a:rPr>
              <a:t>NOT</a:t>
            </a:r>
            <a:r>
              <a:rPr lang="en-US" altLang="en-US"/>
              <a:t> </a:t>
            </a:r>
            <a:r>
              <a:rPr lang="en-US" altLang="en-US">
                <a:latin typeface="Courier New" panose="02070309020205020404" pitchFamily="49" charset="0"/>
              </a:rPr>
              <a:t>NULL</a:t>
            </a:r>
            <a:r>
              <a:rPr lang="en-US" altLang="en-US"/>
              <a:t> constraints because nulls are not considered equal to anything. A null in a column (or in all columns of a composite </a:t>
            </a:r>
            <a:r>
              <a:rPr lang="en-US" altLang="en-US">
                <a:latin typeface="Courier New" panose="02070309020205020404" pitchFamily="49" charset="0"/>
              </a:rPr>
              <a:t>UNIQUE</a:t>
            </a:r>
            <a:r>
              <a:rPr lang="en-US" altLang="en-US"/>
              <a:t> key) always satisfies a </a:t>
            </a:r>
            <a:r>
              <a:rPr lang="en-US" altLang="en-US">
                <a:latin typeface="Courier New" panose="02070309020205020404" pitchFamily="49" charset="0"/>
              </a:rPr>
              <a:t>UNIQUE</a:t>
            </a:r>
            <a:r>
              <a:rPr lang="en-US" altLang="en-US"/>
              <a:t> constraint. </a:t>
            </a:r>
          </a:p>
          <a:p>
            <a:pPr lvl="1"/>
            <a:r>
              <a:rPr lang="en-US" altLang="en-US" b="1"/>
              <a:t>Note:</a:t>
            </a:r>
            <a:r>
              <a:rPr lang="en-US" altLang="en-US"/>
              <a:t> Because of the search mechanism for the </a:t>
            </a:r>
            <a:r>
              <a:rPr lang="en-US" altLang="en-US">
                <a:latin typeface="Courier New" panose="02070309020205020404" pitchFamily="49" charset="0"/>
              </a:rPr>
              <a:t>UNIQUE</a:t>
            </a:r>
            <a:r>
              <a:rPr lang="en-US" altLang="en-US"/>
              <a:t> constraints on more than one column, you cannot have identical values in the non-null columns of a partially null composite </a:t>
            </a:r>
            <a:r>
              <a:rPr lang="en-US" altLang="en-US">
                <a:latin typeface="Courier New" panose="02070309020205020404" pitchFamily="49" charset="0"/>
              </a:rPr>
              <a:t>UNIQUE</a:t>
            </a:r>
            <a:r>
              <a:rPr lang="en-US" altLang="en-US"/>
              <a:t> key constraint.</a:t>
            </a:r>
          </a:p>
        </p:txBody>
      </p:sp>
    </p:spTree>
    <p:extLst>
      <p:ext uri="{BB962C8B-B14F-4D97-AF65-F5344CB8AC3E}">
        <p14:creationId xmlns:p14="http://schemas.microsoft.com/office/powerpoint/2010/main" val="332286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10 - </a:t>
            </a:r>
            <a:fld id="{C3D35496-E3DC-4243-BFCA-9A7FE555B697}" type="slidenum">
              <a:rPr lang="en-US" altLang="en-US">
                <a:solidFill>
                  <a:schemeClr val="tx1"/>
                </a:solidFill>
              </a:rPr>
              <a:pPr/>
              <a:t>40</a:t>
            </a:fld>
            <a:endParaRPr lang="en-US" altLang="en-US">
              <a:solidFill>
                <a:schemeClr val="tx1"/>
              </a:solidFill>
            </a:endParaRPr>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UNIQUE</a:t>
            </a:r>
            <a:r>
              <a:rPr lang="en-US" altLang="en-US"/>
              <a:t> Constraint (continued)</a:t>
            </a:r>
          </a:p>
          <a:p>
            <a:pPr lvl="1"/>
            <a:r>
              <a:rPr lang="en-US" altLang="en-US">
                <a:solidFill>
                  <a:schemeClr val="tx1"/>
                </a:solidFill>
                <a:latin typeface="Courier New" panose="02070309020205020404" pitchFamily="49" charset="0"/>
              </a:rPr>
              <a:t>UNIQUE</a:t>
            </a:r>
            <a:r>
              <a:rPr lang="en-US" altLang="en-US">
                <a:solidFill>
                  <a:schemeClr val="tx1"/>
                </a:solidFill>
              </a:rPr>
              <a:t> constraints can be defined at the column level or table level. You define the constraint at the table level when you want to create a composite unique key. A composite key is defined when there is not a single attribute that can uniquely identify a row. In that case, you can have a unique key that is composed of two or more columns, the combined value of which is always unique and can identify rows.</a:t>
            </a:r>
          </a:p>
          <a:p>
            <a:pPr lvl="1"/>
            <a:r>
              <a:rPr lang="en-US" altLang="en-US">
                <a:solidFill>
                  <a:schemeClr val="tx1"/>
                </a:solidFill>
              </a:rPr>
              <a:t>The example in the slide applies the </a:t>
            </a:r>
            <a:r>
              <a:rPr lang="en-US" altLang="en-US">
                <a:solidFill>
                  <a:schemeClr val="tx1"/>
                </a:solidFill>
                <a:latin typeface="Courier New" panose="02070309020205020404" pitchFamily="49" charset="0"/>
              </a:rPr>
              <a:t>UNIQUE</a:t>
            </a:r>
            <a:r>
              <a:rPr lang="en-US" altLang="en-US">
                <a:solidFill>
                  <a:schemeClr val="tx1"/>
                </a:solidFill>
              </a:rPr>
              <a:t> constraint to the </a:t>
            </a:r>
            <a:r>
              <a:rPr lang="en-US" altLang="en-US">
                <a:solidFill>
                  <a:schemeClr val="tx1"/>
                </a:solidFill>
                <a:latin typeface="Courier New" panose="02070309020205020404" pitchFamily="49" charset="0"/>
              </a:rPr>
              <a:t>EMAIL</a:t>
            </a:r>
            <a:r>
              <a:rPr lang="en-US" altLang="en-US">
                <a:solidFill>
                  <a:schemeClr val="tx1"/>
                </a:solidFill>
              </a:rPr>
              <a:t> column of the </a:t>
            </a:r>
            <a:r>
              <a:rPr lang="en-US" altLang="en-US">
                <a:solidFill>
                  <a:schemeClr val="tx1"/>
                </a:solidFill>
                <a:latin typeface="Courier New" panose="02070309020205020404" pitchFamily="49" charset="0"/>
              </a:rPr>
              <a:t>EMPLOYEES</a:t>
            </a:r>
            <a:r>
              <a:rPr lang="en-US" altLang="en-US">
                <a:solidFill>
                  <a:schemeClr val="tx1"/>
                </a:solidFill>
              </a:rPr>
              <a:t> table. The name of the constraint is </a:t>
            </a:r>
            <a:r>
              <a:rPr lang="en-US" altLang="en-US">
                <a:solidFill>
                  <a:schemeClr val="tx1"/>
                </a:solidFill>
                <a:latin typeface="Courier New" panose="02070309020205020404" pitchFamily="49" charset="0"/>
              </a:rPr>
              <a:t>EMP_EMAIL_UK</a:t>
            </a:r>
            <a:r>
              <a:rPr lang="en-US" altLang="en-US">
                <a:solidFill>
                  <a:schemeClr val="tx1"/>
                </a:solidFill>
              </a:rPr>
              <a:t>.</a:t>
            </a:r>
          </a:p>
          <a:p>
            <a:pPr lvl="1"/>
            <a:r>
              <a:rPr lang="en-US" altLang="en-US" b="1">
                <a:solidFill>
                  <a:schemeClr val="tx1"/>
                </a:solidFill>
              </a:rPr>
              <a:t>Note: </a:t>
            </a:r>
            <a:r>
              <a:rPr lang="en-US" altLang="en-US">
                <a:solidFill>
                  <a:schemeClr val="tx1"/>
                </a:solidFill>
              </a:rPr>
              <a:t>The Oracle server enforces the </a:t>
            </a:r>
            <a:r>
              <a:rPr lang="en-US" altLang="en-US">
                <a:solidFill>
                  <a:schemeClr val="tx1"/>
                </a:solidFill>
                <a:latin typeface="Courier New" panose="02070309020205020404" pitchFamily="49" charset="0"/>
              </a:rPr>
              <a:t>UNIQUE</a:t>
            </a:r>
            <a:r>
              <a:rPr lang="en-US" altLang="en-US">
                <a:solidFill>
                  <a:schemeClr val="tx1"/>
                </a:solidFill>
              </a:rPr>
              <a:t> constraint by implicitly creating a unique index on the unique key column or columns.</a:t>
            </a:r>
            <a:endParaRPr lang="en-US" altLang="en-US"/>
          </a:p>
        </p:txBody>
      </p:sp>
    </p:spTree>
    <p:extLst>
      <p:ext uri="{BB962C8B-B14F-4D97-AF65-F5344CB8AC3E}">
        <p14:creationId xmlns:p14="http://schemas.microsoft.com/office/powerpoint/2010/main" val="459450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10 - </a:t>
            </a:r>
            <a:fld id="{44BC7AC9-F65A-498E-914E-783D10C53098}" type="slidenum">
              <a:rPr lang="en-US" altLang="en-US">
                <a:solidFill>
                  <a:schemeClr val="tx1"/>
                </a:solidFill>
              </a:rPr>
              <a:pPr/>
              <a:t>41</a:t>
            </a:fld>
            <a:endParaRPr lang="en-US" altLang="en-US">
              <a:solidFill>
                <a:schemeClr val="tx1"/>
              </a:solidFill>
            </a:endParaRPr>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PRIMARY</a:t>
            </a:r>
            <a:r>
              <a:rPr lang="en-US" altLang="en-US"/>
              <a:t> </a:t>
            </a:r>
            <a:r>
              <a:rPr lang="en-US" altLang="en-US">
                <a:latin typeface="Courier New" panose="02070309020205020404" pitchFamily="49" charset="0"/>
              </a:rPr>
              <a:t>KEY</a:t>
            </a:r>
            <a:r>
              <a:rPr lang="en-US" altLang="en-US"/>
              <a:t> Constraint</a:t>
            </a:r>
          </a:p>
          <a:p>
            <a:pPr lvl="1"/>
            <a:r>
              <a:rPr lang="en-US" altLang="en-US"/>
              <a:t>A </a:t>
            </a:r>
            <a:r>
              <a:rPr lang="en-US" altLang="en-US">
                <a:solidFill>
                  <a:schemeClr val="tx1"/>
                </a:solidFill>
                <a:latin typeface="Courier New" panose="02070309020205020404" pitchFamily="49" charset="0"/>
              </a:rPr>
              <a:t>PRIMARY</a:t>
            </a:r>
            <a:r>
              <a:rPr lang="en-US" altLang="en-US">
                <a:solidFill>
                  <a:schemeClr val="tx1"/>
                </a:solidFill>
              </a:rPr>
              <a:t> </a:t>
            </a:r>
            <a:r>
              <a:rPr lang="en-US" altLang="en-US">
                <a:solidFill>
                  <a:schemeClr val="tx1"/>
                </a:solidFill>
                <a:latin typeface="Courier New" panose="02070309020205020404" pitchFamily="49" charset="0"/>
              </a:rPr>
              <a:t>KEY</a:t>
            </a:r>
            <a:r>
              <a:rPr lang="en-US" altLang="en-US">
                <a:solidFill>
                  <a:schemeClr val="tx1"/>
                </a:solidFill>
              </a:rPr>
              <a:t> constraint creates a primary key for the table. Only one primary key can be created for each table. The </a:t>
            </a:r>
            <a:r>
              <a:rPr lang="en-US" altLang="en-US">
                <a:solidFill>
                  <a:schemeClr val="tx1"/>
                </a:solidFill>
                <a:latin typeface="Courier New" panose="02070309020205020404" pitchFamily="49" charset="0"/>
              </a:rPr>
              <a:t>PRIMARY</a:t>
            </a:r>
            <a:r>
              <a:rPr lang="en-US" altLang="en-US">
                <a:solidFill>
                  <a:schemeClr val="tx1"/>
                </a:solidFill>
              </a:rPr>
              <a:t> </a:t>
            </a:r>
            <a:r>
              <a:rPr lang="en-US" altLang="en-US">
                <a:solidFill>
                  <a:schemeClr val="tx1"/>
                </a:solidFill>
                <a:latin typeface="Courier New" panose="02070309020205020404" pitchFamily="49" charset="0"/>
              </a:rPr>
              <a:t>KEY</a:t>
            </a:r>
            <a:r>
              <a:rPr lang="en-US" altLang="en-US">
                <a:solidFill>
                  <a:schemeClr val="tx1"/>
                </a:solidFill>
              </a:rPr>
              <a:t> constraint is a column or a set of columns that uniquely identifies each row in a table. This constraint enforces the uniqueness of the column or column combination and ensures that no column that is part of the primary key can contain a null value.</a:t>
            </a:r>
          </a:p>
          <a:p>
            <a:pPr lvl="1"/>
            <a:r>
              <a:rPr lang="en-US" altLang="en-US" b="1">
                <a:solidFill>
                  <a:schemeClr val="tx1"/>
                </a:solidFill>
              </a:rPr>
              <a:t>Note: </a:t>
            </a:r>
            <a:r>
              <a:rPr lang="en-US" altLang="en-US">
                <a:solidFill>
                  <a:schemeClr val="tx1"/>
                </a:solidFill>
              </a:rPr>
              <a:t>Because uniqueness is part of the primary key constraint definition, the Oracle server enforces the uniqueness by implicitly creating a unique index on the primary key column or columns.</a:t>
            </a:r>
            <a:endParaRPr lang="en-US" altLang="en-US"/>
          </a:p>
        </p:txBody>
      </p:sp>
    </p:spTree>
    <p:extLst>
      <p:ext uri="{BB962C8B-B14F-4D97-AF65-F5344CB8AC3E}">
        <p14:creationId xmlns:p14="http://schemas.microsoft.com/office/powerpoint/2010/main" val="1752152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10 - </a:t>
            </a:r>
            <a:fld id="{9408A1A1-3B6A-4609-A943-E4D71CE3D437}" type="slidenum">
              <a:rPr lang="en-US" altLang="en-US">
                <a:solidFill>
                  <a:schemeClr val="tx1"/>
                </a:solidFill>
              </a:rPr>
              <a:pPr/>
              <a:t>42</a:t>
            </a:fld>
            <a:endParaRPr lang="en-US" altLang="en-US">
              <a:solidFill>
                <a:schemeClr val="tx1"/>
              </a:solidFill>
            </a:endParaRPr>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FOREIGN</a:t>
            </a:r>
            <a:r>
              <a:rPr lang="en-US" altLang="en-US">
                <a:latin typeface="Times New Roman" panose="02020603050405020304" pitchFamily="18" charset="0"/>
              </a:rPr>
              <a:t> </a:t>
            </a:r>
            <a:r>
              <a:rPr lang="en-US" altLang="en-US">
                <a:latin typeface="Courier New" panose="02070309020205020404" pitchFamily="49" charset="0"/>
              </a:rPr>
              <a:t>KEY</a:t>
            </a:r>
            <a:r>
              <a:rPr lang="en-US" altLang="en-US"/>
              <a:t> Constraint</a:t>
            </a:r>
          </a:p>
          <a:p>
            <a:pPr lvl="1"/>
            <a:r>
              <a:rPr lang="en-US" altLang="en-US">
                <a:solidFill>
                  <a:schemeClr val="tx1"/>
                </a:solidFill>
              </a:rPr>
              <a:t>The </a:t>
            </a:r>
            <a:r>
              <a:rPr lang="en-US" altLang="en-US">
                <a:solidFill>
                  <a:schemeClr val="tx1"/>
                </a:solidFill>
                <a:latin typeface="Courier New" panose="02070309020205020404" pitchFamily="49" charset="0"/>
              </a:rPr>
              <a:t>FOREIGN</a:t>
            </a:r>
            <a:r>
              <a:rPr lang="en-US" altLang="en-US">
                <a:solidFill>
                  <a:schemeClr val="tx1"/>
                </a:solidFill>
              </a:rPr>
              <a:t> </a:t>
            </a:r>
            <a:r>
              <a:rPr lang="en-US" altLang="en-US">
                <a:solidFill>
                  <a:schemeClr val="tx1"/>
                </a:solidFill>
                <a:latin typeface="Courier New" panose="02070309020205020404" pitchFamily="49" charset="0"/>
              </a:rPr>
              <a:t>KEY</a:t>
            </a:r>
            <a:r>
              <a:rPr lang="en-US" altLang="en-US">
                <a:solidFill>
                  <a:schemeClr val="tx1"/>
                </a:solidFill>
              </a:rPr>
              <a:t> (or referential integrity) constraint designates</a:t>
            </a:r>
            <a:r>
              <a:rPr lang="en-US" altLang="en-US"/>
              <a:t> a column or a combination of columns as a foreign key and establishes a relationship with a primary key or a unique key in the same table or a different table. </a:t>
            </a:r>
          </a:p>
          <a:p>
            <a:pPr lvl="1"/>
            <a:r>
              <a:rPr lang="en-US" altLang="en-US"/>
              <a:t>In the example in the slide, </a:t>
            </a:r>
            <a:r>
              <a:rPr lang="en-US" altLang="en-US">
                <a:latin typeface="Courier New" panose="02070309020205020404" pitchFamily="49" charset="0"/>
              </a:rPr>
              <a:t>DEPARTMENT_ID</a:t>
            </a:r>
            <a:r>
              <a:rPr lang="en-US" altLang="en-US"/>
              <a:t> has been defined as the foreign key in the </a:t>
            </a:r>
            <a:r>
              <a:rPr lang="en-US" altLang="en-US">
                <a:latin typeface="Courier New" panose="02070309020205020404" pitchFamily="49" charset="0"/>
              </a:rPr>
              <a:t>EMPLOYEES</a:t>
            </a:r>
            <a:r>
              <a:rPr lang="en-US" altLang="en-US"/>
              <a:t> table (dependent or child table); it references the </a:t>
            </a:r>
            <a:r>
              <a:rPr lang="en-US" altLang="en-US">
                <a:latin typeface="Courier New" panose="02070309020205020404" pitchFamily="49" charset="0"/>
              </a:rPr>
              <a:t>DEPARTMENT_ID</a:t>
            </a:r>
            <a:r>
              <a:rPr lang="en-US" altLang="en-US"/>
              <a:t> column of the </a:t>
            </a:r>
            <a:r>
              <a:rPr lang="en-US" altLang="en-US">
                <a:latin typeface="Courier New" panose="02070309020205020404" pitchFamily="49" charset="0"/>
              </a:rPr>
              <a:t>DEPARTMENTS</a:t>
            </a:r>
            <a:r>
              <a:rPr lang="en-US" altLang="en-US"/>
              <a:t> table (the referenced or parent table).</a:t>
            </a:r>
          </a:p>
          <a:p>
            <a:pPr lvl="1"/>
            <a:r>
              <a:rPr lang="en-US" altLang="en-US" b="1"/>
              <a:t>Guidelines</a:t>
            </a:r>
          </a:p>
          <a:p>
            <a:pPr lvl="2"/>
            <a:r>
              <a:rPr lang="en-US" altLang="en-US"/>
              <a:t>A foreign key value must match an existing value in the parent table or be </a:t>
            </a:r>
            <a:r>
              <a:rPr lang="en-US" altLang="en-US">
                <a:latin typeface="Courier New" panose="02070309020205020404" pitchFamily="49" charset="0"/>
              </a:rPr>
              <a:t>NULL</a:t>
            </a:r>
            <a:r>
              <a:rPr lang="en-US" altLang="en-US"/>
              <a:t>.</a:t>
            </a:r>
          </a:p>
          <a:p>
            <a:pPr lvl="2"/>
            <a:r>
              <a:rPr lang="en-US" altLang="en-US"/>
              <a:t>Foreign keys are based on data values and are purely logical, rather than physical, pointers.</a:t>
            </a:r>
          </a:p>
        </p:txBody>
      </p:sp>
    </p:spTree>
    <p:extLst>
      <p:ext uri="{BB962C8B-B14F-4D97-AF65-F5344CB8AC3E}">
        <p14:creationId xmlns:p14="http://schemas.microsoft.com/office/powerpoint/2010/main" val="2435078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10 - </a:t>
            </a:r>
            <a:fld id="{302016F0-95E4-41A6-9895-3DBFBFDC5861}" type="slidenum">
              <a:rPr lang="en-US" altLang="en-US">
                <a:solidFill>
                  <a:schemeClr val="tx1"/>
                </a:solidFill>
              </a:rPr>
              <a:pPr/>
              <a:t>43</a:t>
            </a:fld>
            <a:endParaRPr lang="en-US" altLang="en-US">
              <a:solidFill>
                <a:schemeClr val="tx1"/>
              </a:solidFill>
            </a:endParaRPr>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FOREIGN</a:t>
            </a:r>
            <a:r>
              <a:rPr lang="en-US" altLang="en-US">
                <a:latin typeface="Times New Roman" panose="02020603050405020304" pitchFamily="18" charset="0"/>
              </a:rPr>
              <a:t> </a:t>
            </a:r>
            <a:r>
              <a:rPr lang="en-US" altLang="en-US">
                <a:latin typeface="Courier New" panose="02070309020205020404" pitchFamily="49" charset="0"/>
              </a:rPr>
              <a:t>KEY</a:t>
            </a:r>
            <a:r>
              <a:rPr lang="en-US" altLang="en-US"/>
              <a:t> Constraint (continued)</a:t>
            </a:r>
          </a:p>
          <a:p>
            <a:pPr lvl="1"/>
            <a:r>
              <a:rPr lang="en-US" altLang="en-US">
                <a:solidFill>
                  <a:schemeClr val="tx1"/>
                </a:solidFill>
                <a:latin typeface="Courier New" panose="02070309020205020404" pitchFamily="49" charset="0"/>
              </a:rPr>
              <a:t>FOREIGN</a:t>
            </a:r>
            <a:r>
              <a:rPr lang="en-US" altLang="en-US">
                <a:solidFill>
                  <a:schemeClr val="tx1"/>
                </a:solidFill>
              </a:rPr>
              <a:t> </a:t>
            </a:r>
            <a:r>
              <a:rPr lang="en-US" altLang="en-US">
                <a:solidFill>
                  <a:schemeClr val="tx1"/>
                </a:solidFill>
                <a:latin typeface="Courier New" panose="02070309020205020404" pitchFamily="49" charset="0"/>
              </a:rPr>
              <a:t>KEY</a:t>
            </a:r>
            <a:r>
              <a:rPr lang="en-US" altLang="en-US">
                <a:solidFill>
                  <a:schemeClr val="tx1"/>
                </a:solidFill>
              </a:rPr>
              <a:t> constraints can be defined</a:t>
            </a:r>
            <a:r>
              <a:rPr lang="en-US" altLang="en-US"/>
              <a:t> at the column or table constraint level. A composite foreign key must be created by using the table-level definition.</a:t>
            </a:r>
          </a:p>
          <a:p>
            <a:pPr lvl="1"/>
            <a:r>
              <a:rPr lang="en-US" altLang="en-US"/>
              <a:t>The example in the slide defines a </a:t>
            </a:r>
            <a:r>
              <a:rPr lang="en-US" altLang="en-US">
                <a:latin typeface="Courier New" panose="02070309020205020404" pitchFamily="49" charset="0"/>
              </a:rPr>
              <a:t>FOREIGN</a:t>
            </a:r>
            <a:r>
              <a:rPr lang="en-US" altLang="en-US"/>
              <a:t> </a:t>
            </a:r>
            <a:r>
              <a:rPr lang="en-US" altLang="en-US">
                <a:latin typeface="Courier New" panose="02070309020205020404" pitchFamily="49" charset="0"/>
              </a:rPr>
              <a:t>KEY</a:t>
            </a:r>
            <a:r>
              <a:rPr lang="en-US" altLang="en-US"/>
              <a:t> constraint on the </a:t>
            </a:r>
            <a:r>
              <a:rPr lang="en-US" altLang="en-US">
                <a:latin typeface="Courier New" panose="02070309020205020404" pitchFamily="49" charset="0"/>
              </a:rPr>
              <a:t>DEPARTMENT_ID</a:t>
            </a:r>
            <a:r>
              <a:rPr lang="en-US" altLang="en-US"/>
              <a:t> column of the </a:t>
            </a:r>
            <a:r>
              <a:rPr lang="en-US" altLang="en-US">
                <a:latin typeface="Courier New" panose="02070309020205020404" pitchFamily="49" charset="0"/>
              </a:rPr>
              <a:t>EMPLOYEES</a:t>
            </a:r>
            <a:r>
              <a:rPr lang="en-US" altLang="en-US"/>
              <a:t> table, using table-level syntax. The name of the constraint is </a:t>
            </a:r>
            <a:r>
              <a:rPr lang="en-US" altLang="en-US">
                <a:latin typeface="Courier New" panose="02070309020205020404" pitchFamily="49" charset="0"/>
              </a:rPr>
              <a:t>EMP_DEPT_FK</a:t>
            </a:r>
            <a:r>
              <a:rPr lang="en-US" altLang="en-US"/>
              <a:t>.</a:t>
            </a:r>
          </a:p>
          <a:p>
            <a:pPr lvl="1"/>
            <a:r>
              <a:rPr lang="en-US" altLang="en-US"/>
              <a:t>The foreign key can also be defined at the column level, provided that the constraint is based on a single column. The syntax differs in that the keywords </a:t>
            </a:r>
            <a:r>
              <a:rPr lang="en-US" altLang="en-US">
                <a:latin typeface="Courier New" panose="02070309020205020404" pitchFamily="49" charset="0"/>
              </a:rPr>
              <a:t>FOREIGN</a:t>
            </a:r>
            <a:r>
              <a:rPr lang="en-US" altLang="en-US"/>
              <a:t> </a:t>
            </a:r>
            <a:r>
              <a:rPr lang="en-US" altLang="en-US">
                <a:latin typeface="Courier New" panose="02070309020205020404" pitchFamily="49" charset="0"/>
              </a:rPr>
              <a:t>KEY</a:t>
            </a:r>
            <a:r>
              <a:rPr lang="en-US" altLang="en-US"/>
              <a:t> do not appear. For example:</a:t>
            </a:r>
          </a:p>
          <a:p>
            <a:pPr lvl="4"/>
            <a:r>
              <a:rPr lang="en-US" altLang="en-US"/>
              <a:t>CREATE TABLE employees</a:t>
            </a:r>
          </a:p>
          <a:p>
            <a:pPr lvl="4"/>
            <a:r>
              <a:rPr lang="en-US" altLang="en-US"/>
              <a:t>(...</a:t>
            </a:r>
          </a:p>
          <a:p>
            <a:pPr lvl="4"/>
            <a:r>
              <a:rPr lang="en-US" altLang="en-US"/>
              <a:t>department_id NUMBER(4) CONSTRAINT emp_deptid_fk </a:t>
            </a:r>
          </a:p>
          <a:p>
            <a:pPr lvl="4"/>
            <a:r>
              <a:rPr lang="en-US" altLang="en-US"/>
              <a:t>REFERENCES departments(department_id),</a:t>
            </a:r>
          </a:p>
          <a:p>
            <a:pPr lvl="4"/>
            <a:r>
              <a:rPr lang="en-US" altLang="en-US"/>
              <a:t>...</a:t>
            </a:r>
          </a:p>
          <a:p>
            <a:pPr lvl="4"/>
            <a:r>
              <a:rPr lang="en-US" altLang="en-US"/>
              <a:t>)</a:t>
            </a:r>
          </a:p>
        </p:txBody>
      </p:sp>
    </p:spTree>
    <p:extLst>
      <p:ext uri="{BB962C8B-B14F-4D97-AF65-F5344CB8AC3E}">
        <p14:creationId xmlns:p14="http://schemas.microsoft.com/office/powerpoint/2010/main" val="1762104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10 - </a:t>
            </a:r>
            <a:fld id="{EFA7E89C-43A0-4AE6-BBAB-0110C1878925}" type="slidenum">
              <a:rPr lang="en-US" altLang="en-US">
                <a:solidFill>
                  <a:schemeClr val="tx1"/>
                </a:solidFill>
              </a:rPr>
              <a:pPr/>
              <a:t>44</a:t>
            </a:fld>
            <a:endParaRPr lang="en-US" altLang="en-US">
              <a:solidFill>
                <a:schemeClr val="tx1"/>
              </a:solidFill>
            </a:endParaRPr>
          </a:p>
        </p:txBody>
      </p:sp>
      <p:sp>
        <p:nvSpPr>
          <p:cNvPr id="360452" name="Rectangle 4"/>
          <p:cNvSpPr>
            <a:spLocks noGrp="1" noRot="1" noChangeAspect="1" noChangeArrowheads="1" noTextEdit="1"/>
          </p:cNvSpPr>
          <p:nvPr>
            <p:ph type="sldImg"/>
          </p:nvPr>
        </p:nvSpPr>
        <p:spPr>
          <a:ln/>
        </p:spPr>
      </p:sp>
      <p:sp>
        <p:nvSpPr>
          <p:cNvPr id="360453" name="Rectangle 5"/>
          <p:cNvSpPr>
            <a:spLocks noGrp="1" noChangeArrowheads="1"/>
          </p:cNvSpPr>
          <p:nvPr>
            <p:ph type="body" idx="1"/>
          </p:nvPr>
        </p:nvSpPr>
        <p:spPr/>
        <p:txBody>
          <a:bodyPr/>
          <a:lstStyle/>
          <a:p>
            <a:r>
              <a:rPr lang="en-US" altLang="en-US">
                <a:latin typeface="Courier New" panose="02070309020205020404" pitchFamily="49" charset="0"/>
              </a:rPr>
              <a:t>FOREIGN</a:t>
            </a:r>
            <a:r>
              <a:rPr lang="en-US" altLang="en-US"/>
              <a:t> </a:t>
            </a:r>
            <a:r>
              <a:rPr lang="en-US" altLang="en-US">
                <a:latin typeface="Courier New" panose="02070309020205020404" pitchFamily="49" charset="0"/>
              </a:rPr>
              <a:t>KEY</a:t>
            </a:r>
            <a:r>
              <a:rPr lang="en-US" altLang="en-US"/>
              <a:t> Constraint: Keywords</a:t>
            </a:r>
          </a:p>
          <a:p>
            <a:pPr lvl="1"/>
            <a:r>
              <a:rPr lang="en-US" altLang="en-US"/>
              <a:t>The foreign key is defined in the child table and the table containing the referenced column is the parent table. The foreign key is defined using a combination of the following keywords: </a:t>
            </a:r>
          </a:p>
          <a:p>
            <a:pPr lvl="2">
              <a:buSzPct val="70000"/>
              <a:buFont typeface="Courier New" panose="02070309020205020404" pitchFamily="49" charset="0"/>
              <a:buChar char="•"/>
            </a:pPr>
            <a:r>
              <a:rPr lang="en-US" altLang="en-US">
                <a:latin typeface="Courier New" panose="02070309020205020404" pitchFamily="49" charset="0"/>
              </a:rPr>
              <a:t>FOREIGN</a:t>
            </a:r>
            <a:r>
              <a:rPr lang="en-US" altLang="en-US"/>
              <a:t> </a:t>
            </a:r>
            <a:r>
              <a:rPr lang="en-US" altLang="en-US">
                <a:latin typeface="Courier New" panose="02070309020205020404" pitchFamily="49" charset="0"/>
              </a:rPr>
              <a:t>KEY</a:t>
            </a:r>
            <a:r>
              <a:rPr lang="en-US" altLang="en-US"/>
              <a:t> is used to define the column in the child table at the table-constraint level.</a:t>
            </a:r>
          </a:p>
          <a:p>
            <a:pPr lvl="2">
              <a:buSzPct val="70000"/>
              <a:buFont typeface="Courier New" panose="02070309020205020404" pitchFamily="49" charset="0"/>
              <a:buChar char="•"/>
            </a:pPr>
            <a:r>
              <a:rPr lang="en-US" altLang="en-US">
                <a:latin typeface="Courier New" panose="02070309020205020404" pitchFamily="49" charset="0"/>
              </a:rPr>
              <a:t>REFERENCES</a:t>
            </a:r>
            <a:r>
              <a:rPr lang="en-US" altLang="en-US"/>
              <a:t> identifies the table and the column in the parent table.</a:t>
            </a:r>
          </a:p>
          <a:p>
            <a:pPr lvl="2">
              <a:buSzPct val="70000"/>
              <a:buFont typeface="Courier New" panose="02070309020205020404" pitchFamily="49" charset="0"/>
              <a:buChar char="•"/>
            </a:pPr>
            <a:r>
              <a:rPr lang="en-US" altLang="en-US">
                <a:latin typeface="Courier New" panose="02070309020205020404" pitchFamily="49" charset="0"/>
              </a:rPr>
              <a:t>ON</a:t>
            </a:r>
            <a:r>
              <a:rPr lang="en-US" altLang="en-US"/>
              <a:t> </a:t>
            </a:r>
            <a:r>
              <a:rPr lang="en-US" altLang="en-US">
                <a:latin typeface="Courier New" panose="02070309020205020404" pitchFamily="49" charset="0"/>
              </a:rPr>
              <a:t>DELETE</a:t>
            </a:r>
            <a:r>
              <a:rPr lang="en-US" altLang="en-US"/>
              <a:t> </a:t>
            </a:r>
            <a:r>
              <a:rPr lang="en-US" altLang="en-US">
                <a:latin typeface="Courier New" panose="02070309020205020404" pitchFamily="49" charset="0"/>
              </a:rPr>
              <a:t>CASCADE</a:t>
            </a:r>
            <a:r>
              <a:rPr lang="en-US" altLang="en-US"/>
              <a:t> indicates that when a row in the parent table is deleted, the dependent rows in the child table are also deleted.</a:t>
            </a:r>
          </a:p>
          <a:p>
            <a:pPr lvl="2">
              <a:buSzPct val="70000"/>
              <a:buFont typeface="Courier New" panose="02070309020205020404" pitchFamily="49" charset="0"/>
              <a:buChar char="•"/>
            </a:pPr>
            <a:r>
              <a:rPr lang="en-US" altLang="en-US">
                <a:latin typeface="Courier New" panose="02070309020205020404" pitchFamily="49" charset="0"/>
              </a:rPr>
              <a:t>ON</a:t>
            </a:r>
            <a:r>
              <a:rPr lang="en-US" altLang="en-US"/>
              <a:t> </a:t>
            </a:r>
            <a:r>
              <a:rPr lang="en-US" altLang="en-US">
                <a:latin typeface="Courier New" panose="02070309020205020404" pitchFamily="49" charset="0"/>
              </a:rPr>
              <a:t>DELETE</a:t>
            </a:r>
            <a:r>
              <a:rPr lang="en-US" altLang="en-US"/>
              <a:t> </a:t>
            </a:r>
            <a:r>
              <a:rPr lang="en-US" altLang="en-US">
                <a:latin typeface="Courier New" panose="02070309020205020404" pitchFamily="49" charset="0"/>
              </a:rPr>
              <a:t>SET</a:t>
            </a:r>
            <a:r>
              <a:rPr lang="en-US" altLang="en-US"/>
              <a:t> </a:t>
            </a:r>
            <a:r>
              <a:rPr lang="en-US" altLang="en-US">
                <a:latin typeface="Courier New" panose="02070309020205020404" pitchFamily="49" charset="0"/>
              </a:rPr>
              <a:t>NULL</a:t>
            </a:r>
            <a:r>
              <a:rPr lang="en-US" altLang="en-US"/>
              <a:t> indicates that when a row in the parent table is deleted, the foreign key values are set to null.</a:t>
            </a:r>
          </a:p>
          <a:p>
            <a:pPr lvl="1"/>
            <a:r>
              <a:rPr lang="en-US" altLang="en-US">
                <a:solidFill>
                  <a:schemeClr val="tx1"/>
                </a:solidFill>
              </a:rPr>
              <a:t>The default behavior is</a:t>
            </a:r>
            <a:r>
              <a:rPr lang="en-US" altLang="en-US"/>
              <a:t> called the </a:t>
            </a:r>
            <a:r>
              <a:rPr lang="en-US" altLang="en-US" i="1"/>
              <a:t>restrict rule</a:t>
            </a:r>
            <a:r>
              <a:rPr lang="en-US" altLang="en-US"/>
              <a:t>, which disallows the update or deletion of referenced data. </a:t>
            </a:r>
          </a:p>
          <a:p>
            <a:pPr lvl="1"/>
            <a:r>
              <a:rPr lang="en-US" altLang="en-US"/>
              <a:t>Without the </a:t>
            </a:r>
            <a:r>
              <a:rPr lang="en-US" altLang="en-US">
                <a:latin typeface="Courier New" panose="02070309020205020404" pitchFamily="49" charset="0"/>
              </a:rPr>
              <a:t>ON</a:t>
            </a:r>
            <a:r>
              <a:rPr lang="en-US" altLang="en-US"/>
              <a:t> </a:t>
            </a:r>
            <a:r>
              <a:rPr lang="en-US" altLang="en-US">
                <a:latin typeface="Courier New" panose="02070309020205020404" pitchFamily="49" charset="0"/>
              </a:rPr>
              <a:t>DELETE</a:t>
            </a:r>
            <a:r>
              <a:rPr lang="en-US" altLang="en-US"/>
              <a:t> </a:t>
            </a:r>
            <a:r>
              <a:rPr lang="en-US" altLang="en-US">
                <a:latin typeface="Courier New" panose="02070309020205020404" pitchFamily="49" charset="0"/>
              </a:rPr>
              <a:t>CASCADE</a:t>
            </a:r>
            <a:r>
              <a:rPr lang="en-US" altLang="en-US"/>
              <a:t> or the </a:t>
            </a:r>
            <a:r>
              <a:rPr lang="en-US" altLang="en-US">
                <a:latin typeface="Courier New" panose="02070309020205020404" pitchFamily="49" charset="0"/>
              </a:rPr>
              <a:t>ON</a:t>
            </a:r>
            <a:r>
              <a:rPr lang="en-US" altLang="en-US"/>
              <a:t> </a:t>
            </a:r>
            <a:r>
              <a:rPr lang="en-US" altLang="en-US">
                <a:latin typeface="Courier New" panose="02070309020205020404" pitchFamily="49" charset="0"/>
              </a:rPr>
              <a:t>DELETE</a:t>
            </a:r>
            <a:r>
              <a:rPr lang="en-US" altLang="en-US"/>
              <a:t> </a:t>
            </a:r>
            <a:r>
              <a:rPr lang="en-US" altLang="en-US">
                <a:latin typeface="Courier New" panose="02070309020205020404" pitchFamily="49" charset="0"/>
              </a:rPr>
              <a:t>SET</a:t>
            </a:r>
            <a:r>
              <a:rPr lang="en-US" altLang="en-US"/>
              <a:t> </a:t>
            </a:r>
            <a:r>
              <a:rPr lang="en-US" altLang="en-US">
                <a:latin typeface="Courier New" panose="02070309020205020404" pitchFamily="49" charset="0"/>
              </a:rPr>
              <a:t>NULL</a:t>
            </a:r>
            <a:r>
              <a:rPr lang="en-US" altLang="en-US"/>
              <a:t> options, the row in the parent table cannot be deleted if it is referenced in the child table.</a:t>
            </a:r>
          </a:p>
        </p:txBody>
      </p:sp>
    </p:spTree>
    <p:extLst>
      <p:ext uri="{BB962C8B-B14F-4D97-AF65-F5344CB8AC3E}">
        <p14:creationId xmlns:p14="http://schemas.microsoft.com/office/powerpoint/2010/main" val="2351557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1 - </a:t>
            </a:r>
            <a:fld id="{B879A566-D7D9-4CD6-84DF-B563D67DD95C}" type="slidenum">
              <a:rPr lang="en-US" altLang="en-US">
                <a:solidFill>
                  <a:schemeClr val="tx1"/>
                </a:solidFill>
              </a:rPr>
              <a:pPr/>
              <a:t>46</a:t>
            </a:fld>
            <a:endParaRPr lang="en-US" altLang="en-US">
              <a:solidFill>
                <a:schemeClr val="tx1"/>
              </a:solidFill>
            </a:endParaRPr>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a:xfrm>
            <a:off x="477838" y="5400675"/>
            <a:ext cx="6359525" cy="3663950"/>
          </a:xfrm>
        </p:spPr>
        <p:txBody>
          <a:bodyPr/>
          <a:lstStyle/>
          <a:p>
            <a:r>
              <a:rPr lang="en-US" altLang="en-US"/>
              <a:t>Capabilities of SQL </a:t>
            </a:r>
            <a:r>
              <a:rPr lang="en-US" altLang="en-US">
                <a:latin typeface="Courier New" panose="02070309020205020404" pitchFamily="49" charset="0"/>
              </a:rPr>
              <a:t>SELECT</a:t>
            </a:r>
            <a:r>
              <a:rPr lang="en-US" altLang="en-US"/>
              <a:t> Statements</a:t>
            </a:r>
          </a:p>
          <a:p>
            <a:pPr lvl="1"/>
            <a:r>
              <a:rPr lang="en-US" altLang="en-US">
                <a:solidFill>
                  <a:schemeClr val="tx1"/>
                </a:solidFill>
              </a:rPr>
              <a:t>A </a:t>
            </a:r>
            <a:r>
              <a:rPr lang="en-US" altLang="en-US">
                <a:solidFill>
                  <a:schemeClr val="tx1"/>
                </a:solidFill>
                <a:latin typeface="Courier New" panose="02070309020205020404" pitchFamily="49" charset="0"/>
              </a:rPr>
              <a:t>SELECT</a:t>
            </a:r>
            <a:r>
              <a:rPr lang="en-US" altLang="en-US">
                <a:solidFill>
                  <a:schemeClr val="tx1"/>
                </a:solidFill>
              </a:rPr>
              <a:t> statement retrieves information from the database. With a </a:t>
            </a:r>
            <a:r>
              <a:rPr lang="en-US" altLang="en-US">
                <a:solidFill>
                  <a:schemeClr val="tx1"/>
                </a:solidFill>
                <a:latin typeface="Courier New" panose="02070309020205020404" pitchFamily="49" charset="0"/>
              </a:rPr>
              <a:t>SELECT</a:t>
            </a:r>
            <a:r>
              <a:rPr lang="en-US" altLang="en-US">
                <a:solidFill>
                  <a:schemeClr val="tx1"/>
                </a:solidFill>
              </a:rPr>
              <a:t> statement, you can use the following capabilities:</a:t>
            </a:r>
          </a:p>
          <a:p>
            <a:pPr lvl="2">
              <a:buClr>
                <a:schemeClr val="tx1"/>
              </a:buClr>
            </a:pPr>
            <a:r>
              <a:rPr lang="en-US" altLang="en-US" b="1">
                <a:solidFill>
                  <a:schemeClr val="tx1"/>
                </a:solidFill>
              </a:rPr>
              <a:t>Projection:</a:t>
            </a:r>
            <a:r>
              <a:rPr lang="en-US" altLang="en-US">
                <a:solidFill>
                  <a:schemeClr val="tx1"/>
                </a:solidFill>
              </a:rPr>
              <a:t> Select the columns in a table that are returned by a query. Select as few or as many of the columns as required.</a:t>
            </a:r>
          </a:p>
          <a:p>
            <a:pPr lvl="2">
              <a:buClr>
                <a:schemeClr val="tx1"/>
              </a:buClr>
            </a:pPr>
            <a:r>
              <a:rPr lang="en-US" altLang="en-US" b="1">
                <a:solidFill>
                  <a:schemeClr val="tx1"/>
                </a:solidFill>
              </a:rPr>
              <a:t>Selection:</a:t>
            </a:r>
            <a:r>
              <a:rPr lang="en-US" altLang="en-US">
                <a:solidFill>
                  <a:schemeClr val="tx1"/>
                </a:solidFill>
              </a:rPr>
              <a:t> Select the rows in a table that are returned by a query. Various criteria can be used to restrict the rows that are retrieved. </a:t>
            </a:r>
          </a:p>
          <a:p>
            <a:pPr lvl="2">
              <a:buClr>
                <a:schemeClr val="tx1"/>
              </a:buClr>
            </a:pPr>
            <a:r>
              <a:rPr lang="en-US" altLang="en-US" b="1">
                <a:solidFill>
                  <a:schemeClr val="tx1"/>
                </a:solidFill>
              </a:rPr>
              <a:t>Joining:</a:t>
            </a:r>
            <a:r>
              <a:rPr lang="en-US" altLang="en-US">
                <a:solidFill>
                  <a:schemeClr val="tx1"/>
                </a:solidFill>
              </a:rPr>
              <a:t> Bring together data that is stored in different tables by specifying the link between them. SQL joins are covered in more detail in the lesson titled “</a:t>
            </a:r>
            <a:r>
              <a:rPr lang="en-US" altLang="en-US"/>
              <a:t>Displaying Data from Multiple Tables</a:t>
            </a:r>
            <a:r>
              <a:rPr lang="en-US" altLang="en-US">
                <a:solidFill>
                  <a:schemeClr val="tx1"/>
                </a:solidFill>
              </a:rPr>
              <a:t>.”</a:t>
            </a:r>
          </a:p>
        </p:txBody>
      </p:sp>
    </p:spTree>
    <p:extLst>
      <p:ext uri="{BB962C8B-B14F-4D97-AF65-F5344CB8AC3E}">
        <p14:creationId xmlns:p14="http://schemas.microsoft.com/office/powerpoint/2010/main" val="2047756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1 - </a:t>
            </a:r>
            <a:fld id="{D0D3145A-3289-4838-B3E0-F23894409E3A}" type="slidenum">
              <a:rPr lang="en-US" altLang="en-US">
                <a:solidFill>
                  <a:schemeClr val="tx1"/>
                </a:solidFill>
              </a:rPr>
              <a:pPr/>
              <a:t>47</a:t>
            </a:fld>
            <a:endParaRPr lang="en-US" altLang="en-US">
              <a:solidFill>
                <a:schemeClr val="tx1"/>
              </a:solidFill>
            </a:endParaRPr>
          </a:p>
        </p:txBody>
      </p:sp>
      <p:sp>
        <p:nvSpPr>
          <p:cNvPr id="313348" name="Rectangle 4"/>
          <p:cNvSpPr>
            <a:spLocks noGrp="1" noRot="1" noChangeAspect="1" noChangeArrowheads="1" noTextEdit="1"/>
          </p:cNvSpPr>
          <p:nvPr>
            <p:ph type="sldImg"/>
          </p:nvPr>
        </p:nvSpPr>
        <p:spPr>
          <a:ln/>
        </p:spPr>
      </p:sp>
      <p:sp>
        <p:nvSpPr>
          <p:cNvPr id="313349" name="Rectangle 5"/>
          <p:cNvSpPr>
            <a:spLocks noGrp="1" noChangeArrowheads="1"/>
          </p:cNvSpPr>
          <p:nvPr>
            <p:ph type="body" idx="1"/>
          </p:nvPr>
        </p:nvSpPr>
        <p:spPr>
          <a:xfrm>
            <a:off x="477838" y="5400675"/>
            <a:ext cx="6359525" cy="3663950"/>
          </a:xfrm>
        </p:spPr>
        <p:txBody>
          <a:bodyPr/>
          <a:lstStyle/>
          <a:p>
            <a:r>
              <a:rPr lang="en-US" altLang="en-US"/>
              <a:t>Basic </a:t>
            </a:r>
            <a:r>
              <a:rPr lang="en-US" altLang="en-US">
                <a:latin typeface="Courier New" panose="02070309020205020404" pitchFamily="49" charset="0"/>
              </a:rPr>
              <a:t>SELECT</a:t>
            </a:r>
            <a:r>
              <a:rPr lang="en-US" altLang="en-US">
                <a:latin typeface="Times New Roman" panose="02020603050405020304" pitchFamily="18" charset="0"/>
              </a:rPr>
              <a:t> </a:t>
            </a:r>
            <a:r>
              <a:rPr lang="en-US" altLang="en-US"/>
              <a:t>Statement</a:t>
            </a:r>
          </a:p>
          <a:p>
            <a:pPr lvl="1">
              <a:lnSpc>
                <a:spcPct val="98000"/>
              </a:lnSpc>
            </a:pPr>
            <a:r>
              <a:rPr lang="en-US" altLang="en-US">
                <a:solidFill>
                  <a:schemeClr val="tx1"/>
                </a:solidFill>
              </a:rPr>
              <a:t>In its simplest form, a </a:t>
            </a:r>
            <a:r>
              <a:rPr lang="en-US" altLang="en-US">
                <a:solidFill>
                  <a:schemeClr val="tx1"/>
                </a:solidFill>
                <a:latin typeface="Courier New" panose="02070309020205020404" pitchFamily="49" charset="0"/>
              </a:rPr>
              <a:t>SELECT</a:t>
            </a:r>
            <a:r>
              <a:rPr lang="en-US" altLang="en-US">
                <a:solidFill>
                  <a:schemeClr val="tx1"/>
                </a:solidFill>
              </a:rPr>
              <a:t> statement must include the following:</a:t>
            </a:r>
          </a:p>
          <a:p>
            <a:pPr lvl="2">
              <a:lnSpc>
                <a:spcPct val="98000"/>
              </a:lnSpc>
            </a:pPr>
            <a:r>
              <a:rPr lang="en-US" altLang="en-US">
                <a:solidFill>
                  <a:schemeClr val="tx1"/>
                </a:solidFill>
              </a:rPr>
              <a:t>A </a:t>
            </a:r>
            <a:r>
              <a:rPr lang="en-US" altLang="en-US">
                <a:solidFill>
                  <a:schemeClr val="tx1"/>
                </a:solidFill>
                <a:latin typeface="Courier New" panose="02070309020205020404" pitchFamily="49" charset="0"/>
              </a:rPr>
              <a:t>SELECT</a:t>
            </a:r>
            <a:r>
              <a:rPr lang="en-US" altLang="en-US">
                <a:solidFill>
                  <a:schemeClr val="tx1"/>
                </a:solidFill>
              </a:rPr>
              <a:t> clause, which specifies the columns to be displayed</a:t>
            </a:r>
          </a:p>
          <a:p>
            <a:pPr lvl="2">
              <a:lnSpc>
                <a:spcPct val="98000"/>
              </a:lnSpc>
            </a:pPr>
            <a:r>
              <a:rPr lang="en-US" altLang="en-US">
                <a:solidFill>
                  <a:schemeClr val="tx1"/>
                </a:solidFill>
              </a:rPr>
              <a:t>A </a:t>
            </a:r>
            <a:r>
              <a:rPr lang="en-US" altLang="en-US">
                <a:solidFill>
                  <a:schemeClr val="tx1"/>
                </a:solidFill>
                <a:latin typeface="Courier New" panose="02070309020205020404" pitchFamily="49" charset="0"/>
              </a:rPr>
              <a:t>FROM</a:t>
            </a:r>
            <a:r>
              <a:rPr lang="en-US" altLang="en-US">
                <a:solidFill>
                  <a:schemeClr val="tx1"/>
                </a:solidFill>
              </a:rPr>
              <a:t> clause, which identifies the table containing the columns that are listed in the </a:t>
            </a:r>
            <a:r>
              <a:rPr lang="en-US" altLang="en-US">
                <a:solidFill>
                  <a:schemeClr val="tx1"/>
                </a:solidFill>
                <a:latin typeface="Courier New" panose="02070309020205020404" pitchFamily="49" charset="0"/>
              </a:rPr>
              <a:t>SELECT</a:t>
            </a:r>
            <a:r>
              <a:rPr lang="en-US" altLang="en-US">
                <a:solidFill>
                  <a:schemeClr val="tx1"/>
                </a:solidFill>
              </a:rPr>
              <a:t> clause</a:t>
            </a:r>
            <a:endParaRPr lang="en-US" altLang="en-US" b="1">
              <a:solidFill>
                <a:schemeClr val="tx1"/>
              </a:solidFill>
            </a:endParaRPr>
          </a:p>
          <a:p>
            <a:pPr lvl="1">
              <a:lnSpc>
                <a:spcPct val="98000"/>
              </a:lnSpc>
            </a:pPr>
            <a:r>
              <a:rPr lang="en-US" altLang="en-US">
                <a:solidFill>
                  <a:schemeClr val="tx1"/>
                </a:solidFill>
              </a:rPr>
              <a:t>In the syntax:</a:t>
            </a:r>
          </a:p>
          <a:p>
            <a:pPr lvl="1">
              <a:lnSpc>
                <a:spcPct val="98000"/>
              </a:lnSpc>
            </a:pPr>
            <a:r>
              <a:rPr lang="en-US" altLang="en-US">
                <a:solidFill>
                  <a:schemeClr val="tx1"/>
                </a:solidFill>
              </a:rPr>
              <a:t>	</a:t>
            </a:r>
            <a:r>
              <a:rPr lang="en-US" altLang="en-US">
                <a:solidFill>
                  <a:schemeClr val="tx1"/>
                </a:solidFill>
                <a:latin typeface="Courier New" panose="02070309020205020404" pitchFamily="49" charset="0"/>
              </a:rPr>
              <a:t>SELECT</a:t>
            </a:r>
            <a:r>
              <a:rPr lang="en-US" altLang="en-US">
                <a:solidFill>
                  <a:schemeClr val="tx1"/>
                </a:solidFill>
              </a:rPr>
              <a:t>			is a list of one or more columns</a:t>
            </a:r>
            <a:endParaRPr lang="en-US" altLang="en-US" i="1">
              <a:solidFill>
                <a:schemeClr val="tx1"/>
              </a:solidFill>
            </a:endParaRPr>
          </a:p>
          <a:p>
            <a:pPr lvl="2">
              <a:lnSpc>
                <a:spcPct val="98000"/>
              </a:lnSpc>
              <a:buFont typeface="Times New Roman" panose="02020603050405020304" pitchFamily="18" charset="0"/>
              <a:buNone/>
            </a:pPr>
            <a:r>
              <a:rPr lang="en-US" altLang="en-US">
                <a:solidFill>
                  <a:schemeClr val="tx1"/>
                </a:solidFill>
              </a:rPr>
              <a:t>	</a:t>
            </a:r>
            <a:r>
              <a:rPr lang="en-US" altLang="en-US">
                <a:solidFill>
                  <a:schemeClr val="tx1"/>
                </a:solidFill>
                <a:latin typeface="Courier New" panose="02070309020205020404" pitchFamily="49" charset="0"/>
              </a:rPr>
              <a:t>*</a:t>
            </a:r>
            <a:r>
              <a:rPr lang="en-US" altLang="en-US" i="1">
                <a:solidFill>
                  <a:schemeClr val="tx1"/>
                </a:solidFill>
                <a:latin typeface="Courier New" panose="02070309020205020404" pitchFamily="49" charset="0"/>
              </a:rPr>
              <a:t> </a:t>
            </a:r>
            <a:r>
              <a:rPr lang="en-US" altLang="en-US" i="1">
                <a:solidFill>
                  <a:schemeClr val="tx1"/>
                </a:solidFill>
              </a:rPr>
              <a:t> 				</a:t>
            </a:r>
            <a:r>
              <a:rPr lang="en-US" altLang="en-US">
                <a:solidFill>
                  <a:schemeClr val="tx1"/>
                </a:solidFill>
              </a:rPr>
              <a:t>selects all columns</a:t>
            </a:r>
          </a:p>
          <a:p>
            <a:pPr lvl="2">
              <a:lnSpc>
                <a:spcPct val="98000"/>
              </a:lnSpc>
              <a:buFont typeface="Times New Roman" panose="02020603050405020304" pitchFamily="18" charset="0"/>
              <a:buNone/>
            </a:pPr>
            <a:r>
              <a:rPr lang="en-US" altLang="en-US">
                <a:solidFill>
                  <a:schemeClr val="tx1"/>
                </a:solidFill>
              </a:rPr>
              <a:t>	</a:t>
            </a:r>
            <a:r>
              <a:rPr lang="en-US" altLang="en-US">
                <a:solidFill>
                  <a:schemeClr val="tx1"/>
                </a:solidFill>
                <a:latin typeface="Courier New" panose="02070309020205020404" pitchFamily="49" charset="0"/>
              </a:rPr>
              <a:t>DISTINCT</a:t>
            </a:r>
            <a:r>
              <a:rPr lang="en-US" altLang="en-US">
                <a:solidFill>
                  <a:schemeClr val="tx1"/>
                </a:solidFill>
              </a:rPr>
              <a:t>			suppresses duplicates</a:t>
            </a:r>
          </a:p>
          <a:p>
            <a:pPr lvl="2">
              <a:lnSpc>
                <a:spcPct val="98000"/>
              </a:lnSpc>
              <a:buFont typeface="Times New Roman" panose="02020603050405020304" pitchFamily="18" charset="0"/>
              <a:buNone/>
            </a:pPr>
            <a:r>
              <a:rPr lang="en-US" altLang="en-US" i="1">
                <a:solidFill>
                  <a:schemeClr val="tx1"/>
                </a:solidFill>
              </a:rPr>
              <a:t>	</a:t>
            </a:r>
            <a:r>
              <a:rPr lang="en-US" altLang="en-US" i="1">
                <a:solidFill>
                  <a:schemeClr val="tx1"/>
                </a:solidFill>
                <a:latin typeface="Courier New" panose="02070309020205020404" pitchFamily="49" charset="0"/>
              </a:rPr>
              <a:t>column|expression</a:t>
            </a:r>
            <a:r>
              <a:rPr lang="en-US" altLang="en-US">
                <a:solidFill>
                  <a:schemeClr val="tx1"/>
                </a:solidFill>
              </a:rPr>
              <a:t>	selects the named column or the expression</a:t>
            </a:r>
          </a:p>
          <a:p>
            <a:pPr lvl="2">
              <a:lnSpc>
                <a:spcPct val="98000"/>
              </a:lnSpc>
              <a:buFont typeface="Times New Roman" panose="02020603050405020304" pitchFamily="18" charset="0"/>
              <a:buNone/>
            </a:pPr>
            <a:r>
              <a:rPr lang="en-US" altLang="en-US" i="1">
                <a:solidFill>
                  <a:schemeClr val="tx1"/>
                </a:solidFill>
              </a:rPr>
              <a:t>	</a:t>
            </a:r>
            <a:r>
              <a:rPr lang="en-US" altLang="en-US" i="1">
                <a:solidFill>
                  <a:schemeClr val="tx1"/>
                </a:solidFill>
                <a:latin typeface="Courier New" panose="02070309020205020404" pitchFamily="49" charset="0"/>
              </a:rPr>
              <a:t>alias				</a:t>
            </a:r>
            <a:r>
              <a:rPr lang="en-US" altLang="en-US">
                <a:solidFill>
                  <a:schemeClr val="tx1"/>
                </a:solidFill>
              </a:rPr>
              <a:t>gives the selected columns different headings</a:t>
            </a:r>
          </a:p>
          <a:p>
            <a:pPr lvl="2">
              <a:lnSpc>
                <a:spcPct val="98000"/>
              </a:lnSpc>
              <a:buFont typeface="Times New Roman" panose="02020603050405020304" pitchFamily="18" charset="0"/>
              <a:buNone/>
            </a:pPr>
            <a:r>
              <a:rPr lang="en-US" altLang="en-US">
                <a:solidFill>
                  <a:schemeClr val="tx1"/>
                </a:solidFill>
              </a:rPr>
              <a:t>	</a:t>
            </a:r>
            <a:r>
              <a:rPr lang="en-US" altLang="en-US">
                <a:solidFill>
                  <a:schemeClr val="tx1"/>
                </a:solidFill>
                <a:latin typeface="Courier New" panose="02070309020205020404" pitchFamily="49" charset="0"/>
              </a:rPr>
              <a:t>FROM</a:t>
            </a:r>
            <a:r>
              <a:rPr lang="en-US" altLang="en-US" i="1">
                <a:solidFill>
                  <a:schemeClr val="tx1"/>
                </a:solidFill>
                <a:latin typeface="Courier New" panose="02070309020205020404" pitchFamily="49" charset="0"/>
              </a:rPr>
              <a:t> table</a:t>
            </a:r>
            <a:r>
              <a:rPr lang="en-US" altLang="en-US" i="1">
                <a:solidFill>
                  <a:schemeClr val="tx1"/>
                </a:solidFill>
              </a:rPr>
              <a:t> 			</a:t>
            </a:r>
            <a:r>
              <a:rPr lang="en-US" altLang="en-US">
                <a:solidFill>
                  <a:schemeClr val="tx1"/>
                </a:solidFill>
              </a:rPr>
              <a:t>specifies the table containing the columns</a:t>
            </a:r>
          </a:p>
          <a:p>
            <a:pPr lvl="1">
              <a:lnSpc>
                <a:spcPct val="98000"/>
              </a:lnSpc>
            </a:pPr>
            <a:r>
              <a:rPr lang="en-US" altLang="en-US" b="1">
                <a:solidFill>
                  <a:schemeClr val="tx1"/>
                </a:solidFill>
              </a:rPr>
              <a:t>Note: </a:t>
            </a:r>
            <a:r>
              <a:rPr lang="en-US" altLang="en-US">
                <a:solidFill>
                  <a:schemeClr val="tx1"/>
                </a:solidFill>
              </a:rPr>
              <a:t>Throughout this course, the words </a:t>
            </a:r>
            <a:r>
              <a:rPr lang="en-US" altLang="en-US" i="1">
                <a:solidFill>
                  <a:schemeClr val="tx1"/>
                </a:solidFill>
              </a:rPr>
              <a:t>keyword</a:t>
            </a:r>
            <a:r>
              <a:rPr lang="en-US" altLang="en-US">
                <a:solidFill>
                  <a:schemeClr val="tx1"/>
                </a:solidFill>
              </a:rPr>
              <a:t>, </a:t>
            </a:r>
            <a:r>
              <a:rPr lang="en-US" altLang="en-US" i="1">
                <a:solidFill>
                  <a:schemeClr val="tx1"/>
                </a:solidFill>
              </a:rPr>
              <a:t>clause</a:t>
            </a:r>
            <a:r>
              <a:rPr lang="en-US" altLang="en-US">
                <a:solidFill>
                  <a:schemeClr val="tx1"/>
                </a:solidFill>
              </a:rPr>
              <a:t>, and </a:t>
            </a:r>
            <a:r>
              <a:rPr lang="en-US" altLang="en-US" i="1">
                <a:solidFill>
                  <a:schemeClr val="tx1"/>
                </a:solidFill>
              </a:rPr>
              <a:t>statement</a:t>
            </a:r>
            <a:r>
              <a:rPr lang="en-US" altLang="en-US">
                <a:solidFill>
                  <a:schemeClr val="tx1"/>
                </a:solidFill>
              </a:rPr>
              <a:t> are used as follows:</a:t>
            </a:r>
          </a:p>
          <a:p>
            <a:pPr lvl="2">
              <a:lnSpc>
                <a:spcPct val="98000"/>
              </a:lnSpc>
            </a:pPr>
            <a:r>
              <a:rPr lang="en-US" altLang="en-US">
                <a:solidFill>
                  <a:schemeClr val="tx1"/>
                </a:solidFill>
              </a:rPr>
              <a:t>A </a:t>
            </a:r>
            <a:r>
              <a:rPr lang="en-US" altLang="en-US" i="1">
                <a:solidFill>
                  <a:schemeClr val="tx1"/>
                </a:solidFill>
              </a:rPr>
              <a:t>keyword</a:t>
            </a:r>
            <a:r>
              <a:rPr lang="en-US" altLang="en-US">
                <a:solidFill>
                  <a:schemeClr val="tx1"/>
                </a:solidFill>
              </a:rPr>
              <a:t> refers to an individual SQL element.</a:t>
            </a:r>
            <a:br>
              <a:rPr lang="en-US" altLang="en-US">
                <a:solidFill>
                  <a:schemeClr val="tx1"/>
                </a:solidFill>
              </a:rPr>
            </a:br>
            <a:r>
              <a:rPr lang="en-US" altLang="en-US">
                <a:solidFill>
                  <a:schemeClr val="tx1"/>
                </a:solidFill>
              </a:rPr>
              <a:t>For example, </a:t>
            </a:r>
            <a:r>
              <a:rPr lang="en-US" altLang="en-US">
                <a:solidFill>
                  <a:schemeClr val="tx1"/>
                </a:solidFill>
                <a:latin typeface="Courier New" panose="02070309020205020404" pitchFamily="49" charset="0"/>
              </a:rPr>
              <a:t>SELECT</a:t>
            </a:r>
            <a:r>
              <a:rPr lang="en-US" altLang="en-US">
                <a:solidFill>
                  <a:schemeClr val="tx1"/>
                </a:solidFill>
              </a:rPr>
              <a:t> and </a:t>
            </a:r>
            <a:r>
              <a:rPr lang="en-US" altLang="en-US">
                <a:solidFill>
                  <a:schemeClr val="tx1"/>
                </a:solidFill>
                <a:latin typeface="Courier New" panose="02070309020205020404" pitchFamily="49" charset="0"/>
              </a:rPr>
              <a:t>FROM</a:t>
            </a:r>
            <a:r>
              <a:rPr lang="en-US" altLang="en-US">
                <a:solidFill>
                  <a:schemeClr val="tx1"/>
                </a:solidFill>
              </a:rPr>
              <a:t> are keywords.</a:t>
            </a:r>
          </a:p>
          <a:p>
            <a:pPr lvl="2">
              <a:lnSpc>
                <a:spcPct val="98000"/>
              </a:lnSpc>
            </a:pPr>
            <a:r>
              <a:rPr lang="en-US" altLang="en-US">
                <a:solidFill>
                  <a:schemeClr val="tx1"/>
                </a:solidFill>
              </a:rPr>
              <a:t>A </a:t>
            </a:r>
            <a:r>
              <a:rPr lang="en-US" altLang="en-US" i="1">
                <a:solidFill>
                  <a:schemeClr val="tx1"/>
                </a:solidFill>
              </a:rPr>
              <a:t>clause</a:t>
            </a:r>
            <a:r>
              <a:rPr lang="en-US" altLang="en-US">
                <a:solidFill>
                  <a:schemeClr val="tx1"/>
                </a:solidFill>
              </a:rPr>
              <a:t> is a part of a SQL statement.</a:t>
            </a:r>
            <a:br>
              <a:rPr lang="en-US" altLang="en-US">
                <a:solidFill>
                  <a:schemeClr val="tx1"/>
                </a:solidFill>
              </a:rPr>
            </a:br>
            <a:r>
              <a:rPr lang="en-US" altLang="en-US">
                <a:solidFill>
                  <a:schemeClr val="tx1"/>
                </a:solidFill>
              </a:rPr>
              <a:t>For example, </a:t>
            </a:r>
            <a:r>
              <a:rPr lang="en-US" altLang="en-US">
                <a:solidFill>
                  <a:schemeClr val="tx1"/>
                </a:solidFill>
                <a:latin typeface="Courier New" panose="02070309020205020404" pitchFamily="49" charset="0"/>
              </a:rPr>
              <a:t>SELECT employee_id</a:t>
            </a:r>
            <a:r>
              <a:rPr lang="en-US" altLang="en-US">
                <a:solidFill>
                  <a:schemeClr val="tx1"/>
                </a:solidFill>
              </a:rPr>
              <a:t>, </a:t>
            </a:r>
            <a:r>
              <a:rPr lang="en-US" altLang="en-US">
                <a:solidFill>
                  <a:schemeClr val="tx1"/>
                </a:solidFill>
                <a:latin typeface="Courier New" panose="02070309020205020404" pitchFamily="49" charset="0"/>
              </a:rPr>
              <a:t>last_name</a:t>
            </a:r>
            <a:r>
              <a:rPr lang="en-US" altLang="en-US">
                <a:solidFill>
                  <a:schemeClr val="tx1"/>
                </a:solidFill>
              </a:rPr>
              <a:t>, and so on is a clause.</a:t>
            </a:r>
          </a:p>
          <a:p>
            <a:pPr lvl="2">
              <a:lnSpc>
                <a:spcPct val="98000"/>
              </a:lnSpc>
            </a:pPr>
            <a:r>
              <a:rPr lang="en-US" altLang="en-US">
                <a:solidFill>
                  <a:schemeClr val="tx1"/>
                </a:solidFill>
              </a:rPr>
              <a:t>A </a:t>
            </a:r>
            <a:r>
              <a:rPr lang="en-US" altLang="en-US" i="1">
                <a:solidFill>
                  <a:schemeClr val="tx1"/>
                </a:solidFill>
              </a:rPr>
              <a:t>statement</a:t>
            </a:r>
            <a:r>
              <a:rPr lang="en-US" altLang="en-US" b="1" i="1">
                <a:solidFill>
                  <a:schemeClr val="tx1"/>
                </a:solidFill>
              </a:rPr>
              <a:t> </a:t>
            </a:r>
            <a:r>
              <a:rPr lang="en-US" altLang="en-US">
                <a:solidFill>
                  <a:schemeClr val="tx1"/>
                </a:solidFill>
              </a:rPr>
              <a:t>is a combination of two or more clauses.</a:t>
            </a:r>
            <a:br>
              <a:rPr lang="en-US" altLang="en-US">
                <a:solidFill>
                  <a:schemeClr val="tx1"/>
                </a:solidFill>
              </a:rPr>
            </a:br>
            <a:r>
              <a:rPr lang="en-US" altLang="en-US">
                <a:solidFill>
                  <a:schemeClr val="tx1"/>
                </a:solidFill>
              </a:rPr>
              <a:t>For example, </a:t>
            </a:r>
            <a:r>
              <a:rPr lang="en-US" altLang="en-US">
                <a:solidFill>
                  <a:schemeClr val="tx1"/>
                </a:solidFill>
                <a:latin typeface="Courier New" panose="02070309020205020404" pitchFamily="49" charset="0"/>
              </a:rPr>
              <a:t>SELECT * FROM employees</a:t>
            </a:r>
            <a:r>
              <a:rPr lang="en-US" altLang="en-US">
                <a:solidFill>
                  <a:schemeClr val="tx1"/>
                </a:solidFill>
              </a:rPr>
              <a:t> is a SQL statement.</a:t>
            </a:r>
            <a:endParaRPr lang="en-US" altLang="en-US"/>
          </a:p>
        </p:txBody>
      </p:sp>
    </p:spTree>
    <p:extLst>
      <p:ext uri="{BB962C8B-B14F-4D97-AF65-F5344CB8AC3E}">
        <p14:creationId xmlns:p14="http://schemas.microsoft.com/office/powerpoint/2010/main" val="1707280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1 - </a:t>
            </a:r>
            <a:fld id="{BFC31F03-B7F2-4D3F-A0C1-FCB43ED6715C}" type="slidenum">
              <a:rPr lang="en-US" altLang="en-US">
                <a:solidFill>
                  <a:schemeClr val="tx1"/>
                </a:solidFill>
              </a:rPr>
              <a:pPr/>
              <a:t>48</a:t>
            </a:fld>
            <a:endParaRPr lang="en-US" altLang="en-US">
              <a:solidFill>
                <a:schemeClr val="tx1"/>
              </a:solidFill>
            </a:endParaRPr>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a:xfrm>
            <a:off x="477838" y="5400675"/>
            <a:ext cx="6359525" cy="3663950"/>
          </a:xfrm>
        </p:spPr>
        <p:txBody>
          <a:bodyPr/>
          <a:lstStyle/>
          <a:p>
            <a:r>
              <a:rPr lang="en-US" altLang="en-US"/>
              <a:t>Selecting All Columns</a:t>
            </a:r>
          </a:p>
          <a:p>
            <a:pPr lvl="1"/>
            <a:r>
              <a:rPr lang="en-US" altLang="en-US"/>
              <a:t>You can display all columns of data in a table by following the </a:t>
            </a:r>
            <a:r>
              <a:rPr lang="en-US" altLang="en-US">
                <a:latin typeface="Courier New" panose="02070309020205020404" pitchFamily="49" charset="0"/>
              </a:rPr>
              <a:t>SELECT</a:t>
            </a:r>
            <a:r>
              <a:rPr lang="en-US" altLang="en-US"/>
              <a:t> keyword with an asterisk (</a:t>
            </a:r>
            <a:r>
              <a:rPr lang="en-US" altLang="en-US">
                <a:latin typeface="Courier New" panose="02070309020205020404" pitchFamily="49" charset="0"/>
              </a:rPr>
              <a:t>*</a:t>
            </a:r>
            <a:r>
              <a:rPr lang="en-US" altLang="en-US"/>
              <a:t>). In the example in the slide, the department table contains four columns: </a:t>
            </a:r>
            <a:r>
              <a:rPr lang="en-US" altLang="en-US">
                <a:latin typeface="Courier New" panose="02070309020205020404" pitchFamily="49" charset="0"/>
              </a:rPr>
              <a:t>DEPARTMENT_ID</a:t>
            </a:r>
            <a:r>
              <a:rPr lang="en-US" altLang="en-US"/>
              <a:t>, </a:t>
            </a:r>
            <a:r>
              <a:rPr lang="en-US" altLang="en-US">
                <a:latin typeface="Courier New" panose="02070309020205020404" pitchFamily="49" charset="0"/>
              </a:rPr>
              <a:t>DEPARTMENT_NAME</a:t>
            </a:r>
            <a:r>
              <a:rPr lang="en-US" altLang="en-US"/>
              <a:t>, </a:t>
            </a:r>
            <a:r>
              <a:rPr lang="en-US" altLang="en-US">
                <a:latin typeface="Courier New" panose="02070309020205020404" pitchFamily="49" charset="0"/>
              </a:rPr>
              <a:t>MANAGER_ID</a:t>
            </a:r>
            <a:r>
              <a:rPr lang="en-US" altLang="en-US"/>
              <a:t>, and </a:t>
            </a:r>
            <a:r>
              <a:rPr lang="en-US" altLang="en-US">
                <a:latin typeface="Courier New" panose="02070309020205020404" pitchFamily="49" charset="0"/>
              </a:rPr>
              <a:t>LOCATION_ID</a:t>
            </a:r>
            <a:r>
              <a:rPr lang="en-US" altLang="en-US"/>
              <a:t>. The table contains eight rows, one for each department. </a:t>
            </a:r>
          </a:p>
          <a:p>
            <a:pPr lvl="1"/>
            <a:r>
              <a:rPr lang="en-US" altLang="en-US"/>
              <a:t>You can also display all columns in the table by listing all the columns after the </a:t>
            </a:r>
            <a:r>
              <a:rPr lang="en-US" altLang="en-US">
                <a:latin typeface="Courier New" panose="02070309020205020404" pitchFamily="49" charset="0"/>
              </a:rPr>
              <a:t>SELECT</a:t>
            </a:r>
            <a:r>
              <a:rPr lang="en-US" altLang="en-US"/>
              <a:t> keyword. For example, the following SQL statement (like the example in the slide) displays all columns and all rows of the </a:t>
            </a:r>
            <a:r>
              <a:rPr lang="en-US" altLang="en-US">
                <a:latin typeface="Courier New" panose="02070309020205020404" pitchFamily="49" charset="0"/>
              </a:rPr>
              <a:t>DEPARTMENTS</a:t>
            </a:r>
            <a:r>
              <a:rPr lang="en-US" altLang="en-US"/>
              <a:t> table:</a:t>
            </a:r>
          </a:p>
          <a:p>
            <a:pPr lvl="1"/>
            <a:r>
              <a:rPr lang="en-US" altLang="en-US" sz="1100">
                <a:latin typeface="Courier New" panose="02070309020205020404" pitchFamily="49" charset="0"/>
              </a:rPr>
              <a:t>SELECT  department_id, department_name, manager_id, location_id</a:t>
            </a:r>
            <a:br>
              <a:rPr lang="en-US" altLang="en-US" sz="1100">
                <a:latin typeface="Courier New" panose="02070309020205020404" pitchFamily="49" charset="0"/>
              </a:rPr>
            </a:br>
            <a:r>
              <a:rPr lang="en-US" altLang="en-US" sz="1100">
                <a:latin typeface="Courier New" panose="02070309020205020404" pitchFamily="49" charset="0"/>
              </a:rPr>
              <a:t>FROM    departments</a:t>
            </a:r>
            <a:r>
              <a:rPr lang="en-US" altLang="en-US" sz="1100" b="1">
                <a:latin typeface="Courier New" panose="02070309020205020404" pitchFamily="49" charset="0"/>
              </a:rPr>
              <a:t>;</a:t>
            </a:r>
          </a:p>
          <a:p>
            <a:pPr lvl="1"/>
            <a:r>
              <a:rPr lang="en-US" altLang="en-US" b="1"/>
              <a:t>Note: </a:t>
            </a:r>
            <a:r>
              <a:rPr lang="en-US" altLang="en-US"/>
              <a:t>In SQL Developer, you can enter your SQL statement in a SQL Worksheet and click the “Execute Statement” icon or press [F9] to execute the statement. The output displayed in the Results tabbed page appears as shown in the slide.</a:t>
            </a:r>
          </a:p>
        </p:txBody>
      </p:sp>
    </p:spTree>
    <p:extLst>
      <p:ext uri="{BB962C8B-B14F-4D97-AF65-F5344CB8AC3E}">
        <p14:creationId xmlns:p14="http://schemas.microsoft.com/office/powerpoint/2010/main" val="1182362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1 - </a:t>
            </a:r>
            <a:fld id="{3D036916-3F7C-43EC-A0CE-86D9E2CBF35F}" type="slidenum">
              <a:rPr lang="en-US" altLang="en-US">
                <a:solidFill>
                  <a:schemeClr val="tx1"/>
                </a:solidFill>
              </a:rPr>
              <a:pPr/>
              <a:t>49</a:t>
            </a:fld>
            <a:endParaRPr lang="en-US" altLang="en-US">
              <a:solidFill>
                <a:schemeClr val="tx1"/>
              </a:solidFill>
            </a:endParaRPr>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a:xfrm>
            <a:off x="477838" y="5400675"/>
            <a:ext cx="6359525" cy="3663950"/>
          </a:xfrm>
        </p:spPr>
        <p:txBody>
          <a:bodyPr/>
          <a:lstStyle/>
          <a:p>
            <a:r>
              <a:rPr lang="en-US" altLang="en-US"/>
              <a:t>Selecting Specific Columns</a:t>
            </a:r>
          </a:p>
          <a:p>
            <a:pPr lvl="1"/>
            <a:r>
              <a:rPr lang="en-US" altLang="en-US"/>
              <a:t>You can use </a:t>
            </a:r>
            <a:r>
              <a:rPr lang="en-US" altLang="en-US">
                <a:solidFill>
                  <a:schemeClr val="tx1"/>
                </a:solidFill>
              </a:rPr>
              <a:t>the </a:t>
            </a:r>
            <a:r>
              <a:rPr lang="en-US" altLang="en-US">
                <a:solidFill>
                  <a:schemeClr val="tx1"/>
                </a:solidFill>
                <a:latin typeface="Courier New" panose="02070309020205020404" pitchFamily="49" charset="0"/>
              </a:rPr>
              <a:t>SELECT</a:t>
            </a:r>
            <a:r>
              <a:rPr lang="en-US" altLang="en-US">
                <a:solidFill>
                  <a:schemeClr val="tx1"/>
                </a:solidFill>
              </a:rPr>
              <a:t> statement to display specific</a:t>
            </a:r>
            <a:r>
              <a:rPr lang="en-US" altLang="en-US"/>
              <a:t> columns of the table by specifying the column names, separated by commas. The example in the slide displays all the department numbers and location numbers from the </a:t>
            </a:r>
            <a:r>
              <a:rPr lang="en-US" altLang="en-US">
                <a:latin typeface="Courier New" panose="02070309020205020404" pitchFamily="49" charset="0"/>
              </a:rPr>
              <a:t>DEPARTMENTS</a:t>
            </a:r>
            <a:r>
              <a:rPr lang="en-US" altLang="en-US"/>
              <a:t> table. </a:t>
            </a:r>
          </a:p>
          <a:p>
            <a:pPr lvl="1"/>
            <a:r>
              <a:rPr lang="en-US" altLang="en-US"/>
              <a:t>In the </a:t>
            </a:r>
            <a:r>
              <a:rPr lang="en-US" altLang="en-US">
                <a:latin typeface="Courier New" panose="02070309020205020404" pitchFamily="49" charset="0"/>
              </a:rPr>
              <a:t>SELECT</a:t>
            </a:r>
            <a:r>
              <a:rPr lang="en-US" altLang="en-US"/>
              <a:t> clause, specify the columns that you want in the order in which you want them to appear in the output. For example, to display location before department number (from left to right), you use the following statement:</a:t>
            </a:r>
          </a:p>
          <a:p>
            <a:pPr lvl="1"/>
            <a:endParaRPr lang="en-US" altLang="en-US" sz="500"/>
          </a:p>
          <a:p>
            <a:pPr lvl="4"/>
            <a:r>
              <a:rPr lang="en-US" altLang="en-US"/>
              <a:t>SELECT location_id, department_id</a:t>
            </a:r>
          </a:p>
          <a:p>
            <a:pPr lvl="4"/>
            <a:r>
              <a:rPr lang="en-US" altLang="en-US"/>
              <a:t>FROM   departments;</a:t>
            </a:r>
          </a:p>
        </p:txBody>
      </p:sp>
      <p:sp>
        <p:nvSpPr>
          <p:cNvPr id="317447" name="Text Box 7"/>
          <p:cNvSpPr txBox="1">
            <a:spLocks noChangeArrowheads="1"/>
          </p:cNvSpPr>
          <p:nvPr/>
        </p:nvSpPr>
        <p:spPr bwMode="auto">
          <a:xfrm>
            <a:off x="1371600" y="8386763"/>
            <a:ext cx="371475"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01" tIns="12401" rIns="12401" bIns="12401">
            <a:spAutoFit/>
          </a:bodyPr>
          <a:lstStyle>
            <a:lvl1pPr algn="l" defTabSz="803275">
              <a:spcBef>
                <a:spcPct val="0"/>
              </a:spcBef>
              <a:defRPr sz="2400">
                <a:solidFill>
                  <a:schemeClr val="tx1"/>
                </a:solidFill>
                <a:latin typeface="Times New Roman" panose="02020603050405020304" pitchFamily="18" charset="0"/>
              </a:defRPr>
            </a:lvl1pPr>
            <a:lvl2pPr marL="401638" algn="l" defTabSz="803275">
              <a:spcBef>
                <a:spcPct val="0"/>
              </a:spcBef>
              <a:defRPr sz="2400">
                <a:solidFill>
                  <a:schemeClr val="tx1"/>
                </a:solidFill>
                <a:latin typeface="Times New Roman" panose="02020603050405020304" pitchFamily="18" charset="0"/>
              </a:defRPr>
            </a:lvl2pPr>
            <a:lvl3pPr marL="803275" algn="l" defTabSz="803275">
              <a:spcBef>
                <a:spcPct val="0"/>
              </a:spcBef>
              <a:defRPr sz="2400">
                <a:solidFill>
                  <a:schemeClr val="tx1"/>
                </a:solidFill>
                <a:latin typeface="Times New Roman" panose="02020603050405020304" pitchFamily="18" charset="0"/>
              </a:defRPr>
            </a:lvl3pPr>
            <a:lvl4pPr marL="1206500" algn="l" defTabSz="803275">
              <a:spcBef>
                <a:spcPct val="0"/>
              </a:spcBef>
              <a:defRPr sz="2400">
                <a:solidFill>
                  <a:schemeClr val="tx1"/>
                </a:solidFill>
                <a:latin typeface="Times New Roman" panose="02020603050405020304" pitchFamily="18" charset="0"/>
              </a:defRPr>
            </a:lvl4pPr>
            <a:lvl5pPr marL="1606550" algn="l" defTabSz="803275">
              <a:spcBef>
                <a:spcPct val="0"/>
              </a:spcBef>
              <a:defRPr sz="2400">
                <a:solidFill>
                  <a:schemeClr val="tx1"/>
                </a:solidFill>
                <a:latin typeface="Times New Roman" panose="02020603050405020304" pitchFamily="18" charset="0"/>
              </a:defRPr>
            </a:lvl5pPr>
            <a:lvl6pPr marL="2063750" defTabSz="803275" fontAlgn="base">
              <a:spcBef>
                <a:spcPct val="0"/>
              </a:spcBef>
              <a:spcAft>
                <a:spcPct val="0"/>
              </a:spcAft>
              <a:defRPr sz="2400">
                <a:solidFill>
                  <a:schemeClr val="tx1"/>
                </a:solidFill>
                <a:latin typeface="Times New Roman" panose="02020603050405020304" pitchFamily="18" charset="0"/>
              </a:defRPr>
            </a:lvl6pPr>
            <a:lvl7pPr marL="2520950" defTabSz="803275" fontAlgn="base">
              <a:spcBef>
                <a:spcPct val="0"/>
              </a:spcBef>
              <a:spcAft>
                <a:spcPct val="0"/>
              </a:spcAft>
              <a:defRPr sz="2400">
                <a:solidFill>
                  <a:schemeClr val="tx1"/>
                </a:solidFill>
                <a:latin typeface="Times New Roman" panose="02020603050405020304" pitchFamily="18" charset="0"/>
              </a:defRPr>
            </a:lvl7pPr>
            <a:lvl8pPr marL="2978150" defTabSz="803275" fontAlgn="base">
              <a:spcBef>
                <a:spcPct val="0"/>
              </a:spcBef>
              <a:spcAft>
                <a:spcPct val="0"/>
              </a:spcAft>
              <a:defRPr sz="2400">
                <a:solidFill>
                  <a:schemeClr val="tx1"/>
                </a:solidFill>
                <a:latin typeface="Times New Roman" panose="02020603050405020304" pitchFamily="18" charset="0"/>
              </a:defRPr>
            </a:lvl8pPr>
            <a:lvl9pPr marL="3435350" defTabSz="80327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sz="2300">
                <a:latin typeface="Arial" panose="020B0604020202020204" pitchFamily="34" charset="0"/>
              </a:rPr>
              <a:t>…</a:t>
            </a:r>
          </a:p>
        </p:txBody>
      </p:sp>
      <p:pic>
        <p:nvPicPr>
          <p:cNvPr id="317448" name="Picture 8" descr="C:\project-SQLFund1\images\img01-06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7353300"/>
            <a:ext cx="3175000" cy="112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01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DEA7E1-093C-45EC-B332-8453E08DEA03}"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70477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1 - </a:t>
            </a:r>
            <a:fld id="{2E87BA59-BCDA-4A32-A571-5F9B0D8DDF37}" type="slidenum">
              <a:rPr lang="en-US" altLang="en-US">
                <a:solidFill>
                  <a:schemeClr val="tx1"/>
                </a:solidFill>
              </a:rPr>
              <a:pPr/>
              <a:t>50</a:t>
            </a:fld>
            <a:endParaRPr lang="en-US" altLang="en-US">
              <a:solidFill>
                <a:schemeClr val="tx1"/>
              </a:solidFill>
            </a:endParaRPr>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477838" y="5400675"/>
            <a:ext cx="6359525" cy="3663950"/>
          </a:xfrm>
        </p:spPr>
        <p:txBody>
          <a:bodyPr/>
          <a:lstStyle/>
          <a:p>
            <a:r>
              <a:rPr lang="en-US" altLang="en-US"/>
              <a:t>Arithmetic Expressions</a:t>
            </a:r>
          </a:p>
          <a:p>
            <a:pPr lvl="1"/>
            <a:r>
              <a:rPr lang="en-US" altLang="en-US"/>
              <a:t>You may need to </a:t>
            </a:r>
            <a:r>
              <a:rPr lang="en-US" altLang="en-US">
                <a:solidFill>
                  <a:schemeClr val="tx1"/>
                </a:solidFill>
              </a:rPr>
              <a:t>modify the way in which data is displayed, or you may want to perform calculations, or look at what-if scenarios. All these are possible using arithmetic expressions. An arithmetic expression can contain column names, constant numeric values, and the arithmetic operators.</a:t>
            </a:r>
          </a:p>
          <a:p>
            <a:pPr lvl="1"/>
            <a:r>
              <a:rPr lang="en-US" altLang="en-US" b="1"/>
              <a:t>Arithmetic Operators</a:t>
            </a:r>
          </a:p>
          <a:p>
            <a:pPr lvl="1"/>
            <a:r>
              <a:rPr lang="en-US" altLang="en-US">
                <a:solidFill>
                  <a:schemeClr val="tx1"/>
                </a:solidFill>
              </a:rPr>
              <a:t>The slide lists the arithmetic operators that are available in SQL. You can use arithmetic operators in any clause of a SQL statement (except the </a:t>
            </a:r>
            <a:r>
              <a:rPr lang="en-US" altLang="en-US">
                <a:solidFill>
                  <a:schemeClr val="tx1"/>
                </a:solidFill>
                <a:latin typeface="Courier New" panose="02070309020205020404" pitchFamily="49" charset="0"/>
              </a:rPr>
              <a:t>FROM</a:t>
            </a:r>
            <a:r>
              <a:rPr lang="en-US" altLang="en-US">
                <a:solidFill>
                  <a:schemeClr val="tx1"/>
                </a:solidFill>
              </a:rPr>
              <a:t> clause).</a:t>
            </a:r>
          </a:p>
          <a:p>
            <a:pPr lvl="1"/>
            <a:r>
              <a:rPr lang="en-US" altLang="en-US" b="1">
                <a:solidFill>
                  <a:schemeClr val="tx1"/>
                </a:solidFill>
              </a:rPr>
              <a:t>Note:</a:t>
            </a:r>
            <a:r>
              <a:rPr lang="en-US" altLang="en-US">
                <a:solidFill>
                  <a:schemeClr val="tx1"/>
                </a:solidFill>
              </a:rPr>
              <a:t> With the </a:t>
            </a:r>
            <a:r>
              <a:rPr lang="en-US" altLang="en-US">
                <a:solidFill>
                  <a:schemeClr val="tx1"/>
                </a:solidFill>
                <a:latin typeface="Courier New" panose="02070309020205020404" pitchFamily="49" charset="0"/>
              </a:rPr>
              <a:t>DATE</a:t>
            </a:r>
            <a:r>
              <a:rPr lang="en-US" altLang="en-US">
                <a:solidFill>
                  <a:schemeClr val="tx1"/>
                </a:solidFill>
              </a:rPr>
              <a:t> and </a:t>
            </a:r>
            <a:r>
              <a:rPr lang="en-US" altLang="en-US">
                <a:solidFill>
                  <a:schemeClr val="tx1"/>
                </a:solidFill>
                <a:latin typeface="Courier New" panose="02070309020205020404" pitchFamily="49" charset="0"/>
              </a:rPr>
              <a:t>TIMESTAMP</a:t>
            </a:r>
            <a:r>
              <a:rPr lang="en-US" altLang="en-US"/>
              <a:t> data types, you can use the addition and subtraction operators only.</a:t>
            </a:r>
          </a:p>
        </p:txBody>
      </p:sp>
    </p:spTree>
    <p:extLst>
      <p:ext uri="{BB962C8B-B14F-4D97-AF65-F5344CB8AC3E}">
        <p14:creationId xmlns:p14="http://schemas.microsoft.com/office/powerpoint/2010/main" val="3409742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1 - </a:t>
            </a:r>
            <a:fld id="{75149A89-DB88-4D46-80F8-84A54C157613}" type="slidenum">
              <a:rPr lang="en-US" altLang="en-US">
                <a:solidFill>
                  <a:schemeClr val="tx1"/>
                </a:solidFill>
              </a:rPr>
              <a:pPr/>
              <a:t>51</a:t>
            </a:fld>
            <a:endParaRPr lang="en-US" altLang="en-US">
              <a:solidFill>
                <a:schemeClr val="tx1"/>
              </a:solidFill>
            </a:endParaRPr>
          </a:p>
        </p:txBody>
      </p:sp>
      <p:sp>
        <p:nvSpPr>
          <p:cNvPr id="325634" name="Rectangle 1026"/>
          <p:cNvSpPr>
            <a:spLocks noGrp="1" noRot="1" noChangeAspect="1" noChangeArrowheads="1" noTextEdit="1"/>
          </p:cNvSpPr>
          <p:nvPr>
            <p:ph type="sldImg"/>
          </p:nvPr>
        </p:nvSpPr>
        <p:spPr>
          <a:ln/>
        </p:spPr>
      </p:sp>
      <p:sp>
        <p:nvSpPr>
          <p:cNvPr id="325635" name="Rectangle 1027"/>
          <p:cNvSpPr>
            <a:spLocks noGrp="1" noChangeArrowheads="1"/>
          </p:cNvSpPr>
          <p:nvPr>
            <p:ph type="body" idx="1"/>
          </p:nvPr>
        </p:nvSpPr>
        <p:spPr>
          <a:xfrm>
            <a:off x="477838" y="5400675"/>
            <a:ext cx="6359525" cy="3663950"/>
          </a:xfrm>
        </p:spPr>
        <p:txBody>
          <a:bodyPr/>
          <a:lstStyle/>
          <a:p>
            <a:r>
              <a:rPr lang="en-US" altLang="en-US"/>
              <a:t>Using Arithmetic Operators</a:t>
            </a:r>
          </a:p>
          <a:p>
            <a:pPr lvl="1"/>
            <a:r>
              <a:rPr lang="en-US" altLang="en-US"/>
              <a:t>The example in the slide uses the addition operator to calculate a salary increase of $300 for all employees. The slide also displays a </a:t>
            </a:r>
            <a:r>
              <a:rPr lang="en-US" altLang="en-US">
                <a:latin typeface="Courier New" panose="02070309020205020404" pitchFamily="49" charset="0"/>
              </a:rPr>
              <a:t>SALARY+300</a:t>
            </a:r>
            <a:r>
              <a:rPr lang="en-US" altLang="en-US"/>
              <a:t> column in the output.</a:t>
            </a:r>
          </a:p>
          <a:p>
            <a:pPr lvl="1"/>
            <a:r>
              <a:rPr lang="en-US" altLang="en-US"/>
              <a:t>Note that the resultant calculated column, </a:t>
            </a:r>
            <a:r>
              <a:rPr lang="en-US" altLang="en-US">
                <a:latin typeface="Courier New" panose="02070309020205020404" pitchFamily="49" charset="0"/>
              </a:rPr>
              <a:t>SALARY+300</a:t>
            </a:r>
            <a:r>
              <a:rPr lang="en-US" altLang="en-US"/>
              <a:t>, is not a new column in the </a:t>
            </a:r>
            <a:r>
              <a:rPr lang="en-US" altLang="en-US">
                <a:latin typeface="Courier New" panose="02070309020205020404" pitchFamily="49" charset="0"/>
              </a:rPr>
              <a:t>EMPLOYEES</a:t>
            </a:r>
            <a:r>
              <a:rPr lang="en-US" altLang="en-US"/>
              <a:t> table; it is for display only. By default, the name of a new column comes from the calculation that generated it—in this case, </a:t>
            </a:r>
            <a:r>
              <a:rPr lang="en-US" altLang="en-US">
                <a:latin typeface="Courier New" panose="02070309020205020404" pitchFamily="49" charset="0"/>
              </a:rPr>
              <a:t>salary+300</a:t>
            </a:r>
            <a:r>
              <a:rPr lang="en-US" altLang="en-US"/>
              <a:t>.</a:t>
            </a:r>
          </a:p>
          <a:p>
            <a:pPr lvl="1"/>
            <a:r>
              <a:rPr lang="en-US" altLang="en-US" b="1"/>
              <a:t>Note:</a:t>
            </a:r>
            <a:r>
              <a:rPr lang="en-US" altLang="en-US"/>
              <a:t> The Oracle server ignores blank spaces before and after the arithmetic operator.</a:t>
            </a:r>
          </a:p>
          <a:p>
            <a:r>
              <a:rPr lang="en-US" altLang="en-US"/>
              <a:t>Operator Precedence</a:t>
            </a:r>
          </a:p>
          <a:p>
            <a:pPr lvl="1"/>
            <a:r>
              <a:rPr lang="en-US" altLang="en-US"/>
              <a:t>If an arithmetic expression contains more than one operator, multiplication and division are evaluated first. If operators in an expression are of the same priority, then evaluation is done from left to right.</a:t>
            </a:r>
          </a:p>
          <a:p>
            <a:pPr lvl="1"/>
            <a:r>
              <a:rPr lang="en-US" altLang="en-US"/>
              <a:t>You can use parentheses to force the expression that is enclosed by the parentheses to be evaluated first.</a:t>
            </a:r>
            <a:endParaRPr lang="en-US" altLang="en-US" b="1"/>
          </a:p>
          <a:p>
            <a:pPr lvl="1"/>
            <a:r>
              <a:rPr lang="en-US" altLang="en-US" b="1"/>
              <a:t>Rules of Precedence:</a:t>
            </a:r>
          </a:p>
          <a:p>
            <a:pPr lvl="2"/>
            <a:r>
              <a:rPr lang="en-US" altLang="en-US">
                <a:cs typeface="Arial" panose="020B0604020202020204" pitchFamily="34" charset="0"/>
              </a:rPr>
              <a:t>Multiplication and division occur before addition and subtraction</a:t>
            </a:r>
            <a:r>
              <a:rPr lang="en-US" altLang="en-US"/>
              <a:t>.</a:t>
            </a:r>
          </a:p>
          <a:p>
            <a:pPr lvl="2"/>
            <a:r>
              <a:rPr lang="en-US" altLang="en-US"/>
              <a:t>Operators of the same priority are evaluated from left to right.</a:t>
            </a:r>
          </a:p>
          <a:p>
            <a:pPr lvl="2"/>
            <a:r>
              <a:rPr lang="en-US" altLang="en-US">
                <a:cs typeface="Arial" panose="020B0604020202020204" pitchFamily="34" charset="0"/>
              </a:rPr>
              <a:t>Parentheses are used to override the default precedence or to clarify the statement</a:t>
            </a:r>
            <a:r>
              <a:rPr lang="en-US" altLang="en-US"/>
              <a:t>.</a:t>
            </a:r>
          </a:p>
        </p:txBody>
      </p:sp>
    </p:spTree>
    <p:extLst>
      <p:ext uri="{BB962C8B-B14F-4D97-AF65-F5344CB8AC3E}">
        <p14:creationId xmlns:p14="http://schemas.microsoft.com/office/powerpoint/2010/main" val="723196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1 - </a:t>
            </a:r>
            <a:fld id="{E22EFDC2-F81C-4D32-A336-A8B52DEDB38B}" type="slidenum">
              <a:rPr lang="en-US" altLang="en-US">
                <a:solidFill>
                  <a:schemeClr val="tx1"/>
                </a:solidFill>
              </a:rPr>
              <a:pPr/>
              <a:t>52</a:t>
            </a:fld>
            <a:endParaRPr lang="en-US" altLang="en-US">
              <a:solidFill>
                <a:schemeClr val="tx1"/>
              </a:solidFill>
            </a:endParaRPr>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xfrm>
            <a:off x="477838" y="5400675"/>
            <a:ext cx="6359525" cy="3663950"/>
          </a:xfrm>
        </p:spPr>
        <p:txBody>
          <a:bodyPr/>
          <a:lstStyle/>
          <a:p>
            <a:r>
              <a:rPr lang="en-US" altLang="en-US"/>
              <a:t>Operator Precedence (continued)</a:t>
            </a:r>
          </a:p>
          <a:p>
            <a:pPr lvl="1"/>
            <a:r>
              <a:rPr lang="en-US" altLang="en-US">
                <a:solidFill>
                  <a:schemeClr val="tx1"/>
                </a:solidFill>
              </a:rPr>
              <a:t>The first example in the slide displays the last name, salary, and annual compensation of employees. It calculates the annual compensation by multiplying the monthly salary with 12, plus a one-time bonus of $100. Note that multiplication is performed before addition.</a:t>
            </a:r>
          </a:p>
          <a:p>
            <a:pPr lvl="1"/>
            <a:r>
              <a:rPr lang="en-US" altLang="en-US" b="1">
                <a:solidFill>
                  <a:schemeClr val="tx1"/>
                </a:solidFill>
              </a:rPr>
              <a:t>Note:</a:t>
            </a:r>
            <a:r>
              <a:rPr lang="en-US" altLang="en-US">
                <a:solidFill>
                  <a:schemeClr val="tx1"/>
                </a:solidFill>
              </a:rPr>
              <a:t> Use parentheses to reinforce the standard order of precedence and to improve clarity. For example, the expression in the slide can be written as </a:t>
            </a:r>
            <a:r>
              <a:rPr lang="en-US" altLang="en-US">
                <a:solidFill>
                  <a:schemeClr val="tx1"/>
                </a:solidFill>
                <a:latin typeface="Courier New" panose="02070309020205020404" pitchFamily="49" charset="0"/>
              </a:rPr>
              <a:t>(12*salary)+100</a:t>
            </a:r>
            <a:r>
              <a:rPr lang="en-US" altLang="en-US">
                <a:solidFill>
                  <a:schemeClr val="tx1"/>
                </a:solidFill>
              </a:rPr>
              <a:t> with no change in the result.</a:t>
            </a:r>
          </a:p>
          <a:p>
            <a:r>
              <a:rPr lang="en-US" altLang="en-US"/>
              <a:t>Using Parentheses</a:t>
            </a:r>
          </a:p>
          <a:p>
            <a:pPr lvl="1"/>
            <a:r>
              <a:rPr lang="en-US" altLang="en-US">
                <a:solidFill>
                  <a:schemeClr val="tx1"/>
                </a:solidFill>
              </a:rPr>
              <a:t>You can override the rules of precedence by using parentheses to specify the desired order in which the operators are to be executed.</a:t>
            </a:r>
          </a:p>
          <a:p>
            <a:pPr lvl="1"/>
            <a:r>
              <a:rPr lang="en-US" altLang="en-US">
                <a:solidFill>
                  <a:schemeClr val="tx1"/>
                </a:solidFill>
              </a:rPr>
              <a:t>The second example in the slide displays the last name, salary, and annual compensation of employees. It calculates the annual compensation as follows: adding a monthly bonus of $100 to the monthly salary, and then multiplying that subtotal with 12. Because of the parentheses, addition takes priority over multiplication.</a:t>
            </a:r>
            <a:endParaRPr lang="en-US" altLang="en-US"/>
          </a:p>
        </p:txBody>
      </p:sp>
    </p:spTree>
    <p:extLst>
      <p:ext uri="{BB962C8B-B14F-4D97-AF65-F5344CB8AC3E}">
        <p14:creationId xmlns:p14="http://schemas.microsoft.com/office/powerpoint/2010/main" val="3761368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1 - </a:t>
            </a:r>
            <a:fld id="{FA87451B-CC6B-4B96-806D-EC4D9F308BAA}" type="slidenum">
              <a:rPr lang="en-US" altLang="en-US">
                <a:solidFill>
                  <a:schemeClr val="tx1"/>
                </a:solidFill>
              </a:rPr>
              <a:pPr/>
              <a:t>53</a:t>
            </a:fld>
            <a:endParaRPr lang="en-US" altLang="en-US">
              <a:solidFill>
                <a:schemeClr val="tx1"/>
              </a:solidFill>
            </a:endParaRPr>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a:xfrm>
            <a:off x="477838" y="5400675"/>
            <a:ext cx="6359525" cy="3663950"/>
          </a:xfrm>
        </p:spPr>
        <p:txBody>
          <a:bodyPr/>
          <a:lstStyle/>
          <a:p>
            <a:r>
              <a:rPr lang="en-US" altLang="en-US"/>
              <a:t>Defining a Null Value</a:t>
            </a:r>
          </a:p>
          <a:p>
            <a:pPr lvl="1"/>
            <a:r>
              <a:rPr lang="en-US" altLang="en-US"/>
              <a:t>If a row </a:t>
            </a:r>
            <a:r>
              <a:rPr lang="en-US" altLang="en-US">
                <a:solidFill>
                  <a:schemeClr val="tx1"/>
                </a:solidFill>
              </a:rPr>
              <a:t>lacks a data value for a particular column, that value is said to be </a:t>
            </a:r>
            <a:r>
              <a:rPr lang="en-US" altLang="en-US" i="1">
                <a:solidFill>
                  <a:schemeClr val="tx1"/>
                </a:solidFill>
              </a:rPr>
              <a:t>null</a:t>
            </a:r>
            <a:r>
              <a:rPr lang="en-US" altLang="en-US">
                <a:solidFill>
                  <a:schemeClr val="tx1"/>
                </a:solidFill>
              </a:rPr>
              <a:t> or to contain a null. </a:t>
            </a:r>
          </a:p>
          <a:p>
            <a:pPr lvl="1"/>
            <a:r>
              <a:rPr lang="en-US" altLang="en-US">
                <a:solidFill>
                  <a:schemeClr val="tx1"/>
                </a:solidFill>
              </a:rPr>
              <a:t>Null is a value that is unavailable, unassigned, unknown, or inapplicable. Null is not the same as zero or a blank space. Zero is a number and blank space is a character. </a:t>
            </a:r>
          </a:p>
          <a:p>
            <a:pPr lvl="1"/>
            <a:r>
              <a:rPr lang="en-US" altLang="en-US">
                <a:solidFill>
                  <a:schemeClr val="tx1"/>
                </a:solidFill>
              </a:rPr>
              <a:t>Columns of any</a:t>
            </a:r>
            <a:r>
              <a:rPr lang="en-US" altLang="en-US"/>
              <a:t> data type can contain nulls. However, some constraints (</a:t>
            </a:r>
            <a:r>
              <a:rPr lang="en-US" altLang="en-US">
                <a:latin typeface="Courier New" panose="02070309020205020404" pitchFamily="49" charset="0"/>
              </a:rPr>
              <a:t>NOT</a:t>
            </a:r>
            <a:r>
              <a:rPr lang="en-US" altLang="en-US"/>
              <a:t> </a:t>
            </a:r>
            <a:r>
              <a:rPr lang="en-US" altLang="en-US">
                <a:latin typeface="Courier New" panose="02070309020205020404" pitchFamily="49" charset="0"/>
              </a:rPr>
              <a:t>NULL</a:t>
            </a:r>
            <a:r>
              <a:rPr lang="en-US" altLang="en-US"/>
              <a:t> and </a:t>
            </a:r>
            <a:r>
              <a:rPr lang="en-US" altLang="en-US">
                <a:latin typeface="Courier New" panose="02070309020205020404" pitchFamily="49" charset="0"/>
              </a:rPr>
              <a:t>PRIMARY KEY</a:t>
            </a:r>
            <a:r>
              <a:rPr lang="en-US" altLang="en-US"/>
              <a:t>) prevent nulls from being used in the column. </a:t>
            </a:r>
          </a:p>
          <a:p>
            <a:pPr lvl="1"/>
            <a:r>
              <a:rPr lang="en-US" altLang="en-US"/>
              <a:t>In the </a:t>
            </a:r>
            <a:r>
              <a:rPr lang="en-US" altLang="en-US">
                <a:latin typeface="Courier New" panose="02070309020205020404" pitchFamily="49" charset="0"/>
              </a:rPr>
              <a:t>COMMISSION_PCT</a:t>
            </a:r>
            <a:r>
              <a:rPr lang="en-US" altLang="en-US"/>
              <a:t> column in the </a:t>
            </a:r>
            <a:r>
              <a:rPr lang="en-US" altLang="en-US">
                <a:latin typeface="Courier New" panose="02070309020205020404" pitchFamily="49" charset="0"/>
              </a:rPr>
              <a:t>EMPLOYEES</a:t>
            </a:r>
            <a:r>
              <a:rPr lang="en-US" altLang="en-US"/>
              <a:t> table, notice that only a sales manager or sales representative can earn a commission. Other employees are not entitled to earn commissions. A null represents that fact.</a:t>
            </a:r>
          </a:p>
          <a:p>
            <a:pPr lvl="1"/>
            <a:r>
              <a:rPr lang="en-US" altLang="en-US" b="1"/>
              <a:t>Note:</a:t>
            </a:r>
            <a:r>
              <a:rPr lang="en-US" altLang="en-US"/>
              <a:t> By default, SQL Developer uses the literal, (null), to identify null values. However, you can set it to something more relevant to you. To do so, select Preferences from the Tools menu. In the Preferences dialog box, expand the Database node. Click Advanced Parameters and on the right pane, for the “Display Null value As,” enter the appropriate value.</a:t>
            </a:r>
          </a:p>
        </p:txBody>
      </p:sp>
    </p:spTree>
    <p:extLst>
      <p:ext uri="{BB962C8B-B14F-4D97-AF65-F5344CB8AC3E}">
        <p14:creationId xmlns:p14="http://schemas.microsoft.com/office/powerpoint/2010/main" val="3903307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1 - </a:t>
            </a:r>
            <a:fld id="{B2023F2D-27EE-417B-A910-8A5D37275E0E}" type="slidenum">
              <a:rPr lang="en-US" altLang="en-US">
                <a:solidFill>
                  <a:schemeClr val="tx1"/>
                </a:solidFill>
              </a:rPr>
              <a:pPr/>
              <a:t>54</a:t>
            </a:fld>
            <a:endParaRPr lang="en-US" altLang="en-US">
              <a:solidFill>
                <a:schemeClr val="tx1"/>
              </a:solidFill>
            </a:endParaRPr>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xfrm>
            <a:off x="477838" y="5400675"/>
            <a:ext cx="6359525" cy="3663950"/>
          </a:xfrm>
        </p:spPr>
        <p:txBody>
          <a:bodyPr/>
          <a:lstStyle/>
          <a:p>
            <a:r>
              <a:rPr lang="en-US" altLang="en-US"/>
              <a:t>Null Values in Arithmetic Expressions</a:t>
            </a:r>
          </a:p>
          <a:p>
            <a:pPr lvl="1"/>
            <a:r>
              <a:rPr lang="en-US" altLang="en-US"/>
              <a:t>If any column value in an arithmetic expression is null, the result </a:t>
            </a:r>
            <a:r>
              <a:rPr lang="en-US" altLang="en-US">
                <a:solidFill>
                  <a:schemeClr val="tx1"/>
                </a:solidFill>
              </a:rPr>
              <a:t>is null. For example, if you attempt to perform division by zero, you get an error. However, if you divide a number by null, the result is a null or unknown. </a:t>
            </a:r>
          </a:p>
          <a:p>
            <a:pPr lvl="1"/>
            <a:r>
              <a:rPr lang="en-US" altLang="en-US">
                <a:solidFill>
                  <a:schemeClr val="tx1"/>
                </a:solidFill>
              </a:rPr>
              <a:t>In the example in the slide, employee King does not get any commission. Because the </a:t>
            </a:r>
            <a:r>
              <a:rPr lang="en-US" altLang="en-US">
                <a:solidFill>
                  <a:schemeClr val="tx1"/>
                </a:solidFill>
                <a:latin typeface="Courier New" panose="02070309020205020404" pitchFamily="49" charset="0"/>
              </a:rPr>
              <a:t>COMMISSION_PCT</a:t>
            </a:r>
            <a:r>
              <a:rPr lang="en-US" altLang="en-US">
                <a:solidFill>
                  <a:schemeClr val="tx1"/>
                </a:solidFill>
              </a:rPr>
              <a:t> column in the arithmetic expression is null, the result is null. </a:t>
            </a:r>
          </a:p>
          <a:p>
            <a:pPr lvl="1"/>
            <a:r>
              <a:rPr lang="en-US" altLang="en-US">
                <a:solidFill>
                  <a:schemeClr val="tx1"/>
                </a:solidFill>
              </a:rPr>
              <a:t>For more information, see the section on “Basic Elements of Oracle SQL</a:t>
            </a:r>
            <a:r>
              <a:rPr lang="en-US" altLang="en-US"/>
              <a:t>” in </a:t>
            </a:r>
            <a:r>
              <a:rPr lang="en-US" altLang="en-US" i="1">
                <a:solidFill>
                  <a:schemeClr val="tx1"/>
                </a:solidFill>
              </a:rPr>
              <a:t>Oracle Database SQL Language Reference 11g, Release 1 (11.1)</a:t>
            </a:r>
            <a:r>
              <a:rPr lang="en-US" altLang="en-US">
                <a:solidFill>
                  <a:schemeClr val="tx1"/>
                </a:solidFill>
              </a:rPr>
              <a:t>.</a:t>
            </a:r>
          </a:p>
        </p:txBody>
      </p:sp>
    </p:spTree>
    <p:extLst>
      <p:ext uri="{BB962C8B-B14F-4D97-AF65-F5344CB8AC3E}">
        <p14:creationId xmlns:p14="http://schemas.microsoft.com/office/powerpoint/2010/main" val="180630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1 - </a:t>
            </a:r>
            <a:fld id="{83EFA1ED-8912-463C-8804-371315DEB840}" type="slidenum">
              <a:rPr lang="en-US" altLang="en-US">
                <a:solidFill>
                  <a:schemeClr val="tx1"/>
                </a:solidFill>
              </a:rPr>
              <a:pPr/>
              <a:t>55</a:t>
            </a:fld>
            <a:endParaRPr lang="en-US" altLang="en-US">
              <a:solidFill>
                <a:schemeClr val="tx1"/>
              </a:solidFill>
            </a:endParaRPr>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a:xfrm>
            <a:off x="477838" y="5400675"/>
            <a:ext cx="6359525" cy="3663950"/>
          </a:xfrm>
        </p:spPr>
        <p:txBody>
          <a:bodyPr/>
          <a:lstStyle/>
          <a:p>
            <a:r>
              <a:rPr lang="en-US" altLang="en-US"/>
              <a:t>Using Column Aliases </a:t>
            </a:r>
          </a:p>
          <a:p>
            <a:pPr lvl="1"/>
            <a:r>
              <a:rPr lang="en-US" altLang="en-US">
                <a:solidFill>
                  <a:schemeClr val="tx1"/>
                </a:solidFill>
              </a:rPr>
              <a:t>The first example displays the names and the commission percentages of all the employees. Note that the optional </a:t>
            </a:r>
            <a:r>
              <a:rPr lang="en-US" altLang="en-US">
                <a:solidFill>
                  <a:schemeClr val="tx1"/>
                </a:solidFill>
                <a:latin typeface="Courier New" panose="02070309020205020404" pitchFamily="49" charset="0"/>
              </a:rPr>
              <a:t>AS</a:t>
            </a:r>
            <a:r>
              <a:rPr lang="en-US" altLang="en-US">
                <a:solidFill>
                  <a:schemeClr val="tx1"/>
                </a:solidFill>
              </a:rPr>
              <a:t> keyword has been used before the column alias name. The result of the query is the same whether the </a:t>
            </a:r>
            <a:r>
              <a:rPr lang="en-US" altLang="en-US">
                <a:solidFill>
                  <a:schemeClr val="tx1"/>
                </a:solidFill>
                <a:latin typeface="Courier New" panose="02070309020205020404" pitchFamily="49" charset="0"/>
              </a:rPr>
              <a:t>AS</a:t>
            </a:r>
            <a:r>
              <a:rPr lang="en-US" altLang="en-US">
                <a:solidFill>
                  <a:schemeClr val="tx1"/>
                </a:solidFill>
              </a:rPr>
              <a:t> keyword is used or not. Also, note that the SQL statement has the column aliases, </a:t>
            </a:r>
            <a:r>
              <a:rPr lang="en-US" altLang="en-US">
                <a:solidFill>
                  <a:schemeClr val="tx1"/>
                </a:solidFill>
                <a:latin typeface="Courier New" panose="02070309020205020404" pitchFamily="49" charset="0"/>
              </a:rPr>
              <a:t>name</a:t>
            </a:r>
            <a:r>
              <a:rPr lang="en-US" altLang="en-US">
                <a:solidFill>
                  <a:schemeClr val="tx1"/>
                </a:solidFill>
              </a:rPr>
              <a:t> and </a:t>
            </a:r>
            <a:r>
              <a:rPr lang="en-US" altLang="en-US">
                <a:solidFill>
                  <a:schemeClr val="tx1"/>
                </a:solidFill>
                <a:latin typeface="Courier New" panose="02070309020205020404" pitchFamily="49" charset="0"/>
              </a:rPr>
              <a:t>comm</a:t>
            </a:r>
            <a:r>
              <a:rPr lang="en-US" altLang="en-US">
                <a:solidFill>
                  <a:schemeClr val="tx1"/>
                </a:solidFill>
              </a:rPr>
              <a:t>, in lowercase, whereas the result of the query displays the column headings in uppercase. As mentioned in the previous slide, column headings appear in uppercase by default.</a:t>
            </a:r>
          </a:p>
          <a:p>
            <a:pPr lvl="1"/>
            <a:r>
              <a:rPr lang="en-US" altLang="en-US">
                <a:solidFill>
                  <a:schemeClr val="tx1"/>
                </a:solidFill>
              </a:rPr>
              <a:t>The second example displays the last names and annual salaries of all the employees. Because </a:t>
            </a:r>
            <a:r>
              <a:rPr lang="en-US" altLang="en-US">
                <a:solidFill>
                  <a:schemeClr val="tx1"/>
                </a:solidFill>
                <a:latin typeface="Courier New" panose="02070309020205020404" pitchFamily="49" charset="0"/>
              </a:rPr>
              <a:t>Annual</a:t>
            </a:r>
            <a:r>
              <a:rPr lang="en-US" altLang="en-US">
                <a:solidFill>
                  <a:schemeClr val="tx1"/>
                </a:solidFill>
              </a:rPr>
              <a:t> </a:t>
            </a:r>
            <a:r>
              <a:rPr lang="en-US" altLang="en-US">
                <a:solidFill>
                  <a:schemeClr val="tx1"/>
                </a:solidFill>
                <a:latin typeface="Courier New" panose="02070309020205020404" pitchFamily="49" charset="0"/>
              </a:rPr>
              <a:t>Salary</a:t>
            </a:r>
            <a:r>
              <a:rPr lang="en-US" altLang="en-US">
                <a:solidFill>
                  <a:schemeClr val="tx1"/>
                </a:solidFill>
              </a:rPr>
              <a:t> contains a space, it has been enclosed in double quotation marks. Note that the column heading in the output is exactly the same as the column</a:t>
            </a:r>
            <a:r>
              <a:rPr lang="en-US" altLang="en-US"/>
              <a:t> alias.</a:t>
            </a:r>
          </a:p>
        </p:txBody>
      </p:sp>
    </p:spTree>
    <p:extLst>
      <p:ext uri="{BB962C8B-B14F-4D97-AF65-F5344CB8AC3E}">
        <p14:creationId xmlns:p14="http://schemas.microsoft.com/office/powerpoint/2010/main" val="1339948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1 - </a:t>
            </a:r>
            <a:fld id="{0C0A31C9-9120-4B24-9EFF-39CFA2A02F8F}" type="slidenum">
              <a:rPr lang="en-US" altLang="en-US">
                <a:solidFill>
                  <a:schemeClr val="tx1"/>
                </a:solidFill>
              </a:rPr>
              <a:pPr/>
              <a:t>56</a:t>
            </a:fld>
            <a:endParaRPr lang="en-US" altLang="en-US">
              <a:solidFill>
                <a:schemeClr val="tx1"/>
              </a:solidFill>
            </a:endParaRPr>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xfrm>
            <a:off x="477838" y="5400675"/>
            <a:ext cx="6359525" cy="3663950"/>
          </a:xfrm>
        </p:spPr>
        <p:txBody>
          <a:bodyPr/>
          <a:lstStyle/>
          <a:p>
            <a:r>
              <a:rPr lang="en-US" altLang="en-US"/>
              <a:t>Duplicate Rows</a:t>
            </a:r>
          </a:p>
          <a:p>
            <a:pPr lvl="1"/>
            <a:r>
              <a:rPr lang="en-US" altLang="en-US"/>
              <a:t>Unless you indicate otherwise, SQL displays the results of a query without eliminating the duplicate rows. The first example in the slide</a:t>
            </a:r>
            <a:r>
              <a:rPr lang="en-US" altLang="en-US">
                <a:solidFill>
                  <a:schemeClr val="tx1"/>
                </a:solidFill>
              </a:rPr>
              <a:t> displays all the department numbers from the </a:t>
            </a:r>
            <a:r>
              <a:rPr lang="en-US" altLang="en-US">
                <a:solidFill>
                  <a:schemeClr val="tx1"/>
                </a:solidFill>
                <a:latin typeface="Courier New" panose="02070309020205020404" pitchFamily="49" charset="0"/>
              </a:rPr>
              <a:t>EMPLOYEES</a:t>
            </a:r>
            <a:r>
              <a:rPr lang="en-US" altLang="en-US">
                <a:solidFill>
                  <a:schemeClr val="tx1"/>
                </a:solidFill>
              </a:rPr>
              <a:t> table. Note that the department numbers are repeated.</a:t>
            </a:r>
          </a:p>
          <a:p>
            <a:pPr lvl="1"/>
            <a:r>
              <a:rPr lang="en-US" altLang="en-US">
                <a:solidFill>
                  <a:schemeClr val="tx1"/>
                </a:solidFill>
              </a:rPr>
              <a:t>To eliminate duplicate rows in the result, include the </a:t>
            </a:r>
            <a:r>
              <a:rPr lang="en-US" altLang="en-US">
                <a:solidFill>
                  <a:schemeClr val="tx1"/>
                </a:solidFill>
                <a:latin typeface="Courier New" panose="02070309020205020404" pitchFamily="49" charset="0"/>
              </a:rPr>
              <a:t>DISTINCT</a:t>
            </a:r>
            <a:r>
              <a:rPr lang="en-US" altLang="en-US">
                <a:solidFill>
                  <a:schemeClr val="tx1"/>
                </a:solidFill>
              </a:rPr>
              <a:t> keyword in the </a:t>
            </a:r>
            <a:r>
              <a:rPr lang="en-US" altLang="en-US">
                <a:solidFill>
                  <a:schemeClr val="tx1"/>
                </a:solidFill>
                <a:latin typeface="Courier New" panose="02070309020205020404" pitchFamily="49" charset="0"/>
              </a:rPr>
              <a:t>SELECT</a:t>
            </a:r>
            <a:r>
              <a:rPr lang="en-US" altLang="en-US">
                <a:solidFill>
                  <a:schemeClr val="tx1"/>
                </a:solidFill>
              </a:rPr>
              <a:t> clause immediately after the </a:t>
            </a:r>
            <a:r>
              <a:rPr lang="en-US" altLang="en-US">
                <a:solidFill>
                  <a:schemeClr val="tx1"/>
                </a:solidFill>
                <a:latin typeface="Courier New" panose="02070309020205020404" pitchFamily="49" charset="0"/>
              </a:rPr>
              <a:t>SELECT</a:t>
            </a:r>
            <a:r>
              <a:rPr lang="en-US" altLang="en-US">
                <a:solidFill>
                  <a:schemeClr val="tx1"/>
                </a:solidFill>
              </a:rPr>
              <a:t> keyword. In the second example in the slide, the </a:t>
            </a:r>
            <a:r>
              <a:rPr lang="en-US" altLang="en-US">
                <a:solidFill>
                  <a:schemeClr val="tx1"/>
                </a:solidFill>
                <a:latin typeface="Courier New" panose="02070309020205020404" pitchFamily="49" charset="0"/>
              </a:rPr>
              <a:t>EMPLOYEES</a:t>
            </a:r>
            <a:r>
              <a:rPr lang="en-US" altLang="en-US">
                <a:solidFill>
                  <a:schemeClr val="tx1"/>
                </a:solidFill>
              </a:rPr>
              <a:t> table actually contains 20</a:t>
            </a:r>
            <a:r>
              <a:rPr lang="en-US" altLang="en-US" i="1">
                <a:solidFill>
                  <a:schemeClr val="tx1"/>
                </a:solidFill>
              </a:rPr>
              <a:t> </a:t>
            </a:r>
            <a:r>
              <a:rPr lang="en-US" altLang="en-US">
                <a:solidFill>
                  <a:schemeClr val="tx1"/>
                </a:solidFill>
              </a:rPr>
              <a:t>rows, but there are only</a:t>
            </a:r>
            <a:r>
              <a:rPr lang="en-US" altLang="en-US"/>
              <a:t> seven unique department numbers in the table. </a:t>
            </a:r>
          </a:p>
          <a:p>
            <a:pPr lvl="1"/>
            <a:r>
              <a:rPr lang="en-US" altLang="en-US"/>
              <a:t>You can specify multiple columns after the </a:t>
            </a:r>
            <a:r>
              <a:rPr lang="en-US" altLang="en-US">
                <a:latin typeface="Courier New" panose="02070309020205020404" pitchFamily="49" charset="0"/>
              </a:rPr>
              <a:t>DISTINCT</a:t>
            </a:r>
            <a:r>
              <a:rPr lang="en-US" altLang="en-US"/>
              <a:t> qualifier. The </a:t>
            </a:r>
            <a:r>
              <a:rPr lang="en-US" altLang="en-US">
                <a:latin typeface="Courier New" panose="02070309020205020404" pitchFamily="49" charset="0"/>
              </a:rPr>
              <a:t>DISTINCT</a:t>
            </a:r>
            <a:r>
              <a:rPr lang="en-US" altLang="en-US"/>
              <a:t> qualifier affects all the selected columns, and the result is every distinct combination of the columns.</a:t>
            </a:r>
            <a:endParaRPr lang="en-US" altLang="en-US" sz="500"/>
          </a:p>
          <a:p>
            <a:pPr lvl="4">
              <a:spcBef>
                <a:spcPct val="25000"/>
              </a:spcBef>
            </a:pPr>
            <a:r>
              <a:rPr lang="en-US" altLang="en-US"/>
              <a:t>SELECT  DISTINCT department_id, job_id</a:t>
            </a:r>
          </a:p>
          <a:p>
            <a:pPr lvl="4"/>
            <a:r>
              <a:rPr lang="en-US" altLang="en-US"/>
              <a:t>FROM    employees;</a:t>
            </a:r>
          </a:p>
        </p:txBody>
      </p:sp>
      <p:pic>
        <p:nvPicPr>
          <p:cNvPr id="346117" name="Picture 5" descr="C:\project-SQLFund1\images\img01-20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488" y="7680325"/>
            <a:ext cx="3114675" cy="1374775"/>
          </a:xfrm>
          <a:prstGeom prst="rect">
            <a:avLst/>
          </a:prstGeom>
          <a:noFill/>
          <a:extLst>
            <a:ext uri="{909E8E84-426E-40DD-AFC4-6F175D3DCCD1}">
              <a14:hiddenFill xmlns:a14="http://schemas.microsoft.com/office/drawing/2010/main">
                <a:solidFill>
                  <a:srgbClr val="FFFFFF"/>
                </a:solidFill>
              </a14:hiddenFill>
            </a:ext>
          </a:extLst>
        </p:spPr>
      </p:pic>
      <p:sp>
        <p:nvSpPr>
          <p:cNvPr id="346119" name="Text Box 7"/>
          <p:cNvSpPr txBox="1">
            <a:spLocks noChangeArrowheads="1"/>
          </p:cNvSpPr>
          <p:nvPr/>
        </p:nvSpPr>
        <p:spPr bwMode="auto">
          <a:xfrm>
            <a:off x="1360488" y="8863013"/>
            <a:ext cx="420687"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Tree>
    <p:extLst>
      <p:ext uri="{BB962C8B-B14F-4D97-AF65-F5344CB8AC3E}">
        <p14:creationId xmlns:p14="http://schemas.microsoft.com/office/powerpoint/2010/main" val="630731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   </a:t>
            </a:r>
            <a:r>
              <a:rPr lang="en-US" altLang="en-US">
                <a:solidFill>
                  <a:schemeClr val="tx1"/>
                </a:solidFill>
              </a:rPr>
              <a:t>2 - </a:t>
            </a:r>
            <a:fld id="{D1A1E9CD-E37E-4953-B6CF-70651A7D92C4}" type="slidenum">
              <a:rPr lang="en-US" altLang="en-US">
                <a:solidFill>
                  <a:schemeClr val="tx1"/>
                </a:solidFill>
              </a:rPr>
              <a:pPr/>
              <a:t>57</a:t>
            </a:fld>
            <a:endParaRPr lang="en-US" altLang="en-US">
              <a:solidFill>
                <a:schemeClr val="tx1"/>
              </a:solidFill>
            </a:endParaRPr>
          </a:p>
        </p:txBody>
      </p:sp>
      <p:sp>
        <p:nvSpPr>
          <p:cNvPr id="311300" name="Rectangle 4"/>
          <p:cNvSpPr>
            <a:spLocks noGrp="1" noRot="1" noChangeAspect="1" noChangeArrowheads="1" noTextEdit="1"/>
          </p:cNvSpPr>
          <p:nvPr>
            <p:ph type="sldImg"/>
          </p:nvPr>
        </p:nvSpPr>
        <p:spPr>
          <a:ln/>
        </p:spPr>
      </p:sp>
      <p:sp>
        <p:nvSpPr>
          <p:cNvPr id="311301" name="Rectangle 5"/>
          <p:cNvSpPr>
            <a:spLocks noGrp="1" noChangeArrowheads="1"/>
          </p:cNvSpPr>
          <p:nvPr>
            <p:ph type="body" idx="1"/>
          </p:nvPr>
        </p:nvSpPr>
        <p:spPr/>
        <p:txBody>
          <a:bodyPr/>
          <a:lstStyle/>
          <a:p>
            <a:r>
              <a:rPr lang="en-US" altLang="en-US"/>
              <a:t>Limiting Rows Using a Selection</a:t>
            </a:r>
          </a:p>
          <a:p>
            <a:pPr lvl="1"/>
            <a:r>
              <a:rPr lang="en-US" altLang="en-US"/>
              <a:t>In the example in the slide, assume that you want to display all the employees in department 90. The rows with a value of 90 in the </a:t>
            </a:r>
            <a:r>
              <a:rPr lang="en-US" altLang="en-US">
                <a:latin typeface="Courier New" panose="02070309020205020404" pitchFamily="49" charset="0"/>
              </a:rPr>
              <a:t>DEPARTMENT_ID</a:t>
            </a:r>
            <a:r>
              <a:rPr lang="en-US" altLang="en-US"/>
              <a:t> column are the only ones that are returned. This method of restriction is the basis </a:t>
            </a:r>
            <a:r>
              <a:rPr lang="en-US" altLang="en-US">
                <a:solidFill>
                  <a:schemeClr val="tx1"/>
                </a:solidFill>
              </a:rPr>
              <a:t>of the </a:t>
            </a:r>
            <a:r>
              <a:rPr lang="en-US" altLang="en-US">
                <a:solidFill>
                  <a:schemeClr val="tx1"/>
                </a:solidFill>
                <a:latin typeface="Courier New" panose="02070309020205020404" pitchFamily="49" charset="0"/>
              </a:rPr>
              <a:t>WHERE</a:t>
            </a:r>
            <a:r>
              <a:rPr lang="en-US" altLang="en-US">
                <a:solidFill>
                  <a:schemeClr val="tx1"/>
                </a:solidFill>
              </a:rPr>
              <a:t> clause in SQL</a:t>
            </a:r>
            <a:r>
              <a:rPr lang="en-US" altLang="en-US"/>
              <a:t>.</a:t>
            </a:r>
          </a:p>
        </p:txBody>
      </p:sp>
    </p:spTree>
    <p:extLst>
      <p:ext uri="{BB962C8B-B14F-4D97-AF65-F5344CB8AC3E}">
        <p14:creationId xmlns:p14="http://schemas.microsoft.com/office/powerpoint/2010/main" val="800309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   </a:t>
            </a:r>
            <a:r>
              <a:rPr lang="en-US" altLang="en-US">
                <a:solidFill>
                  <a:schemeClr val="tx1"/>
                </a:solidFill>
              </a:rPr>
              <a:t>2 - </a:t>
            </a:r>
            <a:fld id="{F62503AF-B3C3-45E4-B9AF-DB89FED21701}" type="slidenum">
              <a:rPr lang="en-US" altLang="en-US">
                <a:solidFill>
                  <a:schemeClr val="tx1"/>
                </a:solidFill>
              </a:rPr>
              <a:pPr/>
              <a:t>58</a:t>
            </a:fld>
            <a:endParaRPr lang="en-US" altLang="en-US">
              <a:solidFill>
                <a:schemeClr val="tx1"/>
              </a:solidFill>
            </a:endParaRPr>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a:xfrm>
            <a:off x="477838" y="5400675"/>
            <a:ext cx="6359525" cy="3663950"/>
          </a:xfrm>
        </p:spPr>
        <p:txBody>
          <a:bodyPr/>
          <a:lstStyle/>
          <a:p>
            <a:r>
              <a:rPr lang="en-US" altLang="en-US"/>
              <a:t>Limiting the Rows that Are Selected</a:t>
            </a:r>
          </a:p>
          <a:p>
            <a:pPr lvl="1"/>
            <a:r>
              <a:rPr lang="en-US" altLang="en-US"/>
              <a:t>You can restrict the rows that are returned from </a:t>
            </a:r>
            <a:r>
              <a:rPr lang="en-US" altLang="en-US">
                <a:solidFill>
                  <a:schemeClr val="tx1"/>
                </a:solidFill>
              </a:rPr>
              <a:t>the query by using the </a:t>
            </a:r>
            <a:r>
              <a:rPr lang="en-US" altLang="en-US">
                <a:solidFill>
                  <a:schemeClr val="tx1"/>
                </a:solidFill>
                <a:latin typeface="Courier New" panose="02070309020205020404" pitchFamily="49" charset="0"/>
              </a:rPr>
              <a:t>WHERE</a:t>
            </a:r>
            <a:r>
              <a:rPr lang="en-US" altLang="en-US">
                <a:solidFill>
                  <a:schemeClr val="tx1"/>
                </a:solidFill>
              </a:rPr>
              <a:t> clause. A </a:t>
            </a:r>
            <a:r>
              <a:rPr lang="en-US" altLang="en-US">
                <a:solidFill>
                  <a:schemeClr val="tx1"/>
                </a:solidFill>
                <a:latin typeface="Courier New" panose="02070309020205020404" pitchFamily="49" charset="0"/>
              </a:rPr>
              <a:t>WHERE</a:t>
            </a:r>
            <a:r>
              <a:rPr lang="en-US" altLang="en-US">
                <a:solidFill>
                  <a:schemeClr val="tx1"/>
                </a:solidFill>
              </a:rPr>
              <a:t> clause contains a condition that must be met and it directly follows the </a:t>
            </a:r>
            <a:r>
              <a:rPr lang="en-US" altLang="en-US">
                <a:solidFill>
                  <a:schemeClr val="tx1"/>
                </a:solidFill>
                <a:latin typeface="Courier New" panose="02070309020205020404" pitchFamily="49" charset="0"/>
              </a:rPr>
              <a:t>FROM</a:t>
            </a:r>
            <a:r>
              <a:rPr lang="en-US" altLang="en-US">
                <a:solidFill>
                  <a:schemeClr val="tx1"/>
                </a:solidFill>
              </a:rPr>
              <a:t> clause. If the condition is true, the row meeting the condition is returned.</a:t>
            </a:r>
          </a:p>
          <a:p>
            <a:pPr lvl="1"/>
            <a:r>
              <a:rPr lang="en-US" altLang="en-US">
                <a:solidFill>
                  <a:schemeClr val="tx1"/>
                </a:solidFill>
              </a:rPr>
              <a:t>In the syntax:</a:t>
            </a:r>
          </a:p>
          <a:p>
            <a:pPr>
              <a:spcBef>
                <a:spcPct val="0"/>
              </a:spcBef>
            </a:pPr>
            <a:r>
              <a:rPr lang="en-US" altLang="en-US" b="0">
                <a:latin typeface="Times New Roman" panose="02020603050405020304" pitchFamily="18" charset="0"/>
              </a:rPr>
              <a:t>	</a:t>
            </a:r>
            <a:r>
              <a:rPr lang="en-US" altLang="en-US" b="0">
                <a:latin typeface="Courier New" panose="02070309020205020404" pitchFamily="49" charset="0"/>
              </a:rPr>
              <a:t>WHERE</a:t>
            </a:r>
            <a:r>
              <a:rPr lang="en-US" altLang="en-US">
                <a:latin typeface="Times New Roman" panose="02020603050405020304" pitchFamily="18" charset="0"/>
              </a:rPr>
              <a:t>		</a:t>
            </a:r>
            <a:r>
              <a:rPr lang="en-US" altLang="en-US" b="0">
                <a:latin typeface="Times New Roman" panose="02020603050405020304" pitchFamily="18" charset="0"/>
              </a:rPr>
              <a:t>restricts the query to rows that meet a condition</a:t>
            </a:r>
          </a:p>
          <a:p>
            <a:pPr>
              <a:spcBef>
                <a:spcPct val="0"/>
              </a:spcBef>
            </a:pPr>
            <a:r>
              <a:rPr lang="en-US" altLang="en-US">
                <a:latin typeface="Times New Roman" panose="02020603050405020304" pitchFamily="18" charset="0"/>
              </a:rPr>
              <a:t>	</a:t>
            </a:r>
          </a:p>
          <a:p>
            <a:pPr>
              <a:spcBef>
                <a:spcPct val="0"/>
              </a:spcBef>
            </a:pPr>
            <a:r>
              <a:rPr lang="en-US" altLang="en-US" b="0" i="1">
                <a:latin typeface="Times New Roman" panose="02020603050405020304" pitchFamily="18" charset="0"/>
              </a:rPr>
              <a:t>	</a:t>
            </a:r>
            <a:r>
              <a:rPr lang="en-US" altLang="en-US" b="0" i="1">
                <a:latin typeface="Courier New" panose="02070309020205020404" pitchFamily="49" charset="0"/>
              </a:rPr>
              <a:t>condition</a:t>
            </a:r>
            <a:r>
              <a:rPr lang="en-US" altLang="en-US">
                <a:latin typeface="Times New Roman" panose="02020603050405020304" pitchFamily="18" charset="0"/>
              </a:rPr>
              <a:t>		</a:t>
            </a:r>
            <a:r>
              <a:rPr lang="en-US" altLang="en-US" b="0">
                <a:latin typeface="Times New Roman" panose="02020603050405020304" pitchFamily="18" charset="0"/>
              </a:rPr>
              <a:t>is composed of column names, expressions, 								constants, and a comparison operator. A condition specifies a</a:t>
            </a:r>
            <a:br>
              <a:rPr lang="en-US" altLang="en-US" b="0">
                <a:latin typeface="Times New Roman" panose="02020603050405020304" pitchFamily="18" charset="0"/>
              </a:rPr>
            </a:br>
            <a:r>
              <a:rPr lang="en-US" altLang="en-US" b="0">
                <a:latin typeface="Times New Roman" panose="02020603050405020304" pitchFamily="18" charset="0"/>
              </a:rPr>
              <a:t>				combination of one or more expressions and logical (Boolean)</a:t>
            </a:r>
            <a:br>
              <a:rPr lang="en-US" altLang="en-US" b="0">
                <a:latin typeface="Times New Roman" panose="02020603050405020304" pitchFamily="18" charset="0"/>
              </a:rPr>
            </a:br>
            <a:r>
              <a:rPr lang="en-US" altLang="en-US" b="0">
                <a:latin typeface="Times New Roman" panose="02020603050405020304" pitchFamily="18" charset="0"/>
              </a:rPr>
              <a:t>				operators, and returns a value of </a:t>
            </a:r>
            <a:r>
              <a:rPr lang="en-US" altLang="en-US" b="0">
                <a:latin typeface="Courier New" panose="02070309020205020404" pitchFamily="49" charset="0"/>
                <a:cs typeface="Courier New" panose="02070309020205020404" pitchFamily="49" charset="0"/>
              </a:rPr>
              <a:t>TRUE</a:t>
            </a:r>
            <a:r>
              <a:rPr lang="en-US" altLang="en-US" b="0">
                <a:latin typeface="Times New Roman" panose="02020603050405020304" pitchFamily="18" charset="0"/>
              </a:rPr>
              <a:t>, </a:t>
            </a:r>
            <a:r>
              <a:rPr lang="en-US" altLang="en-US" b="0">
                <a:latin typeface="Courier New" panose="02070309020205020404" pitchFamily="49" charset="0"/>
                <a:cs typeface="Courier New" panose="02070309020205020404" pitchFamily="49" charset="0"/>
              </a:rPr>
              <a:t>FALSE</a:t>
            </a:r>
            <a:r>
              <a:rPr lang="en-US" altLang="en-US" b="0">
                <a:latin typeface="Times New Roman" panose="02020603050405020304" pitchFamily="18" charset="0"/>
              </a:rPr>
              <a:t>, or </a:t>
            </a:r>
            <a:r>
              <a:rPr lang="en-US" altLang="en-US" b="0">
                <a:latin typeface="Courier New" panose="02070309020205020404" pitchFamily="49" charset="0"/>
                <a:cs typeface="Courier New" panose="02070309020205020404" pitchFamily="49" charset="0"/>
              </a:rPr>
              <a:t>UNKNOWN</a:t>
            </a:r>
            <a:r>
              <a:rPr lang="en-US" altLang="en-US" b="0">
                <a:latin typeface="Times New Roman" panose="02020603050405020304" pitchFamily="18" charset="0"/>
              </a:rPr>
              <a:t>.</a:t>
            </a:r>
          </a:p>
          <a:p>
            <a:pPr lvl="1">
              <a:spcBef>
                <a:spcPct val="0"/>
              </a:spcBef>
            </a:pPr>
            <a:r>
              <a:rPr lang="en-US" altLang="en-US">
                <a:solidFill>
                  <a:schemeClr val="tx1"/>
                </a:solidFill>
              </a:rPr>
              <a:t>The </a:t>
            </a:r>
            <a:r>
              <a:rPr lang="en-US" altLang="en-US">
                <a:solidFill>
                  <a:schemeClr val="tx1"/>
                </a:solidFill>
                <a:latin typeface="Courier New" panose="02070309020205020404" pitchFamily="49" charset="0"/>
              </a:rPr>
              <a:t>WHERE</a:t>
            </a:r>
            <a:r>
              <a:rPr lang="en-US" altLang="en-US">
                <a:solidFill>
                  <a:schemeClr val="tx1"/>
                </a:solidFill>
              </a:rPr>
              <a:t> clause can compare values in columns, literal, arithmetic expressions, or functions. It consists of three elements:</a:t>
            </a:r>
          </a:p>
          <a:p>
            <a:pPr lvl="2"/>
            <a:r>
              <a:rPr lang="en-US" altLang="en-US">
                <a:solidFill>
                  <a:schemeClr val="tx1"/>
                </a:solidFill>
              </a:rPr>
              <a:t>Column name</a:t>
            </a:r>
          </a:p>
          <a:p>
            <a:pPr lvl="2"/>
            <a:r>
              <a:rPr lang="en-US" altLang="en-US">
                <a:solidFill>
                  <a:schemeClr val="tx1"/>
                </a:solidFill>
              </a:rPr>
              <a:t>Comparison condition</a:t>
            </a:r>
          </a:p>
          <a:p>
            <a:pPr lvl="2"/>
            <a:r>
              <a:rPr lang="en-US" altLang="en-US">
                <a:solidFill>
                  <a:schemeClr val="tx1"/>
                </a:solidFill>
              </a:rPr>
              <a:t>Column name, constant, or list of values</a:t>
            </a:r>
          </a:p>
        </p:txBody>
      </p:sp>
    </p:spTree>
    <p:extLst>
      <p:ext uri="{BB962C8B-B14F-4D97-AF65-F5344CB8AC3E}">
        <p14:creationId xmlns:p14="http://schemas.microsoft.com/office/powerpoint/2010/main" val="2137880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   </a:t>
            </a:r>
            <a:r>
              <a:rPr lang="en-US" altLang="en-US">
                <a:solidFill>
                  <a:schemeClr val="tx1"/>
                </a:solidFill>
              </a:rPr>
              <a:t>2 - </a:t>
            </a:r>
            <a:fld id="{8B16D255-78ED-4758-A6F0-C0C83E6D6546}" type="slidenum">
              <a:rPr lang="en-US" altLang="en-US">
                <a:solidFill>
                  <a:schemeClr val="tx1"/>
                </a:solidFill>
              </a:rPr>
              <a:pPr/>
              <a:t>59</a:t>
            </a:fld>
            <a:endParaRPr lang="en-US" altLang="en-US">
              <a:solidFill>
                <a:schemeClr val="tx1"/>
              </a:solidFill>
            </a:endParaRPr>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a:xfrm>
            <a:off x="477838" y="5400675"/>
            <a:ext cx="6359525" cy="3663950"/>
          </a:xfrm>
        </p:spPr>
        <p:txBody>
          <a:bodyPr/>
          <a:lstStyle/>
          <a:p>
            <a:r>
              <a:rPr lang="en-US" altLang="en-US">
                <a:solidFill>
                  <a:srgbClr val="000000"/>
                </a:solidFill>
              </a:rPr>
              <a:t>Using the </a:t>
            </a:r>
            <a:r>
              <a:rPr lang="en-US" altLang="en-US">
                <a:solidFill>
                  <a:srgbClr val="000000"/>
                </a:solidFill>
                <a:latin typeface="Courier New" panose="02070309020205020404" pitchFamily="49" charset="0"/>
              </a:rPr>
              <a:t>WHERE</a:t>
            </a:r>
            <a:r>
              <a:rPr lang="en-US" altLang="en-US">
                <a:solidFill>
                  <a:srgbClr val="000000"/>
                </a:solidFill>
              </a:rPr>
              <a:t> Clause</a:t>
            </a:r>
            <a:endParaRPr lang="en-US" altLang="en-US"/>
          </a:p>
          <a:p>
            <a:pPr lvl="1"/>
            <a:r>
              <a:rPr lang="en-US" altLang="en-US"/>
              <a:t>In the example, the </a:t>
            </a:r>
            <a:r>
              <a:rPr lang="en-US" altLang="en-US">
                <a:latin typeface="Courier New" panose="02070309020205020404" pitchFamily="49" charset="0"/>
              </a:rPr>
              <a:t>SELECT</a:t>
            </a:r>
            <a:r>
              <a:rPr lang="en-US" altLang="en-US"/>
              <a:t> statement retrieves the employee ID, last name, job ID, and department number of all employees who are in department 90.</a:t>
            </a:r>
          </a:p>
          <a:p>
            <a:pPr lvl="1"/>
            <a:r>
              <a:rPr lang="en-US" altLang="en-US" b="1"/>
              <a:t>Note:</a:t>
            </a:r>
            <a:r>
              <a:rPr lang="en-US" altLang="en-US"/>
              <a:t> You cannot use column alias in the </a:t>
            </a:r>
            <a:r>
              <a:rPr lang="en-US" altLang="en-US">
                <a:latin typeface="Courier New" panose="02070309020205020404" pitchFamily="49" charset="0"/>
              </a:rPr>
              <a:t>WHERE</a:t>
            </a:r>
            <a:r>
              <a:rPr lang="en-US" altLang="en-US"/>
              <a:t> clause.</a:t>
            </a:r>
          </a:p>
        </p:txBody>
      </p:sp>
    </p:spTree>
    <p:extLst>
      <p:ext uri="{BB962C8B-B14F-4D97-AF65-F5344CB8AC3E}">
        <p14:creationId xmlns:p14="http://schemas.microsoft.com/office/powerpoint/2010/main" val="170653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I - </a:t>
            </a:r>
            <a:fld id="{E61DF45D-32D2-42DE-A472-54273A628F98}" type="slidenum">
              <a:rPr lang="en-US" altLang="en-US">
                <a:solidFill>
                  <a:schemeClr val="tx1"/>
                </a:solidFill>
              </a:rPr>
              <a:pPr/>
              <a:t>11</a:t>
            </a:fld>
            <a:endParaRPr lang="en-US" altLang="en-US">
              <a:solidFill>
                <a:schemeClr val="tx1"/>
              </a:solidFill>
            </a:endParaRPr>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a:xfrm>
            <a:off x="479425" y="5400675"/>
            <a:ext cx="6356350" cy="3662363"/>
          </a:xfrm>
        </p:spPr>
        <p:txBody>
          <a:bodyPr/>
          <a:lstStyle/>
          <a:p>
            <a:pPr>
              <a:spcBef>
                <a:spcPct val="25000"/>
              </a:spcBef>
            </a:pPr>
            <a:r>
              <a:rPr lang="en-US" altLang="en-US"/>
              <a:t>Relating Multiple Tables</a:t>
            </a:r>
          </a:p>
          <a:p>
            <a:pPr lvl="1"/>
            <a:r>
              <a:rPr lang="en-US" altLang="en-US">
                <a:solidFill>
                  <a:schemeClr val="tx1"/>
                </a:solidFill>
              </a:rPr>
              <a:t>Each table contains data that describes exactly one entity. For example, the </a:t>
            </a:r>
            <a:r>
              <a:rPr lang="en-US" altLang="en-US">
                <a:solidFill>
                  <a:schemeClr val="tx1"/>
                </a:solidFill>
                <a:latin typeface="Courier New" panose="02070309020205020404" pitchFamily="49" charset="0"/>
              </a:rPr>
              <a:t>EMPLOYEES</a:t>
            </a:r>
            <a:r>
              <a:rPr lang="en-US" altLang="en-US">
                <a:solidFill>
                  <a:schemeClr val="tx1"/>
                </a:solidFill>
              </a:rPr>
              <a:t> table contains information about employees. Categories of data are listed across the top of each table, and individual cases are listed below. By using a table format, you can readily visualize, understand, and use information.</a:t>
            </a:r>
          </a:p>
          <a:p>
            <a:pPr lvl="1"/>
            <a:r>
              <a:rPr lang="en-US" altLang="en-US">
                <a:solidFill>
                  <a:schemeClr val="tx1"/>
                </a:solidFill>
              </a:rPr>
              <a:t>Because data about different entities is stored in different tables, you may need to combine two or more tables to answer a particular question. For example, you may want to know the location of the department where an employee works. In this scenario, you need information from the </a:t>
            </a:r>
            <a:r>
              <a:rPr lang="en-US" altLang="en-US">
                <a:solidFill>
                  <a:schemeClr val="tx1"/>
                </a:solidFill>
                <a:latin typeface="Courier New" panose="02070309020205020404" pitchFamily="49" charset="0"/>
              </a:rPr>
              <a:t>EMPLOYEES</a:t>
            </a:r>
            <a:r>
              <a:rPr lang="en-US" altLang="en-US">
                <a:solidFill>
                  <a:schemeClr val="tx1"/>
                </a:solidFill>
              </a:rPr>
              <a:t> table (which contains data about employees) and the </a:t>
            </a:r>
            <a:r>
              <a:rPr lang="en-US" altLang="en-US">
                <a:solidFill>
                  <a:schemeClr val="tx1"/>
                </a:solidFill>
                <a:latin typeface="Courier New" panose="02070309020205020404" pitchFamily="49" charset="0"/>
              </a:rPr>
              <a:t>DEPARTMENTS</a:t>
            </a:r>
            <a:r>
              <a:rPr lang="en-US" altLang="en-US">
                <a:solidFill>
                  <a:schemeClr val="tx1"/>
                </a:solidFill>
              </a:rPr>
              <a:t> table (which contains information about departments). With an RDBMS, you can relate the data in one table to the data in another by using the foreign keys. A foreign key is a column (or a set of columns) that refers to a primary key in the same table or another table.</a:t>
            </a:r>
          </a:p>
          <a:p>
            <a:pPr lvl="1"/>
            <a:r>
              <a:rPr lang="en-US" altLang="en-US">
                <a:solidFill>
                  <a:schemeClr val="tx1"/>
                </a:solidFill>
              </a:rPr>
              <a:t>You can use the ability to relate data in one table to data in another to organize information in separate, manageable units. Employee data can be kept logically distinct from the department data by storing it in a separate table.</a:t>
            </a:r>
            <a:endParaRPr lang="en-US" altLang="en-US"/>
          </a:p>
        </p:txBody>
      </p:sp>
    </p:spTree>
    <p:extLst>
      <p:ext uri="{BB962C8B-B14F-4D97-AF65-F5344CB8AC3E}">
        <p14:creationId xmlns:p14="http://schemas.microsoft.com/office/powerpoint/2010/main" val="2302040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   </a:t>
            </a:r>
            <a:r>
              <a:rPr lang="en-US" altLang="en-US">
                <a:solidFill>
                  <a:schemeClr val="tx1"/>
                </a:solidFill>
              </a:rPr>
              <a:t>2 - </a:t>
            </a:r>
            <a:fld id="{13F8AAE0-AAFA-4B8E-A4D7-75E0E50E0623}" type="slidenum">
              <a:rPr lang="en-US" altLang="en-US">
                <a:solidFill>
                  <a:schemeClr val="tx1"/>
                </a:solidFill>
              </a:rPr>
              <a:pPr/>
              <a:t>60</a:t>
            </a:fld>
            <a:endParaRPr lang="en-US" altLang="en-US">
              <a:solidFill>
                <a:schemeClr val="tx1"/>
              </a:solidFill>
            </a:endParaRPr>
          </a:p>
        </p:txBody>
      </p:sp>
      <p:sp>
        <p:nvSpPr>
          <p:cNvPr id="319492" name="Rectangle 4"/>
          <p:cNvSpPr>
            <a:spLocks noGrp="1" noRot="1" noChangeAspect="1" noChangeArrowheads="1" noTextEdit="1"/>
          </p:cNvSpPr>
          <p:nvPr>
            <p:ph type="sldImg"/>
          </p:nvPr>
        </p:nvSpPr>
        <p:spPr>
          <a:ln/>
        </p:spPr>
      </p:sp>
      <p:sp>
        <p:nvSpPr>
          <p:cNvPr id="319493" name="Rectangle 5"/>
          <p:cNvSpPr>
            <a:spLocks noGrp="1" noChangeArrowheads="1"/>
          </p:cNvSpPr>
          <p:nvPr>
            <p:ph type="body" idx="1"/>
          </p:nvPr>
        </p:nvSpPr>
        <p:spPr>
          <a:xfrm>
            <a:off x="477838" y="5400675"/>
            <a:ext cx="6359525" cy="3663950"/>
          </a:xfrm>
        </p:spPr>
        <p:txBody>
          <a:bodyPr/>
          <a:lstStyle/>
          <a:p>
            <a:r>
              <a:rPr lang="en-US" altLang="en-US"/>
              <a:t>Comparison Operators</a:t>
            </a:r>
          </a:p>
          <a:p>
            <a:pPr lvl="1"/>
            <a:r>
              <a:rPr lang="en-US" altLang="en-US"/>
              <a:t>Comparison operators are used in conditions that compare one expression to another value or expression. They are used in the </a:t>
            </a:r>
            <a:r>
              <a:rPr lang="en-US" altLang="en-US">
                <a:latin typeface="Courier New" panose="02070309020205020404" pitchFamily="49" charset="0"/>
              </a:rPr>
              <a:t>WHERE</a:t>
            </a:r>
            <a:r>
              <a:rPr lang="en-US" altLang="en-US"/>
              <a:t> clause in the following format:</a:t>
            </a:r>
          </a:p>
          <a:p>
            <a:pPr lvl="1"/>
            <a:r>
              <a:rPr lang="en-US" altLang="en-US" b="1"/>
              <a:t>Syntax</a:t>
            </a:r>
            <a:endParaRPr lang="en-US" altLang="en-US" sz="400"/>
          </a:p>
          <a:p>
            <a:pPr lvl="1">
              <a:lnSpc>
                <a:spcPct val="95000"/>
              </a:lnSpc>
            </a:pPr>
            <a:r>
              <a:rPr lang="en-US" altLang="en-US" b="1">
                <a:latin typeface="Courier New" panose="02070309020205020404" pitchFamily="49" charset="0"/>
              </a:rPr>
              <a:t> </a:t>
            </a:r>
            <a:r>
              <a:rPr lang="en-US" altLang="en-US" sz="1100" b="1">
                <a:latin typeface="Courier New" panose="02070309020205020404" pitchFamily="49" charset="0"/>
              </a:rPr>
              <a:t>	</a:t>
            </a:r>
            <a:r>
              <a:rPr lang="en-US" altLang="en-US" sz="1100">
                <a:latin typeface="Courier New" panose="02070309020205020404" pitchFamily="49" charset="0"/>
              </a:rPr>
              <a:t>... WHERE </a:t>
            </a:r>
            <a:r>
              <a:rPr lang="en-US" altLang="en-US" sz="1100" i="1">
                <a:latin typeface="Courier New" panose="02070309020205020404" pitchFamily="49" charset="0"/>
              </a:rPr>
              <a:t>expr operator value</a:t>
            </a:r>
            <a:endParaRPr lang="en-US" altLang="en-US" sz="500" i="1">
              <a:latin typeface="Courier New" panose="02070309020205020404" pitchFamily="49" charset="0"/>
            </a:endParaRPr>
          </a:p>
          <a:p>
            <a:pPr lvl="1"/>
            <a:r>
              <a:rPr lang="en-US" altLang="en-US" b="1"/>
              <a:t>Example</a:t>
            </a:r>
            <a:endParaRPr lang="en-US" altLang="en-US" sz="400" i="1"/>
          </a:p>
          <a:p>
            <a:pPr lvl="1">
              <a:spcBef>
                <a:spcPct val="0"/>
              </a:spcBef>
            </a:pPr>
            <a:r>
              <a:rPr lang="en-US" altLang="en-US" b="1">
                <a:latin typeface="Courier New" panose="02070309020205020404" pitchFamily="49" charset="0"/>
              </a:rPr>
              <a:t>	</a:t>
            </a:r>
            <a:r>
              <a:rPr lang="en-US" altLang="en-US" sz="1100">
                <a:latin typeface="Courier New" panose="02070309020205020404" pitchFamily="49" charset="0"/>
              </a:rPr>
              <a:t>... WHERE hire_date = '01-JAN-95'</a:t>
            </a:r>
          </a:p>
          <a:p>
            <a:pPr lvl="1">
              <a:spcBef>
                <a:spcPct val="0"/>
              </a:spcBef>
            </a:pPr>
            <a:r>
              <a:rPr lang="en-US" altLang="en-US" sz="1100">
                <a:latin typeface="Courier New" panose="02070309020205020404" pitchFamily="49" charset="0"/>
              </a:rPr>
              <a:t>	... WHERE salary &gt;= 6000</a:t>
            </a:r>
          </a:p>
          <a:p>
            <a:pPr lvl="1">
              <a:spcBef>
                <a:spcPct val="0"/>
              </a:spcBef>
            </a:pPr>
            <a:r>
              <a:rPr lang="en-US" altLang="en-US" sz="1100">
                <a:latin typeface="Courier New" panose="02070309020205020404" pitchFamily="49" charset="0"/>
              </a:rPr>
              <a:t>	... WHERE last_name = 'Smith'</a:t>
            </a:r>
          </a:p>
          <a:p>
            <a:pPr lvl="1"/>
            <a:r>
              <a:rPr lang="en-US" altLang="en-US"/>
              <a:t>An </a:t>
            </a:r>
            <a:r>
              <a:rPr lang="en-US" altLang="en-US">
                <a:solidFill>
                  <a:schemeClr val="tx1"/>
                </a:solidFill>
              </a:rPr>
              <a:t>alias cannot be used in the </a:t>
            </a:r>
            <a:r>
              <a:rPr lang="en-US" altLang="en-US">
                <a:solidFill>
                  <a:schemeClr val="tx1"/>
                </a:solidFill>
                <a:latin typeface="Courier New" panose="02070309020205020404" pitchFamily="49" charset="0"/>
              </a:rPr>
              <a:t>WHERE</a:t>
            </a:r>
            <a:r>
              <a:rPr lang="en-US" altLang="en-US">
                <a:solidFill>
                  <a:schemeClr val="tx1"/>
                </a:solidFill>
              </a:rPr>
              <a:t> clause.</a:t>
            </a:r>
            <a:endParaRPr lang="en-US" altLang="en-US" b="1">
              <a:solidFill>
                <a:schemeClr val="tx1"/>
              </a:solidFill>
              <a:latin typeface="Courier New" panose="02070309020205020404" pitchFamily="49" charset="0"/>
            </a:endParaRPr>
          </a:p>
          <a:p>
            <a:pPr lvl="1"/>
            <a:r>
              <a:rPr lang="en-US" altLang="en-US" b="1">
                <a:solidFill>
                  <a:schemeClr val="tx1"/>
                </a:solidFill>
              </a:rPr>
              <a:t>Note:</a:t>
            </a:r>
            <a:r>
              <a:rPr lang="en-US" altLang="en-US">
                <a:solidFill>
                  <a:schemeClr val="tx1"/>
                </a:solidFill>
              </a:rPr>
              <a:t> The symbols </a:t>
            </a:r>
            <a:r>
              <a:rPr lang="en-US" altLang="en-US">
                <a:solidFill>
                  <a:schemeClr val="tx1"/>
                </a:solidFill>
                <a:latin typeface="Courier New" panose="02070309020205020404" pitchFamily="49" charset="0"/>
              </a:rPr>
              <a:t>!=</a:t>
            </a:r>
            <a:r>
              <a:rPr lang="en-US" altLang="en-US">
                <a:solidFill>
                  <a:schemeClr val="tx1"/>
                </a:solidFill>
              </a:rPr>
              <a:t>  and </a:t>
            </a:r>
            <a:r>
              <a:rPr lang="en-US" altLang="en-US">
                <a:solidFill>
                  <a:schemeClr val="tx1"/>
                </a:solidFill>
                <a:latin typeface="Courier New" panose="02070309020205020404" pitchFamily="49" charset="0"/>
              </a:rPr>
              <a:t>^=</a:t>
            </a:r>
            <a:r>
              <a:rPr lang="en-US" altLang="en-US">
                <a:solidFill>
                  <a:schemeClr val="tx1"/>
                </a:solidFill>
              </a:rPr>
              <a:t> can also represent the</a:t>
            </a:r>
            <a:r>
              <a:rPr lang="en-US" altLang="en-US"/>
              <a:t> </a:t>
            </a:r>
            <a:r>
              <a:rPr lang="en-US" altLang="en-US" i="1"/>
              <a:t>not equal to</a:t>
            </a:r>
            <a:r>
              <a:rPr lang="en-US" altLang="en-US"/>
              <a:t> condition.</a:t>
            </a:r>
          </a:p>
        </p:txBody>
      </p:sp>
    </p:spTree>
    <p:extLst>
      <p:ext uri="{BB962C8B-B14F-4D97-AF65-F5344CB8AC3E}">
        <p14:creationId xmlns:p14="http://schemas.microsoft.com/office/powerpoint/2010/main" val="3322207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   </a:t>
            </a:r>
            <a:r>
              <a:rPr lang="en-US" altLang="en-US">
                <a:solidFill>
                  <a:schemeClr val="tx1"/>
                </a:solidFill>
              </a:rPr>
              <a:t>2 - </a:t>
            </a:r>
            <a:fld id="{3EF4AD8C-08CC-4EC3-9682-20C78A33C3DC}" type="slidenum">
              <a:rPr lang="en-US" altLang="en-US">
                <a:solidFill>
                  <a:schemeClr val="tx1"/>
                </a:solidFill>
              </a:rPr>
              <a:pPr/>
              <a:t>61</a:t>
            </a:fld>
            <a:endParaRPr lang="en-US" altLang="en-US">
              <a:solidFill>
                <a:schemeClr val="tx1"/>
              </a:solidFill>
            </a:endParaRPr>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a:xfrm>
            <a:off x="477838" y="5400675"/>
            <a:ext cx="6359525" cy="3663950"/>
          </a:xfrm>
        </p:spPr>
        <p:txBody>
          <a:bodyPr/>
          <a:lstStyle/>
          <a:p>
            <a:r>
              <a:rPr lang="en-US" altLang="en-US"/>
              <a:t>Defining Conditions Using the Logical Operators</a:t>
            </a:r>
          </a:p>
          <a:p>
            <a:pPr lvl="1"/>
            <a:r>
              <a:rPr lang="en-US" altLang="en-US">
                <a:solidFill>
                  <a:schemeClr val="tx1"/>
                </a:solidFill>
              </a:rPr>
              <a:t>A logical condition combines the result of two component conditions to produce a single result based on those conditions or it inverts the result of a single condition. A row is returned only if the overall result of the condition</a:t>
            </a:r>
            <a:r>
              <a:rPr lang="en-US" altLang="en-US"/>
              <a:t> is true. </a:t>
            </a:r>
          </a:p>
          <a:p>
            <a:pPr lvl="1"/>
            <a:r>
              <a:rPr lang="en-US" altLang="en-US"/>
              <a:t>Three logical operators are available in SQL:</a:t>
            </a:r>
          </a:p>
          <a:p>
            <a:pPr lvl="2">
              <a:buSzPct val="70000"/>
              <a:buFont typeface="Courier New" panose="02070309020205020404" pitchFamily="49" charset="0"/>
              <a:buChar char="•"/>
            </a:pPr>
            <a:r>
              <a:rPr lang="en-US" altLang="en-US">
                <a:latin typeface="Courier New" panose="02070309020205020404" pitchFamily="49" charset="0"/>
              </a:rPr>
              <a:t>AND</a:t>
            </a:r>
          </a:p>
          <a:p>
            <a:pPr lvl="2">
              <a:buSzPct val="70000"/>
              <a:buFont typeface="Courier New" panose="02070309020205020404" pitchFamily="49" charset="0"/>
              <a:buChar char="•"/>
            </a:pPr>
            <a:r>
              <a:rPr lang="en-US" altLang="en-US">
                <a:latin typeface="Courier New" panose="02070309020205020404" pitchFamily="49" charset="0"/>
              </a:rPr>
              <a:t>OR</a:t>
            </a:r>
          </a:p>
          <a:p>
            <a:pPr lvl="2">
              <a:buSzPct val="70000"/>
              <a:buFont typeface="Courier New" panose="02070309020205020404" pitchFamily="49" charset="0"/>
              <a:buChar char="•"/>
            </a:pPr>
            <a:r>
              <a:rPr lang="en-US" altLang="en-US">
                <a:latin typeface="Courier New" panose="02070309020205020404" pitchFamily="49" charset="0"/>
              </a:rPr>
              <a:t>NOT</a:t>
            </a:r>
          </a:p>
          <a:p>
            <a:pPr lvl="1"/>
            <a:r>
              <a:rPr lang="en-US" altLang="en-US"/>
              <a:t>All the examples so far have specified only one condition in the </a:t>
            </a:r>
            <a:r>
              <a:rPr lang="en-US" altLang="en-US">
                <a:latin typeface="Courier New" panose="02070309020205020404" pitchFamily="49" charset="0"/>
              </a:rPr>
              <a:t>WHERE</a:t>
            </a:r>
            <a:r>
              <a:rPr lang="en-US" altLang="en-US"/>
              <a:t> clause. You can use several conditions in a single </a:t>
            </a:r>
            <a:r>
              <a:rPr lang="en-US" altLang="en-US">
                <a:latin typeface="Courier New" panose="02070309020205020404" pitchFamily="49" charset="0"/>
              </a:rPr>
              <a:t>WHERE</a:t>
            </a:r>
            <a:r>
              <a:rPr lang="en-US" altLang="en-US"/>
              <a:t> clause using the </a:t>
            </a:r>
            <a:r>
              <a:rPr lang="en-US" altLang="en-US">
                <a:latin typeface="Courier New" panose="02070309020205020404" pitchFamily="49" charset="0"/>
              </a:rPr>
              <a:t>AND</a:t>
            </a:r>
            <a:r>
              <a:rPr lang="en-US" altLang="en-US"/>
              <a:t> and </a:t>
            </a:r>
            <a:r>
              <a:rPr lang="en-US" altLang="en-US">
                <a:latin typeface="Courier New" panose="02070309020205020404" pitchFamily="49" charset="0"/>
              </a:rPr>
              <a:t>OR</a:t>
            </a:r>
            <a:r>
              <a:rPr lang="en-US" altLang="en-US"/>
              <a:t> operators.</a:t>
            </a:r>
          </a:p>
        </p:txBody>
      </p:sp>
    </p:spTree>
    <p:extLst>
      <p:ext uri="{BB962C8B-B14F-4D97-AF65-F5344CB8AC3E}">
        <p14:creationId xmlns:p14="http://schemas.microsoft.com/office/powerpoint/2010/main" val="4023547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   </a:t>
            </a:r>
            <a:r>
              <a:rPr lang="en-US" altLang="en-US">
                <a:solidFill>
                  <a:schemeClr val="tx1"/>
                </a:solidFill>
              </a:rPr>
              <a:t>2 - </a:t>
            </a:r>
            <a:fld id="{8AED709A-F385-442E-B96D-194AEE023D47}" type="slidenum">
              <a:rPr lang="en-US" altLang="en-US">
                <a:solidFill>
                  <a:schemeClr val="tx1"/>
                </a:solidFill>
              </a:rPr>
              <a:pPr/>
              <a:t>62</a:t>
            </a:fld>
            <a:endParaRPr lang="en-US" altLang="en-US">
              <a:solidFill>
                <a:schemeClr val="tx1"/>
              </a:solidFill>
            </a:endParaRPr>
          </a:p>
        </p:txBody>
      </p:sp>
      <p:sp>
        <p:nvSpPr>
          <p:cNvPr id="346116" name="Rectangle 4"/>
          <p:cNvSpPr>
            <a:spLocks noGrp="1" noRot="1" noChangeAspect="1" noChangeArrowheads="1" noTextEdit="1"/>
          </p:cNvSpPr>
          <p:nvPr>
            <p:ph type="sldImg"/>
          </p:nvPr>
        </p:nvSpPr>
        <p:spPr>
          <a:ln/>
        </p:spPr>
      </p:sp>
      <p:sp>
        <p:nvSpPr>
          <p:cNvPr id="346117" name="Rectangle 5"/>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ORDER</a:t>
            </a:r>
            <a:r>
              <a:rPr lang="en-US" altLang="en-US"/>
              <a:t> </a:t>
            </a:r>
            <a:r>
              <a:rPr lang="en-US" altLang="en-US">
                <a:latin typeface="Courier New" panose="02070309020205020404" pitchFamily="49" charset="0"/>
              </a:rPr>
              <a:t>BY</a:t>
            </a:r>
            <a:r>
              <a:rPr lang="en-US" altLang="en-US"/>
              <a:t> Clause</a:t>
            </a:r>
          </a:p>
          <a:p>
            <a:pPr lvl="1"/>
            <a:r>
              <a:rPr lang="en-US" altLang="en-US">
                <a:solidFill>
                  <a:schemeClr val="tx1"/>
                </a:solidFill>
              </a:rPr>
              <a:t>The order of rows that are returned in a query result is undefined. The </a:t>
            </a:r>
            <a:r>
              <a:rPr lang="en-US" altLang="en-US">
                <a:solidFill>
                  <a:schemeClr val="tx1"/>
                </a:solidFill>
                <a:latin typeface="Courier New" panose="02070309020205020404" pitchFamily="49" charset="0"/>
              </a:rPr>
              <a:t>ORDER</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can be used to sort the rows. However, if you use the </a:t>
            </a:r>
            <a:r>
              <a:rPr lang="en-US" altLang="en-US">
                <a:solidFill>
                  <a:schemeClr val="tx1"/>
                </a:solidFill>
                <a:latin typeface="Courier New" panose="02070309020205020404" pitchFamily="49" charset="0"/>
              </a:rPr>
              <a:t>ORDER</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it must be the last clause of the SQL statement. Further, you can specify an expression, an alias, or a column position as the sort condition.</a:t>
            </a:r>
          </a:p>
          <a:p>
            <a:pPr lvl="1"/>
            <a:r>
              <a:rPr lang="en-US" altLang="en-US" b="1"/>
              <a:t>Syntax</a:t>
            </a:r>
            <a:endParaRPr lang="en-US" altLang="en-US" sz="500"/>
          </a:p>
          <a:p>
            <a:pPr lvl="1" algn="just">
              <a:spcBef>
                <a:spcPct val="0"/>
              </a:spcBef>
            </a:pPr>
            <a:r>
              <a:rPr lang="en-US" altLang="en-US">
                <a:latin typeface="Courier New" panose="02070309020205020404" pitchFamily="49" charset="0"/>
              </a:rPr>
              <a:t> 	</a:t>
            </a:r>
            <a:r>
              <a:rPr lang="en-US" altLang="en-US" sz="1100">
                <a:latin typeface="Courier New" panose="02070309020205020404" pitchFamily="49" charset="0"/>
              </a:rPr>
              <a:t>SELECT</a:t>
            </a:r>
            <a:r>
              <a:rPr lang="en-US" altLang="en-US" sz="1100" i="1">
                <a:latin typeface="Courier New" panose="02070309020205020404" pitchFamily="49" charset="0"/>
              </a:rPr>
              <a:t>	  	expr</a:t>
            </a:r>
            <a:r>
              <a:rPr lang="en-US" altLang="en-US" sz="1100">
                <a:latin typeface="Courier New" panose="02070309020205020404" pitchFamily="49" charset="0"/>
              </a:rPr>
              <a:t> </a:t>
            </a:r>
          </a:p>
          <a:p>
            <a:pPr lvl="1">
              <a:spcBef>
                <a:spcPct val="0"/>
              </a:spcBef>
            </a:pPr>
            <a:r>
              <a:rPr lang="en-US" altLang="en-US" sz="1100">
                <a:latin typeface="Courier New" panose="02070309020205020404" pitchFamily="49" charset="0"/>
              </a:rPr>
              <a:t> 	FROM 	  		</a:t>
            </a:r>
            <a:r>
              <a:rPr lang="en-US" altLang="en-US" sz="1100" i="1">
                <a:latin typeface="Courier New" panose="02070309020205020404" pitchFamily="49" charset="0"/>
              </a:rPr>
              <a:t>table</a:t>
            </a:r>
            <a:endParaRPr lang="en-US" altLang="en-US" sz="1100">
              <a:latin typeface="Courier New" panose="02070309020205020404" pitchFamily="49" charset="0"/>
            </a:endParaRPr>
          </a:p>
          <a:p>
            <a:pPr lvl="1">
              <a:spcBef>
                <a:spcPct val="0"/>
              </a:spcBef>
            </a:pPr>
            <a:r>
              <a:rPr lang="en-US" altLang="en-US" sz="1100">
                <a:latin typeface="Courier New" panose="02070309020205020404" pitchFamily="49" charset="0"/>
              </a:rPr>
              <a:t> 	[WHERE 	  	</a:t>
            </a:r>
            <a:r>
              <a:rPr lang="en-US" altLang="en-US" sz="1100" i="1">
                <a:latin typeface="Courier New" panose="02070309020205020404" pitchFamily="49" charset="0"/>
              </a:rPr>
              <a:t>condition(s)</a:t>
            </a:r>
            <a:r>
              <a:rPr lang="en-US" altLang="en-US" sz="1100">
                <a:latin typeface="Courier New" panose="02070309020205020404" pitchFamily="49" charset="0"/>
              </a:rPr>
              <a:t>]</a:t>
            </a:r>
          </a:p>
          <a:p>
            <a:pPr lvl="1">
              <a:spcBef>
                <a:spcPct val="0"/>
              </a:spcBef>
            </a:pPr>
            <a:r>
              <a:rPr lang="en-US" altLang="en-US" sz="1100">
                <a:latin typeface="Courier New" panose="02070309020205020404" pitchFamily="49" charset="0"/>
              </a:rPr>
              <a:t> 	[ORDER BY	{</a:t>
            </a:r>
            <a:r>
              <a:rPr lang="en-US" altLang="en-US" sz="1100" i="1">
                <a:latin typeface="Courier New" panose="02070309020205020404" pitchFamily="49" charset="0"/>
              </a:rPr>
              <a:t>column</a:t>
            </a:r>
            <a:r>
              <a:rPr lang="en-US" altLang="en-US" sz="1100">
                <a:latin typeface="Courier New" panose="02070309020205020404" pitchFamily="49" charset="0"/>
              </a:rPr>
              <a:t>, </a:t>
            </a:r>
            <a:r>
              <a:rPr lang="en-US" altLang="en-US" sz="1100" i="1">
                <a:latin typeface="Courier New" panose="02070309020205020404" pitchFamily="49" charset="0"/>
              </a:rPr>
              <a:t>expr, numeric_position</a:t>
            </a:r>
            <a:r>
              <a:rPr lang="en-US" altLang="en-US" sz="1100">
                <a:latin typeface="Courier New" panose="02070309020205020404" pitchFamily="49" charset="0"/>
              </a:rPr>
              <a:t>} [ASC|DESC]];</a:t>
            </a:r>
          </a:p>
          <a:p>
            <a:pPr lvl="1"/>
            <a:r>
              <a:rPr lang="en-US" altLang="en-US"/>
              <a:t>In the syntax:</a:t>
            </a:r>
          </a:p>
          <a:p>
            <a:pPr lvl="1">
              <a:spcBef>
                <a:spcPct val="0"/>
              </a:spcBef>
            </a:pPr>
            <a:r>
              <a:rPr lang="en-US" altLang="en-US">
                <a:latin typeface="Courier New" panose="02070309020205020404" pitchFamily="49" charset="0"/>
              </a:rPr>
              <a:t>	ORDER</a:t>
            </a:r>
            <a:r>
              <a:rPr lang="en-US" altLang="en-US"/>
              <a:t> </a:t>
            </a:r>
            <a:r>
              <a:rPr lang="en-US" altLang="en-US">
                <a:latin typeface="Courier New" panose="02070309020205020404" pitchFamily="49" charset="0"/>
              </a:rPr>
              <a:t>BY</a:t>
            </a:r>
            <a:r>
              <a:rPr lang="en-US" altLang="en-US"/>
              <a:t>		specifies the order in which the retrieved rows are displayed</a:t>
            </a:r>
            <a:endParaRPr lang="en-US" altLang="en-US" b="1"/>
          </a:p>
          <a:p>
            <a:pPr lvl="1">
              <a:spcBef>
                <a:spcPct val="0"/>
              </a:spcBef>
            </a:pPr>
            <a:r>
              <a:rPr lang="en-US" altLang="en-US"/>
              <a:t>	</a:t>
            </a:r>
            <a:r>
              <a:rPr lang="en-US" altLang="en-US">
                <a:latin typeface="Courier New" panose="02070309020205020404" pitchFamily="49" charset="0"/>
              </a:rPr>
              <a:t>ASC</a:t>
            </a:r>
            <a:r>
              <a:rPr lang="en-US" altLang="en-US"/>
              <a:t>			orders the rows in ascending order (this is the default order)</a:t>
            </a:r>
          </a:p>
          <a:p>
            <a:pPr lvl="1">
              <a:spcBef>
                <a:spcPct val="0"/>
              </a:spcBef>
            </a:pPr>
            <a:r>
              <a:rPr lang="en-US" altLang="en-US"/>
              <a:t>	</a:t>
            </a:r>
            <a:r>
              <a:rPr lang="en-US" altLang="en-US">
                <a:latin typeface="Courier New" panose="02070309020205020404" pitchFamily="49" charset="0"/>
              </a:rPr>
              <a:t>DESC</a:t>
            </a:r>
            <a:r>
              <a:rPr lang="en-US" altLang="en-US"/>
              <a:t>	</a:t>
            </a:r>
            <a:r>
              <a:rPr lang="en-US" altLang="en-US">
                <a:latin typeface="Courier New" panose="02070309020205020404" pitchFamily="49" charset="0"/>
              </a:rPr>
              <a:t>		</a:t>
            </a:r>
            <a:r>
              <a:rPr lang="en-US" altLang="en-US"/>
              <a:t>orders the rows in descending order</a:t>
            </a:r>
          </a:p>
          <a:p>
            <a:pPr lvl="1">
              <a:spcBef>
                <a:spcPct val="20000"/>
              </a:spcBef>
            </a:pPr>
            <a:r>
              <a:rPr lang="en-US" altLang="en-US"/>
              <a:t>If the </a:t>
            </a:r>
            <a:r>
              <a:rPr lang="en-US" altLang="en-US">
                <a:latin typeface="Courier New" panose="02070309020205020404" pitchFamily="49" charset="0"/>
              </a:rPr>
              <a:t>ORDER</a:t>
            </a:r>
            <a:r>
              <a:rPr lang="en-US" altLang="en-US"/>
              <a:t> </a:t>
            </a:r>
            <a:r>
              <a:rPr lang="en-US" altLang="en-US">
                <a:latin typeface="Courier New" panose="02070309020205020404" pitchFamily="49" charset="0"/>
              </a:rPr>
              <a:t>BY</a:t>
            </a:r>
            <a:r>
              <a:rPr lang="en-US" altLang="en-US"/>
              <a:t> clause is not used, the sort order is undefined, and the Oracle server may not fetch rows in the same order for the same query twice. Use the </a:t>
            </a:r>
            <a:r>
              <a:rPr lang="en-US" altLang="en-US">
                <a:latin typeface="Courier New" panose="02070309020205020404" pitchFamily="49" charset="0"/>
              </a:rPr>
              <a:t>ORDER</a:t>
            </a:r>
            <a:r>
              <a:rPr lang="en-US" altLang="en-US"/>
              <a:t> </a:t>
            </a:r>
            <a:r>
              <a:rPr lang="en-US" altLang="en-US">
                <a:latin typeface="Courier New" panose="02070309020205020404" pitchFamily="49" charset="0"/>
              </a:rPr>
              <a:t>BY</a:t>
            </a:r>
            <a:r>
              <a:rPr lang="en-US" altLang="en-US"/>
              <a:t> clause to display the rows in a specific order.</a:t>
            </a:r>
          </a:p>
          <a:p>
            <a:pPr lvl="1">
              <a:spcBef>
                <a:spcPct val="20000"/>
              </a:spcBef>
            </a:pPr>
            <a:r>
              <a:rPr lang="en-US" altLang="en-US" b="1"/>
              <a:t>Note:</a:t>
            </a:r>
            <a:r>
              <a:rPr lang="en-US" altLang="en-US"/>
              <a:t> Use the keywords </a:t>
            </a:r>
            <a:r>
              <a:rPr lang="en-US" altLang="en-US">
                <a:latin typeface="Courier New" panose="02070309020205020404" pitchFamily="49" charset="0"/>
              </a:rPr>
              <a:t>NULLS</a:t>
            </a:r>
            <a:r>
              <a:rPr lang="en-US" altLang="en-US"/>
              <a:t> </a:t>
            </a:r>
            <a:r>
              <a:rPr lang="en-US" altLang="en-US">
                <a:latin typeface="Courier New" panose="02070309020205020404" pitchFamily="49" charset="0"/>
              </a:rPr>
              <a:t>FIRST</a:t>
            </a:r>
            <a:r>
              <a:rPr lang="en-US" altLang="en-US"/>
              <a:t> or </a:t>
            </a:r>
            <a:r>
              <a:rPr lang="en-US" altLang="en-US">
                <a:latin typeface="Courier New" panose="02070309020205020404" pitchFamily="49" charset="0"/>
              </a:rPr>
              <a:t>NULLS</a:t>
            </a:r>
            <a:r>
              <a:rPr lang="en-US" altLang="en-US"/>
              <a:t> </a:t>
            </a:r>
            <a:r>
              <a:rPr lang="en-US" altLang="en-US">
                <a:latin typeface="Courier New" panose="02070309020205020404" pitchFamily="49" charset="0"/>
              </a:rPr>
              <a:t>LAST</a:t>
            </a:r>
            <a:r>
              <a:rPr lang="en-US" altLang="en-US"/>
              <a:t> to specify whether returned rows containing null values should appear first or last in the ordering sequence.</a:t>
            </a:r>
          </a:p>
        </p:txBody>
      </p:sp>
    </p:spTree>
    <p:extLst>
      <p:ext uri="{BB962C8B-B14F-4D97-AF65-F5344CB8AC3E}">
        <p14:creationId xmlns:p14="http://schemas.microsoft.com/office/powerpoint/2010/main" val="2528335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   </a:t>
            </a:r>
            <a:r>
              <a:rPr lang="en-US" altLang="en-US">
                <a:solidFill>
                  <a:schemeClr val="tx1"/>
                </a:solidFill>
              </a:rPr>
              <a:t>2 - </a:t>
            </a:r>
            <a:fld id="{302B3E81-0EB3-4F67-AE40-73CCF9583A0F}" type="slidenum">
              <a:rPr lang="en-US" altLang="en-US">
                <a:solidFill>
                  <a:schemeClr val="tx1"/>
                </a:solidFill>
              </a:rPr>
              <a:pPr/>
              <a:t>63</a:t>
            </a:fld>
            <a:endParaRPr lang="en-US" altLang="en-US">
              <a:solidFill>
                <a:schemeClr val="tx1"/>
              </a:solidFill>
            </a:endParaRPr>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a:xfrm>
            <a:off x="477838" y="5400675"/>
            <a:ext cx="6359525" cy="3663950"/>
          </a:xfrm>
        </p:spPr>
        <p:txBody>
          <a:bodyPr/>
          <a:lstStyle/>
          <a:p>
            <a:r>
              <a:rPr lang="en-US" altLang="en-US"/>
              <a:t>Sorting</a:t>
            </a:r>
          </a:p>
          <a:p>
            <a:pPr lvl="1"/>
            <a:r>
              <a:rPr lang="en-US" altLang="en-US">
                <a:solidFill>
                  <a:schemeClr val="tx1"/>
                </a:solidFill>
              </a:rPr>
              <a:t>The default sort order is ascending:</a:t>
            </a:r>
          </a:p>
          <a:p>
            <a:pPr lvl="2"/>
            <a:r>
              <a:rPr lang="en-US" altLang="en-US">
                <a:solidFill>
                  <a:schemeClr val="tx1"/>
                </a:solidFill>
              </a:rPr>
              <a:t>Numeric values are displayed with the lowest values first (for example, 1</a:t>
            </a:r>
            <a:r>
              <a:rPr lang="en-US" altLang="en-US"/>
              <a:t> to </a:t>
            </a:r>
            <a:r>
              <a:rPr lang="en-US" altLang="en-US">
                <a:solidFill>
                  <a:schemeClr val="tx1"/>
                </a:solidFill>
              </a:rPr>
              <a:t>999).</a:t>
            </a:r>
          </a:p>
          <a:p>
            <a:pPr lvl="2"/>
            <a:r>
              <a:rPr lang="en-US" altLang="en-US">
                <a:solidFill>
                  <a:schemeClr val="tx1"/>
                </a:solidFill>
              </a:rPr>
              <a:t>Date values are displayed with the earliest value first (for example, 01-JAN-92 before </a:t>
            </a:r>
            <a:br>
              <a:rPr lang="en-US" altLang="en-US">
                <a:solidFill>
                  <a:schemeClr val="tx1"/>
                </a:solidFill>
              </a:rPr>
            </a:br>
            <a:r>
              <a:rPr lang="en-US" altLang="en-US">
                <a:solidFill>
                  <a:schemeClr val="tx1"/>
                </a:solidFill>
              </a:rPr>
              <a:t>01-JAN-95).</a:t>
            </a:r>
          </a:p>
          <a:p>
            <a:pPr lvl="2"/>
            <a:r>
              <a:rPr lang="en-US" altLang="en-US">
                <a:solidFill>
                  <a:schemeClr val="tx1"/>
                </a:solidFill>
              </a:rPr>
              <a:t>Character values are displayed in the alphabetical order (for example, “A” first and “Z” last).</a:t>
            </a:r>
          </a:p>
          <a:p>
            <a:pPr lvl="2"/>
            <a:r>
              <a:rPr lang="en-US" altLang="en-US">
                <a:solidFill>
                  <a:schemeClr val="tx1"/>
                </a:solidFill>
              </a:rPr>
              <a:t>Null values are displayed last for ascending sequences and first for descending sequences.</a:t>
            </a:r>
          </a:p>
          <a:p>
            <a:pPr lvl="2"/>
            <a:r>
              <a:rPr lang="en-US" altLang="en-US">
                <a:solidFill>
                  <a:schemeClr val="tx1"/>
                </a:solidFill>
              </a:rPr>
              <a:t>You can also sort by a column that is not in the </a:t>
            </a:r>
            <a:r>
              <a:rPr lang="en-US" altLang="en-US">
                <a:solidFill>
                  <a:schemeClr val="tx1"/>
                </a:solidFill>
                <a:latin typeface="Courier New" panose="02070309020205020404" pitchFamily="49" charset="0"/>
              </a:rPr>
              <a:t>SELECT</a:t>
            </a:r>
            <a:r>
              <a:rPr lang="en-US" altLang="en-US">
                <a:solidFill>
                  <a:schemeClr val="tx1"/>
                </a:solidFill>
              </a:rPr>
              <a:t> list.</a:t>
            </a:r>
          </a:p>
          <a:p>
            <a:pPr lvl="1"/>
            <a:r>
              <a:rPr lang="en-US" altLang="en-US" b="1">
                <a:solidFill>
                  <a:schemeClr val="tx1"/>
                </a:solidFill>
              </a:rPr>
              <a:t>Examples:</a:t>
            </a:r>
          </a:p>
          <a:p>
            <a:pPr lvl="2">
              <a:buFont typeface="Times New Roman" panose="02020603050405020304" pitchFamily="18" charset="0"/>
              <a:buNone/>
            </a:pPr>
            <a:r>
              <a:rPr lang="en-US" altLang="en-US">
                <a:solidFill>
                  <a:schemeClr val="tx1"/>
                </a:solidFill>
              </a:rPr>
              <a:t>1.	To reverse the order in which the rows are displayed, specify the </a:t>
            </a:r>
            <a:r>
              <a:rPr lang="en-US" altLang="en-US">
                <a:solidFill>
                  <a:schemeClr val="tx1"/>
                </a:solidFill>
                <a:latin typeface="Courier New" panose="02070309020205020404" pitchFamily="49" charset="0"/>
              </a:rPr>
              <a:t>DESC</a:t>
            </a:r>
            <a:r>
              <a:rPr lang="en-US" altLang="en-US">
                <a:solidFill>
                  <a:schemeClr val="tx1"/>
                </a:solidFill>
              </a:rPr>
              <a:t> keyword after the column name in the </a:t>
            </a:r>
            <a:r>
              <a:rPr lang="en-US" altLang="en-US">
                <a:solidFill>
                  <a:schemeClr val="tx1"/>
                </a:solidFill>
                <a:latin typeface="Courier New" panose="02070309020205020404" pitchFamily="49" charset="0"/>
              </a:rPr>
              <a:t>ORDER</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The slide example sorts the result by the most recently hired employee.</a:t>
            </a:r>
          </a:p>
          <a:p>
            <a:pPr lvl="2">
              <a:buFont typeface="Times New Roman" panose="02020603050405020304" pitchFamily="18" charset="0"/>
              <a:buNone/>
            </a:pPr>
            <a:r>
              <a:rPr lang="en-US" altLang="en-US">
                <a:solidFill>
                  <a:schemeClr val="tx1"/>
                </a:solidFill>
              </a:rPr>
              <a:t>2.	You can also use a column alias in the </a:t>
            </a:r>
            <a:r>
              <a:rPr lang="en-US" altLang="en-US">
                <a:solidFill>
                  <a:schemeClr val="tx1"/>
                </a:solidFill>
                <a:latin typeface="Courier New" panose="02070309020205020404" pitchFamily="49" charset="0"/>
              </a:rPr>
              <a:t>ORDER</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The slide example sorts the data by annual salary.</a:t>
            </a:r>
            <a:endParaRPr lang="en-US" altLang="en-US"/>
          </a:p>
        </p:txBody>
      </p:sp>
    </p:spTree>
    <p:extLst>
      <p:ext uri="{BB962C8B-B14F-4D97-AF65-F5344CB8AC3E}">
        <p14:creationId xmlns:p14="http://schemas.microsoft.com/office/powerpoint/2010/main" val="361239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   </a:t>
            </a:r>
            <a:r>
              <a:rPr lang="en-US" altLang="en-US">
                <a:solidFill>
                  <a:schemeClr val="tx1"/>
                </a:solidFill>
              </a:rPr>
              <a:t>2 - </a:t>
            </a:r>
            <a:fld id="{FC555A60-4956-4CC7-87AE-DE749520F09E}" type="slidenum">
              <a:rPr lang="en-US" altLang="en-US">
                <a:solidFill>
                  <a:schemeClr val="tx1"/>
                </a:solidFill>
              </a:rPr>
              <a:pPr/>
              <a:t>64</a:t>
            </a:fld>
            <a:endParaRPr lang="en-US" altLang="en-US">
              <a:solidFill>
                <a:schemeClr val="tx1"/>
              </a:solidFill>
            </a:endParaRPr>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a:xfrm>
            <a:off x="477838" y="5400675"/>
            <a:ext cx="6359525" cy="3663950"/>
          </a:xfrm>
        </p:spPr>
        <p:txBody>
          <a:bodyPr/>
          <a:lstStyle/>
          <a:p>
            <a:pPr marL="228600" indent="-228600"/>
            <a:r>
              <a:rPr lang="en-US" altLang="en-US"/>
              <a:t>Sorting (continued)</a:t>
            </a:r>
          </a:p>
          <a:p>
            <a:pPr marL="342900" lvl="1" indent="-228600"/>
            <a:r>
              <a:rPr lang="en-US" altLang="en-US" b="1">
                <a:solidFill>
                  <a:schemeClr val="tx1"/>
                </a:solidFill>
              </a:rPr>
              <a:t>Examples:</a:t>
            </a:r>
          </a:p>
          <a:p>
            <a:pPr marL="457200" lvl="2" indent="-228600">
              <a:buFont typeface="Times New Roman" panose="02020603050405020304" pitchFamily="18" charset="0"/>
              <a:buNone/>
            </a:pPr>
            <a:r>
              <a:rPr lang="en-US" altLang="en-US">
                <a:solidFill>
                  <a:schemeClr val="tx1"/>
                </a:solidFill>
              </a:rPr>
              <a:t>3.	You can sort query results by specifying the numeric position of the column in the </a:t>
            </a:r>
            <a:r>
              <a:rPr lang="en-US" altLang="en-US">
                <a:solidFill>
                  <a:schemeClr val="tx1"/>
                </a:solidFill>
                <a:latin typeface="Courier New" panose="02070309020205020404" pitchFamily="49" charset="0"/>
              </a:rPr>
              <a:t>SELECT</a:t>
            </a:r>
            <a:r>
              <a:rPr lang="en-US" altLang="en-US">
                <a:solidFill>
                  <a:schemeClr val="tx1"/>
                </a:solidFill>
              </a:rPr>
              <a:t> clause. The slide example sorts the result by the </a:t>
            </a:r>
            <a:r>
              <a:rPr lang="en-US" altLang="en-US">
                <a:solidFill>
                  <a:schemeClr val="tx1"/>
                </a:solidFill>
                <a:latin typeface="Courier New" panose="02070309020205020404" pitchFamily="49" charset="0"/>
              </a:rPr>
              <a:t>department_id</a:t>
            </a:r>
            <a:r>
              <a:rPr lang="en-US" altLang="en-US">
                <a:solidFill>
                  <a:schemeClr val="tx1"/>
                </a:solidFill>
              </a:rPr>
              <a:t> as this column is at the third position in the </a:t>
            </a:r>
            <a:r>
              <a:rPr lang="en-US" altLang="en-US">
                <a:solidFill>
                  <a:schemeClr val="tx1"/>
                </a:solidFill>
                <a:latin typeface="Courier New" panose="02070309020205020404" pitchFamily="49" charset="0"/>
              </a:rPr>
              <a:t>SELECT</a:t>
            </a:r>
            <a:r>
              <a:rPr lang="en-US" altLang="en-US">
                <a:solidFill>
                  <a:schemeClr val="tx1"/>
                </a:solidFill>
              </a:rPr>
              <a:t> clause.</a:t>
            </a:r>
          </a:p>
          <a:p>
            <a:pPr marL="457200" lvl="2" indent="-228600">
              <a:buFont typeface="Times New Roman" panose="02020603050405020304" pitchFamily="18" charset="0"/>
              <a:buNone/>
            </a:pPr>
            <a:r>
              <a:rPr lang="en-US" altLang="en-US">
                <a:solidFill>
                  <a:schemeClr val="tx1"/>
                </a:solidFill>
              </a:rPr>
              <a:t>4.	You can sort query results by more than one column. The sort limit is the number of columns in the given table. In the </a:t>
            </a:r>
            <a:r>
              <a:rPr lang="en-US" altLang="en-US">
                <a:solidFill>
                  <a:schemeClr val="tx1"/>
                </a:solidFill>
                <a:latin typeface="Courier New" panose="02070309020205020404" pitchFamily="49" charset="0"/>
              </a:rPr>
              <a:t>ORDER</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specify the columns and separate the column names using commas. If you want to reverse the order of a column, specify </a:t>
            </a:r>
            <a:r>
              <a:rPr lang="en-US" altLang="en-US">
                <a:solidFill>
                  <a:schemeClr val="tx1"/>
                </a:solidFill>
                <a:latin typeface="Courier New" panose="02070309020205020404" pitchFamily="49" charset="0"/>
              </a:rPr>
              <a:t>DESC</a:t>
            </a:r>
            <a:r>
              <a:rPr lang="en-US" altLang="en-US">
                <a:solidFill>
                  <a:schemeClr val="tx1"/>
                </a:solidFill>
              </a:rPr>
              <a:t> after its name. </a:t>
            </a:r>
            <a:endParaRPr lang="en-US" altLang="en-US"/>
          </a:p>
        </p:txBody>
      </p:sp>
    </p:spTree>
    <p:extLst>
      <p:ext uri="{BB962C8B-B14F-4D97-AF65-F5344CB8AC3E}">
        <p14:creationId xmlns:p14="http://schemas.microsoft.com/office/powerpoint/2010/main" val="2803238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8C7D9D6B-3D4E-45BE-93E9-B19A126783A1}" type="slidenum">
              <a:rPr lang="en-US" altLang="en-US">
                <a:solidFill>
                  <a:schemeClr val="tx1"/>
                </a:solidFill>
              </a:rPr>
              <a:pPr/>
              <a:t>66</a:t>
            </a:fld>
            <a:endParaRPr lang="en-US" altLang="en-US">
              <a:solidFill>
                <a:schemeClr val="tx1"/>
              </a:solidFill>
            </a:endParaRPr>
          </a:p>
        </p:txBody>
      </p:sp>
      <p:sp>
        <p:nvSpPr>
          <p:cNvPr id="311298" name="Rectangle 1026"/>
          <p:cNvSpPr>
            <a:spLocks noGrp="1" noRot="1" noChangeAspect="1" noChangeArrowheads="1" noTextEdit="1"/>
          </p:cNvSpPr>
          <p:nvPr>
            <p:ph type="sldImg"/>
          </p:nvPr>
        </p:nvSpPr>
        <p:spPr>
          <a:ln/>
        </p:spPr>
      </p:sp>
      <p:sp>
        <p:nvSpPr>
          <p:cNvPr id="311299" name="Rectangle 1027"/>
          <p:cNvSpPr>
            <a:spLocks noGrp="1" noChangeArrowheads="1"/>
          </p:cNvSpPr>
          <p:nvPr>
            <p:ph type="body" idx="1"/>
          </p:nvPr>
        </p:nvSpPr>
        <p:spPr>
          <a:xfrm>
            <a:off x="477838" y="5400675"/>
            <a:ext cx="6359525" cy="3663950"/>
          </a:xfrm>
        </p:spPr>
        <p:txBody>
          <a:bodyPr/>
          <a:lstStyle/>
          <a:p>
            <a:r>
              <a:rPr lang="en-US" altLang="en-US"/>
              <a:t>Data Manipulation Language</a:t>
            </a:r>
          </a:p>
          <a:p>
            <a:pPr lvl="1"/>
            <a:r>
              <a:rPr lang="en-US" altLang="en-US">
                <a:solidFill>
                  <a:schemeClr val="tx1"/>
                </a:solidFill>
              </a:rPr>
              <a:t>Data manipulation language (DML) is a core part of SQL. When you want to add, update, or delete data in the database, you execute a DML statement. A collection of DML statements that form a logical unit of work is called a </a:t>
            </a:r>
            <a:r>
              <a:rPr lang="en-US" altLang="en-US" i="1">
                <a:solidFill>
                  <a:schemeClr val="tx1"/>
                </a:solidFill>
              </a:rPr>
              <a:t>transaction</a:t>
            </a:r>
            <a:r>
              <a:rPr lang="en-US" altLang="en-US">
                <a:solidFill>
                  <a:schemeClr val="tx1"/>
                </a:solidFill>
              </a:rPr>
              <a:t>. </a:t>
            </a:r>
          </a:p>
          <a:p>
            <a:pPr lvl="1"/>
            <a:r>
              <a:rPr lang="en-US" altLang="en-US">
                <a:solidFill>
                  <a:schemeClr val="tx1"/>
                </a:solidFill>
              </a:rPr>
              <a:t>Consider a banking database. When a bank customer transfers money from a savings account to a checking account, the transaction might consist of three separate operations: decreasing the savings account, increasing the checking account, and recording the transaction in the transaction journal. The Oracle server must guarantee that all the three SQL statements are performed to maintain the accounts in proper balance. When something prevents one of the statements in the transaction from executing, the other statements of the transaction must be undone.</a:t>
            </a:r>
          </a:p>
          <a:p>
            <a:pPr lvl="1"/>
            <a:r>
              <a:rPr lang="en-US" altLang="en-US" b="1">
                <a:solidFill>
                  <a:schemeClr val="tx1"/>
                </a:solidFill>
              </a:rPr>
              <a:t>Note:</a:t>
            </a:r>
            <a:r>
              <a:rPr lang="en-US" altLang="en-US">
                <a:solidFill>
                  <a:schemeClr val="tx1"/>
                </a:solidFill>
              </a:rPr>
              <a:t> Most of the DML statements in this lesson assume that no constraints on the table are violated. Constraints are discussed later in this course. </a:t>
            </a:r>
          </a:p>
          <a:p>
            <a:pPr lvl="1"/>
            <a:r>
              <a:rPr lang="en-US" altLang="en-US" b="1">
                <a:solidFill>
                  <a:schemeClr val="tx1"/>
                </a:solidFill>
              </a:rPr>
              <a:t>Note:</a:t>
            </a:r>
            <a:r>
              <a:rPr lang="en-US" altLang="en-US">
                <a:solidFill>
                  <a:schemeClr val="tx1"/>
                </a:solidFill>
              </a:rPr>
              <a:t> In SQL Developer, click the Run Script icon or press [F5] to run the DML statements. The feedback messages will be shown on the Script Output tabbed page.</a:t>
            </a:r>
            <a:endParaRPr lang="en-US" altLang="en-US"/>
          </a:p>
        </p:txBody>
      </p:sp>
      <p:sp>
        <p:nvSpPr>
          <p:cNvPr id="311300" name="Rectangle 1028"/>
          <p:cNvSpPr>
            <a:spLocks noChangeArrowheads="1"/>
          </p:cNvSpPr>
          <p:nvPr/>
        </p:nvSpPr>
        <p:spPr bwMode="auto">
          <a:xfrm>
            <a:off x="4143375" y="-1588"/>
            <a:ext cx="3171825"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1" name="Rectangle 1029"/>
          <p:cNvSpPr>
            <a:spLocks noChangeArrowheads="1"/>
          </p:cNvSpPr>
          <p:nvPr/>
        </p:nvSpPr>
        <p:spPr bwMode="auto">
          <a:xfrm>
            <a:off x="-1588" y="-1588"/>
            <a:ext cx="316706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55682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749ADEC1-2A2C-46B8-9EA0-553B847DFB3B}" type="slidenum">
              <a:rPr lang="en-US" altLang="en-US">
                <a:solidFill>
                  <a:schemeClr val="tx1"/>
                </a:solidFill>
              </a:rPr>
              <a:pPr/>
              <a:t>67</a:t>
            </a:fld>
            <a:endParaRPr lang="en-US" altLang="en-US">
              <a:solidFill>
                <a:schemeClr val="tx1"/>
              </a:solidFill>
            </a:endParaRPr>
          </a:p>
        </p:txBody>
      </p:sp>
      <p:sp>
        <p:nvSpPr>
          <p:cNvPr id="313352" name="Rectangle 8"/>
          <p:cNvSpPr>
            <a:spLocks noGrp="1" noRot="1" noChangeAspect="1" noChangeArrowheads="1" noTextEdit="1"/>
          </p:cNvSpPr>
          <p:nvPr>
            <p:ph type="sldImg"/>
          </p:nvPr>
        </p:nvSpPr>
        <p:spPr>
          <a:ln/>
        </p:spPr>
      </p:sp>
      <p:sp>
        <p:nvSpPr>
          <p:cNvPr id="313353" name="Rectangle 9"/>
          <p:cNvSpPr>
            <a:spLocks noGrp="1" noChangeArrowheads="1"/>
          </p:cNvSpPr>
          <p:nvPr>
            <p:ph type="body" idx="1"/>
          </p:nvPr>
        </p:nvSpPr>
        <p:spPr/>
        <p:txBody>
          <a:bodyPr/>
          <a:lstStyle/>
          <a:p>
            <a:r>
              <a:rPr lang="en-US" altLang="en-US"/>
              <a:t>Adding a New Row to a Table</a:t>
            </a:r>
          </a:p>
          <a:p>
            <a:pPr lvl="1"/>
            <a:r>
              <a:rPr lang="en-US" altLang="en-US"/>
              <a:t>The graphic in the slide illustrates the addition of a new department to the </a:t>
            </a:r>
            <a:r>
              <a:rPr lang="en-US" altLang="en-US">
                <a:latin typeface="Courier New" panose="02070309020205020404" pitchFamily="49" charset="0"/>
              </a:rPr>
              <a:t>DEPARTMENTS</a:t>
            </a:r>
            <a:r>
              <a:rPr lang="en-US" altLang="en-US"/>
              <a:t> table.</a:t>
            </a:r>
          </a:p>
        </p:txBody>
      </p:sp>
    </p:spTree>
    <p:extLst>
      <p:ext uri="{BB962C8B-B14F-4D97-AF65-F5344CB8AC3E}">
        <p14:creationId xmlns:p14="http://schemas.microsoft.com/office/powerpoint/2010/main" val="235351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DB535C7D-52B0-409E-8E3A-1665A9CE53D9}" type="slidenum">
              <a:rPr lang="en-US" altLang="en-US">
                <a:solidFill>
                  <a:schemeClr val="tx1"/>
                </a:solidFill>
              </a:rPr>
              <a:pPr/>
              <a:t>68</a:t>
            </a:fld>
            <a:endParaRPr lang="en-US" altLang="en-US">
              <a:solidFill>
                <a:schemeClr val="tx1"/>
              </a:solidFill>
            </a:endParaRPr>
          </a:p>
        </p:txBody>
      </p:sp>
      <p:sp>
        <p:nvSpPr>
          <p:cNvPr id="315396" name="Rectangle 4"/>
          <p:cNvSpPr>
            <a:spLocks noGrp="1" noRot="1" noChangeAspect="1" noChangeArrowheads="1" noTextEdit="1"/>
          </p:cNvSpPr>
          <p:nvPr>
            <p:ph type="sldImg"/>
          </p:nvPr>
        </p:nvSpPr>
        <p:spPr>
          <a:ln/>
        </p:spPr>
      </p:sp>
      <p:sp>
        <p:nvSpPr>
          <p:cNvPr id="315397" name="Rectangle 5"/>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INSERT</a:t>
            </a:r>
            <a:r>
              <a:rPr lang="en-US" altLang="en-US"/>
              <a:t> Statement Syntax</a:t>
            </a:r>
          </a:p>
          <a:p>
            <a:pPr lvl="1"/>
            <a:r>
              <a:rPr lang="en-US" altLang="en-US">
                <a:solidFill>
                  <a:schemeClr val="tx1"/>
                </a:solidFill>
              </a:rPr>
              <a:t>You can add new rows to a table by issuing the </a:t>
            </a:r>
            <a:r>
              <a:rPr lang="en-US" altLang="en-US">
                <a:solidFill>
                  <a:schemeClr val="tx1"/>
                </a:solidFill>
                <a:latin typeface="Courier New" panose="02070309020205020404" pitchFamily="49" charset="0"/>
              </a:rPr>
              <a:t>INSERT</a:t>
            </a:r>
            <a:r>
              <a:rPr lang="en-US" altLang="en-US">
                <a:solidFill>
                  <a:schemeClr val="tx1"/>
                </a:solidFill>
              </a:rPr>
              <a:t> statement. </a:t>
            </a:r>
          </a:p>
          <a:p>
            <a:pPr lvl="1"/>
            <a:r>
              <a:rPr lang="en-US" altLang="en-US">
                <a:solidFill>
                  <a:schemeClr val="tx1"/>
                </a:solidFill>
              </a:rPr>
              <a:t>In the syntax:</a:t>
            </a:r>
          </a:p>
          <a:p>
            <a:pPr lvl="2">
              <a:buFont typeface="Times New Roman" panose="02020603050405020304" pitchFamily="18" charset="0"/>
              <a:buNone/>
            </a:pPr>
            <a:r>
              <a:rPr lang="en-US" altLang="en-US" i="1">
                <a:solidFill>
                  <a:schemeClr val="tx1"/>
                </a:solidFill>
              </a:rPr>
              <a:t>table		</a:t>
            </a:r>
            <a:r>
              <a:rPr lang="en-US" altLang="en-US">
                <a:solidFill>
                  <a:schemeClr val="tx1"/>
                </a:solidFill>
              </a:rPr>
              <a:t>is the name of the table</a:t>
            </a:r>
          </a:p>
          <a:p>
            <a:pPr lvl="2">
              <a:buFont typeface="Times New Roman" panose="02020603050405020304" pitchFamily="18" charset="0"/>
              <a:buNone/>
            </a:pPr>
            <a:r>
              <a:rPr lang="en-US" altLang="en-US" i="1">
                <a:solidFill>
                  <a:schemeClr val="tx1"/>
                </a:solidFill>
              </a:rPr>
              <a:t>column		</a:t>
            </a:r>
            <a:r>
              <a:rPr lang="en-US" altLang="en-US">
                <a:solidFill>
                  <a:schemeClr val="tx1"/>
                </a:solidFill>
              </a:rPr>
              <a:t>is the name of the column in the table to populate</a:t>
            </a:r>
          </a:p>
          <a:p>
            <a:pPr lvl="2">
              <a:buFont typeface="Times New Roman" panose="02020603050405020304" pitchFamily="18" charset="0"/>
              <a:buNone/>
            </a:pPr>
            <a:r>
              <a:rPr lang="en-US" altLang="en-US" i="1">
                <a:solidFill>
                  <a:schemeClr val="tx1"/>
                </a:solidFill>
              </a:rPr>
              <a:t>value		</a:t>
            </a:r>
            <a:r>
              <a:rPr lang="en-US" altLang="en-US">
                <a:solidFill>
                  <a:schemeClr val="tx1"/>
                </a:solidFill>
              </a:rPr>
              <a:t>is the corresponding value for the column</a:t>
            </a:r>
          </a:p>
          <a:p>
            <a:pPr lvl="1"/>
            <a:r>
              <a:rPr lang="en-US" altLang="en-US" b="1">
                <a:solidFill>
                  <a:schemeClr val="tx1"/>
                </a:solidFill>
              </a:rPr>
              <a:t>Note:</a:t>
            </a:r>
            <a:r>
              <a:rPr lang="en-US" altLang="en-US">
                <a:solidFill>
                  <a:schemeClr val="tx1"/>
                </a:solidFill>
              </a:rPr>
              <a:t> This statement with the </a:t>
            </a:r>
            <a:r>
              <a:rPr lang="en-US" altLang="en-US">
                <a:solidFill>
                  <a:schemeClr val="tx1"/>
                </a:solidFill>
                <a:latin typeface="Courier New" panose="02070309020205020404" pitchFamily="49" charset="0"/>
              </a:rPr>
              <a:t>VALUES</a:t>
            </a:r>
            <a:r>
              <a:rPr lang="en-US" altLang="en-US">
                <a:solidFill>
                  <a:schemeClr val="tx1"/>
                </a:solidFill>
              </a:rPr>
              <a:t> clause adds only one row at a time to a table.</a:t>
            </a:r>
            <a:endParaRPr lang="en-US" altLang="en-US"/>
          </a:p>
        </p:txBody>
      </p:sp>
    </p:spTree>
    <p:extLst>
      <p:ext uri="{BB962C8B-B14F-4D97-AF65-F5344CB8AC3E}">
        <p14:creationId xmlns:p14="http://schemas.microsoft.com/office/powerpoint/2010/main" val="3698848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75F3D521-7CC5-4F24-88F7-8D9E20C4359A}" type="slidenum">
              <a:rPr lang="en-US" altLang="en-US">
                <a:solidFill>
                  <a:schemeClr val="tx1"/>
                </a:solidFill>
              </a:rPr>
              <a:pPr/>
              <a:t>69</a:t>
            </a:fld>
            <a:endParaRPr lang="en-US" altLang="en-US">
              <a:solidFill>
                <a:schemeClr val="tx1"/>
              </a:solidFill>
            </a:endParaRPr>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a:xfrm>
            <a:off x="477838" y="5400675"/>
            <a:ext cx="6359525" cy="3663950"/>
          </a:xfrm>
        </p:spPr>
        <p:txBody>
          <a:bodyPr/>
          <a:lstStyle/>
          <a:p>
            <a:r>
              <a:rPr lang="en-US" altLang="en-US"/>
              <a:t>Inserting New Rows</a:t>
            </a:r>
          </a:p>
          <a:p>
            <a:pPr lvl="1"/>
            <a:r>
              <a:rPr lang="en-US" altLang="en-US">
                <a:solidFill>
                  <a:schemeClr val="tx1"/>
                </a:solidFill>
              </a:rPr>
              <a:t>Because you can insert a new row that contains values for each column, the column list is not required in the </a:t>
            </a:r>
            <a:r>
              <a:rPr lang="en-US" altLang="en-US">
                <a:solidFill>
                  <a:schemeClr val="tx1"/>
                </a:solidFill>
                <a:latin typeface="Courier New" panose="02070309020205020404" pitchFamily="49" charset="0"/>
              </a:rPr>
              <a:t>INSERT</a:t>
            </a:r>
            <a:r>
              <a:rPr lang="en-US" altLang="en-US">
                <a:solidFill>
                  <a:schemeClr val="tx1"/>
                </a:solidFill>
              </a:rPr>
              <a:t> clause. However, if you do not use the column list, the values must be listed according to the default order of the columns in the table, and a value must be provided for each column. </a:t>
            </a:r>
            <a:endParaRPr lang="en-US" altLang="en-US" sz="500">
              <a:solidFill>
                <a:schemeClr val="tx1"/>
              </a:solidFill>
            </a:endParaRPr>
          </a:p>
          <a:p>
            <a:pPr lvl="1">
              <a:spcBef>
                <a:spcPct val="0"/>
              </a:spcBef>
            </a:pPr>
            <a:r>
              <a:rPr lang="en-US" altLang="en-US">
                <a:solidFill>
                  <a:schemeClr val="tx1"/>
                </a:solidFill>
                <a:latin typeface="Courier New" panose="02070309020205020404" pitchFamily="49" charset="0"/>
              </a:rPr>
              <a:t>   </a:t>
            </a:r>
            <a:r>
              <a:rPr lang="en-US" altLang="en-US" sz="1100">
                <a:solidFill>
                  <a:schemeClr val="tx1"/>
                </a:solidFill>
                <a:latin typeface="Courier New" panose="02070309020205020404" pitchFamily="49" charset="0"/>
              </a:rPr>
              <a:t>DESCRIBE</a:t>
            </a:r>
            <a:r>
              <a:rPr lang="en-US" altLang="en-US" sz="1100">
                <a:solidFill>
                  <a:schemeClr val="tx1"/>
                </a:solidFill>
              </a:rPr>
              <a:t>  </a:t>
            </a:r>
            <a:r>
              <a:rPr lang="en-US" altLang="en-US" sz="1100">
                <a:solidFill>
                  <a:schemeClr val="tx1"/>
                </a:solidFill>
                <a:latin typeface="Courier New" panose="02070309020205020404" pitchFamily="49" charset="0"/>
              </a:rPr>
              <a:t>departments</a:t>
            </a:r>
            <a:endParaRPr lang="en-US" altLang="en-US" sz="1100" b="1">
              <a:solidFill>
                <a:schemeClr val="tx1"/>
              </a:solidFill>
              <a:latin typeface="Courier New" panose="02070309020205020404" pitchFamily="49" charset="0"/>
            </a:endParaRPr>
          </a:p>
          <a:p>
            <a:pPr lvl="1">
              <a:spcBef>
                <a:spcPct val="0"/>
              </a:spcBef>
            </a:pPr>
            <a:r>
              <a:rPr lang="en-US" altLang="en-US">
                <a:solidFill>
                  <a:schemeClr val="tx1"/>
                </a:solidFill>
                <a:latin typeface="Courier New" panose="02070309020205020404" pitchFamily="49" charset="0"/>
              </a:rPr>
              <a:t>     </a:t>
            </a:r>
          </a:p>
          <a:p>
            <a:pPr lvl="1">
              <a:spcBef>
                <a:spcPct val="0"/>
              </a:spcBef>
            </a:pPr>
            <a:r>
              <a:rPr lang="en-US" altLang="en-US">
                <a:solidFill>
                  <a:schemeClr val="tx1"/>
                </a:solidFill>
                <a:latin typeface="Courier New" panose="02070309020205020404" pitchFamily="49" charset="0"/>
              </a:rPr>
              <a:t>   </a:t>
            </a:r>
          </a:p>
          <a:p>
            <a:pPr lvl="1"/>
            <a:endParaRPr lang="en-US" altLang="en-US">
              <a:solidFill>
                <a:schemeClr val="tx1"/>
              </a:solidFill>
            </a:endParaRPr>
          </a:p>
          <a:p>
            <a:pPr lvl="1"/>
            <a:endParaRPr lang="en-US" altLang="en-US">
              <a:solidFill>
                <a:schemeClr val="tx1"/>
              </a:solidFill>
            </a:endParaRPr>
          </a:p>
          <a:p>
            <a:pPr lvl="1"/>
            <a:endParaRPr lang="en-US" altLang="en-US" sz="1600">
              <a:solidFill>
                <a:schemeClr val="tx1"/>
              </a:solidFill>
            </a:endParaRPr>
          </a:p>
          <a:p>
            <a:pPr lvl="1"/>
            <a:endParaRPr lang="en-US" altLang="en-US">
              <a:solidFill>
                <a:schemeClr val="tx1"/>
              </a:solidFill>
            </a:endParaRPr>
          </a:p>
          <a:p>
            <a:pPr lvl="1"/>
            <a:r>
              <a:rPr lang="en-US" altLang="en-US">
                <a:solidFill>
                  <a:schemeClr val="tx1"/>
                </a:solidFill>
              </a:rPr>
              <a:t>For clarity, use the column list in the </a:t>
            </a:r>
            <a:r>
              <a:rPr lang="en-US" altLang="en-US">
                <a:solidFill>
                  <a:schemeClr val="tx1"/>
                </a:solidFill>
                <a:latin typeface="Courier New" panose="02070309020205020404" pitchFamily="49" charset="0"/>
              </a:rPr>
              <a:t>INSERT</a:t>
            </a:r>
            <a:r>
              <a:rPr lang="en-US" altLang="en-US">
                <a:solidFill>
                  <a:schemeClr val="tx1"/>
                </a:solidFill>
              </a:rPr>
              <a:t> clause.</a:t>
            </a:r>
            <a:br>
              <a:rPr lang="en-US" altLang="en-US">
                <a:solidFill>
                  <a:schemeClr val="tx1"/>
                </a:solidFill>
              </a:rPr>
            </a:br>
            <a:r>
              <a:rPr lang="en-US" altLang="en-US">
                <a:solidFill>
                  <a:schemeClr val="tx1"/>
                </a:solidFill>
              </a:rPr>
              <a:t>Enclose character and date values within single quotation marks; however, it is not recommended that you enclose numeric values within single quotation marks. </a:t>
            </a:r>
            <a:endParaRPr lang="en-US" altLang="en-US"/>
          </a:p>
        </p:txBody>
      </p:sp>
      <p:sp>
        <p:nvSpPr>
          <p:cNvPr id="317444" name="Rectangle 4"/>
          <p:cNvSpPr>
            <a:spLocks noChangeArrowheads="1"/>
          </p:cNvSpPr>
          <p:nvPr/>
        </p:nvSpPr>
        <p:spPr bwMode="auto">
          <a:xfrm>
            <a:off x="668338" y="6256338"/>
            <a:ext cx="5945187"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7446" name="Picture 6" descr="C:\project-SQLFund1\images\img09-0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621463"/>
            <a:ext cx="4090988"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0591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8A13B725-E52C-4A4F-B8B4-720745C1837B}" type="slidenum">
              <a:rPr lang="en-US" altLang="en-US">
                <a:solidFill>
                  <a:schemeClr val="tx1"/>
                </a:solidFill>
              </a:rPr>
              <a:pPr/>
              <a:t>70</a:t>
            </a:fld>
            <a:endParaRPr lang="en-US" altLang="en-US">
              <a:solidFill>
                <a:schemeClr val="tx1"/>
              </a:solidFill>
            </a:endParaRPr>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xfrm>
            <a:off x="477838" y="5400675"/>
            <a:ext cx="6359525" cy="3663950"/>
          </a:xfrm>
        </p:spPr>
        <p:txBody>
          <a:bodyPr/>
          <a:lstStyle/>
          <a:p>
            <a:r>
              <a:rPr lang="en-US" altLang="en-US"/>
              <a:t>Inserting Rows with Null Values</a:t>
            </a:r>
          </a:p>
          <a:p>
            <a:endParaRPr lang="en-US" altLang="en-US"/>
          </a:p>
          <a:p>
            <a:endParaRPr lang="en-US" altLang="en-US"/>
          </a:p>
          <a:p>
            <a:endParaRPr lang="en-US" altLang="en-US"/>
          </a:p>
          <a:p>
            <a:endParaRPr lang="en-US" altLang="en-US"/>
          </a:p>
          <a:p>
            <a:pPr lvl="1"/>
            <a:r>
              <a:rPr lang="en-US" altLang="en-US">
                <a:solidFill>
                  <a:schemeClr val="tx1"/>
                </a:solidFill>
              </a:rPr>
              <a:t>Be sure that you can use null values in the targeted column by verifying the </a:t>
            </a:r>
            <a:r>
              <a:rPr lang="en-US" altLang="en-US">
                <a:solidFill>
                  <a:schemeClr val="tx1"/>
                </a:solidFill>
                <a:latin typeface="Courier New" panose="02070309020205020404" pitchFamily="49" charset="0"/>
              </a:rPr>
              <a:t>Null</a:t>
            </a:r>
            <a:r>
              <a:rPr lang="en-US" altLang="en-US">
                <a:solidFill>
                  <a:schemeClr val="tx1"/>
                </a:solidFill>
              </a:rPr>
              <a:t> status with the </a:t>
            </a:r>
            <a:r>
              <a:rPr lang="en-US" altLang="en-US">
                <a:solidFill>
                  <a:schemeClr val="tx1"/>
                </a:solidFill>
                <a:latin typeface="Courier New" panose="02070309020205020404" pitchFamily="49" charset="0"/>
              </a:rPr>
              <a:t>DESCRIBE</a:t>
            </a:r>
            <a:r>
              <a:rPr lang="en-US" altLang="en-US">
                <a:solidFill>
                  <a:schemeClr val="tx1"/>
                </a:solidFill>
              </a:rPr>
              <a:t> command.</a:t>
            </a:r>
          </a:p>
          <a:p>
            <a:pPr lvl="1"/>
            <a:r>
              <a:rPr lang="en-US" altLang="en-US">
                <a:solidFill>
                  <a:schemeClr val="tx1"/>
                </a:solidFill>
              </a:rPr>
              <a:t>The Oracle server automatically enforces all data types, data ranges, and data integrity constraints. Any column that is not listed explicitly obtains a null value in the new row. </a:t>
            </a:r>
          </a:p>
          <a:p>
            <a:pPr lvl="1"/>
            <a:r>
              <a:rPr lang="en-US" altLang="en-US">
                <a:solidFill>
                  <a:schemeClr val="tx1"/>
                </a:solidFill>
              </a:rPr>
              <a:t>Common errors that can occur during user input are checked in the following order: </a:t>
            </a:r>
          </a:p>
          <a:p>
            <a:pPr lvl="2"/>
            <a:r>
              <a:rPr lang="en-US" altLang="en-US">
                <a:solidFill>
                  <a:schemeClr val="tx1"/>
                </a:solidFill>
              </a:rPr>
              <a:t>Mandatory value missing for a </a:t>
            </a:r>
            <a:r>
              <a:rPr lang="en-US" altLang="en-US">
                <a:solidFill>
                  <a:schemeClr val="tx1"/>
                </a:solidFill>
                <a:latin typeface="Courier New" panose="02070309020205020404" pitchFamily="49" charset="0"/>
              </a:rPr>
              <a:t>NOT</a:t>
            </a:r>
            <a:r>
              <a:rPr lang="en-US" altLang="en-US">
                <a:solidFill>
                  <a:schemeClr val="tx1"/>
                </a:solidFill>
              </a:rPr>
              <a:t> </a:t>
            </a:r>
            <a:r>
              <a:rPr lang="en-US" altLang="en-US">
                <a:solidFill>
                  <a:schemeClr val="tx1"/>
                </a:solidFill>
                <a:latin typeface="Courier New" panose="02070309020205020404" pitchFamily="49" charset="0"/>
              </a:rPr>
              <a:t>NULL</a:t>
            </a:r>
            <a:r>
              <a:rPr lang="en-US" altLang="en-US">
                <a:solidFill>
                  <a:schemeClr val="tx1"/>
                </a:solidFill>
              </a:rPr>
              <a:t> column</a:t>
            </a:r>
          </a:p>
          <a:p>
            <a:pPr lvl="2"/>
            <a:r>
              <a:rPr lang="en-US" altLang="en-US">
                <a:solidFill>
                  <a:schemeClr val="tx1"/>
                </a:solidFill>
              </a:rPr>
              <a:t>Duplicate value violating any unique or primary key constraint</a:t>
            </a:r>
          </a:p>
          <a:p>
            <a:pPr lvl="2"/>
            <a:r>
              <a:rPr lang="en-US" altLang="en-US">
                <a:solidFill>
                  <a:schemeClr val="tx1"/>
                </a:solidFill>
                <a:latin typeface="Courier New" panose="02070309020205020404" pitchFamily="49" charset="0"/>
              </a:rPr>
              <a:t>Any</a:t>
            </a:r>
            <a:r>
              <a:rPr lang="en-US" altLang="en-US">
                <a:solidFill>
                  <a:schemeClr val="tx1"/>
                </a:solidFill>
              </a:rPr>
              <a:t> value violating a </a:t>
            </a:r>
            <a:r>
              <a:rPr lang="en-US" altLang="en-US">
                <a:solidFill>
                  <a:schemeClr val="tx1"/>
                </a:solidFill>
                <a:latin typeface="Courier New" panose="02070309020205020404" pitchFamily="49" charset="0"/>
              </a:rPr>
              <a:t>CHECK</a:t>
            </a:r>
            <a:r>
              <a:rPr lang="en-US" altLang="en-US">
                <a:solidFill>
                  <a:schemeClr val="tx1"/>
                </a:solidFill>
              </a:rPr>
              <a:t> constraint</a:t>
            </a:r>
          </a:p>
          <a:p>
            <a:pPr lvl="2"/>
            <a:r>
              <a:rPr lang="en-US" altLang="en-US">
                <a:solidFill>
                  <a:schemeClr val="tx1"/>
                </a:solidFill>
              </a:rPr>
              <a:t>Referential integrity maintained for foreign key constraint </a:t>
            </a:r>
          </a:p>
          <a:p>
            <a:pPr lvl="2"/>
            <a:r>
              <a:rPr lang="en-US" altLang="en-US">
                <a:solidFill>
                  <a:schemeClr val="tx1"/>
                </a:solidFill>
              </a:rPr>
              <a:t>Data type mismatches or values too wide to fit in column</a:t>
            </a:r>
          </a:p>
          <a:p>
            <a:pPr lvl="1"/>
            <a:r>
              <a:rPr lang="en-US" altLang="en-US" b="1"/>
              <a:t>Note:</a:t>
            </a:r>
            <a:r>
              <a:rPr lang="en-US" altLang="en-US"/>
              <a:t> Use of the column list is recommended as it makes the </a:t>
            </a:r>
            <a:r>
              <a:rPr lang="en-US" altLang="en-US">
                <a:latin typeface="Courier New" panose="02070309020205020404" pitchFamily="49" charset="0"/>
              </a:rPr>
              <a:t>INSERT</a:t>
            </a:r>
            <a:r>
              <a:rPr lang="en-US" altLang="en-US"/>
              <a:t> statement more readable and reliable, or less prone to mistakes.</a:t>
            </a:r>
          </a:p>
        </p:txBody>
      </p:sp>
      <p:graphicFrame>
        <p:nvGraphicFramePr>
          <p:cNvPr id="319492" name="Object 4"/>
          <p:cNvGraphicFramePr>
            <a:graphicFrameLocks/>
          </p:cNvGraphicFramePr>
          <p:nvPr/>
        </p:nvGraphicFramePr>
        <p:xfrm>
          <a:off x="457200" y="5638800"/>
          <a:ext cx="6259513" cy="1192213"/>
        </p:xfrm>
        <a:graphic>
          <a:graphicData uri="http://schemas.openxmlformats.org/presentationml/2006/ole">
            <mc:AlternateContent xmlns:mc="http://schemas.openxmlformats.org/markup-compatibility/2006">
              <mc:Choice xmlns:v="urn:schemas-microsoft-com:vml" Requires="v">
                <p:oleObj spid="_x0000_s10301" name="Document" r:id="rId4" imgW="5984640" imgH="1196280" progId="Word.Document.8">
                  <p:embed/>
                </p:oleObj>
              </mc:Choice>
              <mc:Fallback>
                <p:oleObj name="Document" r:id="rId4" imgW="5984640" imgH="119628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638800"/>
                        <a:ext cx="6259513"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9858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I - </a:t>
            </a:r>
            <a:fld id="{1152AE8D-C844-41A4-B0F3-3FEF9BDBEB91}" type="slidenum">
              <a:rPr lang="en-US" altLang="en-US">
                <a:solidFill>
                  <a:schemeClr val="tx1"/>
                </a:solidFill>
              </a:rPr>
              <a:pPr/>
              <a:t>12</a:t>
            </a:fld>
            <a:endParaRPr lang="en-US" altLang="en-US">
              <a:solidFill>
                <a:schemeClr val="tx1"/>
              </a:solidFill>
            </a:endParaRPr>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xfrm>
            <a:off x="479425" y="5400675"/>
            <a:ext cx="6356350" cy="3662363"/>
          </a:xfrm>
        </p:spPr>
        <p:txBody>
          <a:bodyPr/>
          <a:lstStyle/>
          <a:p>
            <a:r>
              <a:rPr lang="en-US" altLang="en-US"/>
              <a:t>Using SQL to Query Your Database</a:t>
            </a:r>
          </a:p>
          <a:p>
            <a:pPr lvl="1"/>
            <a:r>
              <a:rPr lang="en-US" altLang="en-US"/>
              <a:t>In a relational database, you do not specify the access route to the tables, and you do not need to know how the data is arranged physically.</a:t>
            </a:r>
          </a:p>
          <a:p>
            <a:pPr lvl="1"/>
            <a:r>
              <a:rPr lang="en-US" altLang="en-US"/>
              <a:t>To access the database, you execute a structured query language (SQL) statement, which is the American National Standards Institute (ANSI) standard language for operating relational databases. SQL is a set of statements with which all programs and users access data in an Oracle database. Application programs and Oracle tools often allow users access to the database without using SQL directly, but these applications, in turn, must use SQL when executing the user’s request. </a:t>
            </a:r>
          </a:p>
          <a:p>
            <a:pPr lvl="1"/>
            <a:r>
              <a:rPr lang="en-US" altLang="en-US"/>
              <a:t>SQL provides statements for a variety of tasks, including:</a:t>
            </a:r>
          </a:p>
          <a:p>
            <a:pPr lvl="2"/>
            <a:r>
              <a:rPr lang="en-US" altLang="en-US"/>
              <a:t>Querying data</a:t>
            </a:r>
          </a:p>
          <a:p>
            <a:pPr lvl="2"/>
            <a:r>
              <a:rPr lang="en-US" altLang="en-US"/>
              <a:t>Inserting, updating, and deleting rows in a table</a:t>
            </a:r>
          </a:p>
          <a:p>
            <a:pPr lvl="2"/>
            <a:r>
              <a:rPr lang="en-US" altLang="en-US"/>
              <a:t>Creating, replacing, altering, and dropping objects</a:t>
            </a:r>
          </a:p>
          <a:p>
            <a:pPr lvl="2"/>
            <a:r>
              <a:rPr lang="en-US" altLang="en-US"/>
              <a:t>Controlling access to the database and its objects</a:t>
            </a:r>
          </a:p>
          <a:p>
            <a:pPr lvl="2"/>
            <a:r>
              <a:rPr lang="en-US" altLang="en-US"/>
              <a:t>Guaranteeing database consistency and integrity</a:t>
            </a:r>
          </a:p>
          <a:p>
            <a:pPr lvl="1"/>
            <a:r>
              <a:rPr lang="en-US" altLang="en-US"/>
              <a:t>SQL unifies all of the preceding tasks in one consistent language and enables you to work with data at a logical level.</a:t>
            </a:r>
          </a:p>
        </p:txBody>
      </p:sp>
    </p:spTree>
    <p:extLst>
      <p:ext uri="{BB962C8B-B14F-4D97-AF65-F5344CB8AC3E}">
        <p14:creationId xmlns:p14="http://schemas.microsoft.com/office/powerpoint/2010/main" val="28141194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1B8314F1-2F75-47C3-80A4-8A429FCF5391}" type="slidenum">
              <a:rPr lang="en-US" altLang="en-US">
                <a:solidFill>
                  <a:schemeClr val="tx1"/>
                </a:solidFill>
              </a:rPr>
              <a:pPr/>
              <a:t>71</a:t>
            </a:fld>
            <a:endParaRPr lang="en-US" altLang="en-US">
              <a:solidFill>
                <a:schemeClr val="tx1"/>
              </a:solidFill>
            </a:endParaRPr>
          </a:p>
        </p:txBody>
      </p:sp>
      <p:sp>
        <p:nvSpPr>
          <p:cNvPr id="329732" name="Rectangle 4"/>
          <p:cNvSpPr>
            <a:spLocks noGrp="1" noRot="1" noChangeAspect="1" noChangeArrowheads="1" noTextEdit="1"/>
          </p:cNvSpPr>
          <p:nvPr>
            <p:ph type="sldImg"/>
          </p:nvPr>
        </p:nvSpPr>
        <p:spPr>
          <a:ln/>
        </p:spPr>
      </p:sp>
      <p:sp>
        <p:nvSpPr>
          <p:cNvPr id="329733" name="Rectangle 5"/>
          <p:cNvSpPr>
            <a:spLocks noGrp="1" noChangeArrowheads="1"/>
          </p:cNvSpPr>
          <p:nvPr>
            <p:ph type="body" idx="1"/>
          </p:nvPr>
        </p:nvSpPr>
        <p:spPr>
          <a:xfrm>
            <a:off x="477838" y="5400675"/>
            <a:ext cx="6359525" cy="3663950"/>
          </a:xfrm>
        </p:spPr>
        <p:txBody>
          <a:bodyPr/>
          <a:lstStyle/>
          <a:p>
            <a:r>
              <a:rPr lang="en-US" altLang="en-US"/>
              <a:t>Changing Data in a Table</a:t>
            </a:r>
          </a:p>
          <a:p>
            <a:pPr lvl="1"/>
            <a:r>
              <a:rPr lang="en-US" altLang="en-US"/>
              <a:t>The slide illustrates changing the department number for employees in department 60 to </a:t>
            </a:r>
            <a:br>
              <a:rPr lang="en-US" altLang="en-US"/>
            </a:br>
            <a:r>
              <a:rPr lang="en-US" altLang="en-US"/>
              <a:t>department 80.</a:t>
            </a:r>
          </a:p>
        </p:txBody>
      </p:sp>
    </p:spTree>
    <p:extLst>
      <p:ext uri="{BB962C8B-B14F-4D97-AF65-F5344CB8AC3E}">
        <p14:creationId xmlns:p14="http://schemas.microsoft.com/office/powerpoint/2010/main" val="2020254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E38AFDA4-D8B9-4227-A482-828A75A072D8}" type="slidenum">
              <a:rPr lang="en-US" altLang="en-US">
                <a:solidFill>
                  <a:schemeClr val="tx1"/>
                </a:solidFill>
              </a:rPr>
              <a:pPr/>
              <a:t>72</a:t>
            </a:fld>
            <a:endParaRPr lang="en-US" altLang="en-US">
              <a:solidFill>
                <a:schemeClr val="tx1"/>
              </a:solidFill>
            </a:endParaRPr>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UPDATE</a:t>
            </a:r>
            <a:r>
              <a:rPr lang="en-US" altLang="en-US"/>
              <a:t> Statement Syntax</a:t>
            </a:r>
          </a:p>
          <a:p>
            <a:pPr lvl="1"/>
            <a:r>
              <a:rPr lang="en-US" altLang="en-US">
                <a:solidFill>
                  <a:schemeClr val="tx1"/>
                </a:solidFill>
              </a:rPr>
              <a:t>You can modify the existing values in a table by using the </a:t>
            </a:r>
            <a:r>
              <a:rPr lang="en-US" altLang="en-US">
                <a:solidFill>
                  <a:schemeClr val="tx1"/>
                </a:solidFill>
                <a:latin typeface="Courier New" panose="02070309020205020404" pitchFamily="49" charset="0"/>
              </a:rPr>
              <a:t>UPDATE</a:t>
            </a:r>
            <a:r>
              <a:rPr lang="en-US" altLang="en-US">
                <a:solidFill>
                  <a:schemeClr val="tx1"/>
                </a:solidFill>
              </a:rPr>
              <a:t> statement.</a:t>
            </a:r>
          </a:p>
          <a:p>
            <a:pPr lvl="1"/>
            <a:r>
              <a:rPr lang="en-US" altLang="en-US">
                <a:solidFill>
                  <a:schemeClr val="tx1"/>
                </a:solidFill>
              </a:rPr>
              <a:t>In the syntax:</a:t>
            </a:r>
          </a:p>
          <a:p>
            <a:pPr lvl="2">
              <a:buFont typeface="Times New Roman" panose="02020603050405020304" pitchFamily="18" charset="0"/>
              <a:buNone/>
            </a:pPr>
            <a:r>
              <a:rPr lang="en-US" altLang="en-US" i="1">
                <a:solidFill>
                  <a:schemeClr val="tx1"/>
                </a:solidFill>
                <a:latin typeface="Courier New" panose="02070309020205020404" pitchFamily="49" charset="0"/>
              </a:rPr>
              <a:t>table</a:t>
            </a:r>
            <a:r>
              <a:rPr lang="en-US" altLang="en-US">
                <a:solidFill>
                  <a:schemeClr val="tx1"/>
                </a:solidFill>
              </a:rPr>
              <a:t>		is the name of the table</a:t>
            </a:r>
          </a:p>
          <a:p>
            <a:pPr lvl="2">
              <a:buFont typeface="Times New Roman" panose="02020603050405020304" pitchFamily="18" charset="0"/>
              <a:buNone/>
            </a:pPr>
            <a:r>
              <a:rPr lang="en-US" altLang="en-US" i="1">
                <a:solidFill>
                  <a:schemeClr val="tx1"/>
                </a:solidFill>
                <a:latin typeface="Courier New" panose="02070309020205020404" pitchFamily="49" charset="0"/>
              </a:rPr>
              <a:t>column</a:t>
            </a:r>
            <a:r>
              <a:rPr lang="en-US" altLang="en-US">
                <a:solidFill>
                  <a:schemeClr val="tx1"/>
                </a:solidFill>
              </a:rPr>
              <a:t>		is the name of the column in the table to populate</a:t>
            </a:r>
          </a:p>
          <a:p>
            <a:pPr lvl="2">
              <a:buFont typeface="Times New Roman" panose="02020603050405020304" pitchFamily="18" charset="0"/>
              <a:buNone/>
            </a:pPr>
            <a:r>
              <a:rPr lang="en-US" altLang="en-US" i="1">
                <a:solidFill>
                  <a:schemeClr val="tx1"/>
                </a:solidFill>
                <a:latin typeface="Courier New" panose="02070309020205020404" pitchFamily="49" charset="0"/>
              </a:rPr>
              <a:t>value</a:t>
            </a:r>
            <a:r>
              <a:rPr lang="en-US" altLang="en-US">
                <a:solidFill>
                  <a:schemeClr val="tx1"/>
                </a:solidFill>
              </a:rPr>
              <a:t>		is the corresponding value or subquery for the column</a:t>
            </a:r>
          </a:p>
          <a:p>
            <a:pPr lvl="2">
              <a:buFont typeface="Times New Roman" panose="02020603050405020304" pitchFamily="18" charset="0"/>
              <a:buNone/>
            </a:pPr>
            <a:r>
              <a:rPr lang="en-US" altLang="en-US" i="1">
                <a:solidFill>
                  <a:schemeClr val="tx1"/>
                </a:solidFill>
                <a:latin typeface="Courier New" panose="02070309020205020404" pitchFamily="49" charset="0"/>
              </a:rPr>
              <a:t>condition</a:t>
            </a:r>
            <a:r>
              <a:rPr lang="en-US" altLang="en-US">
                <a:solidFill>
                  <a:schemeClr val="tx1"/>
                </a:solidFill>
              </a:rPr>
              <a:t>	identifies the rows to be updated and is composed of column names, 				expressions, constants, subqueries, and comparison operators</a:t>
            </a:r>
          </a:p>
          <a:p>
            <a:pPr lvl="1"/>
            <a:r>
              <a:rPr lang="en-US" altLang="en-US">
                <a:solidFill>
                  <a:schemeClr val="tx1"/>
                </a:solidFill>
              </a:rPr>
              <a:t>Confirm the update operation by querying the table to display the updated rows. </a:t>
            </a:r>
            <a:endParaRPr lang="en-US" altLang="en-US" i="1">
              <a:solidFill>
                <a:schemeClr val="tx1"/>
              </a:solidFill>
            </a:endParaRPr>
          </a:p>
          <a:p>
            <a:pPr lvl="1"/>
            <a:r>
              <a:rPr lang="en-US" altLang="en-US">
                <a:solidFill>
                  <a:schemeClr val="tx1"/>
                </a:solidFill>
              </a:rPr>
              <a:t>For more information, see the section on “</a:t>
            </a:r>
            <a:r>
              <a:rPr lang="en-US" altLang="en-US">
                <a:solidFill>
                  <a:schemeClr val="tx1"/>
                </a:solidFill>
                <a:latin typeface="Courier New" panose="02070309020205020404" pitchFamily="49" charset="0"/>
              </a:rPr>
              <a:t>UPDATE</a:t>
            </a:r>
            <a:r>
              <a:rPr lang="en-US" altLang="en-US">
                <a:solidFill>
                  <a:schemeClr val="tx1"/>
                </a:solidFill>
                <a:latin typeface="Arial" panose="020B0604020202020204" pitchFamily="34" charset="0"/>
              </a:rPr>
              <a:t>”</a:t>
            </a:r>
            <a:r>
              <a:rPr lang="en-US" altLang="en-US">
                <a:solidFill>
                  <a:schemeClr val="tx1"/>
                </a:solidFill>
              </a:rPr>
              <a:t> in the </a:t>
            </a:r>
            <a:r>
              <a:rPr lang="en-US" altLang="en-US" i="1">
                <a:solidFill>
                  <a:schemeClr val="tx1"/>
                </a:solidFill>
              </a:rPr>
              <a:t>Oracle Database SQL Language Reference 11g, Release 1 (11.1)</a:t>
            </a:r>
            <a:r>
              <a:rPr lang="en-US" altLang="en-US">
                <a:solidFill>
                  <a:schemeClr val="tx1"/>
                </a:solidFill>
              </a:rPr>
              <a:t>. </a:t>
            </a:r>
          </a:p>
          <a:p>
            <a:pPr lvl="1"/>
            <a:r>
              <a:rPr lang="en-US" altLang="en-US" b="1">
                <a:ea typeface="SimSun" panose="02010600030101010101" pitchFamily="2" charset="-122"/>
              </a:rPr>
              <a:t>Note:</a:t>
            </a:r>
            <a:r>
              <a:rPr lang="en-US" altLang="en-US">
                <a:ea typeface="SimSun" panose="02010600030101010101" pitchFamily="2" charset="-122"/>
              </a:rPr>
              <a:t> In general, use the primary key column in the </a:t>
            </a:r>
            <a:r>
              <a:rPr lang="en-US" altLang="en-US">
                <a:latin typeface="Courier New" panose="02070309020205020404" pitchFamily="49" charset="0"/>
                <a:ea typeface="SimSun" panose="02010600030101010101" pitchFamily="2" charset="-122"/>
              </a:rPr>
              <a:t>WHERE</a:t>
            </a:r>
            <a:r>
              <a:rPr lang="en-US" altLang="en-US">
                <a:ea typeface="SimSun" panose="02010600030101010101" pitchFamily="2" charset="-122"/>
              </a:rPr>
              <a:t> clause to identify a single row for update. Using other columns can unexpectedly cause several rows to be updated. For example, identifying a single row in the </a:t>
            </a:r>
            <a:r>
              <a:rPr lang="en-US" altLang="en-US">
                <a:latin typeface="Courier New" panose="02070309020205020404" pitchFamily="49" charset="0"/>
                <a:ea typeface="SimSun" panose="02010600030101010101" pitchFamily="2" charset="-122"/>
              </a:rPr>
              <a:t>EMPLOYEES</a:t>
            </a:r>
            <a:r>
              <a:rPr lang="en-US" altLang="en-US">
                <a:ea typeface="SimSun" panose="02010600030101010101" pitchFamily="2" charset="-122"/>
              </a:rPr>
              <a:t> table by name is dangerous, because more than one employee may have the same name.</a:t>
            </a:r>
            <a:r>
              <a:rPr lang="en-US" altLang="en-US">
                <a:solidFill>
                  <a:schemeClr val="tx1"/>
                </a:solidFill>
              </a:rPr>
              <a:t> </a:t>
            </a:r>
          </a:p>
        </p:txBody>
      </p:sp>
    </p:spTree>
    <p:extLst>
      <p:ext uri="{BB962C8B-B14F-4D97-AF65-F5344CB8AC3E}">
        <p14:creationId xmlns:p14="http://schemas.microsoft.com/office/powerpoint/2010/main" val="31529719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76B0DEED-AFEA-4870-9B70-616E19C59F00}" type="slidenum">
              <a:rPr lang="en-US" altLang="en-US">
                <a:solidFill>
                  <a:schemeClr val="tx1"/>
                </a:solidFill>
              </a:rPr>
              <a:pPr/>
              <a:t>73</a:t>
            </a:fld>
            <a:endParaRPr lang="en-US" altLang="en-US">
              <a:solidFill>
                <a:schemeClr val="tx1"/>
              </a:solidFill>
            </a:endParaRPr>
          </a:p>
        </p:txBody>
      </p:sp>
      <p:sp>
        <p:nvSpPr>
          <p:cNvPr id="333827" name="Rectangle 3"/>
          <p:cNvSpPr>
            <a:spLocks noGrp="1" noChangeArrowheads="1"/>
          </p:cNvSpPr>
          <p:nvPr>
            <p:ph type="body" idx="1"/>
          </p:nvPr>
        </p:nvSpPr>
        <p:spPr>
          <a:xfrm>
            <a:off x="477838" y="5400675"/>
            <a:ext cx="6359525" cy="3663950"/>
          </a:xfrm>
        </p:spPr>
        <p:txBody>
          <a:bodyPr/>
          <a:lstStyle/>
          <a:p>
            <a:r>
              <a:rPr lang="en-US" altLang="en-US"/>
              <a:t>Updating Rows in a Table</a:t>
            </a:r>
          </a:p>
          <a:p>
            <a:pPr lvl="1"/>
            <a:r>
              <a:rPr lang="en-US" altLang="en-US">
                <a:solidFill>
                  <a:schemeClr val="tx1"/>
                </a:solidFill>
              </a:rPr>
              <a:t>The </a:t>
            </a:r>
            <a:r>
              <a:rPr lang="en-US" altLang="en-US">
                <a:solidFill>
                  <a:schemeClr val="tx1"/>
                </a:solidFill>
                <a:latin typeface="Courier New" panose="02070309020205020404" pitchFamily="49" charset="0"/>
              </a:rPr>
              <a:t>UPDATE</a:t>
            </a:r>
            <a:r>
              <a:rPr lang="en-US" altLang="en-US">
                <a:solidFill>
                  <a:schemeClr val="tx1"/>
                </a:solidFill>
              </a:rPr>
              <a:t> statement modifies the values of a specific row or rows if the </a:t>
            </a:r>
            <a:r>
              <a:rPr lang="en-US" altLang="en-US">
                <a:solidFill>
                  <a:schemeClr val="tx1"/>
                </a:solidFill>
                <a:latin typeface="Courier New" panose="02070309020205020404" pitchFamily="49" charset="0"/>
              </a:rPr>
              <a:t>WHERE</a:t>
            </a:r>
            <a:r>
              <a:rPr lang="en-US" altLang="en-US">
                <a:solidFill>
                  <a:schemeClr val="tx1"/>
                </a:solidFill>
              </a:rPr>
              <a:t> clause is specified. The example in the slide shows the transfer of employee 113 (Popp) to department 50. </a:t>
            </a:r>
          </a:p>
          <a:p>
            <a:pPr lvl="1"/>
            <a:r>
              <a:rPr lang="en-US" altLang="en-US">
                <a:solidFill>
                  <a:schemeClr val="tx1"/>
                </a:solidFill>
              </a:rPr>
              <a:t>If you omit the </a:t>
            </a:r>
            <a:r>
              <a:rPr lang="en-US" altLang="en-US">
                <a:solidFill>
                  <a:schemeClr val="tx1"/>
                </a:solidFill>
                <a:latin typeface="Courier New" panose="02070309020205020404" pitchFamily="49" charset="0"/>
              </a:rPr>
              <a:t>WHERE</a:t>
            </a:r>
            <a:r>
              <a:rPr lang="en-US" altLang="en-US">
                <a:solidFill>
                  <a:schemeClr val="tx1"/>
                </a:solidFill>
              </a:rPr>
              <a:t> clause, values for all the rows in the table are modified. Examine the updated rows in the </a:t>
            </a:r>
            <a:r>
              <a:rPr lang="en-US" altLang="en-US">
                <a:solidFill>
                  <a:schemeClr val="tx1"/>
                </a:solidFill>
                <a:latin typeface="Courier New" panose="02070309020205020404" pitchFamily="49" charset="0"/>
              </a:rPr>
              <a:t>COPY_EMP</a:t>
            </a:r>
            <a:r>
              <a:rPr lang="en-US" altLang="en-US">
                <a:solidFill>
                  <a:schemeClr val="tx1"/>
                </a:solidFill>
              </a:rPr>
              <a:t> table.</a:t>
            </a:r>
          </a:p>
          <a:p>
            <a:pPr lvl="1">
              <a:spcBef>
                <a:spcPct val="0"/>
              </a:spcBef>
            </a:pPr>
            <a:r>
              <a:rPr lang="en-US" altLang="en-US" sz="1100">
                <a:solidFill>
                  <a:schemeClr val="tx1"/>
                </a:solidFill>
                <a:latin typeface="Courier New" panose="02070309020205020404" pitchFamily="49" charset="0"/>
              </a:rPr>
              <a:t>   SELECT last_name, department_id</a:t>
            </a:r>
          </a:p>
          <a:p>
            <a:pPr lvl="1">
              <a:spcBef>
                <a:spcPct val="0"/>
              </a:spcBef>
            </a:pPr>
            <a:r>
              <a:rPr lang="en-US" altLang="en-US" sz="1100">
                <a:solidFill>
                  <a:schemeClr val="tx1"/>
                </a:solidFill>
                <a:latin typeface="Courier New" panose="02070309020205020404" pitchFamily="49" charset="0"/>
              </a:rPr>
              <a:t>   FROM   copy_emp;</a:t>
            </a:r>
          </a:p>
          <a:p>
            <a:pPr lvl="1">
              <a:spcBef>
                <a:spcPct val="0"/>
              </a:spcBef>
            </a:pPr>
            <a:endParaRPr lang="en-US" altLang="en-US">
              <a:solidFill>
                <a:schemeClr val="tx1"/>
              </a:solidFill>
            </a:endParaRPr>
          </a:p>
          <a:p>
            <a:pPr lvl="1">
              <a:spcBef>
                <a:spcPct val="0"/>
              </a:spcBef>
            </a:pPr>
            <a:endParaRPr lang="en-US" altLang="en-US">
              <a:solidFill>
                <a:schemeClr val="tx1"/>
              </a:solidFill>
            </a:endParaRPr>
          </a:p>
          <a:p>
            <a:pPr lvl="1">
              <a:spcBef>
                <a:spcPct val="0"/>
              </a:spcBef>
            </a:pPr>
            <a:endParaRPr lang="en-US" altLang="en-US">
              <a:solidFill>
                <a:schemeClr val="tx1"/>
              </a:solidFill>
            </a:endParaRPr>
          </a:p>
          <a:p>
            <a:pPr lvl="1">
              <a:spcBef>
                <a:spcPct val="0"/>
              </a:spcBef>
            </a:pPr>
            <a:endParaRPr lang="en-US" altLang="en-US">
              <a:solidFill>
                <a:schemeClr val="tx1"/>
              </a:solidFill>
            </a:endParaRPr>
          </a:p>
          <a:p>
            <a:pPr lvl="1">
              <a:spcBef>
                <a:spcPct val="0"/>
              </a:spcBef>
            </a:pPr>
            <a:endParaRPr lang="en-US" altLang="en-US">
              <a:solidFill>
                <a:schemeClr val="tx1"/>
              </a:solidFill>
            </a:endParaRPr>
          </a:p>
          <a:p>
            <a:pPr lvl="1">
              <a:spcBef>
                <a:spcPct val="0"/>
              </a:spcBef>
            </a:pPr>
            <a:endParaRPr lang="en-US" altLang="en-US">
              <a:solidFill>
                <a:schemeClr val="tx1"/>
              </a:solidFill>
            </a:endParaRPr>
          </a:p>
          <a:p>
            <a:pPr lvl="1">
              <a:spcBef>
                <a:spcPct val="0"/>
              </a:spcBef>
            </a:pPr>
            <a:r>
              <a:rPr lang="en-US" altLang="en-US">
                <a:solidFill>
                  <a:schemeClr val="tx1"/>
                </a:solidFill>
              </a:rPr>
              <a:t>For example, an employee who was a </a:t>
            </a:r>
            <a:r>
              <a:rPr lang="en-US" altLang="en-US">
                <a:solidFill>
                  <a:schemeClr val="tx1"/>
                </a:solidFill>
                <a:latin typeface="Courier New" panose="02070309020205020404" pitchFamily="49" charset="0"/>
              </a:rPr>
              <a:t>SA_REP</a:t>
            </a:r>
            <a:r>
              <a:rPr lang="en-US" altLang="en-US">
                <a:solidFill>
                  <a:schemeClr val="tx1"/>
                </a:solidFill>
              </a:rPr>
              <a:t> has now changed his job to an </a:t>
            </a:r>
            <a:r>
              <a:rPr lang="en-US" altLang="en-US">
                <a:solidFill>
                  <a:schemeClr val="tx1"/>
                </a:solidFill>
                <a:latin typeface="Courier New" panose="02070309020205020404" pitchFamily="49" charset="0"/>
              </a:rPr>
              <a:t>IT_PROG</a:t>
            </a:r>
            <a:r>
              <a:rPr lang="en-US" altLang="en-US">
                <a:solidFill>
                  <a:schemeClr val="tx1"/>
                </a:solidFill>
              </a:rPr>
              <a:t>. Therefore, his </a:t>
            </a:r>
            <a:r>
              <a:rPr lang="en-US" altLang="en-US">
                <a:solidFill>
                  <a:schemeClr val="tx1"/>
                </a:solidFill>
                <a:latin typeface="Courier New" panose="02070309020205020404" pitchFamily="49" charset="0"/>
              </a:rPr>
              <a:t>JOB_ID</a:t>
            </a:r>
            <a:r>
              <a:rPr lang="en-US" altLang="en-US">
                <a:solidFill>
                  <a:schemeClr val="tx1"/>
                </a:solidFill>
              </a:rPr>
              <a:t> needs to be updated and the commission field needs to be set to </a:t>
            </a:r>
            <a:r>
              <a:rPr lang="en-US" altLang="en-US">
                <a:solidFill>
                  <a:schemeClr val="tx1"/>
                </a:solidFill>
                <a:latin typeface="Courier New" panose="02070309020205020404" pitchFamily="49" charset="0"/>
              </a:rPr>
              <a:t>NULL</a:t>
            </a:r>
            <a:r>
              <a:rPr lang="en-US" altLang="en-US">
                <a:solidFill>
                  <a:schemeClr val="tx1"/>
                </a:solidFill>
              </a:rPr>
              <a:t>.</a:t>
            </a:r>
          </a:p>
          <a:p>
            <a:pPr lvl="1">
              <a:spcBef>
                <a:spcPct val="0"/>
              </a:spcBef>
            </a:pPr>
            <a:r>
              <a:rPr lang="en-US" altLang="en-US" sz="1100" b="1">
                <a:latin typeface="Courier New" panose="02070309020205020404" pitchFamily="49" charset="0"/>
              </a:rPr>
              <a:t>	</a:t>
            </a:r>
            <a:r>
              <a:rPr lang="en-US" altLang="en-US" sz="1100">
                <a:latin typeface="Courier New" panose="02070309020205020404" pitchFamily="49" charset="0"/>
              </a:rPr>
              <a:t>UPDATE employees</a:t>
            </a:r>
          </a:p>
          <a:p>
            <a:pPr lvl="1">
              <a:spcBef>
                <a:spcPct val="0"/>
              </a:spcBef>
            </a:pPr>
            <a:r>
              <a:rPr lang="en-US" altLang="en-US" sz="1100">
                <a:solidFill>
                  <a:schemeClr val="tx1"/>
                </a:solidFill>
                <a:latin typeface="Courier New" panose="02070309020205020404" pitchFamily="49" charset="0"/>
              </a:rPr>
              <a:t>	SET job_id = ‘IT_PROG’, commission_pct = NULL	</a:t>
            </a:r>
          </a:p>
          <a:p>
            <a:pPr lvl="1">
              <a:spcBef>
                <a:spcPct val="0"/>
              </a:spcBef>
            </a:pPr>
            <a:r>
              <a:rPr lang="en-US" altLang="en-US" sz="1100">
                <a:solidFill>
                  <a:schemeClr val="tx1"/>
                </a:solidFill>
                <a:latin typeface="Courier New" panose="02070309020205020404" pitchFamily="49" charset="0"/>
              </a:rPr>
              <a:t>	WHERE employee_id = 114;</a:t>
            </a:r>
          </a:p>
          <a:p>
            <a:pPr lvl="1">
              <a:spcBef>
                <a:spcPct val="0"/>
              </a:spcBef>
            </a:pPr>
            <a:endParaRPr lang="en-US" altLang="en-US" b="1">
              <a:solidFill>
                <a:schemeClr val="tx1"/>
              </a:solidFill>
            </a:endParaRPr>
          </a:p>
          <a:p>
            <a:pPr lvl="1">
              <a:spcBef>
                <a:spcPct val="0"/>
              </a:spcBef>
            </a:pPr>
            <a:r>
              <a:rPr lang="en-US" altLang="en-US" b="1">
                <a:solidFill>
                  <a:schemeClr val="tx1"/>
                </a:solidFill>
              </a:rPr>
              <a:t>Note:</a:t>
            </a:r>
            <a:r>
              <a:rPr lang="en-US" altLang="en-US">
                <a:solidFill>
                  <a:schemeClr val="tx1"/>
                </a:solidFill>
              </a:rPr>
              <a:t> The </a:t>
            </a:r>
            <a:r>
              <a:rPr lang="en-US" altLang="en-US">
                <a:solidFill>
                  <a:schemeClr val="tx1"/>
                </a:solidFill>
                <a:latin typeface="Courier New" panose="02070309020205020404" pitchFamily="49" charset="0"/>
              </a:rPr>
              <a:t>COPY_EMP</a:t>
            </a:r>
            <a:r>
              <a:rPr lang="en-US" altLang="en-US">
                <a:solidFill>
                  <a:schemeClr val="tx1"/>
                </a:solidFill>
              </a:rPr>
              <a:t> table has the same data as the </a:t>
            </a:r>
            <a:r>
              <a:rPr lang="en-US" altLang="en-US">
                <a:solidFill>
                  <a:schemeClr val="tx1"/>
                </a:solidFill>
                <a:latin typeface="Courier New" panose="02070309020205020404" pitchFamily="49" charset="0"/>
              </a:rPr>
              <a:t>EMPLOYEES</a:t>
            </a:r>
            <a:r>
              <a:rPr lang="en-US" altLang="en-US">
                <a:solidFill>
                  <a:schemeClr val="tx1"/>
                </a:solidFill>
              </a:rPr>
              <a:t> table.</a:t>
            </a:r>
            <a:endParaRPr lang="en-US" altLang="en-US"/>
          </a:p>
        </p:txBody>
      </p:sp>
      <p:sp>
        <p:nvSpPr>
          <p:cNvPr id="333826" name="Rectangle 2"/>
          <p:cNvSpPr>
            <a:spLocks noGrp="1" noRot="1" noChangeAspect="1" noChangeArrowheads="1" noTextEdit="1"/>
          </p:cNvSpPr>
          <p:nvPr>
            <p:ph type="sldImg"/>
          </p:nvPr>
        </p:nvSpPr>
        <p:spPr>
          <a:ln/>
        </p:spPr>
      </p:sp>
      <p:pic>
        <p:nvPicPr>
          <p:cNvPr id="333834" name="Picture 10" descr="C:\project-SQLFund1\images\img09-16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858000"/>
            <a:ext cx="2503488" cy="720725"/>
          </a:xfrm>
          <a:prstGeom prst="rect">
            <a:avLst/>
          </a:prstGeom>
          <a:noFill/>
          <a:extLst>
            <a:ext uri="{909E8E84-426E-40DD-AFC4-6F175D3DCCD1}">
              <a14:hiddenFill xmlns:a14="http://schemas.microsoft.com/office/drawing/2010/main">
                <a:solidFill>
                  <a:srgbClr val="FFFFFF"/>
                </a:solidFill>
              </a14:hiddenFill>
            </a:ext>
          </a:extLst>
        </p:spPr>
      </p:pic>
      <p:sp>
        <p:nvSpPr>
          <p:cNvPr id="333835" name="Text Box 11"/>
          <p:cNvSpPr txBox="1">
            <a:spLocks noChangeArrowheads="1"/>
          </p:cNvSpPr>
          <p:nvPr/>
        </p:nvSpPr>
        <p:spPr bwMode="auto">
          <a:xfrm>
            <a:off x="838200" y="7429500"/>
            <a:ext cx="3397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360" tIns="12360" rIns="12360" bIns="12360">
            <a:spAutoFit/>
          </a:bodyPr>
          <a:lstStyle>
            <a:lvl1pPr algn="l" defTabSz="800100">
              <a:spcBef>
                <a:spcPct val="0"/>
              </a:spcBef>
              <a:defRPr sz="2400">
                <a:solidFill>
                  <a:schemeClr val="tx1"/>
                </a:solidFill>
                <a:latin typeface="Times New Roman" panose="02020603050405020304" pitchFamily="18" charset="0"/>
              </a:defRPr>
            </a:lvl1pPr>
            <a:lvl2pPr marL="400050" algn="l" defTabSz="800100">
              <a:spcBef>
                <a:spcPct val="0"/>
              </a:spcBef>
              <a:defRPr sz="2400">
                <a:solidFill>
                  <a:schemeClr val="tx1"/>
                </a:solidFill>
                <a:latin typeface="Times New Roman" panose="02020603050405020304" pitchFamily="18" charset="0"/>
              </a:defRPr>
            </a:lvl2pPr>
            <a:lvl3pPr marL="800100" algn="l" defTabSz="800100">
              <a:spcBef>
                <a:spcPct val="0"/>
              </a:spcBef>
              <a:defRPr sz="2400">
                <a:solidFill>
                  <a:schemeClr val="tx1"/>
                </a:solidFill>
                <a:latin typeface="Times New Roman" panose="02020603050405020304" pitchFamily="18" charset="0"/>
              </a:defRPr>
            </a:lvl3pPr>
            <a:lvl4pPr marL="1203325" algn="l" defTabSz="800100">
              <a:spcBef>
                <a:spcPct val="0"/>
              </a:spcBef>
              <a:defRPr sz="2400">
                <a:solidFill>
                  <a:schemeClr val="tx1"/>
                </a:solidFill>
                <a:latin typeface="Times New Roman" panose="02020603050405020304" pitchFamily="18" charset="0"/>
              </a:defRPr>
            </a:lvl4pPr>
            <a:lvl5pPr marL="1603375" algn="l" defTabSz="800100">
              <a:spcBef>
                <a:spcPct val="0"/>
              </a:spcBef>
              <a:defRPr sz="2400">
                <a:solidFill>
                  <a:schemeClr val="tx1"/>
                </a:solidFill>
                <a:latin typeface="Times New Roman" panose="02020603050405020304" pitchFamily="18" charset="0"/>
              </a:defRPr>
            </a:lvl5pPr>
            <a:lvl6pPr marL="2060575" defTabSz="800100" fontAlgn="base">
              <a:spcBef>
                <a:spcPct val="0"/>
              </a:spcBef>
              <a:spcAft>
                <a:spcPct val="0"/>
              </a:spcAft>
              <a:defRPr sz="2400">
                <a:solidFill>
                  <a:schemeClr val="tx1"/>
                </a:solidFill>
                <a:latin typeface="Times New Roman" panose="02020603050405020304" pitchFamily="18" charset="0"/>
              </a:defRPr>
            </a:lvl6pPr>
            <a:lvl7pPr marL="2517775" defTabSz="800100" fontAlgn="base">
              <a:spcBef>
                <a:spcPct val="0"/>
              </a:spcBef>
              <a:spcAft>
                <a:spcPct val="0"/>
              </a:spcAft>
              <a:defRPr sz="2400">
                <a:solidFill>
                  <a:schemeClr val="tx1"/>
                </a:solidFill>
                <a:latin typeface="Times New Roman" panose="02020603050405020304" pitchFamily="18" charset="0"/>
              </a:defRPr>
            </a:lvl7pPr>
            <a:lvl8pPr marL="2974975" defTabSz="800100" fontAlgn="base">
              <a:spcBef>
                <a:spcPct val="0"/>
              </a:spcBef>
              <a:spcAft>
                <a:spcPct val="0"/>
              </a:spcAft>
              <a:defRPr sz="2400">
                <a:solidFill>
                  <a:schemeClr val="tx1"/>
                </a:solidFill>
                <a:latin typeface="Times New Roman" panose="02020603050405020304" pitchFamily="18" charset="0"/>
              </a:defRPr>
            </a:lvl8pPr>
            <a:lvl9pPr marL="3432175" defTabSz="800100"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sz="2300">
                <a:latin typeface="Arial" panose="020B0604020202020204" pitchFamily="34" charset="0"/>
              </a:rPr>
              <a:t>…</a:t>
            </a:r>
          </a:p>
        </p:txBody>
      </p:sp>
    </p:spTree>
    <p:extLst>
      <p:ext uri="{BB962C8B-B14F-4D97-AF65-F5344CB8AC3E}">
        <p14:creationId xmlns:p14="http://schemas.microsoft.com/office/powerpoint/2010/main" val="15095981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970EB952-F423-438B-90C9-28313CBEDC83}" type="slidenum">
              <a:rPr lang="en-US" altLang="en-US">
                <a:solidFill>
                  <a:schemeClr val="tx1"/>
                </a:solidFill>
              </a:rPr>
              <a:pPr/>
              <a:t>74</a:t>
            </a:fld>
            <a:endParaRPr lang="en-US" altLang="en-US">
              <a:solidFill>
                <a:schemeClr val="tx1"/>
              </a:solidFill>
            </a:endParaRPr>
          </a:p>
        </p:txBody>
      </p:sp>
      <p:sp>
        <p:nvSpPr>
          <p:cNvPr id="339972" name="Rectangle 4"/>
          <p:cNvSpPr>
            <a:spLocks noGrp="1" noRot="1" noChangeAspect="1" noChangeArrowheads="1" noTextEdit="1"/>
          </p:cNvSpPr>
          <p:nvPr>
            <p:ph type="sldImg"/>
          </p:nvPr>
        </p:nvSpPr>
        <p:spPr>
          <a:ln/>
        </p:spPr>
      </p:sp>
      <p:sp>
        <p:nvSpPr>
          <p:cNvPr id="339973" name="Rectangle 5"/>
          <p:cNvSpPr>
            <a:spLocks noGrp="1" noChangeArrowheads="1"/>
          </p:cNvSpPr>
          <p:nvPr>
            <p:ph type="body" idx="1"/>
          </p:nvPr>
        </p:nvSpPr>
        <p:spPr>
          <a:xfrm>
            <a:off x="477838" y="5400675"/>
            <a:ext cx="6359525" cy="3663950"/>
          </a:xfrm>
        </p:spPr>
        <p:txBody>
          <a:bodyPr/>
          <a:lstStyle/>
          <a:p>
            <a:r>
              <a:rPr lang="en-US" altLang="en-US"/>
              <a:t>Removing a Row from a Table</a:t>
            </a:r>
          </a:p>
          <a:p>
            <a:pPr lvl="1"/>
            <a:r>
              <a:rPr lang="en-US" altLang="en-US"/>
              <a:t>The Contracting department has been removed from the </a:t>
            </a:r>
            <a:r>
              <a:rPr lang="en-US" altLang="en-US">
                <a:latin typeface="Courier New" panose="02070309020205020404" pitchFamily="49" charset="0"/>
              </a:rPr>
              <a:t>DEPARTMENTS</a:t>
            </a:r>
            <a:r>
              <a:rPr lang="en-US" altLang="en-US"/>
              <a:t> table (assuming no constraints on the </a:t>
            </a:r>
            <a:r>
              <a:rPr lang="en-US" altLang="en-US">
                <a:latin typeface="Courier New" panose="02070309020205020404" pitchFamily="49" charset="0"/>
              </a:rPr>
              <a:t>DEPARTMENTS</a:t>
            </a:r>
            <a:r>
              <a:rPr lang="en-US" altLang="en-US"/>
              <a:t> table are violated), as shown by the graphic in the slide.</a:t>
            </a:r>
          </a:p>
        </p:txBody>
      </p:sp>
    </p:spTree>
    <p:extLst>
      <p:ext uri="{BB962C8B-B14F-4D97-AF65-F5344CB8AC3E}">
        <p14:creationId xmlns:p14="http://schemas.microsoft.com/office/powerpoint/2010/main" val="31535218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036E42EE-2F9A-46A7-A60A-4E7E89DCDAAE}" type="slidenum">
              <a:rPr lang="en-US" altLang="en-US">
                <a:solidFill>
                  <a:schemeClr val="tx1"/>
                </a:solidFill>
              </a:rPr>
              <a:pPr/>
              <a:t>75</a:t>
            </a:fld>
            <a:endParaRPr lang="en-US" altLang="en-US">
              <a:solidFill>
                <a:schemeClr val="tx1"/>
              </a:solidFill>
            </a:endParaRPr>
          </a:p>
        </p:txBody>
      </p:sp>
      <p:sp>
        <p:nvSpPr>
          <p:cNvPr id="342020" name="Rectangle 4"/>
          <p:cNvSpPr>
            <a:spLocks noGrp="1" noRot="1" noChangeAspect="1" noChangeArrowheads="1" noTextEdit="1"/>
          </p:cNvSpPr>
          <p:nvPr>
            <p:ph type="sldImg"/>
          </p:nvPr>
        </p:nvSpPr>
        <p:spPr>
          <a:ln/>
        </p:spPr>
      </p:sp>
      <p:sp>
        <p:nvSpPr>
          <p:cNvPr id="342021" name="Rectangle 5"/>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DELETE</a:t>
            </a:r>
            <a:r>
              <a:rPr lang="en-US" altLang="en-US"/>
              <a:t> Statement Syntax</a:t>
            </a:r>
          </a:p>
          <a:p>
            <a:pPr lvl="1"/>
            <a:r>
              <a:rPr lang="en-US" altLang="en-US">
                <a:solidFill>
                  <a:schemeClr val="tx1"/>
                </a:solidFill>
              </a:rPr>
              <a:t>You can remove existing rows from a table by using the </a:t>
            </a:r>
            <a:r>
              <a:rPr lang="en-US" altLang="en-US">
                <a:solidFill>
                  <a:schemeClr val="tx1"/>
                </a:solidFill>
                <a:latin typeface="Courier New" panose="02070309020205020404" pitchFamily="49" charset="0"/>
              </a:rPr>
              <a:t>DELETE</a:t>
            </a:r>
            <a:r>
              <a:rPr lang="en-US" altLang="en-US">
                <a:solidFill>
                  <a:schemeClr val="tx1"/>
                </a:solidFill>
              </a:rPr>
              <a:t> statement.</a:t>
            </a:r>
          </a:p>
          <a:p>
            <a:pPr lvl="1"/>
            <a:r>
              <a:rPr lang="en-US" altLang="en-US">
                <a:solidFill>
                  <a:schemeClr val="tx1"/>
                </a:solidFill>
              </a:rPr>
              <a:t>In the syntax:</a:t>
            </a:r>
          </a:p>
          <a:p>
            <a:pPr lvl="2">
              <a:buFont typeface="Times New Roman" panose="02020603050405020304" pitchFamily="18" charset="0"/>
              <a:buNone/>
            </a:pPr>
            <a:r>
              <a:rPr lang="en-US" altLang="en-US" i="1">
                <a:solidFill>
                  <a:schemeClr val="tx1"/>
                </a:solidFill>
                <a:latin typeface="Courier New" panose="02070309020205020404" pitchFamily="49" charset="0"/>
              </a:rPr>
              <a:t>table</a:t>
            </a:r>
            <a:r>
              <a:rPr lang="en-US" altLang="en-US" i="1">
                <a:solidFill>
                  <a:schemeClr val="tx1"/>
                </a:solidFill>
              </a:rPr>
              <a:t>		</a:t>
            </a:r>
            <a:r>
              <a:rPr lang="en-US" altLang="en-US">
                <a:solidFill>
                  <a:schemeClr val="tx1"/>
                </a:solidFill>
              </a:rPr>
              <a:t>is the name of the table</a:t>
            </a:r>
          </a:p>
          <a:p>
            <a:pPr lvl="2">
              <a:buFont typeface="Times New Roman" panose="02020603050405020304" pitchFamily="18" charset="0"/>
              <a:buNone/>
            </a:pPr>
            <a:r>
              <a:rPr lang="en-US" altLang="en-US" i="1">
                <a:solidFill>
                  <a:schemeClr val="tx1"/>
                </a:solidFill>
                <a:latin typeface="Courier New" panose="02070309020205020404" pitchFamily="49" charset="0"/>
              </a:rPr>
              <a:t>condition</a:t>
            </a:r>
            <a:r>
              <a:rPr lang="en-US" altLang="en-US">
                <a:solidFill>
                  <a:schemeClr val="tx1"/>
                </a:solidFill>
              </a:rPr>
              <a:t>	identifies the rows to be deleted, and is composed of column names, 				expressions, constants, subqueries, and comparison operators</a:t>
            </a:r>
          </a:p>
          <a:p>
            <a:pPr lvl="1"/>
            <a:r>
              <a:rPr lang="en-US" altLang="en-US" b="1">
                <a:solidFill>
                  <a:schemeClr val="tx1"/>
                </a:solidFill>
              </a:rPr>
              <a:t>Note:</a:t>
            </a:r>
            <a:r>
              <a:rPr lang="en-US" altLang="en-US">
                <a:solidFill>
                  <a:schemeClr val="tx1"/>
                </a:solidFill>
              </a:rPr>
              <a:t> If no rows are deleted, the message “0 rows deleted” is returned (in the Script Output tab in SQL Developer)</a:t>
            </a:r>
          </a:p>
          <a:p>
            <a:pPr lvl="1"/>
            <a:r>
              <a:rPr lang="en-US" altLang="en-US">
                <a:solidFill>
                  <a:schemeClr val="tx1"/>
                </a:solidFill>
              </a:rPr>
              <a:t>For more information, see the section on “</a:t>
            </a:r>
            <a:r>
              <a:rPr lang="en-US" altLang="en-US">
                <a:solidFill>
                  <a:schemeClr val="tx1"/>
                </a:solidFill>
                <a:latin typeface="Courier New" panose="02070309020205020404" pitchFamily="49" charset="0"/>
              </a:rPr>
              <a:t>DELETE</a:t>
            </a:r>
            <a:r>
              <a:rPr lang="en-US" altLang="en-US">
                <a:solidFill>
                  <a:schemeClr val="tx1"/>
                </a:solidFill>
              </a:rPr>
              <a:t>” in </a:t>
            </a:r>
            <a:r>
              <a:rPr lang="en-US" altLang="en-US" i="1">
                <a:solidFill>
                  <a:schemeClr val="tx1"/>
                </a:solidFill>
              </a:rPr>
              <a:t>Oracle Database SQL Language Reference</a:t>
            </a:r>
            <a:br>
              <a:rPr lang="en-US" altLang="en-US" i="1">
                <a:solidFill>
                  <a:schemeClr val="tx1"/>
                </a:solidFill>
              </a:rPr>
            </a:br>
            <a:r>
              <a:rPr lang="en-US" altLang="en-US" i="1">
                <a:solidFill>
                  <a:schemeClr val="tx1"/>
                </a:solidFill>
              </a:rPr>
              <a:t>11g, Release 1 (11.1)</a:t>
            </a:r>
            <a:r>
              <a:rPr lang="en-US" altLang="en-US">
                <a:solidFill>
                  <a:schemeClr val="tx1"/>
                </a:solidFill>
              </a:rPr>
              <a:t>.</a:t>
            </a:r>
          </a:p>
        </p:txBody>
      </p:sp>
    </p:spTree>
    <p:extLst>
      <p:ext uri="{BB962C8B-B14F-4D97-AF65-F5344CB8AC3E}">
        <p14:creationId xmlns:p14="http://schemas.microsoft.com/office/powerpoint/2010/main" val="33650818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8355CC79-1466-47DE-9BAA-240CA1935F7A}" type="slidenum">
              <a:rPr lang="en-US" altLang="en-US">
                <a:solidFill>
                  <a:schemeClr val="tx1"/>
                </a:solidFill>
              </a:rPr>
              <a:pPr/>
              <a:t>76</a:t>
            </a:fld>
            <a:endParaRPr lang="en-US" altLang="en-US">
              <a:solidFill>
                <a:schemeClr val="tx1"/>
              </a:solidFill>
            </a:endParaRPr>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a:xfrm>
            <a:off x="477838" y="5400675"/>
            <a:ext cx="6359525" cy="3663950"/>
          </a:xfrm>
        </p:spPr>
        <p:txBody>
          <a:bodyPr/>
          <a:lstStyle/>
          <a:p>
            <a:r>
              <a:rPr lang="en-US" altLang="en-US"/>
              <a:t>Deleting Rows from a Table</a:t>
            </a:r>
          </a:p>
          <a:p>
            <a:pPr lvl="1"/>
            <a:r>
              <a:rPr lang="en-US" altLang="en-US">
                <a:solidFill>
                  <a:schemeClr val="tx1"/>
                </a:solidFill>
              </a:rPr>
              <a:t>You can delete specific rows by specifying the </a:t>
            </a:r>
            <a:r>
              <a:rPr lang="en-US" altLang="en-US">
                <a:solidFill>
                  <a:schemeClr val="tx1"/>
                </a:solidFill>
                <a:latin typeface="Courier New" panose="02070309020205020404" pitchFamily="49" charset="0"/>
              </a:rPr>
              <a:t>WHERE</a:t>
            </a:r>
            <a:r>
              <a:rPr lang="en-US" altLang="en-US">
                <a:solidFill>
                  <a:schemeClr val="tx1"/>
                </a:solidFill>
              </a:rPr>
              <a:t> clause in the </a:t>
            </a:r>
            <a:r>
              <a:rPr lang="en-US" altLang="en-US">
                <a:solidFill>
                  <a:schemeClr val="tx1"/>
                </a:solidFill>
                <a:latin typeface="Courier New" panose="02070309020205020404" pitchFamily="49" charset="0"/>
              </a:rPr>
              <a:t>DELETE</a:t>
            </a:r>
            <a:r>
              <a:rPr lang="en-US" altLang="en-US">
                <a:solidFill>
                  <a:schemeClr val="tx1"/>
                </a:solidFill>
              </a:rPr>
              <a:t> statement. The first example in the slide deletes the Accounting department from the </a:t>
            </a:r>
            <a:r>
              <a:rPr lang="en-US" altLang="en-US">
                <a:solidFill>
                  <a:schemeClr val="tx1"/>
                </a:solidFill>
                <a:latin typeface="Courier New" panose="02070309020205020404" pitchFamily="49" charset="0"/>
              </a:rPr>
              <a:t>DEPARTMENTS</a:t>
            </a:r>
            <a:r>
              <a:rPr lang="en-US" altLang="en-US">
                <a:solidFill>
                  <a:schemeClr val="tx1"/>
                </a:solidFill>
              </a:rPr>
              <a:t> table. You can confirm the delete operation by displaying the deleted rows using the </a:t>
            </a:r>
            <a:r>
              <a:rPr lang="en-US" altLang="en-US">
                <a:solidFill>
                  <a:schemeClr val="tx1"/>
                </a:solidFill>
                <a:latin typeface="Courier New" panose="02070309020205020404" pitchFamily="49" charset="0"/>
              </a:rPr>
              <a:t>SELECT</a:t>
            </a:r>
            <a:r>
              <a:rPr lang="en-US" altLang="en-US">
                <a:solidFill>
                  <a:schemeClr val="tx1"/>
                </a:solidFill>
              </a:rPr>
              <a:t> statement. </a:t>
            </a:r>
            <a:endParaRPr lang="en-US" altLang="en-US" sz="500">
              <a:solidFill>
                <a:schemeClr val="tx1"/>
              </a:solidFill>
            </a:endParaRPr>
          </a:p>
          <a:p>
            <a:pPr lvl="1">
              <a:spcBef>
                <a:spcPct val="0"/>
              </a:spcBef>
            </a:pPr>
            <a:r>
              <a:rPr lang="en-US" altLang="en-US" sz="1100">
                <a:latin typeface="Courier New" panose="02070309020205020404" pitchFamily="49" charset="0"/>
              </a:rPr>
              <a:t>    SELECT  *</a:t>
            </a:r>
          </a:p>
          <a:p>
            <a:pPr lvl="1">
              <a:spcBef>
                <a:spcPct val="0"/>
              </a:spcBef>
            </a:pPr>
            <a:r>
              <a:rPr lang="en-US" altLang="en-US" sz="1100">
                <a:latin typeface="Courier New" panose="02070309020205020404" pitchFamily="49" charset="0"/>
              </a:rPr>
              <a:t>    FROM    departments</a:t>
            </a:r>
          </a:p>
          <a:p>
            <a:pPr lvl="1">
              <a:spcBef>
                <a:spcPct val="0"/>
              </a:spcBef>
            </a:pPr>
            <a:r>
              <a:rPr lang="en-US" altLang="en-US" sz="1100">
                <a:latin typeface="Courier New" panose="02070309020205020404" pitchFamily="49" charset="0"/>
              </a:rPr>
              <a:t>    WHERE   department_name = ‘Finance';</a:t>
            </a:r>
          </a:p>
          <a:p>
            <a:pPr lvl="1">
              <a:spcBef>
                <a:spcPct val="0"/>
              </a:spcBef>
            </a:pPr>
            <a:endParaRPr lang="en-US" altLang="en-US" sz="1100">
              <a:latin typeface="Courier New" panose="02070309020205020404" pitchFamily="49" charset="0"/>
            </a:endParaRPr>
          </a:p>
          <a:p>
            <a:pPr lvl="1"/>
            <a:endParaRPr lang="en-US" altLang="en-US">
              <a:solidFill>
                <a:schemeClr val="tx1"/>
              </a:solidFill>
            </a:endParaRPr>
          </a:p>
          <a:p>
            <a:pPr lvl="1"/>
            <a:r>
              <a:rPr lang="en-US" altLang="en-US">
                <a:solidFill>
                  <a:schemeClr val="tx1"/>
                </a:solidFill>
              </a:rPr>
              <a:t>However, if you omit the </a:t>
            </a:r>
            <a:r>
              <a:rPr lang="en-US" altLang="en-US">
                <a:solidFill>
                  <a:schemeClr val="tx1"/>
                </a:solidFill>
                <a:latin typeface="Courier New" panose="02070309020205020404" pitchFamily="49" charset="0"/>
              </a:rPr>
              <a:t>WHERE</a:t>
            </a:r>
            <a:r>
              <a:rPr lang="en-US" altLang="en-US">
                <a:solidFill>
                  <a:schemeClr val="tx1"/>
                </a:solidFill>
              </a:rPr>
              <a:t> clause, all rows in the table are deleted. The second example in the slide deletes all rows from the </a:t>
            </a:r>
            <a:r>
              <a:rPr lang="en-US" altLang="en-US">
                <a:solidFill>
                  <a:schemeClr val="tx1"/>
                </a:solidFill>
                <a:latin typeface="Courier New" panose="02070309020205020404" pitchFamily="49" charset="0"/>
              </a:rPr>
              <a:t>COPY_EMP</a:t>
            </a:r>
            <a:r>
              <a:rPr lang="en-US" altLang="en-US">
                <a:solidFill>
                  <a:schemeClr val="tx1"/>
                </a:solidFill>
              </a:rPr>
              <a:t> table, because no </a:t>
            </a:r>
            <a:r>
              <a:rPr lang="en-US" altLang="en-US">
                <a:solidFill>
                  <a:schemeClr val="tx1"/>
                </a:solidFill>
                <a:latin typeface="Courier New" panose="02070309020205020404" pitchFamily="49" charset="0"/>
              </a:rPr>
              <a:t>WHERE</a:t>
            </a:r>
            <a:r>
              <a:rPr lang="en-US" altLang="en-US">
                <a:solidFill>
                  <a:schemeClr val="tx1"/>
                </a:solidFill>
              </a:rPr>
              <a:t> clause was specified.</a:t>
            </a:r>
          </a:p>
          <a:p>
            <a:pPr lvl="1"/>
            <a:r>
              <a:rPr lang="en-US" altLang="en-US" b="1">
                <a:solidFill>
                  <a:schemeClr val="tx1"/>
                </a:solidFill>
              </a:rPr>
              <a:t>Example:</a:t>
            </a:r>
          </a:p>
          <a:p>
            <a:pPr lvl="1"/>
            <a:r>
              <a:rPr lang="en-US" altLang="en-US">
                <a:solidFill>
                  <a:schemeClr val="tx1"/>
                </a:solidFill>
              </a:rPr>
              <a:t>Remove rows identified in the </a:t>
            </a:r>
            <a:r>
              <a:rPr lang="en-US" altLang="en-US">
                <a:solidFill>
                  <a:schemeClr val="tx1"/>
                </a:solidFill>
                <a:latin typeface="Courier New" panose="02070309020205020404" pitchFamily="49" charset="0"/>
              </a:rPr>
              <a:t>WHERE</a:t>
            </a:r>
            <a:r>
              <a:rPr lang="en-US" altLang="en-US">
                <a:solidFill>
                  <a:schemeClr val="tx1"/>
                </a:solidFill>
              </a:rPr>
              <a:t> clause.</a:t>
            </a:r>
          </a:p>
          <a:p>
            <a:pPr lvl="3">
              <a:lnSpc>
                <a:spcPct val="85000"/>
              </a:lnSpc>
              <a:buFont typeface="Times New Roman" panose="02020603050405020304" pitchFamily="18" charset="0"/>
              <a:buNone/>
            </a:pPr>
            <a:endParaRPr lang="en-US" altLang="en-US" sz="500">
              <a:solidFill>
                <a:schemeClr val="tx1"/>
              </a:solidFill>
            </a:endParaRPr>
          </a:p>
          <a:p>
            <a:pPr lvl="1">
              <a:spcBef>
                <a:spcPct val="0"/>
              </a:spcBef>
            </a:pPr>
            <a:r>
              <a:rPr lang="en-US" altLang="en-US">
                <a:latin typeface="Courier New" panose="02070309020205020404" pitchFamily="49" charset="0"/>
              </a:rPr>
              <a:t>	</a:t>
            </a:r>
            <a:r>
              <a:rPr lang="en-US" altLang="en-US" sz="1100">
                <a:latin typeface="Courier New" panose="02070309020205020404" pitchFamily="49" charset="0"/>
              </a:rPr>
              <a:t>DELETE FROM  employees WHERE employee_id = 114;</a:t>
            </a:r>
          </a:p>
          <a:p>
            <a:pPr lvl="1">
              <a:spcBef>
                <a:spcPct val="0"/>
              </a:spcBef>
            </a:pPr>
            <a:endParaRPr lang="en-US" altLang="en-US" sz="1100">
              <a:latin typeface="Courier New" panose="02070309020205020404" pitchFamily="49" charset="0"/>
            </a:endParaRPr>
          </a:p>
          <a:p>
            <a:pPr lvl="1">
              <a:spcBef>
                <a:spcPct val="0"/>
              </a:spcBef>
            </a:pPr>
            <a:endParaRPr lang="en-US" altLang="en-US" sz="1100">
              <a:latin typeface="Courier New" panose="02070309020205020404" pitchFamily="49" charset="0"/>
            </a:endParaRPr>
          </a:p>
          <a:p>
            <a:pPr lvl="1">
              <a:spcBef>
                <a:spcPct val="0"/>
              </a:spcBef>
            </a:pPr>
            <a:r>
              <a:rPr lang="en-US" altLang="en-US" sz="1100">
                <a:latin typeface="Courier New" panose="02070309020205020404" pitchFamily="49" charset="0"/>
              </a:rPr>
              <a:t>	DELETE FROM  departments WHERE department_id IN (30, 40);</a:t>
            </a:r>
          </a:p>
        </p:txBody>
      </p:sp>
      <p:sp>
        <p:nvSpPr>
          <p:cNvPr id="344068" name="Rectangle 4"/>
          <p:cNvSpPr>
            <a:spLocks noChangeArrowheads="1"/>
          </p:cNvSpPr>
          <p:nvPr/>
        </p:nvSpPr>
        <p:spPr bwMode="auto">
          <a:xfrm>
            <a:off x="603250" y="7321550"/>
            <a:ext cx="60086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44069" name="Picture 5" descr="C:\project-SQLFund1\images\img09-0row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88" y="6734175"/>
            <a:ext cx="1303337" cy="250825"/>
          </a:xfrm>
          <a:prstGeom prst="rect">
            <a:avLst/>
          </a:prstGeom>
          <a:noFill/>
          <a:extLst>
            <a:ext uri="{909E8E84-426E-40DD-AFC4-6F175D3DCCD1}">
              <a14:hiddenFill xmlns:a14="http://schemas.microsoft.com/office/drawing/2010/main">
                <a:solidFill>
                  <a:srgbClr val="FFFFFF"/>
                </a:solidFill>
              </a14:hiddenFill>
            </a:ext>
          </a:extLst>
        </p:spPr>
      </p:pic>
      <p:pic>
        <p:nvPicPr>
          <p:cNvPr id="344071" name="Picture 7" descr="C:\project-SQLFund1\images\img09-1rowdelet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5" y="8229600"/>
            <a:ext cx="1211263" cy="206375"/>
          </a:xfrm>
          <a:prstGeom prst="rect">
            <a:avLst/>
          </a:prstGeom>
          <a:noFill/>
          <a:extLst>
            <a:ext uri="{909E8E84-426E-40DD-AFC4-6F175D3DCCD1}">
              <a14:hiddenFill xmlns:a14="http://schemas.microsoft.com/office/drawing/2010/main">
                <a:solidFill>
                  <a:srgbClr val="FFFFFF"/>
                </a:solidFill>
              </a14:hiddenFill>
            </a:ext>
          </a:extLst>
        </p:spPr>
      </p:pic>
      <p:pic>
        <p:nvPicPr>
          <p:cNvPr id="344072" name="Picture 8" descr="C:\project-SQLFund1\images\img09-2rowsdeleted.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025" y="8763000"/>
            <a:ext cx="1200150" cy="19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9231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9 - </a:t>
            </a:r>
            <a:fld id="{ED8E2016-E47B-4B5E-8BB4-B21BC60FE55D}" type="slidenum">
              <a:rPr lang="en-US" altLang="en-US">
                <a:solidFill>
                  <a:schemeClr val="tx1"/>
                </a:solidFill>
              </a:rPr>
              <a:pPr/>
              <a:t>77</a:t>
            </a:fld>
            <a:endParaRPr lang="en-US" altLang="en-US">
              <a:solidFill>
                <a:schemeClr val="tx1"/>
              </a:solidFill>
            </a:endParaRPr>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TRUNCATE</a:t>
            </a:r>
            <a:r>
              <a:rPr lang="en-US" altLang="en-US"/>
              <a:t> Statement</a:t>
            </a:r>
          </a:p>
          <a:p>
            <a:pPr lvl="1"/>
            <a:r>
              <a:rPr lang="en-US" altLang="en-US">
                <a:solidFill>
                  <a:schemeClr val="tx1"/>
                </a:solidFill>
              </a:rPr>
              <a:t>A more efficient method of emptying a table is by using the </a:t>
            </a:r>
            <a:r>
              <a:rPr lang="en-US" altLang="en-US">
                <a:solidFill>
                  <a:schemeClr val="tx1"/>
                </a:solidFill>
                <a:latin typeface="Courier New" panose="02070309020205020404" pitchFamily="49" charset="0"/>
              </a:rPr>
              <a:t>TRUNCATE</a:t>
            </a:r>
            <a:r>
              <a:rPr lang="en-US" altLang="en-US">
                <a:solidFill>
                  <a:schemeClr val="tx1"/>
                </a:solidFill>
              </a:rPr>
              <a:t> statement.</a:t>
            </a:r>
            <a:br>
              <a:rPr lang="en-US" altLang="en-US">
                <a:solidFill>
                  <a:schemeClr val="tx1"/>
                </a:solidFill>
              </a:rPr>
            </a:br>
            <a:r>
              <a:rPr lang="en-US" altLang="en-US">
                <a:solidFill>
                  <a:schemeClr val="tx1"/>
                </a:solidFill>
              </a:rPr>
              <a:t>You can use the </a:t>
            </a:r>
            <a:r>
              <a:rPr lang="en-US" altLang="en-US">
                <a:solidFill>
                  <a:schemeClr val="tx1"/>
                </a:solidFill>
                <a:latin typeface="Courier New" panose="02070309020205020404" pitchFamily="49" charset="0"/>
              </a:rPr>
              <a:t>TRUNCATE</a:t>
            </a:r>
            <a:r>
              <a:rPr lang="en-US" altLang="en-US">
                <a:solidFill>
                  <a:schemeClr val="tx1"/>
                </a:solidFill>
              </a:rPr>
              <a:t> statement to quickly remove all rows from a table or cluster. Removing rows with the </a:t>
            </a:r>
            <a:r>
              <a:rPr lang="en-US" altLang="en-US">
                <a:solidFill>
                  <a:schemeClr val="tx1"/>
                </a:solidFill>
                <a:latin typeface="Courier New" panose="02070309020205020404" pitchFamily="49" charset="0"/>
              </a:rPr>
              <a:t>TRUNCATE</a:t>
            </a:r>
            <a:r>
              <a:rPr lang="en-US" altLang="en-US">
                <a:solidFill>
                  <a:schemeClr val="tx1"/>
                </a:solidFill>
              </a:rPr>
              <a:t> statement is faster than removing them with the </a:t>
            </a:r>
            <a:r>
              <a:rPr lang="en-US" altLang="en-US">
                <a:solidFill>
                  <a:schemeClr val="tx1"/>
                </a:solidFill>
                <a:latin typeface="Courier New" panose="02070309020205020404" pitchFamily="49" charset="0"/>
              </a:rPr>
              <a:t>DELETE</a:t>
            </a:r>
            <a:r>
              <a:rPr lang="en-US" altLang="en-US">
                <a:solidFill>
                  <a:schemeClr val="tx1"/>
                </a:solidFill>
              </a:rPr>
              <a:t> statement for the following reasons:</a:t>
            </a:r>
          </a:p>
          <a:p>
            <a:pPr lvl="2"/>
            <a:r>
              <a:rPr lang="en-US" altLang="en-US">
                <a:solidFill>
                  <a:schemeClr val="tx1"/>
                </a:solidFill>
              </a:rPr>
              <a:t>The </a:t>
            </a:r>
            <a:r>
              <a:rPr lang="en-US" altLang="en-US">
                <a:solidFill>
                  <a:schemeClr val="tx1"/>
                </a:solidFill>
                <a:latin typeface="Courier New" panose="02070309020205020404" pitchFamily="49" charset="0"/>
              </a:rPr>
              <a:t>TRUNCATE</a:t>
            </a:r>
            <a:r>
              <a:rPr lang="en-US" altLang="en-US">
                <a:solidFill>
                  <a:schemeClr val="tx1"/>
                </a:solidFill>
              </a:rPr>
              <a:t> statement is a data definition language (DDL) statement and generates no rollback information. Rollback information is covered later in this lesson.</a:t>
            </a:r>
          </a:p>
          <a:p>
            <a:pPr lvl="2"/>
            <a:r>
              <a:rPr lang="en-US" altLang="en-US">
                <a:solidFill>
                  <a:schemeClr val="tx1"/>
                </a:solidFill>
              </a:rPr>
              <a:t>Truncating a table does not fire the delete triggers of the table. </a:t>
            </a:r>
          </a:p>
          <a:p>
            <a:pPr lvl="1"/>
            <a:r>
              <a:rPr lang="en-US" altLang="en-US">
                <a:solidFill>
                  <a:schemeClr val="tx1"/>
                </a:solidFill>
              </a:rPr>
              <a:t>If the table is the parent of a referential integrity constraint, you cannot truncate the table. You need to disable the constraint before issuing the </a:t>
            </a:r>
            <a:r>
              <a:rPr lang="en-US" altLang="en-US">
                <a:solidFill>
                  <a:schemeClr val="tx1"/>
                </a:solidFill>
                <a:latin typeface="Courier New" panose="02070309020205020404" pitchFamily="49" charset="0"/>
              </a:rPr>
              <a:t>TRUNCATE</a:t>
            </a:r>
            <a:r>
              <a:rPr lang="en-US" altLang="en-US">
                <a:solidFill>
                  <a:schemeClr val="tx1"/>
                </a:solidFill>
              </a:rPr>
              <a:t> statement. Disabling constraints is covered in a subsequent lesson.</a:t>
            </a:r>
            <a:endParaRPr lang="en-US" altLang="en-US"/>
          </a:p>
        </p:txBody>
      </p:sp>
    </p:spTree>
    <p:extLst>
      <p:ext uri="{BB962C8B-B14F-4D97-AF65-F5344CB8AC3E}">
        <p14:creationId xmlns:p14="http://schemas.microsoft.com/office/powerpoint/2010/main" val="375876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I - </a:t>
            </a:r>
            <a:fld id="{CBD7ED58-0961-4CDD-A117-3B31C4613840}" type="slidenum">
              <a:rPr lang="en-US" altLang="en-US">
                <a:solidFill>
                  <a:schemeClr val="tx1"/>
                </a:solidFill>
              </a:rPr>
              <a:pPr/>
              <a:t>14</a:t>
            </a:fld>
            <a:endParaRPr lang="en-US" altLang="en-US">
              <a:solidFill>
                <a:schemeClr val="tx1"/>
              </a:solidFill>
            </a:endParaRPr>
          </a:p>
        </p:txBody>
      </p:sp>
      <p:sp>
        <p:nvSpPr>
          <p:cNvPr id="362501" name="Rectangle 5"/>
          <p:cNvSpPr>
            <a:spLocks noGrp="1" noRot="1" noChangeAspect="1" noChangeArrowheads="1" noTextEdit="1"/>
          </p:cNvSpPr>
          <p:nvPr>
            <p:ph type="sldImg"/>
          </p:nvPr>
        </p:nvSpPr>
        <p:spPr>
          <a:ln/>
        </p:spPr>
      </p:sp>
      <p:sp>
        <p:nvSpPr>
          <p:cNvPr id="362502" name="Rectangle 6"/>
          <p:cNvSpPr>
            <a:spLocks noGrp="1" noChangeArrowheads="1"/>
          </p:cNvSpPr>
          <p:nvPr>
            <p:ph type="body" idx="1"/>
          </p:nvPr>
        </p:nvSpPr>
        <p:spPr/>
        <p:txBody>
          <a:bodyPr/>
          <a:lstStyle/>
          <a:p>
            <a:r>
              <a:rPr lang="en-US" altLang="en-US"/>
              <a:t>SQL Statements</a:t>
            </a:r>
          </a:p>
          <a:p>
            <a:pPr lvl="1"/>
            <a:r>
              <a:rPr lang="en-US" altLang="en-US"/>
              <a:t>SQL statements supported by Oracle comply with industry standards. Oracle Corporation ensures future compliance with evolving standards by actively involving key personnel in SQL standards committees. The industry-accepted committees are ANSI and International Standards Organization (ISO). Both ANSI and ISO have accepted SQL as the standard language for relational databases.</a:t>
            </a:r>
          </a:p>
        </p:txBody>
      </p:sp>
      <p:graphicFrame>
        <p:nvGraphicFramePr>
          <p:cNvPr id="362500" name="Object 4"/>
          <p:cNvGraphicFramePr>
            <a:graphicFrameLocks/>
          </p:cNvGraphicFramePr>
          <p:nvPr/>
        </p:nvGraphicFramePr>
        <p:xfrm>
          <a:off x="533400" y="6438900"/>
          <a:ext cx="6115050" cy="2990850"/>
        </p:xfrm>
        <a:graphic>
          <a:graphicData uri="http://schemas.openxmlformats.org/presentationml/2006/ole">
            <mc:AlternateContent xmlns:mc="http://schemas.openxmlformats.org/markup-compatibility/2006">
              <mc:Choice xmlns:v="urn:schemas-microsoft-com:vml" Requires="v">
                <p:oleObj spid="_x0000_s8282" name="Document" r:id="rId4" imgW="6058080" imgH="2970360" progId="Word.Document.8">
                  <p:embed/>
                </p:oleObj>
              </mc:Choice>
              <mc:Fallback>
                <p:oleObj name="Document" r:id="rId4" imgW="6058080" imgH="297036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6438900"/>
                        <a:ext cx="61150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53069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10 - </a:t>
            </a:r>
            <a:fld id="{DD135B60-4BCE-4EBA-96FC-7FFACFB9C0EC}" type="slidenum">
              <a:rPr lang="en-US" altLang="en-US">
                <a:solidFill>
                  <a:schemeClr val="tx1"/>
                </a:solidFill>
              </a:rPr>
              <a:pPr/>
              <a:t>35</a:t>
            </a:fld>
            <a:endParaRPr lang="en-US" altLang="en-US">
              <a:solidFill>
                <a:schemeClr val="tx1"/>
              </a:solidFill>
            </a:endParaRPr>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a:xfrm>
            <a:off x="477838" y="5400675"/>
            <a:ext cx="6359525" cy="3663950"/>
          </a:xfrm>
        </p:spPr>
        <p:txBody>
          <a:bodyPr/>
          <a:lstStyle/>
          <a:p>
            <a:r>
              <a:rPr lang="en-US" altLang="en-US"/>
              <a:t>Constraints</a:t>
            </a:r>
          </a:p>
          <a:p>
            <a:pPr lvl="1"/>
            <a:r>
              <a:rPr lang="en-US" altLang="en-US"/>
              <a:t>The Oracle server uses constraints to prevent invalid data entry into tables.</a:t>
            </a:r>
          </a:p>
          <a:p>
            <a:pPr lvl="1"/>
            <a:r>
              <a:rPr lang="en-US" altLang="en-US"/>
              <a:t>You can use constraints to do the following:</a:t>
            </a:r>
          </a:p>
          <a:p>
            <a:pPr lvl="2"/>
            <a:r>
              <a:rPr lang="en-US" altLang="en-US"/>
              <a:t>Enforce rules on the data in a table whenever a row is inserted, updated, or deleted from that table. The constraint must be satisfied for the operation to succeed.</a:t>
            </a:r>
          </a:p>
          <a:p>
            <a:pPr lvl="2"/>
            <a:r>
              <a:rPr lang="en-US" altLang="en-US"/>
              <a:t>Prevent the deletion of a table if there are dependencies from other tables.</a:t>
            </a:r>
          </a:p>
          <a:p>
            <a:pPr lvl="2"/>
            <a:r>
              <a:rPr lang="en-US" altLang="en-US"/>
              <a:t>Provide rules for Oracle tools, such as Oracle Developer.</a:t>
            </a:r>
          </a:p>
          <a:p>
            <a:pPr lvl="1"/>
            <a:r>
              <a:rPr lang="en-US" altLang="en-US" b="1"/>
              <a:t>Data Integrity Constraints</a:t>
            </a:r>
            <a:endParaRPr lang="en-US" altLang="en-US"/>
          </a:p>
          <a:p>
            <a:endParaRPr lang="en-US" altLang="en-US"/>
          </a:p>
        </p:txBody>
      </p:sp>
      <p:graphicFrame>
        <p:nvGraphicFramePr>
          <p:cNvPr id="339972" name="Object 4"/>
          <p:cNvGraphicFramePr>
            <a:graphicFrameLocks/>
          </p:cNvGraphicFramePr>
          <p:nvPr/>
        </p:nvGraphicFramePr>
        <p:xfrm>
          <a:off x="514350" y="7086600"/>
          <a:ext cx="5886450" cy="2133600"/>
        </p:xfrm>
        <a:graphic>
          <a:graphicData uri="http://schemas.openxmlformats.org/presentationml/2006/ole">
            <mc:AlternateContent xmlns:mc="http://schemas.openxmlformats.org/markup-compatibility/2006">
              <mc:Choice xmlns:v="urn:schemas-microsoft-com:vml" Requires="v">
                <p:oleObj spid="_x0000_s9299" name="Document" r:id="rId4" imgW="5655600" imgH="2385000" progId="Word.Document.8">
                  <p:embed/>
                </p:oleObj>
              </mc:Choice>
              <mc:Fallback>
                <p:oleObj name="Document" r:id="rId4" imgW="5655600" imgH="2385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7086600"/>
                        <a:ext cx="58864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212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10 - </a:t>
            </a:r>
            <a:fld id="{6716B3D7-6374-42D2-B2F5-C6192CF347F2}" type="slidenum">
              <a:rPr lang="en-US" altLang="en-US">
                <a:solidFill>
                  <a:schemeClr val="tx1"/>
                </a:solidFill>
              </a:rPr>
              <a:pPr/>
              <a:t>36</a:t>
            </a:fld>
            <a:endParaRPr lang="en-US" altLang="en-US">
              <a:solidFill>
                <a:schemeClr val="tx1"/>
              </a:solidFill>
            </a:endParaRPr>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a:xfrm>
            <a:off x="477838" y="5400675"/>
            <a:ext cx="6359525" cy="3663950"/>
          </a:xfrm>
        </p:spPr>
        <p:txBody>
          <a:bodyPr/>
          <a:lstStyle/>
          <a:p>
            <a:pPr>
              <a:tabLst>
                <a:tab pos="2171700" algn="l"/>
              </a:tabLst>
            </a:pPr>
            <a:r>
              <a:rPr lang="en-US" altLang="en-US"/>
              <a:t>Defining Constraints</a:t>
            </a:r>
          </a:p>
          <a:p>
            <a:pPr lvl="1">
              <a:tabLst>
                <a:tab pos="2171700" algn="l"/>
              </a:tabLst>
            </a:pPr>
            <a:r>
              <a:rPr lang="en-US" altLang="en-US"/>
              <a:t>The slide gives the syntax for defining constraints when creating a table. You can create constraints at either the column level or table level. Constraints defined at the column level are included when the column is defined. Table-level constraints are defined at the end of the table definition and must refer to the column or columns on which the constraint pertains in a set of parentheses. It is mainly the syntax that differentiates the two; otherwise, functionally, a column-level constraint is the same as a table-level constraint.</a:t>
            </a:r>
          </a:p>
          <a:p>
            <a:pPr lvl="1">
              <a:tabLst>
                <a:tab pos="2171700" algn="l"/>
              </a:tabLst>
            </a:pPr>
            <a:r>
              <a:rPr lang="en-US" altLang="en-US">
                <a:latin typeface="Courier New" panose="02070309020205020404" pitchFamily="49" charset="0"/>
              </a:rPr>
              <a:t>NOT</a:t>
            </a:r>
            <a:r>
              <a:rPr lang="en-US" altLang="en-US"/>
              <a:t> </a:t>
            </a:r>
            <a:r>
              <a:rPr lang="en-US" altLang="en-US">
                <a:latin typeface="Courier New" panose="02070309020205020404" pitchFamily="49" charset="0"/>
              </a:rPr>
              <a:t>NULL</a:t>
            </a:r>
            <a:r>
              <a:rPr lang="en-US" altLang="en-US"/>
              <a:t> constraints must be defined at the column level. </a:t>
            </a:r>
          </a:p>
          <a:p>
            <a:pPr lvl="1">
              <a:tabLst>
                <a:tab pos="2171700" algn="l"/>
              </a:tabLst>
            </a:pPr>
            <a:r>
              <a:rPr lang="en-US" altLang="en-US"/>
              <a:t>Constraints that apply to more than one column must be defined at the table level.</a:t>
            </a:r>
          </a:p>
          <a:p>
            <a:pPr lvl="1">
              <a:tabLst>
                <a:tab pos="2171700" algn="l"/>
              </a:tabLst>
            </a:pPr>
            <a:r>
              <a:rPr lang="en-US" altLang="en-US"/>
              <a:t>In the syntax:</a:t>
            </a:r>
          </a:p>
          <a:p>
            <a:pPr lvl="2">
              <a:buFont typeface="Times New Roman" panose="02020603050405020304" pitchFamily="18" charset="0"/>
              <a:buNone/>
              <a:tabLst>
                <a:tab pos="2171700" algn="l"/>
              </a:tabLst>
            </a:pPr>
            <a:r>
              <a:rPr lang="en-US" altLang="en-US">
                <a:latin typeface="Courier New" panose="02070309020205020404" pitchFamily="49" charset="0"/>
              </a:rPr>
              <a:t>schema</a:t>
            </a:r>
            <a:r>
              <a:rPr lang="en-US" altLang="en-US"/>
              <a:t> 	Is the same as the owner’s name</a:t>
            </a:r>
          </a:p>
          <a:p>
            <a:pPr lvl="2">
              <a:buFont typeface="Times New Roman" panose="02020603050405020304" pitchFamily="18" charset="0"/>
              <a:buNone/>
              <a:tabLst>
                <a:tab pos="2171700" algn="l"/>
              </a:tabLst>
            </a:pPr>
            <a:r>
              <a:rPr lang="en-US" altLang="en-US">
                <a:latin typeface="Courier New" panose="02070309020205020404" pitchFamily="49" charset="0"/>
              </a:rPr>
              <a:t>table</a:t>
            </a:r>
            <a:r>
              <a:rPr lang="en-US" altLang="en-US"/>
              <a:t> 	Is the name of the table</a:t>
            </a:r>
          </a:p>
          <a:p>
            <a:pPr lvl="2">
              <a:buFont typeface="Times New Roman" panose="02020603050405020304" pitchFamily="18" charset="0"/>
              <a:buNone/>
              <a:tabLst>
                <a:tab pos="2171700" algn="l"/>
              </a:tabLst>
            </a:pPr>
            <a:r>
              <a:rPr lang="en-US" altLang="en-US">
                <a:latin typeface="Courier New" panose="02070309020205020404" pitchFamily="49" charset="0"/>
              </a:rPr>
              <a:t>DEFAULT expr</a:t>
            </a:r>
            <a:r>
              <a:rPr lang="en-US" altLang="en-US"/>
              <a:t> 	Specifies a default value to be used if a value is omitted in the 	</a:t>
            </a:r>
            <a:r>
              <a:rPr lang="en-US" altLang="en-US">
                <a:latin typeface="Courier New" panose="02070309020205020404" pitchFamily="49" charset="0"/>
              </a:rPr>
              <a:t>INSERT</a:t>
            </a:r>
            <a:r>
              <a:rPr lang="en-US" altLang="en-US"/>
              <a:t> statement</a:t>
            </a:r>
          </a:p>
          <a:p>
            <a:pPr lvl="2">
              <a:buFont typeface="Times New Roman" panose="02020603050405020304" pitchFamily="18" charset="0"/>
              <a:buNone/>
              <a:tabLst>
                <a:tab pos="2171700" algn="l"/>
              </a:tabLst>
            </a:pPr>
            <a:r>
              <a:rPr lang="en-US" altLang="en-US">
                <a:latin typeface="Courier New" panose="02070309020205020404" pitchFamily="49" charset="0"/>
              </a:rPr>
              <a:t>column</a:t>
            </a:r>
            <a:r>
              <a:rPr lang="en-US" altLang="en-US"/>
              <a:t> 	Is the name of the column</a:t>
            </a:r>
          </a:p>
          <a:p>
            <a:pPr lvl="2">
              <a:buFont typeface="Times New Roman" panose="02020603050405020304" pitchFamily="18" charset="0"/>
              <a:buNone/>
              <a:tabLst>
                <a:tab pos="2171700" algn="l"/>
              </a:tabLst>
            </a:pPr>
            <a:r>
              <a:rPr lang="en-US" altLang="en-US">
                <a:latin typeface="Courier New" panose="02070309020205020404" pitchFamily="49" charset="0"/>
              </a:rPr>
              <a:t>datatype</a:t>
            </a:r>
            <a:r>
              <a:rPr lang="en-US" altLang="en-US"/>
              <a:t> 	Is the column’s data type and length</a:t>
            </a:r>
          </a:p>
          <a:p>
            <a:pPr lvl="2">
              <a:buFont typeface="Times New Roman" panose="02020603050405020304" pitchFamily="18" charset="0"/>
              <a:buNone/>
              <a:tabLst>
                <a:tab pos="2171700" algn="l"/>
              </a:tabLst>
            </a:pPr>
            <a:r>
              <a:rPr lang="en-US" altLang="en-US">
                <a:latin typeface="Courier New" panose="02070309020205020404" pitchFamily="49" charset="0"/>
              </a:rPr>
              <a:t>column_constraint</a:t>
            </a:r>
            <a:r>
              <a:rPr lang="en-US" altLang="en-US"/>
              <a:t>	Is an integrity constraint as part of the column definition</a:t>
            </a:r>
          </a:p>
          <a:p>
            <a:pPr lvl="2">
              <a:buFont typeface="Times New Roman" panose="02020603050405020304" pitchFamily="18" charset="0"/>
              <a:buNone/>
              <a:tabLst>
                <a:tab pos="2171700" algn="l"/>
              </a:tabLst>
            </a:pPr>
            <a:r>
              <a:rPr lang="en-US" altLang="en-US">
                <a:latin typeface="Courier New" panose="02070309020205020404" pitchFamily="49" charset="0"/>
              </a:rPr>
              <a:t>table_constraint</a:t>
            </a:r>
            <a:r>
              <a:rPr lang="en-US" altLang="en-US"/>
              <a:t> 	Is an integrity constraint as part of the table definition</a:t>
            </a:r>
          </a:p>
        </p:txBody>
      </p:sp>
    </p:spTree>
    <p:extLst>
      <p:ext uri="{BB962C8B-B14F-4D97-AF65-F5344CB8AC3E}">
        <p14:creationId xmlns:p14="http://schemas.microsoft.com/office/powerpoint/2010/main" val="94734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10 - </a:t>
            </a:r>
            <a:fld id="{0D306911-7C76-44F1-90D2-42DFFB037455}" type="slidenum">
              <a:rPr lang="en-US" altLang="en-US">
                <a:solidFill>
                  <a:schemeClr val="tx1"/>
                </a:solidFill>
              </a:rPr>
              <a:pPr/>
              <a:t>37</a:t>
            </a:fld>
            <a:endParaRPr lang="en-US" altLang="en-US">
              <a:solidFill>
                <a:schemeClr val="tx1"/>
              </a:solidFill>
            </a:endParaRPr>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xfrm>
            <a:off x="477838" y="5400675"/>
            <a:ext cx="6359525" cy="3663950"/>
          </a:xfrm>
        </p:spPr>
        <p:txBody>
          <a:bodyPr/>
          <a:lstStyle/>
          <a:p>
            <a:r>
              <a:rPr lang="en-US" altLang="en-US"/>
              <a:t>Defining Constraints (continued)</a:t>
            </a:r>
          </a:p>
          <a:p>
            <a:pPr lvl="1"/>
            <a:r>
              <a:rPr lang="en-US" altLang="en-US"/>
              <a:t>Constraints are usually created at the same time as the table. Constraints can be added to a table after its creation and also be temporarily disabled. </a:t>
            </a:r>
          </a:p>
          <a:p>
            <a:pPr lvl="1"/>
            <a:r>
              <a:rPr lang="en-US" altLang="en-US"/>
              <a:t>Both examples in the slide create a primary key constraint on the </a:t>
            </a:r>
            <a:r>
              <a:rPr lang="en-US" altLang="en-US">
                <a:latin typeface="Courier New" panose="02070309020205020404" pitchFamily="49" charset="0"/>
              </a:rPr>
              <a:t>EMPLOYEE_ID</a:t>
            </a:r>
            <a:r>
              <a:rPr lang="en-US" altLang="en-US"/>
              <a:t> column of the </a:t>
            </a:r>
            <a:r>
              <a:rPr lang="en-US" altLang="en-US">
                <a:latin typeface="Courier New" panose="02070309020205020404" pitchFamily="49" charset="0"/>
              </a:rPr>
              <a:t>EMPLOYEES</a:t>
            </a:r>
            <a:r>
              <a:rPr lang="en-US" altLang="en-US"/>
              <a:t> table. </a:t>
            </a:r>
          </a:p>
          <a:p>
            <a:pPr marL="457200" lvl="2" indent="-228600">
              <a:buFont typeface="Times New Roman" panose="02020603050405020304" pitchFamily="18" charset="0"/>
              <a:buNone/>
            </a:pPr>
            <a:r>
              <a:rPr lang="en-US" altLang="en-US"/>
              <a:t>1.	The first example uses the column-level syntax to define the constraint. </a:t>
            </a:r>
          </a:p>
          <a:p>
            <a:pPr marL="457200" lvl="2" indent="-228600">
              <a:buFont typeface="Times New Roman" panose="02020603050405020304" pitchFamily="18" charset="0"/>
              <a:buNone/>
            </a:pPr>
            <a:r>
              <a:rPr lang="en-US" altLang="en-US"/>
              <a:t>2.	The second example uses the table-level syntax to define the constraint. </a:t>
            </a:r>
          </a:p>
          <a:p>
            <a:pPr lvl="1"/>
            <a:r>
              <a:rPr lang="en-US" altLang="en-US"/>
              <a:t>More details about the primary key constraint are provided later in this lesson.</a:t>
            </a:r>
          </a:p>
        </p:txBody>
      </p:sp>
    </p:spTree>
    <p:extLst>
      <p:ext uri="{BB962C8B-B14F-4D97-AF65-F5344CB8AC3E}">
        <p14:creationId xmlns:p14="http://schemas.microsoft.com/office/powerpoint/2010/main" val="271314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10 - </a:t>
            </a:r>
            <a:fld id="{704F481D-E17C-417F-8052-E7D0334230E6}" type="slidenum">
              <a:rPr lang="en-US" altLang="en-US">
                <a:solidFill>
                  <a:schemeClr val="tx1"/>
                </a:solidFill>
              </a:rPr>
              <a:pPr/>
              <a:t>38</a:t>
            </a:fld>
            <a:endParaRPr lang="en-US" altLang="en-US">
              <a:solidFill>
                <a:schemeClr val="tx1"/>
              </a:solidFill>
            </a:endParaRPr>
          </a:p>
        </p:txBody>
      </p:sp>
      <p:sp>
        <p:nvSpPr>
          <p:cNvPr id="348164" name="Rectangle 4"/>
          <p:cNvSpPr>
            <a:spLocks noGrp="1" noRot="1" noChangeAspect="1" noChangeArrowheads="1" noTextEdit="1"/>
          </p:cNvSpPr>
          <p:nvPr>
            <p:ph type="sldImg"/>
          </p:nvPr>
        </p:nvSpPr>
        <p:spPr>
          <a:ln/>
        </p:spPr>
      </p:sp>
      <p:sp>
        <p:nvSpPr>
          <p:cNvPr id="348165" name="Rectangle 5"/>
          <p:cNvSpPr>
            <a:spLocks noGrp="1" noChangeArrowheads="1"/>
          </p:cNvSpPr>
          <p:nvPr>
            <p:ph type="body" idx="1"/>
          </p:nvPr>
        </p:nvSpPr>
        <p:spPr/>
        <p:txBody>
          <a:bodyPr/>
          <a:lstStyle/>
          <a:p>
            <a:r>
              <a:rPr lang="en-US" altLang="en-US">
                <a:latin typeface="Courier New" panose="02070309020205020404" pitchFamily="49" charset="0"/>
              </a:rPr>
              <a:t>NOT</a:t>
            </a:r>
            <a:r>
              <a:rPr lang="en-US" altLang="en-US"/>
              <a:t> </a:t>
            </a:r>
            <a:r>
              <a:rPr lang="en-US" altLang="en-US">
                <a:latin typeface="Courier New" panose="02070309020205020404" pitchFamily="49" charset="0"/>
              </a:rPr>
              <a:t>NULL</a:t>
            </a:r>
            <a:r>
              <a:rPr lang="en-US" altLang="en-US"/>
              <a:t> Constraint</a:t>
            </a:r>
          </a:p>
          <a:p>
            <a:pPr lvl="1"/>
            <a:r>
              <a:rPr lang="en-US" altLang="en-US">
                <a:solidFill>
                  <a:schemeClr val="tx1"/>
                </a:solidFill>
              </a:rPr>
              <a:t>The </a:t>
            </a:r>
            <a:r>
              <a:rPr lang="en-US" altLang="en-US">
                <a:solidFill>
                  <a:schemeClr val="tx1"/>
                </a:solidFill>
                <a:latin typeface="Courier New" panose="02070309020205020404" pitchFamily="49" charset="0"/>
              </a:rPr>
              <a:t>NOT</a:t>
            </a:r>
            <a:r>
              <a:rPr lang="en-US" altLang="en-US">
                <a:solidFill>
                  <a:schemeClr val="tx1"/>
                </a:solidFill>
              </a:rPr>
              <a:t> </a:t>
            </a:r>
            <a:r>
              <a:rPr lang="en-US" altLang="en-US">
                <a:solidFill>
                  <a:schemeClr val="tx1"/>
                </a:solidFill>
                <a:latin typeface="Courier New" panose="02070309020205020404" pitchFamily="49" charset="0"/>
              </a:rPr>
              <a:t>NULL</a:t>
            </a:r>
            <a:r>
              <a:rPr lang="en-US" altLang="en-US">
                <a:solidFill>
                  <a:schemeClr val="tx1"/>
                </a:solidFill>
              </a:rPr>
              <a:t> constraint ensures that</a:t>
            </a:r>
            <a:r>
              <a:rPr lang="en-US" altLang="en-US"/>
              <a:t> the column contains no null values. Columns without the </a:t>
            </a:r>
            <a:r>
              <a:rPr lang="en-US" altLang="en-US">
                <a:latin typeface="Courier New" panose="02070309020205020404" pitchFamily="49" charset="0"/>
              </a:rPr>
              <a:t>NOT</a:t>
            </a:r>
            <a:r>
              <a:rPr lang="en-US" altLang="en-US"/>
              <a:t> </a:t>
            </a:r>
            <a:r>
              <a:rPr lang="en-US" altLang="en-US">
                <a:latin typeface="Courier New" panose="02070309020205020404" pitchFamily="49" charset="0"/>
              </a:rPr>
              <a:t>NULL</a:t>
            </a:r>
            <a:r>
              <a:rPr lang="en-US" altLang="en-US"/>
              <a:t> constraint can contain null values by default. </a:t>
            </a:r>
            <a:r>
              <a:rPr lang="en-US" altLang="en-US">
                <a:latin typeface="Courier New" panose="02070309020205020404" pitchFamily="49" charset="0"/>
              </a:rPr>
              <a:t>NOT</a:t>
            </a:r>
            <a:r>
              <a:rPr lang="en-US" altLang="en-US"/>
              <a:t> </a:t>
            </a:r>
            <a:r>
              <a:rPr lang="en-US" altLang="en-US">
                <a:latin typeface="Courier New" panose="02070309020205020404" pitchFamily="49" charset="0"/>
              </a:rPr>
              <a:t>NULL</a:t>
            </a:r>
            <a:r>
              <a:rPr lang="en-US" altLang="en-US"/>
              <a:t> constraints must be defined at the column level. In the </a:t>
            </a:r>
            <a:r>
              <a:rPr lang="en-US" altLang="en-US">
                <a:latin typeface="Courier New" panose="02070309020205020404" pitchFamily="49" charset="0"/>
              </a:rPr>
              <a:t>EMPLOYEES</a:t>
            </a:r>
            <a:r>
              <a:rPr lang="en-US" altLang="en-US"/>
              <a:t> table, the </a:t>
            </a:r>
            <a:r>
              <a:rPr lang="en-US" altLang="en-US">
                <a:latin typeface="Courier New" panose="02070309020205020404" pitchFamily="49" charset="0"/>
              </a:rPr>
              <a:t>EMPLOYEE_ID</a:t>
            </a:r>
            <a:r>
              <a:rPr lang="en-US" altLang="en-US"/>
              <a:t> column inherits a </a:t>
            </a:r>
            <a:r>
              <a:rPr lang="en-US" altLang="en-US">
                <a:latin typeface="Courier New" panose="02070309020205020404" pitchFamily="49" charset="0"/>
              </a:rPr>
              <a:t>NOT</a:t>
            </a:r>
            <a:r>
              <a:rPr lang="en-US" altLang="en-US"/>
              <a:t> </a:t>
            </a:r>
            <a:r>
              <a:rPr lang="en-US" altLang="en-US">
                <a:latin typeface="Courier New" panose="02070309020205020404" pitchFamily="49" charset="0"/>
              </a:rPr>
              <a:t>NULL</a:t>
            </a:r>
            <a:r>
              <a:rPr lang="en-US" altLang="en-US"/>
              <a:t> constraint as it is defined as a primary key. Otherwise, the </a:t>
            </a:r>
            <a:r>
              <a:rPr lang="en-US" altLang="en-US">
                <a:latin typeface="Courier New" panose="02070309020205020404" pitchFamily="49" charset="0"/>
              </a:rPr>
              <a:t>LAST_NAME</a:t>
            </a:r>
            <a:r>
              <a:rPr lang="en-US" altLang="en-US"/>
              <a:t>, </a:t>
            </a:r>
            <a:r>
              <a:rPr lang="en-US" altLang="en-US">
                <a:latin typeface="Courier New" panose="02070309020205020404" pitchFamily="49" charset="0"/>
              </a:rPr>
              <a:t>EMAIL</a:t>
            </a:r>
            <a:r>
              <a:rPr lang="en-US" altLang="en-US"/>
              <a:t>, </a:t>
            </a:r>
            <a:r>
              <a:rPr lang="en-US" altLang="en-US">
                <a:latin typeface="Courier New" panose="02070309020205020404" pitchFamily="49" charset="0"/>
              </a:rPr>
              <a:t>HIRE_DATE</a:t>
            </a:r>
            <a:r>
              <a:rPr lang="en-US" altLang="en-US"/>
              <a:t>, and </a:t>
            </a:r>
            <a:r>
              <a:rPr lang="en-US" altLang="en-US">
                <a:latin typeface="Courier New" panose="02070309020205020404" pitchFamily="49" charset="0"/>
              </a:rPr>
              <a:t>JOB_ID</a:t>
            </a:r>
            <a:r>
              <a:rPr lang="en-US" altLang="en-US"/>
              <a:t> columns have the </a:t>
            </a:r>
            <a:r>
              <a:rPr lang="en-US" altLang="en-US">
                <a:latin typeface="Courier New" panose="02070309020205020404" pitchFamily="49" charset="0"/>
              </a:rPr>
              <a:t>NOT</a:t>
            </a:r>
            <a:r>
              <a:rPr lang="en-US" altLang="en-US"/>
              <a:t> </a:t>
            </a:r>
            <a:r>
              <a:rPr lang="en-US" altLang="en-US">
                <a:latin typeface="Courier New" panose="02070309020205020404" pitchFamily="49" charset="0"/>
              </a:rPr>
              <a:t>NULL</a:t>
            </a:r>
            <a:r>
              <a:rPr lang="en-US" altLang="en-US"/>
              <a:t> constraint enforced on them.</a:t>
            </a:r>
          </a:p>
          <a:p>
            <a:pPr lvl="1"/>
            <a:r>
              <a:rPr lang="en-US" altLang="en-US" b="1"/>
              <a:t>Note:</a:t>
            </a:r>
            <a:r>
              <a:rPr lang="en-US" altLang="en-US"/>
              <a:t> Primary key constraint is discussed in detail later in this lesson.</a:t>
            </a:r>
          </a:p>
        </p:txBody>
      </p:sp>
    </p:spTree>
    <p:extLst>
      <p:ext uri="{BB962C8B-B14F-4D97-AF65-F5344CB8AC3E}">
        <p14:creationId xmlns:p14="http://schemas.microsoft.com/office/powerpoint/2010/main" val="3659224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F05789-7FDB-422F-8C69-BA4E02FD97C5}"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4E8F1-F231-40D2-A94A-68209C1FC7E6}"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35AE7-36C1-4948-B52B-5466A2DEFEBD}"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15BC0D-7F63-48AF-9F58-507A71BC91E6}"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CF121-54C3-45E0-B27F-231AD2D798BC}"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90023-CB92-4069-B914-B6440132CCEE}" type="datetime1">
              <a:rPr lang="en-US" smtClean="0"/>
              <a:t>10/4/2016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EF69750-52C9-43CD-905A-DACA4FC954F6}" type="datetime1">
              <a:rPr lang="en-US" smtClean="0"/>
              <a:t>10/4/2016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B7F8F-32BE-4CC5-A645-99E2994335C1}"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BC7F6-D40C-4120-9460-AF38D8C21553}"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5611C-AAA1-46E8-BAAC-05C6D75874CC}"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2BCDE-4E41-4D10-A5D3-0A3363400E33}"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15121-D063-4687-ADD5-BF055C327E9C}"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99097-B0EE-4B17-B674-31A3AC8C5E7A}" type="datetime1">
              <a:rPr lang="en-US" smtClean="0"/>
              <a:t>10/4/2016</a:t>
            </a:fld>
            <a:endParaRPr lang="en-US" dirty="0"/>
          </a:p>
        </p:txBody>
      </p:sp>
      <p:sp>
        <p:nvSpPr>
          <p:cNvPr id="8" name="Footer Placeholder 7"/>
          <p:cNvSpPr>
            <a:spLocks noGrp="1"/>
          </p:cNvSpPr>
          <p:nvPr>
            <p:ph type="ftr" sz="quarter" idx="11"/>
          </p:nvPr>
        </p:nvSpPr>
        <p:spPr/>
        <p:txBody>
          <a:bodyPr/>
          <a:lstStyle/>
          <a:p>
            <a:r>
              <a:rPr lang="en-US" smtClean="0"/>
              <a:t>Made by : Eng. Doaa M. Abd Elfatah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D0154C-F50F-48C3-972A-50B71948BE17}" type="datetime1">
              <a:rPr lang="en-US" smtClean="0"/>
              <a:t>10/4/2016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24FAD8-A3BF-4C3B-9039-F494A46C2F71}" type="datetime1">
              <a:rPr lang="en-US" smtClean="0"/>
              <a:t>10/4/2016</a:t>
            </a:fld>
            <a:endParaRPr lang="en-US" dirty="0"/>
          </a:p>
        </p:txBody>
      </p:sp>
      <p:sp>
        <p:nvSpPr>
          <p:cNvPr id="3" name="Footer Placeholder 2"/>
          <p:cNvSpPr>
            <a:spLocks noGrp="1"/>
          </p:cNvSpPr>
          <p:nvPr>
            <p:ph type="ftr" sz="quarter" idx="11"/>
          </p:nvPr>
        </p:nvSpPr>
        <p:spPr/>
        <p:txBody>
          <a:bodyPr/>
          <a:lstStyle/>
          <a:p>
            <a:r>
              <a:rPr lang="en-US" smtClean="0"/>
              <a:t>Made by : Eng. Doaa M. Abd Elfatah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B123C-9877-47F0-BDF9-E319F72C823D}"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920F2-370E-4258-9B51-85100DCF37E6}"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C9F599-EA41-4BE3-9D37-E65905C53ACB}" type="datetime1">
              <a:rPr lang="en-US" smtClean="0"/>
              <a:t>10/4/2016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Made by : Eng. Doaa M. Abd Elfatah</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8"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92254" y="169156"/>
            <a:ext cx="1465510" cy="7579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mysql.com/doc/refman/5.7/en/mysql-cluste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www.mysql.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 SQL</a:t>
            </a:r>
            <a:endParaRPr lang="en-US" dirty="0"/>
          </a:p>
        </p:txBody>
      </p:sp>
      <p:sp>
        <p:nvSpPr>
          <p:cNvPr id="3" name="Subtitle 2"/>
          <p:cNvSpPr>
            <a:spLocks noGrp="1"/>
          </p:cNvSpPr>
          <p:nvPr>
            <p:ph type="subTitle" idx="1"/>
          </p:nvPr>
        </p:nvSpPr>
        <p:spPr/>
        <p:txBody>
          <a:bodyPr/>
          <a:lstStyle/>
          <a:p>
            <a:r>
              <a:rPr lang="en-US" dirty="0" smtClean="0"/>
              <a:t>Made by: Eng. </a:t>
            </a:r>
            <a:r>
              <a:rPr lang="en-US" dirty="0" err="1" smtClean="0"/>
              <a:t>Doaa</a:t>
            </a:r>
            <a:r>
              <a:rPr lang="en-US" dirty="0" smtClean="0"/>
              <a:t> </a:t>
            </a:r>
            <a:r>
              <a:rPr lang="en-US" dirty="0" err="1" smtClean="0"/>
              <a:t>m.Abd</a:t>
            </a:r>
            <a:r>
              <a:rPr lang="en-US" dirty="0" smtClean="0"/>
              <a:t> </a:t>
            </a:r>
            <a:r>
              <a:rPr lang="en-US" dirty="0" err="1" smtClean="0"/>
              <a:t>elfatah</a:t>
            </a:r>
            <a:endParaRPr lang="en-US" dirty="0" smtClean="0"/>
          </a:p>
        </p:txBody>
      </p:sp>
    </p:spTree>
    <p:extLst>
      <p:ext uri="{BB962C8B-B14F-4D97-AF65-F5344CB8AC3E}">
        <p14:creationId xmlns:p14="http://schemas.microsoft.com/office/powerpoint/2010/main" val="368286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a Relational Database</a:t>
            </a:r>
          </a:p>
        </p:txBody>
      </p:sp>
      <p:sp>
        <p:nvSpPr>
          <p:cNvPr id="3" name="Content Placeholder 2"/>
          <p:cNvSpPr>
            <a:spLocks noGrp="1"/>
          </p:cNvSpPr>
          <p:nvPr>
            <p:ph sz="quarter" idx="13"/>
          </p:nvPr>
        </p:nvSpPr>
        <p:spPr>
          <a:xfrm>
            <a:off x="913774" y="2367093"/>
            <a:ext cx="10363826" cy="1200356"/>
          </a:xfrm>
        </p:spPr>
        <p:txBody>
          <a:bodyPr/>
          <a:lstStyle/>
          <a:p>
            <a:r>
              <a:rPr lang="en-US" dirty="0"/>
              <a:t>A relational database is a collection of relations or</a:t>
            </a:r>
            <a:br>
              <a:rPr lang="en-US" dirty="0"/>
            </a:br>
            <a:r>
              <a:rPr lang="en-US" dirty="0"/>
              <a:t>two-dimensional tables.</a:t>
            </a:r>
          </a:p>
        </p:txBody>
      </p:sp>
      <p:sp>
        <p:nvSpPr>
          <p:cNvPr id="4" name="Footer Placeholder 3"/>
          <p:cNvSpPr>
            <a:spLocks noGrp="1"/>
          </p:cNvSpPr>
          <p:nvPr>
            <p:ph type="ftr" sz="quarter" idx="11"/>
          </p:nvPr>
        </p:nvSpPr>
        <p:spPr>
          <a:xfrm>
            <a:off x="913774" y="6424182"/>
            <a:ext cx="6672887" cy="365125"/>
          </a:xfrm>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a:xfrm>
            <a:off x="10295070" y="6424182"/>
            <a:ext cx="764215" cy="365125"/>
          </a:xfrm>
        </p:spPr>
        <p:txBody>
          <a:bodyPr/>
          <a:lstStyle/>
          <a:p>
            <a:fld id="{6D22F896-40B5-4ADD-8801-0D06FADFA095}" type="slidenum">
              <a:rPr lang="en-US" smtClean="0"/>
              <a:t>10</a:t>
            </a:fld>
            <a:endParaRPr lang="en-US" dirty="0"/>
          </a:p>
        </p:txBody>
      </p:sp>
      <p:pic>
        <p:nvPicPr>
          <p:cNvPr id="6" name="Picture 5"/>
          <p:cNvPicPr>
            <a:picLocks noChangeAspect="1"/>
          </p:cNvPicPr>
          <p:nvPr/>
        </p:nvPicPr>
        <p:blipFill>
          <a:blip r:embed="rId2"/>
          <a:stretch>
            <a:fillRect/>
          </a:stretch>
        </p:blipFill>
        <p:spPr>
          <a:xfrm>
            <a:off x="2702969" y="2967271"/>
            <a:ext cx="6785436" cy="3603048"/>
          </a:xfrm>
          <a:prstGeom prst="rect">
            <a:avLst/>
          </a:prstGeom>
        </p:spPr>
      </p:pic>
    </p:spTree>
    <p:extLst>
      <p:ext uri="{BB962C8B-B14F-4D97-AF65-F5344CB8AC3E}">
        <p14:creationId xmlns:p14="http://schemas.microsoft.com/office/powerpoint/2010/main" val="388757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7156" name="Picture 20" descr="C:\project-SQLFund1\images\imgi-22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867400" y="3123128"/>
            <a:ext cx="3989388" cy="2079625"/>
          </a:xfrm>
          <a:prstGeom prst="rect">
            <a:avLst/>
          </a:prstGeom>
          <a:noFill/>
          <a:extLst>
            <a:ext uri="{909E8E84-426E-40DD-AFC4-6F175D3DCCD1}">
              <a14:hiddenFill xmlns:a14="http://schemas.microsoft.com/office/drawing/2010/main">
                <a:solidFill>
                  <a:srgbClr val="FFFFFF"/>
                </a:solidFill>
              </a14:hiddenFill>
            </a:ext>
          </a:extLst>
        </p:spPr>
      </p:pic>
      <p:pic>
        <p:nvPicPr>
          <p:cNvPr id="347155" name="Picture 19" descr="C:\project-SQLFund1\images\imgi-2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62200" y="3886201"/>
            <a:ext cx="3486150" cy="1622425"/>
          </a:xfrm>
          <a:prstGeom prst="rect">
            <a:avLst/>
          </a:prstGeom>
          <a:noFill/>
          <a:extLst>
            <a:ext uri="{909E8E84-426E-40DD-AFC4-6F175D3DCCD1}">
              <a14:hiddenFill xmlns:a14="http://schemas.microsoft.com/office/drawing/2010/main">
                <a:solidFill>
                  <a:srgbClr val="FFFFFF"/>
                </a:solidFill>
              </a14:hiddenFill>
            </a:ext>
          </a:extLst>
        </p:spPr>
      </p:pic>
      <p:sp>
        <p:nvSpPr>
          <p:cNvPr id="347153" name="Rectangle 17"/>
          <p:cNvSpPr>
            <a:spLocks noGrp="1" noChangeArrowheads="1"/>
          </p:cNvSpPr>
          <p:nvPr>
            <p:ph type="title"/>
          </p:nvPr>
        </p:nvSpPr>
        <p:spPr/>
        <p:txBody>
          <a:bodyPr/>
          <a:lstStyle/>
          <a:p>
            <a:r>
              <a:rPr lang="en-US" altLang="en-US"/>
              <a:t>Relating Multiple Tables</a:t>
            </a:r>
          </a:p>
        </p:txBody>
      </p:sp>
      <p:sp>
        <p:nvSpPr>
          <p:cNvPr id="347154" name="Rectangle 18"/>
          <p:cNvSpPr>
            <a:spLocks noGrp="1" noChangeArrowheads="1"/>
          </p:cNvSpPr>
          <p:nvPr>
            <p:ph type="body" idx="4294967295"/>
          </p:nvPr>
        </p:nvSpPr>
        <p:spPr>
          <a:xfrm>
            <a:off x="1030310" y="1938424"/>
            <a:ext cx="9021740" cy="942890"/>
          </a:xfrm>
          <a:prstGeom prst="rect">
            <a:avLst/>
          </a:prstGeom>
        </p:spPr>
        <p:txBody>
          <a:bodyPr/>
          <a:lstStyle/>
          <a:p>
            <a:pPr lvl="1"/>
            <a:r>
              <a:rPr lang="en-US" altLang="en-US" dirty="0"/>
              <a:t>Each row of data in a table is uniquely identified by a primary key.</a:t>
            </a:r>
          </a:p>
          <a:p>
            <a:pPr lvl="1"/>
            <a:r>
              <a:rPr lang="en-US" altLang="en-US" dirty="0"/>
              <a:t>You can logically relate data from multiple tables using foreign keys.</a:t>
            </a:r>
          </a:p>
        </p:txBody>
      </p:sp>
      <p:sp>
        <p:nvSpPr>
          <p:cNvPr id="347141" name="Rectangle 5"/>
          <p:cNvSpPr>
            <a:spLocks noChangeArrowheads="1"/>
          </p:cNvSpPr>
          <p:nvPr/>
        </p:nvSpPr>
        <p:spPr bwMode="auto">
          <a:xfrm>
            <a:off x="2216150" y="3538538"/>
            <a:ext cx="26056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ltLang="en-US"/>
              <a:t>Table name: </a:t>
            </a:r>
            <a:r>
              <a:rPr lang="en-US" altLang="en-US">
                <a:latin typeface="Courier New" panose="02070309020205020404" pitchFamily="49" charset="0"/>
              </a:rPr>
              <a:t>EMPLOYEES</a:t>
            </a:r>
          </a:p>
        </p:txBody>
      </p:sp>
      <p:sp>
        <p:nvSpPr>
          <p:cNvPr id="347142" name="Rectangle 6"/>
          <p:cNvSpPr>
            <a:spLocks noChangeArrowheads="1"/>
          </p:cNvSpPr>
          <p:nvPr/>
        </p:nvSpPr>
        <p:spPr bwMode="auto">
          <a:xfrm>
            <a:off x="5791200" y="2819400"/>
            <a:ext cx="288136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ltLang="en-US"/>
              <a:t>Table name: </a:t>
            </a:r>
            <a:r>
              <a:rPr lang="en-US" altLang="en-US">
                <a:latin typeface="Courier New" panose="02070309020205020404" pitchFamily="49" charset="0"/>
              </a:rPr>
              <a:t>DEPARTMENTS</a:t>
            </a:r>
          </a:p>
        </p:txBody>
      </p:sp>
      <p:sp>
        <p:nvSpPr>
          <p:cNvPr id="347143" name="Rectangle 7"/>
          <p:cNvSpPr>
            <a:spLocks noChangeArrowheads="1"/>
          </p:cNvSpPr>
          <p:nvPr/>
        </p:nvSpPr>
        <p:spPr bwMode="auto">
          <a:xfrm>
            <a:off x="2200629" y="5764213"/>
            <a:ext cx="140423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anose="02020603050405020304" pitchFamily="18" charset="0"/>
              </a:defRPr>
            </a:lvl1pPr>
            <a:lvl2pPr marL="411163" defTabSz="822325">
              <a:spcBef>
                <a:spcPct val="0"/>
              </a:spcBef>
              <a:defRPr sz="2400">
                <a:solidFill>
                  <a:schemeClr val="tx1"/>
                </a:solidFill>
                <a:latin typeface="Times New Roman" panose="02020603050405020304" pitchFamily="18" charset="0"/>
              </a:defRPr>
            </a:lvl2pPr>
            <a:lvl3pPr marL="822325" defTabSz="822325">
              <a:spcBef>
                <a:spcPct val="0"/>
              </a:spcBef>
              <a:defRPr sz="2400">
                <a:solidFill>
                  <a:schemeClr val="tx1"/>
                </a:solidFill>
                <a:latin typeface="Times New Roman" panose="02020603050405020304" pitchFamily="18" charset="0"/>
              </a:defRPr>
            </a:lvl3pPr>
            <a:lvl4pPr marL="1235075" defTabSz="822325">
              <a:spcBef>
                <a:spcPct val="0"/>
              </a:spcBef>
              <a:defRPr sz="2400">
                <a:solidFill>
                  <a:schemeClr val="tx1"/>
                </a:solidFill>
                <a:latin typeface="Times New Roman" panose="02020603050405020304" pitchFamily="18" charset="0"/>
              </a:defRPr>
            </a:lvl4pPr>
            <a:lvl5pPr marL="1646238"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spcBef>
                <a:spcPct val="50000"/>
              </a:spcBef>
              <a:buClrTx/>
              <a:buFontTx/>
              <a:buNone/>
            </a:pPr>
            <a:r>
              <a:rPr lang="en-US" altLang="en-US" sz="1800">
                <a:latin typeface="Arial" panose="020B0604020202020204" pitchFamily="34" charset="0"/>
              </a:rPr>
              <a:t>Primary key</a:t>
            </a:r>
          </a:p>
        </p:txBody>
      </p:sp>
      <p:sp>
        <p:nvSpPr>
          <p:cNvPr id="347144" name="Rectangle 8"/>
          <p:cNvSpPr>
            <a:spLocks noChangeArrowheads="1"/>
          </p:cNvSpPr>
          <p:nvPr/>
        </p:nvSpPr>
        <p:spPr bwMode="auto">
          <a:xfrm>
            <a:off x="5936017" y="5764213"/>
            <a:ext cx="140423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anose="02020603050405020304" pitchFamily="18" charset="0"/>
              </a:defRPr>
            </a:lvl1pPr>
            <a:lvl2pPr marL="411163" defTabSz="822325">
              <a:spcBef>
                <a:spcPct val="0"/>
              </a:spcBef>
              <a:defRPr sz="2400">
                <a:solidFill>
                  <a:schemeClr val="tx1"/>
                </a:solidFill>
                <a:latin typeface="Times New Roman" panose="02020603050405020304" pitchFamily="18" charset="0"/>
              </a:defRPr>
            </a:lvl2pPr>
            <a:lvl3pPr marL="822325" defTabSz="822325">
              <a:spcBef>
                <a:spcPct val="0"/>
              </a:spcBef>
              <a:defRPr sz="2400">
                <a:solidFill>
                  <a:schemeClr val="tx1"/>
                </a:solidFill>
                <a:latin typeface="Times New Roman" panose="02020603050405020304" pitchFamily="18" charset="0"/>
              </a:defRPr>
            </a:lvl3pPr>
            <a:lvl4pPr marL="1235075" defTabSz="822325">
              <a:spcBef>
                <a:spcPct val="0"/>
              </a:spcBef>
              <a:defRPr sz="2400">
                <a:solidFill>
                  <a:schemeClr val="tx1"/>
                </a:solidFill>
                <a:latin typeface="Times New Roman" panose="02020603050405020304" pitchFamily="18" charset="0"/>
              </a:defRPr>
            </a:lvl4pPr>
            <a:lvl5pPr marL="1646238"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spcBef>
                <a:spcPct val="50000"/>
              </a:spcBef>
              <a:buClrTx/>
              <a:buFontTx/>
              <a:buNone/>
            </a:pPr>
            <a:r>
              <a:rPr lang="en-US" altLang="en-US" sz="1800">
                <a:latin typeface="Arial" panose="020B0604020202020204" pitchFamily="34" charset="0"/>
              </a:rPr>
              <a:t>Primary key</a:t>
            </a:r>
          </a:p>
        </p:txBody>
      </p:sp>
      <p:sp>
        <p:nvSpPr>
          <p:cNvPr id="347145" name="Rectangle 9"/>
          <p:cNvSpPr>
            <a:spLocks noChangeArrowheads="1"/>
          </p:cNvSpPr>
          <p:nvPr/>
        </p:nvSpPr>
        <p:spPr bwMode="auto">
          <a:xfrm>
            <a:off x="4485897" y="5764213"/>
            <a:ext cx="139140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anose="02020603050405020304" pitchFamily="18" charset="0"/>
              </a:defRPr>
            </a:lvl1pPr>
            <a:lvl2pPr marL="411163" defTabSz="822325">
              <a:spcBef>
                <a:spcPct val="0"/>
              </a:spcBef>
              <a:defRPr sz="2400">
                <a:solidFill>
                  <a:schemeClr val="tx1"/>
                </a:solidFill>
                <a:latin typeface="Times New Roman" panose="02020603050405020304" pitchFamily="18" charset="0"/>
              </a:defRPr>
            </a:lvl2pPr>
            <a:lvl3pPr marL="822325" defTabSz="822325">
              <a:spcBef>
                <a:spcPct val="0"/>
              </a:spcBef>
              <a:defRPr sz="2400">
                <a:solidFill>
                  <a:schemeClr val="tx1"/>
                </a:solidFill>
                <a:latin typeface="Times New Roman" panose="02020603050405020304" pitchFamily="18" charset="0"/>
              </a:defRPr>
            </a:lvl3pPr>
            <a:lvl4pPr marL="1235075" defTabSz="822325">
              <a:spcBef>
                <a:spcPct val="0"/>
              </a:spcBef>
              <a:defRPr sz="2400">
                <a:solidFill>
                  <a:schemeClr val="tx1"/>
                </a:solidFill>
                <a:latin typeface="Times New Roman" panose="02020603050405020304" pitchFamily="18" charset="0"/>
              </a:defRPr>
            </a:lvl4pPr>
            <a:lvl5pPr marL="1646238"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spcBef>
                <a:spcPct val="50000"/>
              </a:spcBef>
              <a:buClrTx/>
              <a:buFontTx/>
              <a:buNone/>
            </a:pPr>
            <a:r>
              <a:rPr lang="en-US" altLang="en-US" sz="1800">
                <a:latin typeface="Arial" panose="020B0604020202020204" pitchFamily="34" charset="0"/>
              </a:rPr>
              <a:t>Foreign key</a:t>
            </a:r>
          </a:p>
        </p:txBody>
      </p:sp>
      <p:sp>
        <p:nvSpPr>
          <p:cNvPr id="347146" name="Text Box 10"/>
          <p:cNvSpPr txBox="1">
            <a:spLocks noChangeArrowheads="1"/>
          </p:cNvSpPr>
          <p:nvPr/>
        </p:nvSpPr>
        <p:spPr bwMode="auto">
          <a:xfrm>
            <a:off x="2438401" y="54102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0"/>
              </a:spcBef>
              <a:defRPr sz="2400">
                <a:solidFill>
                  <a:schemeClr val="tx1"/>
                </a:solidFill>
                <a:latin typeface="Times New Roman" panose="02020603050405020304" pitchFamily="18" charset="0"/>
              </a:defRPr>
            </a:lvl1pPr>
            <a:lvl2pPr marL="411163" defTabSz="822325">
              <a:spcBef>
                <a:spcPct val="0"/>
              </a:spcBef>
              <a:defRPr sz="2400">
                <a:solidFill>
                  <a:schemeClr val="tx1"/>
                </a:solidFill>
                <a:latin typeface="Times New Roman" panose="02020603050405020304" pitchFamily="18" charset="0"/>
              </a:defRPr>
            </a:lvl2pPr>
            <a:lvl3pPr marL="822325" defTabSz="822325">
              <a:spcBef>
                <a:spcPct val="0"/>
              </a:spcBef>
              <a:defRPr sz="2400">
                <a:solidFill>
                  <a:schemeClr val="tx1"/>
                </a:solidFill>
                <a:latin typeface="Times New Roman" panose="02020603050405020304" pitchFamily="18" charset="0"/>
              </a:defRPr>
            </a:lvl3pPr>
            <a:lvl4pPr marL="1235075" defTabSz="822325">
              <a:spcBef>
                <a:spcPct val="0"/>
              </a:spcBef>
              <a:defRPr sz="2400">
                <a:solidFill>
                  <a:schemeClr val="tx1"/>
                </a:solidFill>
                <a:latin typeface="Times New Roman" panose="02020603050405020304" pitchFamily="18" charset="0"/>
              </a:defRPr>
            </a:lvl4pPr>
            <a:lvl5pPr marL="1646238"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47148" name="Line 12"/>
          <p:cNvSpPr>
            <a:spLocks noChangeShapeType="1"/>
          </p:cNvSpPr>
          <p:nvPr/>
        </p:nvSpPr>
        <p:spPr bwMode="gray">
          <a:xfrm flipH="1" flipV="1">
            <a:off x="6477000" y="4953000"/>
            <a:ext cx="0" cy="83820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7150" name="Group 14"/>
          <p:cNvGrpSpPr>
            <a:grpSpLocks/>
          </p:cNvGrpSpPr>
          <p:nvPr/>
        </p:nvGrpSpPr>
        <p:grpSpPr bwMode="auto">
          <a:xfrm>
            <a:off x="2895600" y="5287963"/>
            <a:ext cx="2324100" cy="552450"/>
            <a:chOff x="834" y="3445"/>
            <a:chExt cx="1464" cy="288"/>
          </a:xfrm>
        </p:grpSpPr>
        <p:sp>
          <p:nvSpPr>
            <p:cNvPr id="347151" name="Line 15"/>
            <p:cNvSpPr>
              <a:spLocks noChangeShapeType="1"/>
            </p:cNvSpPr>
            <p:nvPr/>
          </p:nvSpPr>
          <p:spPr bwMode="gray">
            <a:xfrm flipV="1">
              <a:off x="834" y="3445"/>
              <a:ext cx="0" cy="288"/>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52" name="Line 16"/>
            <p:cNvSpPr>
              <a:spLocks noChangeShapeType="1"/>
            </p:cNvSpPr>
            <p:nvPr/>
          </p:nvSpPr>
          <p:spPr bwMode="gray">
            <a:xfrm flipV="1">
              <a:off x="2298" y="3445"/>
              <a:ext cx="0" cy="288"/>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05508662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2" name="Rectangle 4"/>
          <p:cNvSpPr>
            <a:spLocks noGrp="1" noChangeArrowheads="1"/>
          </p:cNvSpPr>
          <p:nvPr>
            <p:ph type="title"/>
          </p:nvPr>
        </p:nvSpPr>
        <p:spPr/>
        <p:txBody>
          <a:bodyPr/>
          <a:lstStyle/>
          <a:p>
            <a:r>
              <a:rPr lang="en-US" altLang="en-US"/>
              <a:t>Using SQL to Query Your Database</a:t>
            </a:r>
          </a:p>
        </p:txBody>
      </p:sp>
      <p:sp>
        <p:nvSpPr>
          <p:cNvPr id="355333" name="Rectangle 5"/>
          <p:cNvSpPr>
            <a:spLocks noGrp="1" noChangeArrowheads="1"/>
          </p:cNvSpPr>
          <p:nvPr>
            <p:ph type="body" idx="4294967295"/>
          </p:nvPr>
        </p:nvSpPr>
        <p:spPr>
          <a:xfrm>
            <a:off x="708337" y="1738648"/>
            <a:ext cx="10753859" cy="2749216"/>
          </a:xfrm>
          <a:prstGeom prst="rect">
            <a:avLst/>
          </a:prstGeom>
        </p:spPr>
        <p:txBody>
          <a:bodyPr/>
          <a:lstStyle/>
          <a:p>
            <a:r>
              <a:rPr lang="en-US" altLang="en-US" dirty="0"/>
              <a:t>Structured query language (SQL) is:</a:t>
            </a:r>
          </a:p>
          <a:p>
            <a:pPr lvl="1"/>
            <a:r>
              <a:rPr lang="en-US" altLang="en-US" dirty="0"/>
              <a:t>The ANSI standard language for operating relational databases</a:t>
            </a:r>
          </a:p>
          <a:p>
            <a:pPr lvl="1"/>
            <a:r>
              <a:rPr lang="en-US" altLang="en-US" dirty="0"/>
              <a:t>Efficient, easy to learn, and use</a:t>
            </a:r>
          </a:p>
          <a:p>
            <a:pPr lvl="1"/>
            <a:r>
              <a:rPr lang="en-US" altLang="en-US" dirty="0"/>
              <a:t>Functionally complete (With SQL, you can define, retrieve, and manipulate data in the tables.)</a:t>
            </a:r>
          </a:p>
          <a:p>
            <a:pPr lvl="1"/>
            <a:endParaRPr lang="en-US" altLang="en-US" dirty="0"/>
          </a:p>
          <a:p>
            <a:pPr lvl="1"/>
            <a:endParaRPr lang="en-US" altLang="en-US" dirty="0"/>
          </a:p>
        </p:txBody>
      </p:sp>
      <p:sp>
        <p:nvSpPr>
          <p:cNvPr id="355335" name="Rectangle 7"/>
          <p:cNvSpPr>
            <a:spLocks noChangeArrowheads="1"/>
          </p:cNvSpPr>
          <p:nvPr/>
        </p:nvSpPr>
        <p:spPr bwMode="blackGray">
          <a:xfrm>
            <a:off x="2514600" y="4170606"/>
            <a:ext cx="3117850" cy="55880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0"/>
              </a:spcBef>
              <a:tabLst>
                <a:tab pos="1200150" algn="l"/>
              </a:tabLst>
              <a:defRPr sz="2400">
                <a:solidFill>
                  <a:schemeClr val="tx1"/>
                </a:solidFill>
                <a:latin typeface="Times New Roman" panose="02020603050405020304" pitchFamily="18" charset="0"/>
              </a:defRPr>
            </a:lvl1pPr>
            <a:lvl2pPr>
              <a:spcBef>
                <a:spcPct val="0"/>
              </a:spcBef>
              <a:tabLst>
                <a:tab pos="1200150" algn="l"/>
              </a:tabLst>
              <a:defRPr sz="2400">
                <a:solidFill>
                  <a:schemeClr val="tx1"/>
                </a:solidFill>
                <a:latin typeface="Times New Roman" panose="02020603050405020304" pitchFamily="18" charset="0"/>
              </a:defRPr>
            </a:lvl2pPr>
            <a:lvl3pPr>
              <a:spcBef>
                <a:spcPct val="0"/>
              </a:spcBef>
              <a:tabLst>
                <a:tab pos="1200150" algn="l"/>
              </a:tabLst>
              <a:defRPr sz="2400">
                <a:solidFill>
                  <a:schemeClr val="tx1"/>
                </a:solidFill>
                <a:latin typeface="Times New Roman" panose="02020603050405020304" pitchFamily="18" charset="0"/>
              </a:defRPr>
            </a:lvl3pPr>
            <a:lvl4pPr>
              <a:spcBef>
                <a:spcPct val="0"/>
              </a:spcBef>
              <a:tabLst>
                <a:tab pos="1200150" algn="l"/>
              </a:tabLst>
              <a:defRPr sz="2400">
                <a:solidFill>
                  <a:schemeClr val="tx1"/>
                </a:solidFill>
                <a:latin typeface="Times New Roman" panose="02020603050405020304" pitchFamily="18" charset="0"/>
              </a:defRPr>
            </a:lvl4pPr>
            <a:lvl5pPr>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600">
                <a:solidFill>
                  <a:srgbClr val="000000"/>
                </a:solidFill>
                <a:latin typeface="Courier New" panose="02070309020205020404" pitchFamily="49" charset="0"/>
              </a:rPr>
              <a:t>SELECT department_name </a:t>
            </a:r>
          </a:p>
          <a:p>
            <a:pPr eaLnBrk="0" hangingPunct="0">
              <a:buClrTx/>
              <a:buFontTx/>
              <a:buNone/>
            </a:pPr>
            <a:r>
              <a:rPr lang="en-US" altLang="en-US" sz="1600">
                <a:solidFill>
                  <a:srgbClr val="000000"/>
                </a:solidFill>
                <a:latin typeface="Courier New" panose="02070309020205020404" pitchFamily="49" charset="0"/>
              </a:rPr>
              <a:t>FROM   departments;</a:t>
            </a:r>
          </a:p>
        </p:txBody>
      </p:sp>
      <p:sp>
        <p:nvSpPr>
          <p:cNvPr id="355336" name="Line 8"/>
          <p:cNvSpPr>
            <a:spLocks noChangeShapeType="1"/>
          </p:cNvSpPr>
          <p:nvPr/>
        </p:nvSpPr>
        <p:spPr bwMode="auto">
          <a:xfrm>
            <a:off x="5638800" y="4475406"/>
            <a:ext cx="1371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55337" name="Group 9"/>
          <p:cNvGrpSpPr>
            <a:grpSpLocks/>
          </p:cNvGrpSpPr>
          <p:nvPr/>
        </p:nvGrpSpPr>
        <p:grpSpPr bwMode="auto">
          <a:xfrm>
            <a:off x="7086601" y="3865806"/>
            <a:ext cx="1319213" cy="1676400"/>
            <a:chOff x="4145" y="1949"/>
            <a:chExt cx="831" cy="859"/>
          </a:xfrm>
        </p:grpSpPr>
        <p:sp>
          <p:nvSpPr>
            <p:cNvPr id="355338" name="Oval 10"/>
            <p:cNvSpPr>
              <a:spLocks noChangeArrowheads="1"/>
            </p:cNvSpPr>
            <p:nvPr/>
          </p:nvSpPr>
          <p:spPr bwMode="gray">
            <a:xfrm>
              <a:off x="4145" y="2478"/>
              <a:ext cx="831" cy="33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39" name="Rectangle 11"/>
            <p:cNvSpPr>
              <a:spLocks noChangeArrowheads="1"/>
            </p:cNvSpPr>
            <p:nvPr/>
          </p:nvSpPr>
          <p:spPr bwMode="gray">
            <a:xfrm>
              <a:off x="4145" y="2123"/>
              <a:ext cx="831" cy="5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40" name="Oval 12"/>
            <p:cNvSpPr>
              <a:spLocks noChangeArrowheads="1"/>
            </p:cNvSpPr>
            <p:nvPr/>
          </p:nvSpPr>
          <p:spPr bwMode="gray">
            <a:xfrm>
              <a:off x="4145" y="1949"/>
              <a:ext cx="831" cy="33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5341" name="Rectangle 13"/>
          <p:cNvSpPr>
            <a:spLocks noChangeArrowheads="1"/>
          </p:cNvSpPr>
          <p:nvPr/>
        </p:nvSpPr>
        <p:spPr bwMode="auto">
          <a:xfrm>
            <a:off x="7315200" y="4627807"/>
            <a:ext cx="107561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ltLang="en-US" dirty="0" err="1" smtClean="0">
                <a:solidFill>
                  <a:srgbClr val="FF0000"/>
                </a:solidFill>
              </a:rPr>
              <a:t>DataBase</a:t>
            </a:r>
            <a:endParaRPr lang="en-US" altLang="en-US" dirty="0">
              <a:solidFill>
                <a:srgbClr val="FF0000"/>
              </a:solidFill>
            </a:endParaRPr>
          </a:p>
        </p:txBody>
      </p:sp>
      <p:sp>
        <p:nvSpPr>
          <p:cNvPr id="355342" name="Line 14"/>
          <p:cNvSpPr>
            <a:spLocks noChangeShapeType="1"/>
          </p:cNvSpPr>
          <p:nvPr/>
        </p:nvSpPr>
        <p:spPr bwMode="auto">
          <a:xfrm flipH="1">
            <a:off x="4800600" y="5085006"/>
            <a:ext cx="22860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55343" name="Picture 15" descr="C:\project-SQLFund1\images\imgi-2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784600" y="4856943"/>
            <a:ext cx="10287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938764"/>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Made by : Eng. Doaa M. Abd Elfatah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pic>
        <p:nvPicPr>
          <p:cNvPr id="5" name="Picture 4"/>
          <p:cNvPicPr>
            <a:picLocks noChangeAspect="1"/>
          </p:cNvPicPr>
          <p:nvPr/>
        </p:nvPicPr>
        <p:blipFill rotWithShape="1">
          <a:blip r:embed="rId2"/>
          <a:srcRect l="22450" t="22139" r="24990" b="14480"/>
          <a:stretch/>
        </p:blipFill>
        <p:spPr>
          <a:xfrm>
            <a:off x="1609858" y="553900"/>
            <a:ext cx="9298547" cy="6304100"/>
          </a:xfrm>
          <a:prstGeom prst="rect">
            <a:avLst/>
          </a:prstGeom>
        </p:spPr>
      </p:pic>
    </p:spTree>
    <p:extLst>
      <p:ext uri="{BB962C8B-B14F-4D97-AF65-F5344CB8AC3E}">
        <p14:creationId xmlns:p14="http://schemas.microsoft.com/office/powerpoint/2010/main" val="2141579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9" name="Rectangle 7"/>
          <p:cNvSpPr>
            <a:spLocks noGrp="1" noChangeArrowheads="1"/>
          </p:cNvSpPr>
          <p:nvPr>
            <p:ph type="title"/>
          </p:nvPr>
        </p:nvSpPr>
        <p:spPr>
          <a:xfrm>
            <a:off x="913775" y="64723"/>
            <a:ext cx="10364451" cy="1596177"/>
          </a:xfrm>
        </p:spPr>
        <p:txBody>
          <a:bodyPr/>
          <a:lstStyle/>
          <a:p>
            <a:r>
              <a:rPr lang="en-US" altLang="en-US" dirty="0"/>
              <a:t>SQL Statements</a:t>
            </a:r>
          </a:p>
        </p:txBody>
      </p:sp>
      <p:sp>
        <p:nvSpPr>
          <p:cNvPr id="361480" name="Rectangle 8"/>
          <p:cNvSpPr>
            <a:spLocks noGrp="1" noChangeArrowheads="1"/>
          </p:cNvSpPr>
          <p:nvPr>
            <p:ph type="body" idx="4294967295"/>
          </p:nvPr>
        </p:nvSpPr>
        <p:spPr>
          <a:xfrm>
            <a:off x="3200400" y="1117601"/>
            <a:ext cx="1676400" cy="1573213"/>
          </a:xfrm>
          <a:prstGeom prst="rect">
            <a:avLst/>
          </a:prstGeom>
          <a:noFill/>
          <a:ln/>
        </p:spPr>
        <p:txBody>
          <a:bodyPr lIns="92075" tIns="46038" rIns="92075" bIns="46038">
            <a:normAutofit fontScale="25000" lnSpcReduction="20000"/>
          </a:bodyPr>
          <a:lstStyle/>
          <a:p>
            <a:pPr marL="0" indent="0">
              <a:lnSpc>
                <a:spcPct val="65000"/>
              </a:lnSpc>
              <a:buNone/>
            </a:pPr>
            <a:r>
              <a:rPr lang="en-US" altLang="en-US" sz="1800" dirty="0">
                <a:latin typeface="Courier New" panose="02070309020205020404" pitchFamily="49" charset="0"/>
              </a:rPr>
              <a:t> </a:t>
            </a:r>
          </a:p>
          <a:p>
            <a:pPr>
              <a:lnSpc>
                <a:spcPct val="65000"/>
              </a:lnSpc>
            </a:pPr>
            <a:r>
              <a:rPr lang="en-US" altLang="en-US" sz="1800" dirty="0">
                <a:latin typeface="Courier New" panose="02070309020205020404" pitchFamily="49" charset="0"/>
              </a:rPr>
              <a:t>SELECT</a:t>
            </a:r>
            <a:r>
              <a:rPr lang="en-US" altLang="en-US" sz="1400" dirty="0">
                <a:latin typeface="Courier New" panose="02070309020205020404" pitchFamily="49" charset="0"/>
              </a:rPr>
              <a:t> </a:t>
            </a:r>
          </a:p>
          <a:p>
            <a:pPr>
              <a:lnSpc>
                <a:spcPct val="65000"/>
              </a:lnSpc>
            </a:pPr>
            <a:r>
              <a:rPr lang="en-US" altLang="en-US" sz="1800" dirty="0">
                <a:latin typeface="Courier New" panose="02070309020205020404" pitchFamily="49" charset="0"/>
              </a:rPr>
              <a:t>INSERT</a:t>
            </a:r>
          </a:p>
          <a:p>
            <a:pPr>
              <a:lnSpc>
                <a:spcPct val="65000"/>
              </a:lnSpc>
            </a:pPr>
            <a:r>
              <a:rPr lang="en-US" altLang="en-US" sz="1800" dirty="0">
                <a:latin typeface="Courier New" panose="02070309020205020404" pitchFamily="49" charset="0"/>
              </a:rPr>
              <a:t>UPDATE</a:t>
            </a:r>
          </a:p>
          <a:p>
            <a:pPr>
              <a:lnSpc>
                <a:spcPct val="65000"/>
              </a:lnSpc>
            </a:pPr>
            <a:r>
              <a:rPr lang="en-US" altLang="en-US" sz="1800" dirty="0">
                <a:latin typeface="Courier New" panose="02070309020205020404" pitchFamily="49" charset="0"/>
              </a:rPr>
              <a:t>DELETE</a:t>
            </a:r>
          </a:p>
          <a:p>
            <a:pPr marL="0" indent="0">
              <a:lnSpc>
                <a:spcPct val="65000"/>
              </a:lnSpc>
              <a:buNone/>
            </a:pPr>
            <a:endParaRPr lang="en-US" altLang="en-US" sz="1800" dirty="0">
              <a:latin typeface="Courier New" panose="02070309020205020404" pitchFamily="49" charset="0"/>
            </a:endParaRPr>
          </a:p>
          <a:p>
            <a:pPr>
              <a:lnSpc>
                <a:spcPct val="65000"/>
              </a:lnSpc>
            </a:pPr>
            <a:r>
              <a:rPr lang="en-US" altLang="en-US" sz="1800" dirty="0" smtClean="0">
                <a:latin typeface="Courier New" panose="02070309020205020404" pitchFamily="49" charset="0"/>
              </a:rPr>
              <a:t>CREATE</a:t>
            </a:r>
            <a:endParaRPr lang="en-US" altLang="en-US" sz="1800" dirty="0">
              <a:latin typeface="Courier New" panose="02070309020205020404" pitchFamily="49" charset="0"/>
            </a:endParaRPr>
          </a:p>
          <a:p>
            <a:pPr>
              <a:lnSpc>
                <a:spcPct val="65000"/>
              </a:lnSpc>
            </a:pPr>
            <a:r>
              <a:rPr lang="en-US" altLang="en-US" sz="1800" dirty="0">
                <a:latin typeface="Courier New" panose="02070309020205020404" pitchFamily="49" charset="0"/>
              </a:rPr>
              <a:t>ALTER</a:t>
            </a:r>
          </a:p>
          <a:p>
            <a:pPr>
              <a:lnSpc>
                <a:spcPct val="65000"/>
              </a:lnSpc>
            </a:pPr>
            <a:r>
              <a:rPr lang="en-US" altLang="en-US" sz="1800" dirty="0">
                <a:latin typeface="Courier New" panose="02070309020205020404" pitchFamily="49" charset="0"/>
              </a:rPr>
              <a:t>DROP</a:t>
            </a:r>
          </a:p>
          <a:p>
            <a:pPr>
              <a:lnSpc>
                <a:spcPct val="65000"/>
              </a:lnSpc>
            </a:pPr>
            <a:r>
              <a:rPr lang="en-US" altLang="en-US" sz="1800" dirty="0" smtClean="0">
                <a:latin typeface="Courier New" panose="02070309020205020404" pitchFamily="49" charset="0"/>
              </a:rPr>
              <a:t>TRUNCATE</a:t>
            </a:r>
            <a:endParaRPr lang="en-US" altLang="en-US" sz="1800" dirty="0">
              <a:latin typeface="Courier New" panose="02070309020205020404" pitchFamily="49" charset="0"/>
            </a:endParaRPr>
          </a:p>
          <a:p>
            <a:pPr marL="0" indent="0">
              <a:lnSpc>
                <a:spcPct val="65000"/>
              </a:lnSpc>
              <a:buNone/>
            </a:pPr>
            <a:endParaRPr lang="en-US" altLang="en-US" sz="1800" dirty="0">
              <a:latin typeface="Courier New" panose="02070309020205020404" pitchFamily="49" charset="0"/>
            </a:endParaRPr>
          </a:p>
          <a:p>
            <a:pPr>
              <a:lnSpc>
                <a:spcPct val="65000"/>
              </a:lnSpc>
            </a:pPr>
            <a:r>
              <a:rPr lang="en-US" altLang="en-US" sz="1800" dirty="0">
                <a:latin typeface="Courier New" panose="02070309020205020404" pitchFamily="49" charset="0"/>
              </a:rPr>
              <a:t>GRANT</a:t>
            </a:r>
          </a:p>
          <a:p>
            <a:pPr>
              <a:lnSpc>
                <a:spcPct val="65000"/>
              </a:lnSpc>
            </a:pPr>
            <a:r>
              <a:rPr lang="en-US" altLang="en-US" sz="1800" dirty="0">
                <a:latin typeface="Courier New" panose="02070309020205020404" pitchFamily="49" charset="0"/>
              </a:rPr>
              <a:t>REVOKE</a:t>
            </a:r>
          </a:p>
          <a:p>
            <a:pPr>
              <a:lnSpc>
                <a:spcPct val="65000"/>
              </a:lnSpc>
            </a:pPr>
            <a:endParaRPr lang="en-US" altLang="en-US" sz="900" dirty="0">
              <a:latin typeface="Courier New" panose="02070309020205020404" pitchFamily="49" charset="0"/>
            </a:endParaRPr>
          </a:p>
          <a:p>
            <a:pPr>
              <a:lnSpc>
                <a:spcPct val="65000"/>
              </a:lnSpc>
            </a:pPr>
            <a:r>
              <a:rPr lang="en-US" altLang="en-US" sz="1800" dirty="0" smtClean="0">
                <a:latin typeface="Courier New" panose="02070309020205020404" pitchFamily="49" charset="0"/>
              </a:rPr>
              <a:t>COMMIT</a:t>
            </a:r>
            <a:endParaRPr lang="en-US" altLang="en-US" sz="1800" dirty="0">
              <a:latin typeface="Courier New" panose="02070309020205020404" pitchFamily="49" charset="0"/>
            </a:endParaRPr>
          </a:p>
          <a:p>
            <a:pPr>
              <a:lnSpc>
                <a:spcPct val="65000"/>
              </a:lnSpc>
            </a:pPr>
            <a:r>
              <a:rPr lang="en-US" altLang="en-US" sz="1800" dirty="0">
                <a:latin typeface="Courier New" panose="02070309020205020404" pitchFamily="49" charset="0"/>
              </a:rPr>
              <a:t>ROLLBACK</a:t>
            </a:r>
          </a:p>
          <a:p>
            <a:pPr marL="0" indent="0">
              <a:lnSpc>
                <a:spcPct val="65000"/>
              </a:lnSpc>
              <a:buNone/>
            </a:pPr>
            <a:endParaRPr lang="en-US" altLang="en-US" sz="1800" dirty="0">
              <a:latin typeface="Courier New" panose="02070309020205020404" pitchFamily="49" charset="0"/>
            </a:endParaRPr>
          </a:p>
          <a:p>
            <a:pPr>
              <a:lnSpc>
                <a:spcPct val="65000"/>
              </a:lnSpc>
            </a:pPr>
            <a:endParaRPr lang="en-US" altLang="en-US" sz="700" dirty="0">
              <a:latin typeface="Courier New" panose="02070309020205020404" pitchFamily="49" charset="0"/>
            </a:endParaRPr>
          </a:p>
          <a:p>
            <a:pPr>
              <a:lnSpc>
                <a:spcPct val="65000"/>
              </a:lnSpc>
            </a:pPr>
            <a:endParaRPr lang="en-US" altLang="en-US" sz="700" dirty="0">
              <a:latin typeface="Courier New" panose="02070309020205020404" pitchFamily="49" charset="0"/>
            </a:endParaRPr>
          </a:p>
          <a:p>
            <a:pPr>
              <a:lnSpc>
                <a:spcPct val="65000"/>
              </a:lnSpc>
            </a:pPr>
            <a:endParaRPr lang="en-US" altLang="en-US" sz="700" dirty="0">
              <a:latin typeface="Courier New" panose="02070309020205020404" pitchFamily="49" charset="0"/>
            </a:endParaRPr>
          </a:p>
        </p:txBody>
      </p:sp>
      <p:sp>
        <p:nvSpPr>
          <p:cNvPr id="361481" name="Rectangle 9"/>
          <p:cNvSpPr>
            <a:spLocks noChangeArrowheads="1"/>
          </p:cNvSpPr>
          <p:nvPr/>
        </p:nvSpPr>
        <p:spPr bwMode="auto">
          <a:xfrm>
            <a:off x="4919663" y="1714500"/>
            <a:ext cx="340336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ltLang="en-US"/>
              <a:t>Data manipulation language (DML)</a:t>
            </a:r>
          </a:p>
        </p:txBody>
      </p:sp>
      <p:sp>
        <p:nvSpPr>
          <p:cNvPr id="361482" name="Rectangle 10"/>
          <p:cNvSpPr>
            <a:spLocks noChangeArrowheads="1"/>
          </p:cNvSpPr>
          <p:nvPr/>
        </p:nvSpPr>
        <p:spPr bwMode="auto">
          <a:xfrm>
            <a:off x="4919663" y="3259138"/>
            <a:ext cx="304910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ltLang="en-US"/>
              <a:t>Data definition language (DDL)</a:t>
            </a:r>
          </a:p>
        </p:txBody>
      </p:sp>
      <p:sp>
        <p:nvSpPr>
          <p:cNvPr id="361483" name="Rectangle 11"/>
          <p:cNvSpPr>
            <a:spLocks noChangeArrowheads="1"/>
          </p:cNvSpPr>
          <p:nvPr/>
        </p:nvSpPr>
        <p:spPr bwMode="auto">
          <a:xfrm>
            <a:off x="4919664" y="5272088"/>
            <a:ext cx="186999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ltLang="en-US"/>
              <a:t>Transaction control</a:t>
            </a:r>
          </a:p>
        </p:txBody>
      </p:sp>
      <p:sp>
        <p:nvSpPr>
          <p:cNvPr id="361484" name="Rectangle 12"/>
          <p:cNvSpPr>
            <a:spLocks noChangeArrowheads="1"/>
          </p:cNvSpPr>
          <p:nvPr/>
        </p:nvSpPr>
        <p:spPr bwMode="auto">
          <a:xfrm>
            <a:off x="4919663" y="4402138"/>
            <a:ext cx="280243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ltLang="en-US" dirty="0"/>
              <a:t>Data control language (DCL)</a:t>
            </a:r>
          </a:p>
        </p:txBody>
      </p:sp>
    </p:spTree>
    <p:extLst>
      <p:ext uri="{BB962C8B-B14F-4D97-AF65-F5344CB8AC3E}">
        <p14:creationId xmlns:p14="http://schemas.microsoft.com/office/powerpoint/2010/main" val="1596088727"/>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9175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en-US" dirty="0"/>
          </a:p>
        </p:txBody>
      </p:sp>
      <p:sp>
        <p:nvSpPr>
          <p:cNvPr id="3" name="Content Placeholder 2"/>
          <p:cNvSpPr>
            <a:spLocks noGrp="1"/>
          </p:cNvSpPr>
          <p:nvPr>
            <p:ph sz="quarter" idx="13"/>
          </p:nvPr>
        </p:nvSpPr>
        <p:spPr/>
        <p:txBody>
          <a:bodyPr/>
          <a:lstStyle/>
          <a:p>
            <a:r>
              <a:rPr lang="en-US" dirty="0"/>
              <a:t>CREATE {DATABASE | SCHEMA} [IF NOT EXISTS] </a:t>
            </a:r>
            <a:r>
              <a:rPr lang="en-US" dirty="0" err="1" smtClean="0"/>
              <a:t>db_name</a:t>
            </a:r>
            <a:r>
              <a:rPr lang="en-US" dirty="0" smtClean="0"/>
              <a:t>;</a:t>
            </a:r>
            <a:r>
              <a:rPr lang="en-US" dirty="0"/>
              <a:t/>
            </a:r>
            <a:br>
              <a:rPr lang="en-US" dirty="0"/>
            </a:br>
            <a:r>
              <a:rPr lang="en-US" dirty="0" err="1"/>
              <a:t>create_specification</a:t>
            </a:r>
            <a:r>
              <a:rPr lang="en-US" dirty="0" smtClean="0"/>
              <a:t>:</a:t>
            </a:r>
          </a:p>
          <a:p>
            <a:pPr lvl="1"/>
            <a:r>
              <a:rPr lang="en-US" dirty="0" smtClean="0"/>
              <a:t>   [</a:t>
            </a:r>
            <a:r>
              <a:rPr lang="en-US" dirty="0"/>
              <a:t>DEFAULT] CHARACTER SET [=] </a:t>
            </a:r>
            <a:r>
              <a:rPr lang="en-US" dirty="0" err="1" smtClean="0"/>
              <a:t>charset_name</a:t>
            </a:r>
            <a:endParaRPr lang="en-US" dirty="0" smtClean="0"/>
          </a:p>
          <a:p>
            <a:pPr lvl="1"/>
            <a:r>
              <a:rPr lang="en-US" dirty="0" smtClean="0"/>
              <a:t>  </a:t>
            </a:r>
            <a:r>
              <a:rPr lang="en-US" dirty="0"/>
              <a:t>| [DEFAULT] COLLATE [=] </a:t>
            </a:r>
            <a:r>
              <a:rPr lang="en-US" dirty="0" err="1"/>
              <a:t>collation_name</a:t>
            </a:r>
            <a:endParaRPr lang="en-US" dirty="0" smtClean="0"/>
          </a:p>
          <a:p>
            <a:endParaRPr lang="en-US" dirty="0" smtClean="0"/>
          </a:p>
          <a:p>
            <a:r>
              <a:rPr lang="en-US" dirty="0"/>
              <a:t>You can check the collation and other options of an existing database using </a:t>
            </a:r>
            <a:r>
              <a:rPr lang="en-US" dirty="0" smtClean="0"/>
              <a:t>the  “ show </a:t>
            </a:r>
            <a:r>
              <a:rPr lang="en-US" dirty="0"/>
              <a:t>create database </a:t>
            </a:r>
            <a:r>
              <a:rPr lang="en-US" dirty="0" err="1"/>
              <a:t>db_name</a:t>
            </a:r>
            <a:r>
              <a:rPr lang="en-US" dirty="0" smtClean="0"/>
              <a:t>; “ statement.</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68871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character set</a:t>
            </a:r>
          </a:p>
        </p:txBody>
      </p:sp>
      <p:sp>
        <p:nvSpPr>
          <p:cNvPr id="3" name="Content Placeholder 2"/>
          <p:cNvSpPr>
            <a:spLocks noGrp="1"/>
          </p:cNvSpPr>
          <p:nvPr>
            <p:ph sz="quarter" idx="13"/>
          </p:nvPr>
        </p:nvSpPr>
        <p:spPr/>
        <p:txBody>
          <a:bodyPr/>
          <a:lstStyle/>
          <a:p>
            <a:r>
              <a:rPr lang="en-US" dirty="0"/>
              <a:t>MySQL includes character set support that enables you to store data using a variety of character sets and perform comparisons according to a variety of collations. You can specify character sets at the server, database, table, and column level. MySQL supports the use of character sets for the </a:t>
            </a:r>
            <a:r>
              <a:rPr lang="en-US" dirty="0" err="1"/>
              <a:t>MyISAM</a:t>
            </a:r>
            <a:r>
              <a:rPr lang="en-US" dirty="0"/>
              <a:t>, MEMORY, and </a:t>
            </a:r>
            <a:r>
              <a:rPr lang="en-US" dirty="0" err="1"/>
              <a:t>InnoDB</a:t>
            </a:r>
            <a:r>
              <a:rPr lang="en-US" dirty="0"/>
              <a:t> storage engines.</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158410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Sets and Collations in General</a:t>
            </a:r>
          </a:p>
        </p:txBody>
      </p:sp>
      <p:sp>
        <p:nvSpPr>
          <p:cNvPr id="3" name="Content Placeholder 2"/>
          <p:cNvSpPr>
            <a:spLocks noGrp="1"/>
          </p:cNvSpPr>
          <p:nvPr>
            <p:ph sz="quarter" idx="13"/>
          </p:nvPr>
        </p:nvSpPr>
        <p:spPr/>
        <p:txBody>
          <a:bodyPr/>
          <a:lstStyle/>
          <a:p>
            <a:r>
              <a:rPr lang="en-US" dirty="0"/>
              <a:t>A character set is a set of symbols and encodings. A collation is a set of rules for comparing characters in a character set. Let's make the distinction clear with an example of an imaginary character set</a:t>
            </a:r>
            <a:r>
              <a:rPr lang="en-US" dirty="0" smtClean="0"/>
              <a:t>.</a:t>
            </a:r>
          </a:p>
          <a:p>
            <a:r>
              <a:rPr lang="en-US" dirty="0"/>
              <a:t>Suppose that we have an alphabet with four letters: A, B, a, b. We give each letter a number: A = 0, B = 1, a = 2, b = 3. The letter A is a symbol, the number 0 is the encoding for A, and the combination of all four letters and their encodings is a character set</a:t>
            </a:r>
            <a:r>
              <a:rPr lang="en-US" dirty="0" smtClean="0"/>
              <a:t>.</a:t>
            </a:r>
          </a:p>
          <a:p>
            <a:endParaRPr lang="en-US" dirty="0"/>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013331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Sets and Collations in General</a:t>
            </a:r>
          </a:p>
        </p:txBody>
      </p:sp>
      <p:sp>
        <p:nvSpPr>
          <p:cNvPr id="3" name="Content Placeholder 2"/>
          <p:cNvSpPr>
            <a:spLocks noGrp="1"/>
          </p:cNvSpPr>
          <p:nvPr>
            <p:ph sz="quarter" idx="13"/>
          </p:nvPr>
        </p:nvSpPr>
        <p:spPr/>
        <p:txBody>
          <a:bodyPr/>
          <a:lstStyle/>
          <a:p>
            <a:r>
              <a:rPr lang="en-US" dirty="0"/>
              <a:t>Suppose that we want to compare two string values, A and B. The simplest way to do this is to look at the encodings: 0 for A and 1 for B. Because 0 is less than 1, we say A is less than B. What we've just done is apply a collation to our character set. The collation is a set of rules (only one rule in this case): “compare the encodings.” We call this simplest of all possible collations a binary collation.</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71365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SQl</a:t>
            </a:r>
            <a:r>
              <a:rPr lang="en-US" dirty="0" smtClean="0"/>
              <a:t> with MySQL Engine</a:t>
            </a:r>
            <a:endParaRPr lang="en-US" dirty="0"/>
          </a:p>
        </p:txBody>
      </p:sp>
      <p:sp>
        <p:nvSpPr>
          <p:cNvPr id="3" name="Content Placeholder 2"/>
          <p:cNvSpPr>
            <a:spLocks noGrp="1"/>
          </p:cNvSpPr>
          <p:nvPr>
            <p:ph sz="quarter" idx="13"/>
          </p:nvPr>
        </p:nvSpPr>
        <p:spPr>
          <a:xfrm>
            <a:off x="913774" y="2034862"/>
            <a:ext cx="10363826" cy="4108361"/>
          </a:xfrm>
        </p:spPr>
        <p:txBody>
          <a:bodyPr/>
          <a:lstStyle/>
          <a:p>
            <a:pPr marL="457200" indent="-457200">
              <a:buFont typeface="+mj-lt"/>
              <a:buAutoNum type="arabicPeriod"/>
            </a:pPr>
            <a:r>
              <a:rPr lang="en-US" dirty="0" smtClean="0"/>
              <a:t>Introduction.</a:t>
            </a:r>
          </a:p>
          <a:p>
            <a:pPr marL="457200" indent="-457200">
              <a:buFont typeface="+mj-lt"/>
              <a:buAutoNum type="arabicPeriod"/>
            </a:pPr>
            <a:r>
              <a:rPr lang="en-US" dirty="0" smtClean="0"/>
              <a:t>Installing Mysql.</a:t>
            </a:r>
          </a:p>
          <a:p>
            <a:pPr marL="457200" indent="-457200">
              <a:buFont typeface="+mj-lt"/>
              <a:buAutoNum type="arabicPeriod"/>
            </a:pPr>
            <a:r>
              <a:rPr lang="en-US" dirty="0" smtClean="0"/>
              <a:t>Modeling </a:t>
            </a:r>
            <a:r>
              <a:rPr lang="en-US" dirty="0"/>
              <a:t>and Designing </a:t>
            </a:r>
            <a:r>
              <a:rPr lang="en-US" dirty="0" smtClean="0"/>
              <a:t>Databases.</a:t>
            </a:r>
          </a:p>
          <a:p>
            <a:pPr marL="457200" indent="-457200">
              <a:buFont typeface="+mj-lt"/>
              <a:buAutoNum type="arabicPeriod"/>
            </a:pPr>
            <a:r>
              <a:rPr lang="en-US" dirty="0" smtClean="0"/>
              <a:t>Working </a:t>
            </a:r>
            <a:r>
              <a:rPr lang="en-US" dirty="0"/>
              <a:t>with Database </a:t>
            </a:r>
            <a:r>
              <a:rPr lang="en-US" dirty="0" smtClean="0"/>
              <a:t>Structures.</a:t>
            </a:r>
          </a:p>
          <a:p>
            <a:pPr marL="457200" indent="-457200">
              <a:buFont typeface="+mj-lt"/>
              <a:buAutoNum type="arabicPeriod"/>
            </a:pPr>
            <a:r>
              <a:rPr lang="en-US" dirty="0" smtClean="0"/>
              <a:t>Basic </a:t>
            </a:r>
            <a:r>
              <a:rPr lang="en-US" dirty="0"/>
              <a:t>Select </a:t>
            </a:r>
            <a:r>
              <a:rPr lang="en-US" dirty="0" smtClean="0"/>
              <a:t>Statement.</a:t>
            </a:r>
          </a:p>
          <a:p>
            <a:pPr marL="457200" indent="-457200">
              <a:buFont typeface="+mj-lt"/>
              <a:buAutoNum type="arabicPeriod"/>
            </a:pPr>
            <a:r>
              <a:rPr lang="en-US" dirty="0" smtClean="0"/>
              <a:t>Sorting </a:t>
            </a:r>
            <a:r>
              <a:rPr lang="en-US" dirty="0"/>
              <a:t>and Filtering </a:t>
            </a:r>
            <a:r>
              <a:rPr lang="en-US" dirty="0" smtClean="0"/>
              <a:t>Data.</a:t>
            </a:r>
          </a:p>
          <a:p>
            <a:pPr marL="457200" indent="-457200">
              <a:buFont typeface="+mj-lt"/>
              <a:buAutoNum type="arabicPeriod"/>
            </a:pPr>
            <a:r>
              <a:rPr lang="en-US" dirty="0" smtClean="0"/>
              <a:t>Manipulating Data.</a:t>
            </a:r>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0734398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can do these things for you:</a:t>
            </a:r>
          </a:p>
        </p:txBody>
      </p:sp>
      <p:sp>
        <p:nvSpPr>
          <p:cNvPr id="3" name="Content Placeholder 2"/>
          <p:cNvSpPr>
            <a:spLocks noGrp="1"/>
          </p:cNvSpPr>
          <p:nvPr>
            <p:ph sz="quarter" idx="13"/>
          </p:nvPr>
        </p:nvSpPr>
        <p:spPr/>
        <p:txBody>
          <a:bodyPr>
            <a:normAutofit/>
          </a:bodyPr>
          <a:lstStyle/>
          <a:p>
            <a:r>
              <a:rPr lang="en-US" dirty="0"/>
              <a:t>Store strings using a variety of character sets</a:t>
            </a:r>
            <a:r>
              <a:rPr lang="en-US" dirty="0" smtClean="0"/>
              <a:t>.</a:t>
            </a:r>
            <a:endParaRPr lang="en-US" dirty="0"/>
          </a:p>
          <a:p>
            <a:r>
              <a:rPr lang="en-US" dirty="0"/>
              <a:t>Compare strings using a variety of collations</a:t>
            </a:r>
            <a:r>
              <a:rPr lang="en-US" dirty="0" smtClean="0"/>
              <a:t>.</a:t>
            </a:r>
            <a:endParaRPr lang="en-US" dirty="0"/>
          </a:p>
          <a:p>
            <a:r>
              <a:rPr lang="en-US" dirty="0"/>
              <a:t>Mix strings with different character sets or collations in the same server, the same database, or even the same table</a:t>
            </a:r>
            <a:r>
              <a:rPr lang="en-US" dirty="0" smtClean="0"/>
              <a:t>.</a:t>
            </a:r>
            <a:endParaRPr lang="en-US" dirty="0"/>
          </a:p>
          <a:p>
            <a:r>
              <a:rPr lang="en-US" dirty="0"/>
              <a:t>Enable specification of character set and collation at any level.</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34138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database</a:t>
            </a:r>
            <a:endParaRPr lang="en-US" dirty="0"/>
          </a:p>
        </p:txBody>
      </p:sp>
      <p:sp>
        <p:nvSpPr>
          <p:cNvPr id="3" name="Content Placeholder 2"/>
          <p:cNvSpPr>
            <a:spLocks noGrp="1"/>
          </p:cNvSpPr>
          <p:nvPr>
            <p:ph sz="quarter" idx="13"/>
          </p:nvPr>
        </p:nvSpPr>
        <p:spPr/>
        <p:txBody>
          <a:bodyPr/>
          <a:lstStyle/>
          <a:p>
            <a:r>
              <a:rPr lang="en-US" dirty="0"/>
              <a:t>DROP {DATABASE | SCHEMA} [IF EXISTS] </a:t>
            </a:r>
            <a:r>
              <a:rPr lang="en-US" dirty="0" err="1" smtClean="0"/>
              <a:t>db_name</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923246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3"/>
          </p:nvPr>
        </p:nvSpPr>
        <p:spPr/>
        <p:txBody>
          <a:bodyPr/>
          <a:lstStyle/>
          <a:p>
            <a:r>
              <a:rPr lang="en-US" dirty="0" smtClean="0"/>
              <a:t>Create database </a:t>
            </a:r>
            <a:r>
              <a:rPr lang="en-US" dirty="0" err="1" smtClean="0"/>
              <a:t>nh</a:t>
            </a:r>
            <a:r>
              <a:rPr lang="en-US" dirty="0" smtClean="0"/>
              <a:t>;</a:t>
            </a:r>
          </a:p>
          <a:p>
            <a:r>
              <a:rPr lang="en-US" dirty="0" smtClean="0"/>
              <a:t>Use database;</a:t>
            </a:r>
          </a:p>
          <a:p>
            <a:r>
              <a:rPr lang="en-US" dirty="0"/>
              <a:t>SELECT DATABASE() FROM DUAL</a:t>
            </a:r>
            <a:r>
              <a:rPr lang="en-US" dirty="0" smtClean="0"/>
              <a:t>;      “to show current database”</a:t>
            </a:r>
          </a:p>
          <a:p>
            <a:r>
              <a:rPr lang="en-US" dirty="0" smtClean="0"/>
              <a:t>Drop database </a:t>
            </a:r>
            <a:r>
              <a:rPr lang="en-US" dirty="0" err="1" smtClean="0"/>
              <a:t>nh</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90351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a:t>
            </a:r>
            <a:endParaRPr lang="en-US" dirty="0"/>
          </a:p>
        </p:txBody>
      </p:sp>
      <p:sp>
        <p:nvSpPr>
          <p:cNvPr id="3" name="Content Placeholder 2"/>
          <p:cNvSpPr>
            <a:spLocks noGrp="1"/>
          </p:cNvSpPr>
          <p:nvPr>
            <p:ph sz="quarter" idx="13"/>
          </p:nvPr>
        </p:nvSpPr>
        <p:spPr/>
        <p:txBody>
          <a:bodyPr/>
          <a:lstStyle/>
          <a:p>
            <a:r>
              <a:rPr lang="en-US" dirty="0"/>
              <a:t>CREATE </a:t>
            </a:r>
            <a:r>
              <a:rPr lang="en-US" dirty="0" smtClean="0"/>
              <a:t> </a:t>
            </a:r>
            <a:r>
              <a:rPr lang="en-US" dirty="0"/>
              <a:t>TABLE [IF NOT EXISTS] </a:t>
            </a:r>
            <a:r>
              <a:rPr lang="en-US" dirty="0" err="1"/>
              <a:t>tbl_name</a:t>
            </a:r>
            <a:endParaRPr lang="en-US" dirty="0"/>
          </a:p>
          <a:p>
            <a:pPr marL="0" indent="0">
              <a:buNone/>
            </a:pPr>
            <a:r>
              <a:rPr lang="en-US" dirty="0"/>
              <a:t>    (</a:t>
            </a:r>
            <a:r>
              <a:rPr lang="en-US" dirty="0" err="1"/>
              <a:t>create_definition</a:t>
            </a:r>
            <a:r>
              <a:rPr lang="en-US" dirty="0" smtClean="0"/>
              <a:t>,...)</a:t>
            </a:r>
          </a:p>
          <a:p>
            <a:pPr marL="0" indent="0">
              <a:buNone/>
            </a:pPr>
            <a:r>
              <a:rPr lang="en-US" dirty="0" smtClean="0"/>
              <a:t>    [</a:t>
            </a:r>
            <a:r>
              <a:rPr lang="en-US" dirty="0" err="1"/>
              <a:t>table_options</a:t>
            </a:r>
            <a:r>
              <a:rPr lang="en-US" dirty="0" smtClean="0"/>
              <a:t>]</a:t>
            </a:r>
          </a:p>
          <a:p>
            <a:pPr marL="0" indent="0">
              <a:buNone/>
            </a:pPr>
            <a:r>
              <a:rPr lang="en-US" dirty="0" err="1"/>
              <a:t>column_definition</a:t>
            </a:r>
            <a:r>
              <a:rPr lang="en-US" dirty="0"/>
              <a:t>:</a:t>
            </a:r>
          </a:p>
          <a:p>
            <a:pPr marL="0" indent="0">
              <a:buNone/>
            </a:pPr>
            <a:r>
              <a:rPr lang="en-US" dirty="0"/>
              <a:t>    </a:t>
            </a:r>
            <a:r>
              <a:rPr lang="en-US" dirty="0" err="1"/>
              <a:t>data_type</a:t>
            </a:r>
            <a:r>
              <a:rPr lang="en-US" dirty="0"/>
              <a:t> [NOT NULL | NULL] [DEFAULT </a:t>
            </a:r>
            <a:r>
              <a:rPr lang="en-US" dirty="0" err="1"/>
              <a:t>default_value</a:t>
            </a:r>
            <a:r>
              <a:rPr lang="en-US" dirty="0"/>
              <a:t>]</a:t>
            </a:r>
          </a:p>
          <a:p>
            <a:pPr marL="0" indent="0">
              <a:buNone/>
            </a:pPr>
            <a:r>
              <a:rPr lang="en-US" dirty="0"/>
              <a:t>      [AUTO_INCREMENT] [UNIQUE [KEY] | [PRIMARY] KEY]</a:t>
            </a:r>
            <a:endParaRPr lang="en-US" dirty="0" smtClean="0"/>
          </a:p>
          <a:p>
            <a:pPr marL="0" indent="0">
              <a:buNone/>
            </a:pPr>
            <a:r>
              <a:rPr lang="en-US" dirty="0"/>
              <a:t>	</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3938411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or Copying a Table</a:t>
            </a:r>
          </a:p>
        </p:txBody>
      </p:sp>
      <p:sp>
        <p:nvSpPr>
          <p:cNvPr id="3" name="Content Placeholder 2"/>
          <p:cNvSpPr>
            <a:spLocks noGrp="1"/>
          </p:cNvSpPr>
          <p:nvPr>
            <p:ph sz="quarter" idx="13"/>
          </p:nvPr>
        </p:nvSpPr>
        <p:spPr/>
        <p:txBody>
          <a:bodyPr/>
          <a:lstStyle/>
          <a:p>
            <a:r>
              <a:rPr lang="en-US" dirty="0"/>
              <a:t>Use CREATE TABLE ... LIKE to create an empty table based on the definition of another table, including any column attributes and indexes defined in the original table</a:t>
            </a:r>
            <a:r>
              <a:rPr lang="en-US" dirty="0" smtClean="0"/>
              <a:t>:</a:t>
            </a:r>
          </a:p>
          <a:p>
            <a:r>
              <a:rPr lang="en-US" dirty="0" smtClean="0"/>
              <a:t>CREATE </a:t>
            </a:r>
            <a:r>
              <a:rPr lang="en-US" dirty="0"/>
              <a:t>TABLE </a:t>
            </a:r>
            <a:r>
              <a:rPr lang="en-US" dirty="0" err="1"/>
              <a:t>new_tbl</a:t>
            </a:r>
            <a:r>
              <a:rPr lang="en-US" dirty="0"/>
              <a:t> LIKE </a:t>
            </a:r>
            <a:r>
              <a:rPr lang="en-US" dirty="0" err="1"/>
              <a:t>orig_tbl</a:t>
            </a:r>
            <a:r>
              <a:rPr lang="en-US" dirty="0" smtClean="0"/>
              <a:t>;</a:t>
            </a:r>
          </a:p>
          <a:p>
            <a:endParaRPr lang="en-US" dirty="0"/>
          </a:p>
          <a:p>
            <a:r>
              <a:rPr lang="en-US" dirty="0"/>
              <a:t>CREATE TABLE </a:t>
            </a:r>
            <a:r>
              <a:rPr lang="en-US" dirty="0" err="1"/>
              <a:t>new_tbl</a:t>
            </a:r>
            <a:r>
              <a:rPr lang="en-US" dirty="0"/>
              <a:t> SELECT * FROM </a:t>
            </a:r>
            <a:r>
              <a:rPr lang="en-US" dirty="0" err="1"/>
              <a:t>orig_tbl</a:t>
            </a:r>
            <a:r>
              <a:rPr lang="en-US" dirty="0"/>
              <a: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587790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Data types</a:t>
            </a:r>
            <a:endParaRPr lang="en-US" dirty="0"/>
          </a:p>
        </p:txBody>
      </p:sp>
      <p:sp>
        <p:nvSpPr>
          <p:cNvPr id="3" name="Content Placeholder 2"/>
          <p:cNvSpPr>
            <a:spLocks noGrp="1"/>
          </p:cNvSpPr>
          <p:nvPr>
            <p:ph sz="quarter" idx="13"/>
          </p:nvPr>
        </p:nvSpPr>
        <p:spPr>
          <a:xfrm>
            <a:off x="372863" y="2367092"/>
            <a:ext cx="5332477" cy="3424107"/>
          </a:xfrm>
        </p:spPr>
        <p:txBody>
          <a:bodyPr>
            <a:normAutofit/>
          </a:bodyPr>
          <a:lstStyle/>
          <a:p>
            <a:r>
              <a:rPr lang="en-US" dirty="0"/>
              <a:t> </a:t>
            </a:r>
            <a:r>
              <a:rPr lang="en-US" sz="1900" dirty="0"/>
              <a:t>BIT[(length)]</a:t>
            </a:r>
          </a:p>
          <a:p>
            <a:r>
              <a:rPr lang="en-US" sz="1900" dirty="0"/>
              <a:t>  TINYINT[(length)] [UNSIGNED] [ZEROFILL]</a:t>
            </a:r>
          </a:p>
          <a:p>
            <a:r>
              <a:rPr lang="en-US" sz="1900" dirty="0"/>
              <a:t>  SMALLINT[(length)] [UNSIGNED] [ZEROFILL]</a:t>
            </a:r>
          </a:p>
          <a:p>
            <a:r>
              <a:rPr lang="en-US" sz="1900" dirty="0"/>
              <a:t>  MEDIUMINT[(length)] [UNSIGNED] [ZEROFILL]</a:t>
            </a:r>
          </a:p>
          <a:p>
            <a:r>
              <a:rPr lang="en-US" sz="1900" dirty="0"/>
              <a:t>  INT[(length)] [UNSIGNED] [ZEROFILL]</a:t>
            </a:r>
          </a:p>
          <a:p>
            <a:r>
              <a:rPr lang="en-US" sz="1900" dirty="0"/>
              <a:t>  INTEGER[(length)] [UNSIGNED] [ZEROFILL]</a:t>
            </a:r>
          </a:p>
          <a:p>
            <a:pPr marL="0" indent="0">
              <a:buNone/>
            </a:pPr>
            <a:endParaRPr lang="en-US" sz="1900" dirty="0"/>
          </a:p>
        </p:txBody>
      </p:sp>
      <p:sp>
        <p:nvSpPr>
          <p:cNvPr id="6" name="Content Placeholder 5"/>
          <p:cNvSpPr>
            <a:spLocks noGrp="1"/>
          </p:cNvSpPr>
          <p:nvPr>
            <p:ph sz="quarter" idx="14"/>
          </p:nvPr>
        </p:nvSpPr>
        <p:spPr>
          <a:xfrm>
            <a:off x="5834130" y="2367092"/>
            <a:ext cx="6053071" cy="3424107"/>
          </a:xfrm>
        </p:spPr>
        <p:txBody>
          <a:bodyPr>
            <a:noAutofit/>
          </a:bodyPr>
          <a:lstStyle/>
          <a:p>
            <a:r>
              <a:rPr lang="en-US" sz="1900" dirty="0" smtClean="0"/>
              <a:t>BIGINT</a:t>
            </a:r>
            <a:r>
              <a:rPr lang="en-US" sz="1900" dirty="0"/>
              <a:t>[(length)] [UNSIGNED] [ZEROFILL</a:t>
            </a:r>
            <a:r>
              <a:rPr lang="en-US" sz="1900" dirty="0" smtClean="0"/>
              <a:t>]</a:t>
            </a:r>
          </a:p>
          <a:p>
            <a:r>
              <a:rPr lang="en-US" sz="1900" dirty="0" smtClean="0"/>
              <a:t>REAL[(</a:t>
            </a:r>
            <a:r>
              <a:rPr lang="en-US" sz="1900" dirty="0" err="1" smtClean="0"/>
              <a:t>length,decimals</a:t>
            </a:r>
            <a:r>
              <a:rPr lang="en-US" sz="1900" dirty="0" smtClean="0"/>
              <a:t>)] [UNSIGNED] [ZEROFILL]</a:t>
            </a:r>
          </a:p>
          <a:p>
            <a:r>
              <a:rPr lang="en-US" sz="1900" dirty="0" smtClean="0"/>
              <a:t>DOUBLE</a:t>
            </a:r>
            <a:r>
              <a:rPr lang="en-US" sz="1900" dirty="0"/>
              <a:t>[(</a:t>
            </a:r>
            <a:r>
              <a:rPr lang="en-US" sz="1900" dirty="0" err="1"/>
              <a:t>length,decimals</a:t>
            </a:r>
            <a:r>
              <a:rPr lang="en-US" sz="1900" dirty="0"/>
              <a:t>)] [UNSIGNED] [ZEROFILL]</a:t>
            </a:r>
          </a:p>
          <a:p>
            <a:r>
              <a:rPr lang="en-US" sz="1900" dirty="0" smtClean="0"/>
              <a:t>FLOAT</a:t>
            </a:r>
            <a:r>
              <a:rPr lang="en-US" sz="1900" dirty="0"/>
              <a:t>[(</a:t>
            </a:r>
            <a:r>
              <a:rPr lang="en-US" sz="1900" dirty="0" err="1"/>
              <a:t>length,decimals</a:t>
            </a:r>
            <a:r>
              <a:rPr lang="en-US" sz="1900" dirty="0"/>
              <a:t>)] [UNSIGNED] [ZEROFILL]</a:t>
            </a:r>
          </a:p>
          <a:p>
            <a:r>
              <a:rPr lang="en-US" sz="1900" dirty="0" smtClean="0"/>
              <a:t>DECIMAL</a:t>
            </a:r>
            <a:r>
              <a:rPr lang="en-US" sz="1900" dirty="0"/>
              <a:t>[(length[,decimals])] [UNSIGNED] [ZEROFILL]</a:t>
            </a:r>
          </a:p>
          <a:p>
            <a:r>
              <a:rPr lang="en-US" sz="1900" dirty="0" smtClean="0"/>
              <a:t>NUMERIC</a:t>
            </a:r>
            <a:r>
              <a:rPr lang="en-US" sz="1900" dirty="0"/>
              <a:t>[(length[,decimals])] [UNSIGNED] [ZEROFILL</a:t>
            </a:r>
            <a:r>
              <a:rPr lang="en-US" sz="1900" dirty="0" smtClean="0"/>
              <a:t>]</a:t>
            </a:r>
            <a:endParaRPr lang="en-US" sz="1900" dirty="0"/>
          </a:p>
        </p:txBody>
      </p:sp>
      <p:sp>
        <p:nvSpPr>
          <p:cNvPr id="4" name="Footer Placeholder 3"/>
          <p:cNvSpPr>
            <a:spLocks noGrp="1"/>
          </p:cNvSpPr>
          <p:nvPr>
            <p:ph type="ftr" sz="quarter" idx="11"/>
          </p:nvPr>
        </p:nvSpPr>
        <p:spPr/>
        <p:txBody>
          <a:bodyPr/>
          <a:lstStyle/>
          <a:p>
            <a:r>
              <a:rPr lang="en-US" dirty="0" smtClean="0"/>
              <a:t>Made by : Eng. </a:t>
            </a:r>
            <a:r>
              <a:rPr lang="en-US" dirty="0" err="1" smtClean="0"/>
              <a:t>Doaa</a:t>
            </a:r>
            <a:r>
              <a:rPr lang="en-US" dirty="0" smtClean="0"/>
              <a:t> M. </a:t>
            </a:r>
            <a:r>
              <a:rPr lang="en-US" dirty="0" err="1" smtClean="0"/>
              <a:t>Abd</a:t>
            </a:r>
            <a:r>
              <a:rPr lang="en-US" dirty="0" smtClean="0"/>
              <a:t> </a:t>
            </a:r>
            <a:r>
              <a:rPr lang="en-US" dirty="0" err="1" smtClean="0"/>
              <a:t>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1817962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Data types</a:t>
            </a:r>
            <a:endParaRPr lang="en-US" dirty="0"/>
          </a:p>
        </p:txBody>
      </p:sp>
      <p:sp>
        <p:nvSpPr>
          <p:cNvPr id="3" name="Content Placeholder 2"/>
          <p:cNvSpPr>
            <a:spLocks noGrp="1"/>
          </p:cNvSpPr>
          <p:nvPr>
            <p:ph sz="quarter" idx="13"/>
          </p:nvPr>
        </p:nvSpPr>
        <p:spPr>
          <a:xfrm>
            <a:off x="372863" y="2367092"/>
            <a:ext cx="3439283" cy="3424107"/>
          </a:xfrm>
        </p:spPr>
        <p:txBody>
          <a:bodyPr>
            <a:normAutofit/>
          </a:bodyPr>
          <a:lstStyle/>
          <a:p>
            <a:r>
              <a:rPr lang="en-US" dirty="0"/>
              <a:t> </a:t>
            </a:r>
            <a:r>
              <a:rPr lang="en-US" sz="1900" dirty="0"/>
              <a:t>DATE</a:t>
            </a:r>
          </a:p>
          <a:p>
            <a:r>
              <a:rPr lang="en-US" sz="1900" dirty="0"/>
              <a:t> </a:t>
            </a:r>
            <a:r>
              <a:rPr lang="en-US" sz="1900" dirty="0" smtClean="0"/>
              <a:t>TIME</a:t>
            </a:r>
            <a:r>
              <a:rPr lang="en-US" sz="1900" dirty="0"/>
              <a:t>[(</a:t>
            </a:r>
            <a:r>
              <a:rPr lang="en-US" sz="1900" dirty="0" err="1"/>
              <a:t>fsp</a:t>
            </a:r>
            <a:r>
              <a:rPr lang="en-US" sz="1900" dirty="0"/>
              <a:t>)]</a:t>
            </a:r>
          </a:p>
          <a:p>
            <a:r>
              <a:rPr lang="en-US" sz="1900" dirty="0"/>
              <a:t> </a:t>
            </a:r>
            <a:r>
              <a:rPr lang="en-US" sz="1900" dirty="0" smtClean="0"/>
              <a:t>TIMESTAMP</a:t>
            </a:r>
            <a:r>
              <a:rPr lang="en-US" sz="1900" dirty="0"/>
              <a:t>[(</a:t>
            </a:r>
            <a:r>
              <a:rPr lang="en-US" sz="1900" dirty="0" err="1"/>
              <a:t>fsp</a:t>
            </a:r>
            <a:r>
              <a:rPr lang="en-US" sz="1900" dirty="0"/>
              <a:t>)]</a:t>
            </a:r>
          </a:p>
          <a:p>
            <a:r>
              <a:rPr lang="en-US" sz="1900" dirty="0"/>
              <a:t> </a:t>
            </a:r>
            <a:r>
              <a:rPr lang="en-US" sz="1900" dirty="0" smtClean="0"/>
              <a:t>DATETIME</a:t>
            </a:r>
            <a:r>
              <a:rPr lang="en-US" sz="1900" dirty="0"/>
              <a:t>[(</a:t>
            </a:r>
            <a:r>
              <a:rPr lang="en-US" sz="1900" dirty="0" err="1"/>
              <a:t>fsp</a:t>
            </a:r>
            <a:r>
              <a:rPr lang="en-US" sz="1900" dirty="0"/>
              <a:t>)]</a:t>
            </a:r>
          </a:p>
          <a:p>
            <a:r>
              <a:rPr lang="en-US" sz="1900" dirty="0"/>
              <a:t> </a:t>
            </a:r>
            <a:r>
              <a:rPr lang="en-US" sz="1900" dirty="0" smtClean="0"/>
              <a:t>YEAR</a:t>
            </a:r>
            <a:endParaRPr lang="en-US" sz="1900" dirty="0"/>
          </a:p>
        </p:txBody>
      </p:sp>
      <p:sp>
        <p:nvSpPr>
          <p:cNvPr id="6" name="Content Placeholder 5"/>
          <p:cNvSpPr>
            <a:spLocks noGrp="1"/>
          </p:cNvSpPr>
          <p:nvPr>
            <p:ph sz="quarter" idx="14"/>
          </p:nvPr>
        </p:nvSpPr>
        <p:spPr>
          <a:xfrm>
            <a:off x="3812146" y="2367092"/>
            <a:ext cx="8075055" cy="3424107"/>
          </a:xfrm>
        </p:spPr>
        <p:txBody>
          <a:bodyPr>
            <a:noAutofit/>
          </a:bodyPr>
          <a:lstStyle/>
          <a:p>
            <a:r>
              <a:rPr lang="en-US" sz="1900" dirty="0"/>
              <a:t> CHAR[(length)] [BINARY</a:t>
            </a:r>
            <a:r>
              <a:rPr lang="en-US" sz="1900" dirty="0" smtClean="0"/>
              <a:t>]  </a:t>
            </a:r>
            <a:br>
              <a:rPr lang="en-US" sz="1900" dirty="0" smtClean="0"/>
            </a:br>
            <a:r>
              <a:rPr lang="en-US" sz="1900" dirty="0" smtClean="0"/>
              <a:t>[</a:t>
            </a:r>
            <a:r>
              <a:rPr lang="en-US" sz="1900" dirty="0"/>
              <a:t>CHARACTER SET </a:t>
            </a:r>
            <a:r>
              <a:rPr lang="en-US" sz="1900" dirty="0" err="1"/>
              <a:t>charset_name</a:t>
            </a:r>
            <a:r>
              <a:rPr lang="en-US" sz="1900" dirty="0"/>
              <a:t>] [COLLATE </a:t>
            </a:r>
            <a:r>
              <a:rPr lang="en-US" sz="1900" dirty="0" err="1"/>
              <a:t>collation_name</a:t>
            </a:r>
            <a:r>
              <a:rPr lang="en-US" sz="1900" dirty="0"/>
              <a:t>]</a:t>
            </a:r>
          </a:p>
          <a:p>
            <a:r>
              <a:rPr lang="en-US" sz="1900" dirty="0" smtClean="0"/>
              <a:t>VARCHAR(length</a:t>
            </a:r>
            <a:r>
              <a:rPr lang="en-US" sz="1900" dirty="0"/>
              <a:t>) [BINARY</a:t>
            </a:r>
            <a:r>
              <a:rPr lang="en-US" sz="1900" dirty="0" smtClean="0"/>
              <a:t>]  </a:t>
            </a:r>
            <a:br>
              <a:rPr lang="en-US" sz="1900" dirty="0" smtClean="0"/>
            </a:br>
            <a:r>
              <a:rPr lang="en-US" sz="1900" dirty="0" smtClean="0"/>
              <a:t>[</a:t>
            </a:r>
            <a:r>
              <a:rPr lang="en-US" sz="1900" dirty="0"/>
              <a:t>CHARACTER SET </a:t>
            </a:r>
            <a:r>
              <a:rPr lang="en-US" sz="1900" dirty="0" err="1"/>
              <a:t>charset_name</a:t>
            </a:r>
            <a:r>
              <a:rPr lang="en-US" sz="1900" dirty="0"/>
              <a:t>] [COLLATE </a:t>
            </a:r>
            <a:r>
              <a:rPr lang="en-US" sz="1900" dirty="0" err="1"/>
              <a:t>collation_name</a:t>
            </a:r>
            <a:r>
              <a:rPr lang="en-US" sz="1900" dirty="0"/>
              <a:t>]</a:t>
            </a:r>
          </a:p>
          <a:p>
            <a:r>
              <a:rPr lang="en-US" sz="1900" dirty="0" smtClean="0"/>
              <a:t>BINARY</a:t>
            </a:r>
            <a:r>
              <a:rPr lang="en-US" sz="1900" dirty="0"/>
              <a:t>[(length)]</a:t>
            </a:r>
          </a:p>
          <a:p>
            <a:r>
              <a:rPr lang="en-US" sz="1900" dirty="0" smtClean="0"/>
              <a:t>VARBINARY(length</a:t>
            </a:r>
            <a:r>
              <a:rPr lang="en-US" sz="1900" dirty="0"/>
              <a:t>)</a:t>
            </a:r>
          </a:p>
        </p:txBody>
      </p:sp>
      <p:sp>
        <p:nvSpPr>
          <p:cNvPr id="4" name="Footer Placeholder 3"/>
          <p:cNvSpPr>
            <a:spLocks noGrp="1"/>
          </p:cNvSpPr>
          <p:nvPr>
            <p:ph type="ftr" sz="quarter" idx="11"/>
          </p:nvPr>
        </p:nvSpPr>
        <p:spPr/>
        <p:txBody>
          <a:bodyPr/>
          <a:lstStyle/>
          <a:p>
            <a:r>
              <a:rPr lang="en-US" dirty="0" smtClean="0"/>
              <a:t>Made by : Eng. </a:t>
            </a:r>
            <a:r>
              <a:rPr lang="en-US" dirty="0" err="1" smtClean="0"/>
              <a:t>Doaa</a:t>
            </a:r>
            <a:r>
              <a:rPr lang="en-US" dirty="0" smtClean="0"/>
              <a:t> M. </a:t>
            </a:r>
            <a:r>
              <a:rPr lang="en-US" dirty="0" err="1" smtClean="0"/>
              <a:t>Abd</a:t>
            </a:r>
            <a:r>
              <a:rPr lang="en-US" dirty="0" smtClean="0"/>
              <a:t> </a:t>
            </a:r>
            <a:r>
              <a:rPr lang="en-US" dirty="0" err="1" smtClean="0"/>
              <a:t>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885649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Data types</a:t>
            </a:r>
            <a:endParaRPr lang="en-US" dirty="0"/>
          </a:p>
        </p:txBody>
      </p:sp>
      <p:sp>
        <p:nvSpPr>
          <p:cNvPr id="3" name="Content Placeholder 2"/>
          <p:cNvSpPr>
            <a:spLocks noGrp="1"/>
          </p:cNvSpPr>
          <p:nvPr>
            <p:ph sz="quarter" idx="13"/>
          </p:nvPr>
        </p:nvSpPr>
        <p:spPr>
          <a:xfrm>
            <a:off x="372864" y="2367092"/>
            <a:ext cx="2499126" cy="3424107"/>
          </a:xfrm>
        </p:spPr>
        <p:txBody>
          <a:bodyPr>
            <a:normAutofit/>
          </a:bodyPr>
          <a:lstStyle/>
          <a:p>
            <a:r>
              <a:rPr lang="en-US" dirty="0"/>
              <a:t> </a:t>
            </a:r>
            <a:r>
              <a:rPr lang="en-US" sz="1900" dirty="0"/>
              <a:t>TINYBLOB</a:t>
            </a:r>
          </a:p>
          <a:p>
            <a:r>
              <a:rPr lang="en-US" sz="1900" dirty="0"/>
              <a:t>  </a:t>
            </a:r>
            <a:r>
              <a:rPr lang="en-US" sz="1900" dirty="0" smtClean="0"/>
              <a:t>BLOB</a:t>
            </a:r>
            <a:endParaRPr lang="en-US" sz="1900" dirty="0"/>
          </a:p>
          <a:p>
            <a:r>
              <a:rPr lang="en-US" sz="1900" dirty="0"/>
              <a:t>  </a:t>
            </a:r>
            <a:r>
              <a:rPr lang="en-US" sz="1900" dirty="0" smtClean="0"/>
              <a:t>MEDIUMBLOB</a:t>
            </a:r>
            <a:endParaRPr lang="en-US" sz="1900" dirty="0"/>
          </a:p>
          <a:p>
            <a:r>
              <a:rPr lang="en-US" sz="1900" dirty="0"/>
              <a:t>  </a:t>
            </a:r>
            <a:r>
              <a:rPr lang="en-US" sz="1900" dirty="0" smtClean="0"/>
              <a:t>LONGBLOB</a:t>
            </a:r>
            <a:endParaRPr lang="en-US" sz="1900" dirty="0"/>
          </a:p>
        </p:txBody>
      </p:sp>
      <p:sp>
        <p:nvSpPr>
          <p:cNvPr id="6" name="Content Placeholder 5"/>
          <p:cNvSpPr>
            <a:spLocks noGrp="1"/>
          </p:cNvSpPr>
          <p:nvPr>
            <p:ph sz="quarter" idx="14"/>
          </p:nvPr>
        </p:nvSpPr>
        <p:spPr>
          <a:xfrm>
            <a:off x="3309870" y="2367092"/>
            <a:ext cx="8577331" cy="3424107"/>
          </a:xfrm>
        </p:spPr>
        <p:txBody>
          <a:bodyPr>
            <a:noAutofit/>
          </a:bodyPr>
          <a:lstStyle/>
          <a:p>
            <a:r>
              <a:rPr lang="en-US" sz="1900" dirty="0"/>
              <a:t>TINYTEXT [BINARY</a:t>
            </a:r>
            <a:r>
              <a:rPr lang="en-US" sz="1900" dirty="0" smtClean="0"/>
              <a:t>]  </a:t>
            </a:r>
            <a:br>
              <a:rPr lang="en-US" sz="1900" dirty="0" smtClean="0"/>
            </a:br>
            <a:r>
              <a:rPr lang="en-US" sz="1900" dirty="0" smtClean="0"/>
              <a:t>[</a:t>
            </a:r>
            <a:r>
              <a:rPr lang="en-US" sz="1900" dirty="0"/>
              <a:t>CHARACTER SET </a:t>
            </a:r>
            <a:r>
              <a:rPr lang="en-US" sz="1900" dirty="0" err="1"/>
              <a:t>charset_name</a:t>
            </a:r>
            <a:r>
              <a:rPr lang="en-US" sz="1900" dirty="0"/>
              <a:t>] [COLLATE </a:t>
            </a:r>
            <a:r>
              <a:rPr lang="en-US" sz="1900" dirty="0" err="1"/>
              <a:t>collation_name</a:t>
            </a:r>
            <a:r>
              <a:rPr lang="en-US" sz="1900" dirty="0"/>
              <a:t>]</a:t>
            </a:r>
          </a:p>
          <a:p>
            <a:r>
              <a:rPr lang="en-US" sz="1900" dirty="0" smtClean="0"/>
              <a:t>TEXT </a:t>
            </a:r>
            <a:r>
              <a:rPr lang="en-US" sz="1900" dirty="0"/>
              <a:t>[BINARY</a:t>
            </a:r>
            <a:r>
              <a:rPr lang="en-US" sz="1900" dirty="0" smtClean="0"/>
              <a:t>]</a:t>
            </a:r>
            <a:br>
              <a:rPr lang="en-US" sz="1900" dirty="0" smtClean="0"/>
            </a:br>
            <a:r>
              <a:rPr lang="en-US" sz="1900" dirty="0" smtClean="0"/>
              <a:t>[</a:t>
            </a:r>
            <a:r>
              <a:rPr lang="en-US" sz="1900" dirty="0"/>
              <a:t>CHARACTER SET </a:t>
            </a:r>
            <a:r>
              <a:rPr lang="en-US" sz="1900" dirty="0" err="1"/>
              <a:t>charset_name</a:t>
            </a:r>
            <a:r>
              <a:rPr lang="en-US" sz="1900" dirty="0"/>
              <a:t>] [COLLATE </a:t>
            </a:r>
            <a:r>
              <a:rPr lang="en-US" sz="1900" dirty="0" err="1"/>
              <a:t>collation_name</a:t>
            </a:r>
            <a:r>
              <a:rPr lang="en-US" sz="1900" dirty="0"/>
              <a:t>]</a:t>
            </a:r>
          </a:p>
          <a:p>
            <a:r>
              <a:rPr lang="en-US" sz="1900" dirty="0" smtClean="0"/>
              <a:t>MEDIUMTEXT </a:t>
            </a:r>
            <a:r>
              <a:rPr lang="en-US" sz="1900" dirty="0"/>
              <a:t>[BINARY</a:t>
            </a:r>
            <a:r>
              <a:rPr lang="en-US" sz="1900" dirty="0" smtClean="0"/>
              <a:t>]</a:t>
            </a:r>
            <a:br>
              <a:rPr lang="en-US" sz="1900" dirty="0" smtClean="0"/>
            </a:br>
            <a:r>
              <a:rPr lang="en-US" sz="1900" dirty="0" smtClean="0"/>
              <a:t>[</a:t>
            </a:r>
            <a:r>
              <a:rPr lang="en-US" sz="1900" dirty="0"/>
              <a:t>CHARACTER SET </a:t>
            </a:r>
            <a:r>
              <a:rPr lang="en-US" sz="1900" dirty="0" err="1"/>
              <a:t>charset_name</a:t>
            </a:r>
            <a:r>
              <a:rPr lang="en-US" sz="1900" dirty="0"/>
              <a:t>] [COLLATE </a:t>
            </a:r>
            <a:r>
              <a:rPr lang="en-US" sz="1900" dirty="0" err="1"/>
              <a:t>collation_name</a:t>
            </a:r>
            <a:r>
              <a:rPr lang="en-US" sz="1900" dirty="0"/>
              <a:t>]</a:t>
            </a:r>
          </a:p>
          <a:p>
            <a:r>
              <a:rPr lang="en-US" sz="1900" dirty="0" smtClean="0"/>
              <a:t>LONGTEXT </a:t>
            </a:r>
            <a:r>
              <a:rPr lang="en-US" sz="1900" dirty="0"/>
              <a:t>[BINARY</a:t>
            </a:r>
            <a:r>
              <a:rPr lang="en-US" sz="1900" dirty="0" smtClean="0"/>
              <a:t>]</a:t>
            </a:r>
            <a:br>
              <a:rPr lang="en-US" sz="1900" dirty="0" smtClean="0"/>
            </a:br>
            <a:r>
              <a:rPr lang="en-US" sz="1900" dirty="0" smtClean="0"/>
              <a:t>[</a:t>
            </a:r>
            <a:r>
              <a:rPr lang="en-US" sz="1900" dirty="0"/>
              <a:t>CHARACTER SET </a:t>
            </a:r>
            <a:r>
              <a:rPr lang="en-US" sz="1900" dirty="0" err="1"/>
              <a:t>charset_name</a:t>
            </a:r>
            <a:r>
              <a:rPr lang="en-US" sz="1900" dirty="0"/>
              <a:t>] [COLLATE </a:t>
            </a:r>
            <a:r>
              <a:rPr lang="en-US" sz="1900" dirty="0" err="1"/>
              <a:t>collation_name</a:t>
            </a:r>
            <a:r>
              <a:rPr lang="en-US" sz="1900" dirty="0"/>
              <a:t>]</a:t>
            </a:r>
          </a:p>
        </p:txBody>
      </p:sp>
      <p:sp>
        <p:nvSpPr>
          <p:cNvPr id="4" name="Footer Placeholder 3"/>
          <p:cNvSpPr>
            <a:spLocks noGrp="1"/>
          </p:cNvSpPr>
          <p:nvPr>
            <p:ph type="ftr" sz="quarter" idx="11"/>
          </p:nvPr>
        </p:nvSpPr>
        <p:spPr/>
        <p:txBody>
          <a:bodyPr/>
          <a:lstStyle/>
          <a:p>
            <a:r>
              <a:rPr lang="en-US" dirty="0" smtClean="0"/>
              <a:t>Made by : Eng. </a:t>
            </a:r>
            <a:r>
              <a:rPr lang="en-US" dirty="0" err="1" smtClean="0"/>
              <a:t>Doaa</a:t>
            </a:r>
            <a:r>
              <a:rPr lang="en-US" dirty="0" smtClean="0"/>
              <a:t> M. </a:t>
            </a:r>
            <a:r>
              <a:rPr lang="en-US" dirty="0" err="1" smtClean="0"/>
              <a:t>Abd</a:t>
            </a:r>
            <a:r>
              <a:rPr lang="en-US" dirty="0" smtClean="0"/>
              <a:t> </a:t>
            </a:r>
            <a:r>
              <a:rPr lang="en-US" dirty="0" err="1" smtClean="0"/>
              <a:t>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1488872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Data types</a:t>
            </a:r>
            <a:endParaRPr lang="en-US" dirty="0"/>
          </a:p>
        </p:txBody>
      </p:sp>
      <p:sp>
        <p:nvSpPr>
          <p:cNvPr id="3" name="Content Placeholder 2"/>
          <p:cNvSpPr>
            <a:spLocks noGrp="1"/>
          </p:cNvSpPr>
          <p:nvPr>
            <p:ph sz="quarter" idx="13"/>
          </p:nvPr>
        </p:nvSpPr>
        <p:spPr/>
        <p:txBody>
          <a:bodyPr>
            <a:normAutofit/>
          </a:bodyPr>
          <a:lstStyle/>
          <a:p>
            <a:r>
              <a:rPr lang="en-US" dirty="0"/>
              <a:t> ENUM(value1,value2,value3</a:t>
            </a:r>
            <a:r>
              <a:rPr lang="en-US" dirty="0" smtClean="0"/>
              <a:t>,...)</a:t>
            </a:r>
            <a:br>
              <a:rPr lang="en-US" dirty="0" smtClean="0"/>
            </a:br>
            <a:r>
              <a:rPr lang="en-US" dirty="0" smtClean="0"/>
              <a:t>      </a:t>
            </a:r>
            <a:r>
              <a:rPr lang="en-US" dirty="0"/>
              <a:t>[CHARACTER SET </a:t>
            </a:r>
            <a:r>
              <a:rPr lang="en-US" dirty="0" err="1"/>
              <a:t>charset_name</a:t>
            </a:r>
            <a:r>
              <a:rPr lang="en-US" dirty="0"/>
              <a:t>] [COLLATE </a:t>
            </a:r>
            <a:r>
              <a:rPr lang="en-US" dirty="0" err="1"/>
              <a:t>collation_name</a:t>
            </a:r>
            <a:r>
              <a:rPr lang="en-US" dirty="0"/>
              <a:t>]</a:t>
            </a:r>
          </a:p>
          <a:p>
            <a:r>
              <a:rPr lang="en-US" dirty="0" smtClean="0"/>
              <a:t>SET(value1,value2,value3,...)</a:t>
            </a:r>
            <a:br>
              <a:rPr lang="en-US" dirty="0" smtClean="0"/>
            </a:br>
            <a:r>
              <a:rPr lang="en-US" dirty="0" smtClean="0"/>
              <a:t>[</a:t>
            </a:r>
            <a:r>
              <a:rPr lang="en-US" dirty="0"/>
              <a:t>CHARACTER SET </a:t>
            </a:r>
            <a:r>
              <a:rPr lang="en-US" dirty="0" err="1"/>
              <a:t>charset_name</a:t>
            </a:r>
            <a:r>
              <a:rPr lang="en-US" dirty="0"/>
              <a:t>] [COLLATE </a:t>
            </a:r>
            <a:r>
              <a:rPr lang="en-US" dirty="0" err="1"/>
              <a:t>collation_name</a:t>
            </a:r>
            <a:r>
              <a:rPr lang="en-US" dirty="0"/>
              <a:t>]</a:t>
            </a:r>
          </a:p>
          <a:p>
            <a:r>
              <a:rPr lang="en-US" dirty="0" smtClean="0"/>
              <a:t>JSON</a:t>
            </a:r>
            <a:endParaRPr lang="en-US" dirty="0"/>
          </a:p>
          <a:p>
            <a:r>
              <a:rPr lang="en-US" dirty="0" err="1" smtClean="0"/>
              <a:t>spatial_type</a:t>
            </a:r>
            <a:endParaRPr lang="en-US" sz="1900" dirty="0"/>
          </a:p>
        </p:txBody>
      </p:sp>
      <p:sp>
        <p:nvSpPr>
          <p:cNvPr id="4" name="Footer Placeholder 3"/>
          <p:cNvSpPr>
            <a:spLocks noGrp="1"/>
          </p:cNvSpPr>
          <p:nvPr>
            <p:ph type="ftr" sz="quarter" idx="11"/>
          </p:nvPr>
        </p:nvSpPr>
        <p:spPr/>
        <p:txBody>
          <a:bodyPr/>
          <a:lstStyle/>
          <a:p>
            <a:r>
              <a:rPr lang="en-US" dirty="0" smtClean="0"/>
              <a:t>Made by : Eng. </a:t>
            </a:r>
            <a:r>
              <a:rPr lang="en-US" dirty="0" err="1" smtClean="0"/>
              <a:t>Doaa</a:t>
            </a:r>
            <a:r>
              <a:rPr lang="en-US" dirty="0" smtClean="0"/>
              <a:t> M. </a:t>
            </a:r>
            <a:r>
              <a:rPr lang="en-US" dirty="0" err="1" smtClean="0"/>
              <a:t>Abd</a:t>
            </a:r>
            <a:r>
              <a:rPr lang="en-US" dirty="0" smtClean="0"/>
              <a:t> </a:t>
            </a:r>
            <a:r>
              <a:rPr lang="en-US" dirty="0" err="1" smtClean="0"/>
              <a:t>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1247435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Engines</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4213973531"/>
              </p:ext>
            </p:extLst>
          </p:nvPr>
        </p:nvGraphicFramePr>
        <p:xfrm>
          <a:off x="592428" y="1981959"/>
          <a:ext cx="10367494" cy="4084674"/>
        </p:xfrm>
        <a:graphic>
          <a:graphicData uri="http://schemas.openxmlformats.org/drawingml/2006/table">
            <a:tbl>
              <a:tblPr/>
              <a:tblGrid>
                <a:gridCol w="1340017"/>
                <a:gridCol w="9027477"/>
              </a:tblGrid>
              <a:tr h="143408">
                <a:tc>
                  <a:txBody>
                    <a:bodyPr/>
                    <a:lstStyle/>
                    <a:p>
                      <a:pPr fontAlgn="base"/>
                      <a:r>
                        <a:rPr lang="en-US" sz="1800" b="1" i="0" dirty="0">
                          <a:effectLst/>
                        </a:rPr>
                        <a:t>Storage Engine</a:t>
                      </a:r>
                    </a:p>
                  </a:txBody>
                  <a:tcPr marL="11309" marR="11309" marT="11309" marB="11309">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b="1" i="0">
                          <a:effectLst/>
                        </a:rPr>
                        <a:t>Description</a:t>
                      </a:r>
                    </a:p>
                  </a:txBody>
                  <a:tcPr marL="11309" marR="11309" marT="11309" marB="11309">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281595">
                <a:tc>
                  <a:txBody>
                    <a:bodyPr/>
                    <a:lstStyle/>
                    <a:p>
                      <a:pPr fontAlgn="base"/>
                      <a:r>
                        <a:rPr lang="en-US" sz="1800">
                          <a:effectLst/>
                        </a:rPr>
                        <a:t>InnoDB</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Transaction-safe tables with row locking and foreign keys. The default storage engine for new tables. </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395610">
                <a:tc>
                  <a:txBody>
                    <a:bodyPr/>
                    <a:lstStyle/>
                    <a:p>
                      <a:pPr fontAlgn="base"/>
                      <a:r>
                        <a:rPr lang="en-US" sz="1800">
                          <a:effectLst/>
                        </a:rPr>
                        <a:t>MyISAM</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The binary portable storage engine that is primarily used for read-only or read-mostly workloads</a:t>
                      </a:r>
                      <a:r>
                        <a:rPr lang="en-US" sz="1800" dirty="0" smtClean="0">
                          <a:effectLst/>
                        </a:rPr>
                        <a:t>.</a:t>
                      </a:r>
                      <a:endParaRPr lang="en-US" sz="1800" dirty="0">
                        <a:effectLst/>
                      </a:endParaRP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235454">
                <a:tc>
                  <a:txBody>
                    <a:bodyPr/>
                    <a:lstStyle/>
                    <a:p>
                      <a:pPr fontAlgn="base"/>
                      <a:r>
                        <a:rPr lang="en-US" sz="1800">
                          <a:effectLst/>
                        </a:rPr>
                        <a:t>MEMORY</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The data for this storage engine is stored only in memory. </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276927">
                <a:tc>
                  <a:txBody>
                    <a:bodyPr/>
                    <a:lstStyle/>
                    <a:p>
                      <a:pPr fontAlgn="base"/>
                      <a:r>
                        <a:rPr lang="en-US" sz="1800">
                          <a:effectLst/>
                        </a:rPr>
                        <a:t>CSV</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Tables that store rows in comma-separated values format. </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276927">
                <a:tc>
                  <a:txBody>
                    <a:bodyPr/>
                    <a:lstStyle/>
                    <a:p>
                      <a:pPr fontAlgn="base"/>
                      <a:r>
                        <a:rPr lang="en-US" sz="1800">
                          <a:effectLst/>
                        </a:rPr>
                        <a:t>ARCHIVE</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The archiving storage </a:t>
                      </a:r>
                      <a:r>
                        <a:rPr lang="en-US" sz="1800" dirty="0" smtClean="0">
                          <a:effectLst/>
                        </a:rPr>
                        <a:t>engine.</a:t>
                      </a:r>
                      <a:endParaRPr lang="en-US" sz="1800" dirty="0">
                        <a:effectLst/>
                      </a:endParaRP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276927">
                <a:tc>
                  <a:txBody>
                    <a:bodyPr/>
                    <a:lstStyle/>
                    <a:p>
                      <a:pPr fontAlgn="base"/>
                      <a:r>
                        <a:rPr lang="en-US" sz="1800" dirty="0">
                          <a:effectLst/>
                        </a:rPr>
                        <a:t>FEDERATED</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Storage engine that accesses remote tables</a:t>
                      </a:r>
                      <a:r>
                        <a:rPr lang="en-US" sz="1800" dirty="0" smtClean="0">
                          <a:effectLst/>
                        </a:rPr>
                        <a:t>.</a:t>
                      </a:r>
                      <a:endParaRPr lang="en-US" sz="1800" dirty="0">
                        <a:effectLst/>
                      </a:endParaRP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58244">
                <a:tc>
                  <a:txBody>
                    <a:bodyPr/>
                    <a:lstStyle/>
                    <a:p>
                      <a:pPr fontAlgn="base"/>
                      <a:r>
                        <a:rPr lang="en-US" sz="1800">
                          <a:effectLst/>
                        </a:rPr>
                        <a:t>HEAP</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This is a synonym for MEMORY.</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395610">
                <a:tc>
                  <a:txBody>
                    <a:bodyPr/>
                    <a:lstStyle/>
                    <a:p>
                      <a:pPr fontAlgn="base"/>
                      <a:r>
                        <a:rPr lang="en-US" sz="1800">
                          <a:effectLst/>
                        </a:rPr>
                        <a:t>MERGE</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A collection of </a:t>
                      </a:r>
                      <a:r>
                        <a:rPr lang="en-US" sz="1800" dirty="0" err="1">
                          <a:effectLst/>
                        </a:rPr>
                        <a:t>MyISAM</a:t>
                      </a:r>
                      <a:r>
                        <a:rPr lang="en-US" sz="1800" dirty="0">
                          <a:effectLst/>
                        </a:rPr>
                        <a:t> tables used as one table. Also known as </a:t>
                      </a:r>
                      <a:r>
                        <a:rPr lang="en-US" sz="1800" dirty="0" err="1">
                          <a:effectLst/>
                        </a:rPr>
                        <a:t>MRG_MyISAM</a:t>
                      </a:r>
                      <a:r>
                        <a:rPr lang="en-US" sz="1800" dirty="0">
                          <a:effectLst/>
                        </a:rPr>
                        <a:t>. </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15723">
                <a:tc>
                  <a:txBody>
                    <a:bodyPr/>
                    <a:lstStyle/>
                    <a:p>
                      <a:pPr fontAlgn="base"/>
                      <a:r>
                        <a:rPr lang="en-US" sz="1800" u="none" strike="noStrike">
                          <a:solidFill>
                            <a:srgbClr val="0074A3"/>
                          </a:solidFill>
                          <a:effectLst/>
                          <a:hlinkClick r:id="rId2" tooltip="Chapter 19 MySQL Cluster NDB 7.5"/>
                        </a:rPr>
                        <a:t>NDB</a:t>
                      </a:r>
                      <a:endParaRPr lang="en-US" sz="1800">
                        <a:effectLst/>
                      </a:endParaRP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Clustered, fault-tolerant, memory-based tables, supporting transactions and foreign keys. Also known as </a:t>
                      </a:r>
                      <a:r>
                        <a:rPr lang="en-US" sz="1800" u="none" strike="noStrike" dirty="0">
                          <a:solidFill>
                            <a:srgbClr val="0074A3"/>
                          </a:solidFill>
                          <a:effectLst/>
                          <a:hlinkClick r:id="rId2" tooltip="Chapter 19 MySQL Cluster NDB 7.5"/>
                        </a:rPr>
                        <a:t>NDBCLUSTER</a:t>
                      </a:r>
                      <a:r>
                        <a:rPr lang="en-US" sz="1800" dirty="0">
                          <a:effectLst/>
                        </a:rPr>
                        <a:t>. </a:t>
                      </a:r>
                    </a:p>
                  </a:txBody>
                  <a:tcPr marL="18848" marR="18848" marT="18094" marB="1809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bl>
          </a:graphicData>
        </a:graphic>
      </p:graphicFrame>
      <p:sp>
        <p:nvSpPr>
          <p:cNvPr id="4" name="Footer Placeholder 3"/>
          <p:cNvSpPr>
            <a:spLocks noGrp="1"/>
          </p:cNvSpPr>
          <p:nvPr>
            <p:ph type="ftr" sz="quarter" idx="11"/>
          </p:nvPr>
        </p:nvSpPr>
        <p:spPr>
          <a:xfrm>
            <a:off x="578923" y="6065837"/>
            <a:ext cx="6672887" cy="365125"/>
          </a:xfrm>
        </p:spPr>
        <p:txBody>
          <a:bodyPr/>
          <a:lstStyle/>
          <a:p>
            <a:r>
              <a:rPr lang="en-US" dirty="0" smtClean="0"/>
              <a:t>Made by : Eng. </a:t>
            </a:r>
            <a:r>
              <a:rPr lang="en-US" dirty="0" err="1" smtClean="0"/>
              <a:t>Doaa</a:t>
            </a:r>
            <a:r>
              <a:rPr lang="en-US" dirty="0" smtClean="0"/>
              <a:t> M. </a:t>
            </a:r>
            <a:r>
              <a:rPr lang="en-US" dirty="0" err="1" smtClean="0"/>
              <a:t>Abd</a:t>
            </a:r>
            <a:r>
              <a:rPr lang="en-US" dirty="0" smtClean="0"/>
              <a:t> </a:t>
            </a:r>
            <a:r>
              <a:rPr lang="en-US" dirty="0" err="1" smtClean="0"/>
              <a:t>Elfatah</a:t>
            </a:r>
            <a:endParaRPr lang="en-US" dirty="0"/>
          </a:p>
        </p:txBody>
      </p:sp>
      <p:sp>
        <p:nvSpPr>
          <p:cNvPr id="5" name="Slide Number Placeholder 4"/>
          <p:cNvSpPr>
            <a:spLocks noGrp="1"/>
          </p:cNvSpPr>
          <p:nvPr>
            <p:ph type="sldNum" sz="quarter" idx="12"/>
          </p:nvPr>
        </p:nvSpPr>
        <p:spPr>
          <a:xfrm>
            <a:off x="10011735" y="6065837"/>
            <a:ext cx="764215" cy="365125"/>
          </a:xfrm>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50142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SQl</a:t>
            </a:r>
            <a:r>
              <a:rPr lang="en-US" dirty="0" smtClean="0"/>
              <a:t> with MySQL Engine</a:t>
            </a:r>
            <a:endParaRPr lang="en-US" dirty="0"/>
          </a:p>
        </p:txBody>
      </p:sp>
      <p:sp>
        <p:nvSpPr>
          <p:cNvPr id="3" name="Content Placeholder 2"/>
          <p:cNvSpPr>
            <a:spLocks noGrp="1"/>
          </p:cNvSpPr>
          <p:nvPr>
            <p:ph sz="quarter" idx="13"/>
          </p:nvPr>
        </p:nvSpPr>
        <p:spPr>
          <a:xfrm>
            <a:off x="913774" y="2034862"/>
            <a:ext cx="10363826" cy="4108361"/>
          </a:xfrm>
        </p:spPr>
        <p:txBody>
          <a:bodyPr/>
          <a:lstStyle/>
          <a:p>
            <a:pPr marL="457200" indent="-457200">
              <a:buFont typeface="+mj-lt"/>
              <a:buAutoNum type="arabicPeriod" startAt="8"/>
            </a:pPr>
            <a:r>
              <a:rPr lang="en-US" dirty="0" smtClean="0"/>
              <a:t>Using MYSQL built </a:t>
            </a:r>
            <a:r>
              <a:rPr lang="en-US" dirty="0"/>
              <a:t>in </a:t>
            </a:r>
            <a:r>
              <a:rPr lang="en-US" dirty="0" smtClean="0"/>
              <a:t>functions and grouping functions.</a:t>
            </a:r>
          </a:p>
          <a:p>
            <a:pPr marL="457200" indent="-457200">
              <a:buFont typeface="+mj-lt"/>
              <a:buAutoNum type="arabicPeriod" startAt="8"/>
            </a:pPr>
            <a:r>
              <a:rPr lang="en-US" dirty="0" smtClean="0"/>
              <a:t>Selecting </a:t>
            </a:r>
            <a:r>
              <a:rPr lang="en-US" dirty="0"/>
              <a:t>From Multiple Tables By </a:t>
            </a:r>
            <a:r>
              <a:rPr lang="en-US" dirty="0" smtClean="0"/>
              <a:t>Join.</a:t>
            </a:r>
          </a:p>
          <a:p>
            <a:pPr marL="457200" indent="-457200">
              <a:buFont typeface="+mj-lt"/>
              <a:buAutoNum type="arabicPeriod" startAt="8"/>
            </a:pPr>
            <a:r>
              <a:rPr lang="en-US" dirty="0" smtClean="0"/>
              <a:t>Selecting </a:t>
            </a:r>
            <a:r>
              <a:rPr lang="en-US" dirty="0"/>
              <a:t>From Multiple Tables By Sub </a:t>
            </a:r>
            <a:r>
              <a:rPr lang="en-US" dirty="0" smtClean="0"/>
              <a:t>query</a:t>
            </a:r>
          </a:p>
          <a:p>
            <a:pPr marL="457200" indent="-457200">
              <a:buFont typeface="+mj-lt"/>
              <a:buAutoNum type="arabicPeriod" startAt="8"/>
            </a:pPr>
            <a:r>
              <a:rPr lang="en-US" smtClean="0"/>
              <a:t>Creating views.</a:t>
            </a:r>
            <a:endParaRPr lang="en-US" dirty="0" smtClean="0"/>
          </a:p>
          <a:p>
            <a:pPr marL="457200" indent="-457200">
              <a:buFont typeface="+mj-lt"/>
              <a:buAutoNum type="arabicPeriod" startAt="8"/>
            </a:pPr>
            <a:r>
              <a:rPr lang="en-US" dirty="0" smtClean="0"/>
              <a:t>Creating </a:t>
            </a:r>
            <a:r>
              <a:rPr lang="en-US" dirty="0"/>
              <a:t>Stored </a:t>
            </a:r>
            <a:r>
              <a:rPr lang="en-US" dirty="0" smtClean="0"/>
              <a:t>Procedures and functions.</a:t>
            </a:r>
          </a:p>
          <a:p>
            <a:pPr marL="457200" indent="-457200">
              <a:buFont typeface="+mj-lt"/>
              <a:buAutoNum type="arabicPeriod" startAt="8"/>
            </a:pPr>
            <a:r>
              <a:rPr lang="en-US" dirty="0" smtClean="0"/>
              <a:t>Understanding </a:t>
            </a:r>
            <a:r>
              <a:rPr lang="en-US" dirty="0"/>
              <a:t>triggers and create it.</a:t>
            </a:r>
          </a:p>
          <a:p>
            <a:pPr marL="457200" indent="-457200">
              <a:buFont typeface="+mj-lt"/>
              <a:buAutoNum type="arabicPeriod" startAt="8"/>
            </a:pPr>
            <a:r>
              <a:rPr lang="en-US" dirty="0" smtClean="0"/>
              <a:t>Understanding </a:t>
            </a:r>
            <a:r>
              <a:rPr lang="en-US" dirty="0"/>
              <a:t>events and create it.</a:t>
            </a:r>
          </a:p>
          <a:p>
            <a:pPr marL="457200" indent="-457200">
              <a:buFont typeface="+mj-lt"/>
              <a:buAutoNum type="arabicPeriod" startAt="8"/>
            </a:pPr>
            <a:endParaRPr lang="en-US" dirty="0" smtClean="0"/>
          </a:p>
          <a:p>
            <a:pPr marL="457200" indent="-457200">
              <a:buFont typeface="+mj-lt"/>
              <a:buAutoNum type="arabicPeriod" startAt="8"/>
            </a:pPr>
            <a:endParaRPr lang="en-US" dirty="0" smtClean="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521873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3"/>
          </p:nvPr>
        </p:nvSpPr>
        <p:spPr/>
        <p:txBody>
          <a:bodyPr/>
          <a:lstStyle/>
          <a:p>
            <a:pPr marL="0" indent="0">
              <a:buNone/>
            </a:pPr>
            <a:r>
              <a:rPr lang="en-US" dirty="0"/>
              <a:t>CREATE TABLE t1 (</a:t>
            </a:r>
          </a:p>
          <a:p>
            <a:pPr marL="0" indent="0">
              <a:buNone/>
            </a:pPr>
            <a:r>
              <a:rPr lang="en-US" dirty="0"/>
              <a:t>    c1 INT </a:t>
            </a:r>
            <a:r>
              <a:rPr lang="en-US" dirty="0" smtClean="0"/>
              <a:t>AUTO_INCREMENT </a:t>
            </a:r>
            <a:r>
              <a:rPr lang="en-US" dirty="0"/>
              <a:t>PRIMARY KEY,</a:t>
            </a:r>
          </a:p>
          <a:p>
            <a:pPr marL="0" indent="0">
              <a:buNone/>
            </a:pPr>
            <a:r>
              <a:rPr lang="en-US" dirty="0"/>
              <a:t>    c2 VARCHAR(100</a:t>
            </a:r>
            <a:r>
              <a:rPr lang="en-US" dirty="0" smtClean="0"/>
              <a:t>) </a:t>
            </a:r>
            <a:r>
              <a:rPr lang="en-US" dirty="0"/>
              <a:t>NOT NULL </a:t>
            </a:r>
            <a:r>
              <a:rPr lang="en-US" dirty="0" smtClean="0"/>
              <a:t>,</a:t>
            </a:r>
            <a:endParaRPr lang="en-US" dirty="0"/>
          </a:p>
          <a:p>
            <a:pPr marL="0" indent="0">
              <a:buNone/>
            </a:pPr>
            <a:r>
              <a:rPr lang="en-US" dirty="0"/>
              <a:t>    c3 VARCHAR(100) </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3971905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Auto Increment Values</a:t>
            </a:r>
          </a:p>
        </p:txBody>
      </p:sp>
      <p:sp>
        <p:nvSpPr>
          <p:cNvPr id="3" name="Content Placeholder 2"/>
          <p:cNvSpPr>
            <a:spLocks noGrp="1"/>
          </p:cNvSpPr>
          <p:nvPr>
            <p:ph sz="quarter" idx="13"/>
          </p:nvPr>
        </p:nvSpPr>
        <p:spPr/>
        <p:txBody>
          <a:bodyPr/>
          <a:lstStyle/>
          <a:p>
            <a:r>
              <a:rPr lang="en-US" dirty="0"/>
              <a:t>ALTER TABLE </a:t>
            </a:r>
            <a:r>
              <a:rPr lang="en-US" dirty="0" err="1"/>
              <a:t>table_name</a:t>
            </a:r>
            <a:r>
              <a:rPr lang="en-US" dirty="0"/>
              <a:t> AUTO_INCREMENT = value</a:t>
            </a:r>
            <a:r>
              <a:rPr lang="en-US" dirty="0" smtClean="0"/>
              <a:t>;</a:t>
            </a:r>
          </a:p>
          <a:p>
            <a:endParaRPr lang="en-US" dirty="0"/>
          </a:p>
          <a:p>
            <a:endParaRPr lang="en-US" dirty="0" smtClean="0"/>
          </a:p>
          <a:p>
            <a:r>
              <a:rPr lang="en-US" dirty="0"/>
              <a:t>MySQL reset auto increment value using TRUNCATE TABLE statement</a:t>
            </a:r>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344164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MySQL Generated </a:t>
            </a:r>
            <a:r>
              <a:rPr lang="en-US" dirty="0" smtClean="0"/>
              <a:t>Columns</a:t>
            </a:r>
            <a:endParaRPr lang="en-US" dirty="0"/>
          </a:p>
        </p:txBody>
      </p:sp>
      <p:sp>
        <p:nvSpPr>
          <p:cNvPr id="3" name="Content Placeholder 2"/>
          <p:cNvSpPr>
            <a:spLocks noGrp="1"/>
          </p:cNvSpPr>
          <p:nvPr>
            <p:ph sz="quarter" idx="13"/>
          </p:nvPr>
        </p:nvSpPr>
        <p:spPr>
          <a:xfrm>
            <a:off x="913774" y="2367092"/>
            <a:ext cx="3890046" cy="3424107"/>
          </a:xfrm>
        </p:spPr>
        <p:txBody>
          <a:bodyPr/>
          <a:lstStyle/>
          <a:p>
            <a:r>
              <a:rPr lang="en-US" dirty="0"/>
              <a:t>MySQL 5.7 introduces a new feature called generated column. It is called generated column because the data of this column is computed based on a predefined expression or from other columns.</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32</a:t>
            </a:fld>
            <a:endParaRPr lang="en-US" dirty="0"/>
          </a:p>
        </p:txBody>
      </p:sp>
      <p:sp>
        <p:nvSpPr>
          <p:cNvPr id="6" name="Rectangle 5"/>
          <p:cNvSpPr/>
          <p:nvPr/>
        </p:nvSpPr>
        <p:spPr>
          <a:xfrm>
            <a:off x="5447952" y="2214694"/>
            <a:ext cx="6096000" cy="2308324"/>
          </a:xfrm>
          <a:prstGeom prst="rect">
            <a:avLst/>
          </a:prstGeom>
        </p:spPr>
        <p:txBody>
          <a:bodyPr>
            <a:spAutoFit/>
          </a:bodyPr>
          <a:lstStyle/>
          <a:p>
            <a:r>
              <a:rPr lang="en-US" dirty="0"/>
              <a:t>CREATE TABLE contacts (</a:t>
            </a:r>
          </a:p>
          <a:p>
            <a:r>
              <a:rPr lang="en-US" dirty="0"/>
              <a:t>    id INT AUTO_INCREMENT PRIMARY KEY,</a:t>
            </a:r>
          </a:p>
          <a:p>
            <a:r>
              <a:rPr lang="en-US" dirty="0"/>
              <a:t>    </a:t>
            </a:r>
            <a:r>
              <a:rPr lang="en-US" dirty="0" err="1"/>
              <a:t>first_name</a:t>
            </a:r>
            <a:r>
              <a:rPr lang="en-US" dirty="0"/>
              <a:t> VARCHAR(50) NOT NULL,</a:t>
            </a:r>
          </a:p>
          <a:p>
            <a:r>
              <a:rPr lang="en-US" dirty="0"/>
              <a:t>    </a:t>
            </a:r>
            <a:r>
              <a:rPr lang="en-US" dirty="0" err="1"/>
              <a:t>last_name</a:t>
            </a:r>
            <a:r>
              <a:rPr lang="en-US" dirty="0"/>
              <a:t> VARCHAR(50) NOT NULL,</a:t>
            </a:r>
          </a:p>
          <a:p>
            <a:r>
              <a:rPr lang="en-US" dirty="0"/>
              <a:t>    </a:t>
            </a:r>
            <a:r>
              <a:rPr lang="en-US" dirty="0" err="1"/>
              <a:t>fullname</a:t>
            </a:r>
            <a:r>
              <a:rPr lang="en-US" dirty="0"/>
              <a:t> </a:t>
            </a:r>
            <a:r>
              <a:rPr lang="en-US" dirty="0" err="1"/>
              <a:t>varchar</a:t>
            </a:r>
            <a:r>
              <a:rPr lang="en-US" dirty="0"/>
              <a:t>(101) GENERATED ALWAYS AS (</a:t>
            </a:r>
            <a:r>
              <a:rPr lang="en-US" dirty="0" err="1"/>
              <a:t>concat</a:t>
            </a:r>
            <a:r>
              <a:rPr lang="en-US" dirty="0"/>
              <a:t>(</a:t>
            </a:r>
            <a:r>
              <a:rPr lang="en-US" dirty="0" err="1"/>
              <a:t>first_name</a:t>
            </a:r>
            <a:r>
              <a:rPr lang="en-US" dirty="0"/>
              <a:t>,' ',</a:t>
            </a:r>
            <a:r>
              <a:rPr lang="en-US" dirty="0" err="1"/>
              <a:t>last_name</a:t>
            </a:r>
            <a:r>
              <a:rPr lang="en-US" dirty="0"/>
              <a:t>)),</a:t>
            </a:r>
          </a:p>
          <a:p>
            <a:r>
              <a:rPr lang="en-US" dirty="0"/>
              <a:t>    email VARCHAR(100) NOT NULL</a:t>
            </a:r>
          </a:p>
          <a:p>
            <a:r>
              <a:rPr lang="en-US" dirty="0"/>
              <a:t>);</a:t>
            </a:r>
          </a:p>
        </p:txBody>
      </p:sp>
      <p:sp>
        <p:nvSpPr>
          <p:cNvPr id="8" name="Rectangle 7"/>
          <p:cNvSpPr/>
          <p:nvPr/>
        </p:nvSpPr>
        <p:spPr>
          <a:xfrm>
            <a:off x="5752564" y="4615094"/>
            <a:ext cx="4975538" cy="646331"/>
          </a:xfrm>
          <a:prstGeom prst="rect">
            <a:avLst/>
          </a:prstGeom>
        </p:spPr>
        <p:txBody>
          <a:bodyPr wrap="square">
            <a:spAutoFit/>
          </a:bodyPr>
          <a:lstStyle/>
          <a:p>
            <a:r>
              <a:rPr lang="en-US" dirty="0"/>
              <a:t>INSERT INTO contacts(</a:t>
            </a:r>
            <a:r>
              <a:rPr lang="en-US" dirty="0" err="1"/>
              <a:t>first_name,last_name</a:t>
            </a:r>
            <a:r>
              <a:rPr lang="en-US" dirty="0"/>
              <a:t>, email)</a:t>
            </a:r>
          </a:p>
          <a:p>
            <a:r>
              <a:rPr lang="en-US" dirty="0"/>
              <a:t>VALUES('</a:t>
            </a:r>
            <a:r>
              <a:rPr lang="en-US" dirty="0" err="1"/>
              <a:t>john','doe','john.doe@mysqltutorial.org</a:t>
            </a:r>
            <a:r>
              <a:rPr lang="en-US" dirty="0"/>
              <a:t>');</a:t>
            </a:r>
          </a:p>
        </p:txBody>
      </p:sp>
    </p:spTree>
    <p:extLst>
      <p:ext uri="{BB962C8B-B14F-4D97-AF65-F5344CB8AC3E}">
        <p14:creationId xmlns:p14="http://schemas.microsoft.com/office/powerpoint/2010/main" val="1593973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MySQL Generated </a:t>
            </a:r>
            <a:r>
              <a:rPr lang="en-US" dirty="0" smtClean="0"/>
              <a:t>Columns</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33</a:t>
            </a:fld>
            <a:endParaRPr lang="en-US" dirty="0"/>
          </a:p>
        </p:txBody>
      </p:sp>
      <p:sp>
        <p:nvSpPr>
          <p:cNvPr id="10" name="Rectangle 9"/>
          <p:cNvSpPr/>
          <p:nvPr/>
        </p:nvSpPr>
        <p:spPr>
          <a:xfrm>
            <a:off x="1202217" y="4332495"/>
            <a:ext cx="6096000" cy="923330"/>
          </a:xfrm>
          <a:prstGeom prst="rect">
            <a:avLst/>
          </a:prstGeom>
        </p:spPr>
        <p:txBody>
          <a:bodyPr>
            <a:spAutoFit/>
          </a:bodyPr>
          <a:lstStyle/>
          <a:p>
            <a:r>
              <a:rPr lang="en-US" dirty="0"/>
              <a:t>ALTER TABLE products</a:t>
            </a:r>
          </a:p>
          <a:p>
            <a:r>
              <a:rPr lang="en-US" dirty="0"/>
              <a:t>ADD COLUMN </a:t>
            </a:r>
            <a:r>
              <a:rPr lang="en-US" dirty="0" err="1"/>
              <a:t>stockValue</a:t>
            </a:r>
            <a:r>
              <a:rPr lang="en-US" dirty="0"/>
              <a:t> DOUBLE </a:t>
            </a:r>
          </a:p>
          <a:p>
            <a:r>
              <a:rPr lang="en-US" dirty="0"/>
              <a:t>GENERATED ALWAYS AS (</a:t>
            </a:r>
            <a:r>
              <a:rPr lang="en-US" dirty="0" err="1"/>
              <a:t>buyprice</a:t>
            </a:r>
            <a:r>
              <a:rPr lang="en-US" dirty="0"/>
              <a:t>*</a:t>
            </a:r>
            <a:r>
              <a:rPr lang="en-US" dirty="0" err="1"/>
              <a:t>quantityinstock</a:t>
            </a:r>
            <a:r>
              <a:rPr lang="en-US" dirty="0"/>
              <a:t>) STORED;</a:t>
            </a:r>
          </a:p>
        </p:txBody>
      </p:sp>
      <p:sp>
        <p:nvSpPr>
          <p:cNvPr id="11" name="Rectangle 10"/>
          <p:cNvSpPr/>
          <p:nvPr/>
        </p:nvSpPr>
        <p:spPr>
          <a:xfrm>
            <a:off x="1202217" y="2397497"/>
            <a:ext cx="6096000" cy="646331"/>
          </a:xfrm>
          <a:prstGeom prst="rect">
            <a:avLst/>
          </a:prstGeom>
        </p:spPr>
        <p:txBody>
          <a:bodyPr>
            <a:spAutoFit/>
          </a:bodyPr>
          <a:lstStyle/>
          <a:p>
            <a:r>
              <a:rPr lang="en-US" dirty="0" err="1"/>
              <a:t>column_name</a:t>
            </a:r>
            <a:r>
              <a:rPr lang="en-US" dirty="0"/>
              <a:t> </a:t>
            </a:r>
            <a:r>
              <a:rPr lang="en-US" dirty="0" err="1"/>
              <a:t>data_type</a:t>
            </a:r>
            <a:r>
              <a:rPr lang="en-US" dirty="0"/>
              <a:t> [GENERATED ALWAYS] AS (expression)</a:t>
            </a:r>
          </a:p>
          <a:p>
            <a:r>
              <a:rPr lang="en-US" dirty="0"/>
              <a:t>   [VIRTUAL | STORED] [UNIQUE [KEY]]</a:t>
            </a:r>
          </a:p>
        </p:txBody>
      </p:sp>
      <p:sp>
        <p:nvSpPr>
          <p:cNvPr id="12" name="Rectangle 11"/>
          <p:cNvSpPr/>
          <p:nvPr/>
        </p:nvSpPr>
        <p:spPr>
          <a:xfrm>
            <a:off x="1824506" y="3364996"/>
            <a:ext cx="9186929" cy="646331"/>
          </a:xfrm>
          <a:prstGeom prst="rect">
            <a:avLst/>
          </a:prstGeom>
        </p:spPr>
        <p:txBody>
          <a:bodyPr wrap="square">
            <a:spAutoFit/>
          </a:bodyPr>
          <a:lstStyle/>
          <a:p>
            <a:r>
              <a:rPr lang="en-US" dirty="0"/>
              <a:t>VIRTUAL or STORED. By default, MySQL uses VIRTUAL if you don’t specify the type of the generated column explicitly.</a:t>
            </a:r>
          </a:p>
        </p:txBody>
      </p:sp>
    </p:spTree>
    <p:extLst>
      <p:ext uri="{BB962C8B-B14F-4D97-AF65-F5344CB8AC3E}">
        <p14:creationId xmlns:p14="http://schemas.microsoft.com/office/powerpoint/2010/main" val="3235101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table</a:t>
            </a:r>
            <a:endParaRPr lang="en-US" dirty="0"/>
          </a:p>
        </p:txBody>
      </p:sp>
      <p:sp>
        <p:nvSpPr>
          <p:cNvPr id="3" name="Content Placeholder 2"/>
          <p:cNvSpPr>
            <a:spLocks noGrp="1"/>
          </p:cNvSpPr>
          <p:nvPr>
            <p:ph sz="quarter" idx="13"/>
          </p:nvPr>
        </p:nvSpPr>
        <p:spPr/>
        <p:txBody>
          <a:bodyPr/>
          <a:lstStyle/>
          <a:p>
            <a:pPr marL="0" indent="0">
              <a:buNone/>
            </a:pPr>
            <a:r>
              <a:rPr lang="en-US" dirty="0"/>
              <a:t>DROP </a:t>
            </a:r>
            <a:r>
              <a:rPr lang="en-US" dirty="0" smtClean="0"/>
              <a:t> </a:t>
            </a:r>
            <a:r>
              <a:rPr lang="en-US" dirty="0"/>
              <a:t>TABLE [IF EXISTS]</a:t>
            </a:r>
          </a:p>
          <a:p>
            <a:pPr marL="0" indent="0">
              <a:buNone/>
            </a:pPr>
            <a:r>
              <a:rPr lang="en-US" dirty="0"/>
              <a:t>    </a:t>
            </a:r>
            <a:r>
              <a:rPr lang="en-US" dirty="0" err="1"/>
              <a:t>tbl_name</a:t>
            </a:r>
            <a:r>
              <a:rPr lang="en-US" dirty="0"/>
              <a:t> [, </a:t>
            </a:r>
            <a:r>
              <a:rPr lang="en-US" dirty="0" err="1"/>
              <a:t>tbl_name</a:t>
            </a:r>
            <a:r>
              <a:rPr lang="en-US" dirty="0"/>
              <a:t>] </a:t>
            </a:r>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1422232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0" name="Rectangle 6"/>
          <p:cNvSpPr>
            <a:spLocks noGrp="1" noChangeArrowheads="1"/>
          </p:cNvSpPr>
          <p:nvPr>
            <p:ph type="title"/>
          </p:nvPr>
        </p:nvSpPr>
        <p:spPr/>
        <p:txBody>
          <a:bodyPr/>
          <a:lstStyle/>
          <a:p>
            <a:r>
              <a:rPr lang="en-US" altLang="en-US"/>
              <a:t>Including Constraints</a:t>
            </a:r>
          </a:p>
        </p:txBody>
      </p:sp>
      <p:sp>
        <p:nvSpPr>
          <p:cNvPr id="338951" name="Rectangle 7"/>
          <p:cNvSpPr>
            <a:spLocks noGrp="1" noChangeArrowheads="1"/>
          </p:cNvSpPr>
          <p:nvPr>
            <p:ph type="body" idx="4294967295"/>
          </p:nvPr>
        </p:nvSpPr>
        <p:spPr>
          <a:xfrm>
            <a:off x="1313020" y="2214694"/>
            <a:ext cx="9965206" cy="3155796"/>
          </a:xfrm>
          <a:prstGeom prst="rect">
            <a:avLst/>
          </a:prstGeom>
        </p:spPr>
        <p:txBody>
          <a:bodyPr/>
          <a:lstStyle/>
          <a:p>
            <a:pPr lvl="1"/>
            <a:r>
              <a:rPr lang="en-US" altLang="en-US" dirty="0"/>
              <a:t>Constraints enforce rules at the table level.</a:t>
            </a:r>
          </a:p>
          <a:p>
            <a:pPr lvl="1"/>
            <a:r>
              <a:rPr lang="en-US" altLang="en-US" dirty="0"/>
              <a:t>Constraints prevent the deletion of a table if there </a:t>
            </a:r>
            <a:r>
              <a:rPr lang="en-US" altLang="en-US" dirty="0" smtClean="0"/>
              <a:t>are </a:t>
            </a:r>
            <a:r>
              <a:rPr lang="en-US" altLang="en-US" dirty="0"/>
              <a:t>dependencies.</a:t>
            </a:r>
          </a:p>
          <a:p>
            <a:pPr lvl="1"/>
            <a:r>
              <a:rPr lang="en-US" altLang="en-US" dirty="0"/>
              <a:t>The following constraint types are valid:</a:t>
            </a:r>
          </a:p>
          <a:p>
            <a:pPr lvl="2"/>
            <a:r>
              <a:rPr lang="en-US" altLang="en-US" dirty="0">
                <a:latin typeface="Courier New" panose="02070309020205020404" pitchFamily="49" charset="0"/>
              </a:rPr>
              <a:t>NOT</a:t>
            </a:r>
            <a:r>
              <a:rPr lang="en-US" altLang="en-US" dirty="0"/>
              <a:t> </a:t>
            </a:r>
            <a:r>
              <a:rPr lang="en-US" altLang="en-US" dirty="0">
                <a:latin typeface="Courier New" panose="02070309020205020404" pitchFamily="49" charset="0"/>
              </a:rPr>
              <a:t>NULL</a:t>
            </a:r>
          </a:p>
          <a:p>
            <a:pPr lvl="2"/>
            <a:r>
              <a:rPr lang="en-US" altLang="en-US" dirty="0">
                <a:latin typeface="Courier New" panose="02070309020205020404" pitchFamily="49" charset="0"/>
              </a:rPr>
              <a:t>UNIQUE</a:t>
            </a:r>
          </a:p>
          <a:p>
            <a:pPr lvl="2"/>
            <a:r>
              <a:rPr lang="en-US" altLang="en-US" dirty="0">
                <a:latin typeface="Courier New" panose="02070309020205020404" pitchFamily="49" charset="0"/>
              </a:rPr>
              <a:t>PRIMARY</a:t>
            </a:r>
            <a:r>
              <a:rPr lang="en-US" altLang="en-US" dirty="0"/>
              <a:t> </a:t>
            </a:r>
            <a:r>
              <a:rPr lang="en-US" altLang="en-US" dirty="0">
                <a:latin typeface="Courier New" panose="02070309020205020404" pitchFamily="49" charset="0"/>
              </a:rPr>
              <a:t>KEY</a:t>
            </a:r>
          </a:p>
          <a:p>
            <a:pPr lvl="2"/>
            <a:r>
              <a:rPr lang="en-US" altLang="en-US" dirty="0">
                <a:latin typeface="Courier New" panose="02070309020205020404" pitchFamily="49" charset="0"/>
              </a:rPr>
              <a:t>FOREIGN</a:t>
            </a:r>
            <a:r>
              <a:rPr lang="en-US" altLang="en-US" dirty="0"/>
              <a:t> </a:t>
            </a:r>
            <a:r>
              <a:rPr lang="en-US" altLang="en-US" dirty="0" smtClean="0">
                <a:latin typeface="Courier New" panose="02070309020205020404" pitchFamily="49" charset="0"/>
              </a:rPr>
              <a:t>KEY</a:t>
            </a:r>
            <a:endParaRPr lang="en-US" altLang="en-US" dirty="0">
              <a:latin typeface="Courier New" panose="02070309020205020404" pitchFamily="49" charset="0"/>
            </a:endParaRPr>
          </a:p>
        </p:txBody>
      </p:sp>
      <p:sp>
        <p:nvSpPr>
          <p:cNvPr id="338948" name="Arc 4"/>
          <p:cNvSpPr>
            <a:spLocks/>
          </p:cNvSpPr>
          <p:nvPr/>
        </p:nvSpPr>
        <p:spPr bwMode="ltGray">
          <a:xfrm>
            <a:off x="6992939" y="3228976"/>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38949" name="Picture 5" descr="D:\Temp\symbo0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118226" y="3558268"/>
            <a:ext cx="1085850" cy="107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504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7" name="Rectangle 7"/>
          <p:cNvSpPr>
            <a:spLocks noGrp="1" noChangeArrowheads="1"/>
          </p:cNvSpPr>
          <p:nvPr>
            <p:ph type="title"/>
          </p:nvPr>
        </p:nvSpPr>
        <p:spPr>
          <a:xfrm>
            <a:off x="913775" y="528364"/>
            <a:ext cx="10364451" cy="1596177"/>
          </a:xfrm>
        </p:spPr>
        <p:txBody>
          <a:bodyPr/>
          <a:lstStyle/>
          <a:p>
            <a:r>
              <a:rPr lang="en-US" altLang="en-US" dirty="0"/>
              <a:t>Defining Constraints</a:t>
            </a:r>
          </a:p>
        </p:txBody>
      </p:sp>
      <p:sp>
        <p:nvSpPr>
          <p:cNvPr id="343048" name="Rectangle 8"/>
          <p:cNvSpPr>
            <a:spLocks noGrp="1" noChangeArrowheads="1"/>
          </p:cNvSpPr>
          <p:nvPr>
            <p:ph type="body" idx="4294967295"/>
          </p:nvPr>
        </p:nvSpPr>
        <p:spPr>
          <a:xfrm>
            <a:off x="2133600" y="1449389"/>
            <a:ext cx="7918450" cy="3246437"/>
          </a:xfrm>
          <a:prstGeom prst="rect">
            <a:avLst/>
          </a:prstGeom>
        </p:spPr>
        <p:txBody>
          <a:bodyPr>
            <a:normAutofit lnSpcReduction="10000"/>
          </a:bodyPr>
          <a:lstStyle/>
          <a:p>
            <a:pPr lvl="1"/>
            <a:r>
              <a:rPr lang="en-US" altLang="en-US"/>
              <a:t>Syntax:</a:t>
            </a:r>
          </a:p>
          <a:p>
            <a:pPr lvl="1"/>
            <a:endParaRPr lang="en-US" altLang="en-US"/>
          </a:p>
          <a:p>
            <a:pPr lvl="1"/>
            <a:endParaRPr lang="en-US" altLang="en-US"/>
          </a:p>
          <a:p>
            <a:pPr lvl="1"/>
            <a:endParaRPr lang="en-US" altLang="en-US"/>
          </a:p>
          <a:p>
            <a:pPr lvl="1"/>
            <a:endParaRPr lang="en-US" altLang="en-US"/>
          </a:p>
          <a:p>
            <a:pPr lvl="1"/>
            <a:r>
              <a:rPr lang="en-US" altLang="en-US"/>
              <a:t>Column-level constraint syntax:</a:t>
            </a:r>
          </a:p>
          <a:p>
            <a:pPr lvl="1"/>
            <a:endParaRPr lang="en-US" altLang="en-US" sz="2600"/>
          </a:p>
          <a:p>
            <a:pPr lvl="1"/>
            <a:r>
              <a:rPr lang="en-US" altLang="en-US"/>
              <a:t>Table-level constraint syntax:</a:t>
            </a:r>
          </a:p>
        </p:txBody>
      </p:sp>
      <p:sp>
        <p:nvSpPr>
          <p:cNvPr id="343043" name="Rectangle 3"/>
          <p:cNvSpPr>
            <a:spLocks noChangeArrowheads="1"/>
          </p:cNvSpPr>
          <p:nvPr/>
        </p:nvSpPr>
        <p:spPr bwMode="blackGray">
          <a:xfrm>
            <a:off x="2397125" y="1976439"/>
            <a:ext cx="7283450" cy="138588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latin typeface="Courier New" panose="02070309020205020404" pitchFamily="49" charset="0"/>
              </a:rPr>
              <a:t>CREATE TABLE [</a:t>
            </a:r>
            <a:r>
              <a:rPr lang="en-US" altLang="en-US" sz="1800" i="1" dirty="0">
                <a:latin typeface="Courier New" panose="02070309020205020404" pitchFamily="49" charset="0"/>
              </a:rPr>
              <a:t>schema</a:t>
            </a:r>
            <a:r>
              <a:rPr lang="en-US" altLang="en-US" sz="1800" dirty="0">
                <a:latin typeface="Courier New" panose="02070309020205020404" pitchFamily="49" charset="0"/>
              </a:rPr>
              <a:t>.]</a:t>
            </a:r>
            <a:r>
              <a:rPr lang="en-US" altLang="en-US" sz="1800" i="1" dirty="0">
                <a:latin typeface="Courier New" panose="02070309020205020404" pitchFamily="49" charset="0"/>
              </a:rPr>
              <a:t>table</a:t>
            </a:r>
          </a:p>
          <a:p>
            <a:pPr eaLnBrk="0" hangingPunct="0">
              <a:buClrTx/>
              <a:buFontTx/>
              <a:buNone/>
            </a:pPr>
            <a:r>
              <a:rPr lang="en-US" altLang="en-US" sz="1800" dirty="0">
                <a:latin typeface="Courier New" panose="02070309020205020404" pitchFamily="49" charset="0"/>
              </a:rPr>
              <a:t>      (</a:t>
            </a:r>
            <a:r>
              <a:rPr lang="en-US" altLang="en-US" sz="1800" i="1" dirty="0">
                <a:latin typeface="Courier New" panose="02070309020205020404" pitchFamily="49" charset="0"/>
              </a:rPr>
              <a:t>column</a:t>
            </a:r>
            <a:r>
              <a:rPr lang="en-US" altLang="en-US" sz="1800" dirty="0">
                <a:latin typeface="Courier New" panose="02070309020205020404" pitchFamily="49" charset="0"/>
              </a:rPr>
              <a:t> </a:t>
            </a:r>
            <a:r>
              <a:rPr lang="en-US" altLang="en-US" sz="1800" i="1" dirty="0">
                <a:latin typeface="Courier New" panose="02070309020205020404" pitchFamily="49" charset="0"/>
              </a:rPr>
              <a:t>datatype</a:t>
            </a:r>
            <a:r>
              <a:rPr lang="en-US" altLang="en-US" sz="1800" dirty="0">
                <a:latin typeface="Courier New" panose="02070309020205020404" pitchFamily="49" charset="0"/>
              </a:rPr>
              <a:t> [DEFAULT </a:t>
            </a:r>
            <a:r>
              <a:rPr lang="en-US" altLang="en-US" sz="1800" i="1" dirty="0">
                <a:latin typeface="Courier New" panose="02070309020205020404" pitchFamily="49" charset="0"/>
              </a:rPr>
              <a:t>expr</a:t>
            </a:r>
            <a:r>
              <a:rPr lang="en-US" altLang="en-US" sz="1800" dirty="0">
                <a:latin typeface="Courier New" panose="02070309020205020404" pitchFamily="49" charset="0"/>
              </a:rPr>
              <a:t>]</a:t>
            </a:r>
          </a:p>
          <a:p>
            <a:pPr eaLnBrk="0" hangingPunct="0">
              <a:buClrTx/>
              <a:buFontTx/>
              <a:buNone/>
            </a:pPr>
            <a:r>
              <a:rPr lang="en-US" altLang="en-US" sz="1800" dirty="0">
                <a:latin typeface="Courier New" panose="02070309020205020404" pitchFamily="49" charset="0"/>
              </a:rPr>
              <a:t>      [</a:t>
            </a:r>
            <a:r>
              <a:rPr lang="en-US" altLang="en-US" sz="1800" i="1" dirty="0" err="1">
                <a:latin typeface="Courier New" panose="02070309020205020404" pitchFamily="49" charset="0"/>
              </a:rPr>
              <a:t>column_constraint</a:t>
            </a:r>
            <a:r>
              <a:rPr lang="en-US" altLang="en-US" sz="1800" dirty="0">
                <a:latin typeface="Courier New" panose="02070309020205020404" pitchFamily="49" charset="0"/>
              </a:rPr>
              <a:t>],</a:t>
            </a:r>
          </a:p>
          <a:p>
            <a:pPr eaLnBrk="0" hangingPunct="0">
              <a:buClrTx/>
              <a:buFontTx/>
              <a:buNone/>
            </a:pPr>
            <a:r>
              <a:rPr lang="en-US" altLang="en-US" sz="1800" dirty="0">
                <a:latin typeface="Courier New" panose="02070309020205020404" pitchFamily="49" charset="0"/>
              </a:rPr>
              <a:t>      ...</a:t>
            </a:r>
          </a:p>
          <a:p>
            <a:pPr eaLnBrk="0" hangingPunct="0">
              <a:buClrTx/>
              <a:buFontTx/>
              <a:buNone/>
            </a:pPr>
            <a:r>
              <a:rPr lang="en-US" altLang="en-US" sz="1800" dirty="0">
                <a:latin typeface="Courier New" panose="02070309020205020404" pitchFamily="49" charset="0"/>
              </a:rPr>
              <a:t>      [</a:t>
            </a:r>
            <a:r>
              <a:rPr lang="en-US" altLang="en-US" sz="1800" i="1" dirty="0" err="1">
                <a:latin typeface="Courier New" panose="02070309020205020404" pitchFamily="49" charset="0"/>
              </a:rPr>
              <a:t>table_constraint</a:t>
            </a:r>
            <a:r>
              <a:rPr lang="en-US" altLang="en-US" sz="1800" dirty="0">
                <a:latin typeface="Courier New" panose="02070309020205020404" pitchFamily="49" charset="0"/>
              </a:rPr>
              <a:t>][,...]);</a:t>
            </a:r>
          </a:p>
        </p:txBody>
      </p:sp>
      <p:sp>
        <p:nvSpPr>
          <p:cNvPr id="343044" name="Rectangle 4"/>
          <p:cNvSpPr>
            <a:spLocks noChangeArrowheads="1"/>
          </p:cNvSpPr>
          <p:nvPr/>
        </p:nvSpPr>
        <p:spPr bwMode="blackGray">
          <a:xfrm>
            <a:off x="2397125" y="4773614"/>
            <a:ext cx="7283450" cy="91598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i="1">
                <a:latin typeface="Courier New" panose="02070309020205020404" pitchFamily="49" charset="0"/>
              </a:rPr>
              <a:t>column,...</a:t>
            </a:r>
          </a:p>
          <a:p>
            <a:pPr eaLnBrk="0" hangingPunct="0">
              <a:buClrTx/>
              <a:buFontTx/>
              <a:buNone/>
            </a:pPr>
            <a:r>
              <a:rPr lang="en-US" altLang="en-US" sz="1800" i="1">
                <a:latin typeface="Courier New" panose="02070309020205020404" pitchFamily="49" charset="0"/>
              </a:rPr>
              <a:t>  </a:t>
            </a:r>
            <a:r>
              <a:rPr lang="en-US" altLang="en-US" sz="1800">
                <a:latin typeface="Courier New" panose="02070309020205020404" pitchFamily="49" charset="0"/>
              </a:rPr>
              <a:t>[CONSTRAINT </a:t>
            </a:r>
            <a:r>
              <a:rPr lang="en-US" altLang="en-US" sz="1800" i="1">
                <a:latin typeface="Courier New" panose="02070309020205020404" pitchFamily="49" charset="0"/>
              </a:rPr>
              <a:t>constraint_name</a:t>
            </a:r>
            <a:r>
              <a:rPr lang="en-US" altLang="en-US" sz="1800">
                <a:latin typeface="Courier New" panose="02070309020205020404" pitchFamily="49" charset="0"/>
              </a:rPr>
              <a:t>] </a:t>
            </a:r>
            <a:r>
              <a:rPr lang="en-US" altLang="en-US" sz="1800" i="1">
                <a:latin typeface="Courier New" panose="02070309020205020404" pitchFamily="49" charset="0"/>
              </a:rPr>
              <a:t>constraint_type</a:t>
            </a:r>
            <a:endParaRPr lang="en-US" altLang="en-US" sz="1800">
              <a:latin typeface="Courier New" panose="02070309020205020404" pitchFamily="49" charset="0"/>
            </a:endParaRPr>
          </a:p>
          <a:p>
            <a:pPr eaLnBrk="0" hangingPunct="0">
              <a:buClrTx/>
              <a:buFontTx/>
              <a:buNone/>
            </a:pPr>
            <a:r>
              <a:rPr lang="en-US" altLang="en-US" sz="1800">
                <a:latin typeface="Courier New" panose="02070309020205020404" pitchFamily="49" charset="0"/>
              </a:rPr>
              <a:t>  (</a:t>
            </a:r>
            <a:r>
              <a:rPr lang="en-US" altLang="en-US" sz="1800" i="1">
                <a:latin typeface="Courier New" panose="02070309020205020404" pitchFamily="49" charset="0"/>
              </a:rPr>
              <a:t>column</a:t>
            </a:r>
            <a:r>
              <a:rPr lang="en-US" altLang="en-US" sz="1800">
                <a:latin typeface="Courier New" panose="02070309020205020404" pitchFamily="49" charset="0"/>
              </a:rPr>
              <a:t>, ...),</a:t>
            </a:r>
          </a:p>
        </p:txBody>
      </p:sp>
      <p:sp>
        <p:nvSpPr>
          <p:cNvPr id="343045" name="Rectangle 5"/>
          <p:cNvSpPr>
            <a:spLocks noChangeArrowheads="1"/>
          </p:cNvSpPr>
          <p:nvPr/>
        </p:nvSpPr>
        <p:spPr bwMode="blackGray">
          <a:xfrm>
            <a:off x="2397125" y="3843339"/>
            <a:ext cx="7283450" cy="43338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i="1" dirty="0">
                <a:latin typeface="Courier New" panose="02070309020205020404" pitchFamily="49" charset="0"/>
              </a:rPr>
              <a:t>column</a:t>
            </a:r>
            <a:r>
              <a:rPr lang="en-US" altLang="en-US" sz="1800" dirty="0">
                <a:latin typeface="Courier New" panose="02070309020205020404" pitchFamily="49" charset="0"/>
              </a:rPr>
              <a:t> [CONSTRAINT </a:t>
            </a:r>
            <a:r>
              <a:rPr lang="en-US" altLang="en-US" sz="1800" i="1" dirty="0" err="1">
                <a:latin typeface="Courier New" panose="02070309020205020404" pitchFamily="49" charset="0"/>
              </a:rPr>
              <a:t>constraint_name</a:t>
            </a:r>
            <a:r>
              <a:rPr lang="en-US" altLang="en-US" sz="1800" dirty="0">
                <a:latin typeface="Courier New" panose="02070309020205020404" pitchFamily="49" charset="0"/>
              </a:rPr>
              <a:t>] </a:t>
            </a:r>
            <a:r>
              <a:rPr lang="en-US" altLang="en-US" sz="1800" i="1" dirty="0" err="1">
                <a:latin typeface="Courier New" panose="02070309020205020404" pitchFamily="49" charset="0"/>
              </a:rPr>
              <a:t>constraint_type</a:t>
            </a:r>
            <a:r>
              <a:rPr lang="en-US" altLang="en-US" sz="1800" dirty="0">
                <a:latin typeface="Courier New" panose="02070309020205020404" pitchFamily="49" charset="0"/>
              </a:rPr>
              <a:t>,</a:t>
            </a:r>
          </a:p>
        </p:txBody>
      </p:sp>
    </p:spTree>
    <p:extLst>
      <p:ext uri="{BB962C8B-B14F-4D97-AF65-F5344CB8AC3E}">
        <p14:creationId xmlns:p14="http://schemas.microsoft.com/office/powerpoint/2010/main" val="226169965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6" name="Rectangle 8"/>
          <p:cNvSpPr>
            <a:spLocks noGrp="1" noChangeArrowheads="1"/>
          </p:cNvSpPr>
          <p:nvPr>
            <p:ph type="title"/>
          </p:nvPr>
        </p:nvSpPr>
        <p:spPr/>
        <p:txBody>
          <a:bodyPr/>
          <a:lstStyle/>
          <a:p>
            <a:r>
              <a:rPr lang="en-US" altLang="en-US" dirty="0"/>
              <a:t>Defining </a:t>
            </a:r>
            <a:r>
              <a:rPr lang="en-US" altLang="en-US" dirty="0" smtClean="0"/>
              <a:t>Constraints</a:t>
            </a:r>
            <a:br>
              <a:rPr lang="en-US" altLang="en-US" dirty="0" smtClean="0"/>
            </a:br>
            <a:endParaRPr lang="en-US" altLang="en-US" dirty="0"/>
          </a:p>
        </p:txBody>
      </p:sp>
      <p:sp>
        <p:nvSpPr>
          <p:cNvPr id="345097" name="Rectangle 9"/>
          <p:cNvSpPr>
            <a:spLocks noGrp="1" noChangeArrowheads="1"/>
          </p:cNvSpPr>
          <p:nvPr>
            <p:ph type="body" idx="4294967295"/>
          </p:nvPr>
        </p:nvSpPr>
        <p:spPr>
          <a:xfrm>
            <a:off x="2133600" y="1449389"/>
            <a:ext cx="7918450" cy="2301875"/>
          </a:xfrm>
          <a:prstGeom prst="rect">
            <a:avLst/>
          </a:prstGeom>
        </p:spPr>
        <p:txBody>
          <a:bodyPr>
            <a:normAutofit lnSpcReduction="10000"/>
          </a:bodyPr>
          <a:lstStyle/>
          <a:p>
            <a:pPr lvl="1"/>
            <a:r>
              <a:rPr lang="en-US" altLang="en-US" dirty="0"/>
              <a:t>Example of a column-level constraint: </a:t>
            </a:r>
            <a:br>
              <a:rPr lang="en-US" altLang="en-US" dirty="0"/>
            </a:br>
            <a:endParaRPr lang="en-US" altLang="en-US" dirty="0"/>
          </a:p>
          <a:p>
            <a:pPr lvl="1"/>
            <a:endParaRPr lang="en-US" altLang="en-US" dirty="0"/>
          </a:p>
          <a:p>
            <a:pPr lvl="1"/>
            <a:endParaRPr lang="en-US" altLang="en-US" dirty="0"/>
          </a:p>
          <a:p>
            <a:pPr lvl="1"/>
            <a:endParaRPr lang="en-US" altLang="en-US" dirty="0"/>
          </a:p>
          <a:p>
            <a:pPr lvl="1"/>
            <a:r>
              <a:rPr lang="en-US" altLang="en-US" dirty="0"/>
              <a:t>Example of a table-level constraint:</a:t>
            </a:r>
          </a:p>
        </p:txBody>
      </p:sp>
      <p:sp>
        <p:nvSpPr>
          <p:cNvPr id="345092" name="Rectangle 4"/>
          <p:cNvSpPr>
            <a:spLocks noChangeArrowheads="1"/>
          </p:cNvSpPr>
          <p:nvPr/>
        </p:nvSpPr>
        <p:spPr bwMode="blackGray">
          <a:xfrm>
            <a:off x="2397126" y="1905001"/>
            <a:ext cx="7256463" cy="14398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CREATE TABLE employees(</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employee_id</a:t>
            </a:r>
            <a:r>
              <a:rPr lang="en-US" altLang="en-US" sz="1800" dirty="0">
                <a:solidFill>
                  <a:srgbClr val="000000"/>
                </a:solidFill>
                <a:latin typeface="Courier New" panose="02070309020205020404" pitchFamily="49" charset="0"/>
              </a:rPr>
              <a:t>  </a:t>
            </a:r>
            <a:r>
              <a:rPr lang="en-US" altLang="en-US" sz="1800" dirty="0" smtClean="0">
                <a:solidFill>
                  <a:srgbClr val="000000"/>
                </a:solidFill>
                <a:latin typeface="Courier New" panose="02070309020205020404" pitchFamily="49" charset="0"/>
              </a:rPr>
              <a:t>INT </a:t>
            </a:r>
            <a:r>
              <a:rPr lang="en-US" altLang="en-US" sz="1800" dirty="0" smtClean="0">
                <a:solidFill>
                  <a:srgbClr val="FF0000"/>
                </a:solidFill>
                <a:latin typeface="Courier New" panose="02070309020205020404" pitchFamily="49" charset="0"/>
              </a:rPr>
              <a:t>PRIMARY </a:t>
            </a:r>
            <a:r>
              <a:rPr lang="en-US" altLang="en-US" sz="1800" dirty="0">
                <a:solidFill>
                  <a:srgbClr val="FF0000"/>
                </a:solidFill>
                <a:latin typeface="Courier New" panose="02070309020205020404" pitchFamily="49" charset="0"/>
              </a:rPr>
              <a:t>KEY</a:t>
            </a:r>
            <a:r>
              <a:rPr lang="en-US" altLang="en-US" sz="1800" dirty="0">
                <a:solidFill>
                  <a:schemeClr val="accent2"/>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first_name</a:t>
            </a:r>
            <a:r>
              <a:rPr lang="en-US" altLang="en-US" sz="1800" dirty="0">
                <a:solidFill>
                  <a:srgbClr val="000000"/>
                </a:solidFill>
                <a:latin typeface="Courier New" panose="02070309020205020404" pitchFamily="49" charset="0"/>
              </a:rPr>
              <a:t>   </a:t>
            </a:r>
            <a:r>
              <a:rPr lang="en-US" altLang="en-US" sz="1800" dirty="0" smtClean="0">
                <a:solidFill>
                  <a:srgbClr val="000000"/>
                </a:solidFill>
                <a:latin typeface="Courier New" panose="02070309020205020404" pitchFamily="49" charset="0"/>
              </a:rPr>
              <a:t>VARCHAR(20</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  ...);</a:t>
            </a:r>
          </a:p>
        </p:txBody>
      </p:sp>
      <p:sp>
        <p:nvSpPr>
          <p:cNvPr id="345093" name="Rectangle 5"/>
          <p:cNvSpPr>
            <a:spLocks noChangeArrowheads="1"/>
          </p:cNvSpPr>
          <p:nvPr/>
        </p:nvSpPr>
        <p:spPr bwMode="blackGray">
          <a:xfrm>
            <a:off x="2397125" y="3810001"/>
            <a:ext cx="7270750" cy="21383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CREATE TABLE employees(</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employee_id</a:t>
            </a:r>
            <a:r>
              <a:rPr lang="en-US" altLang="en-US" sz="1800" dirty="0">
                <a:solidFill>
                  <a:srgbClr val="000000"/>
                </a:solidFill>
                <a:latin typeface="Courier New" panose="02070309020205020404" pitchFamily="49" charset="0"/>
              </a:rPr>
              <a:t>  </a:t>
            </a:r>
            <a:r>
              <a:rPr lang="en-US" altLang="en-US" sz="1800" dirty="0" smtClean="0">
                <a:solidFill>
                  <a:srgbClr val="000000"/>
                </a:solidFill>
                <a:latin typeface="Courier New" panose="02070309020205020404" pitchFamily="49" charset="0"/>
              </a:rPr>
              <a:t>INT</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first_name</a:t>
            </a:r>
            <a:r>
              <a:rPr lang="en-US" altLang="en-US" sz="1800" dirty="0">
                <a:solidFill>
                  <a:srgbClr val="000000"/>
                </a:solidFill>
                <a:latin typeface="Courier New" panose="02070309020205020404" pitchFamily="49" charset="0"/>
              </a:rPr>
              <a:t>   </a:t>
            </a:r>
            <a:r>
              <a:rPr lang="en-US" altLang="en-US" sz="1800" dirty="0" smtClean="0">
                <a:solidFill>
                  <a:srgbClr val="000000"/>
                </a:solidFill>
                <a:latin typeface="Courier New" panose="02070309020205020404" pitchFamily="49" charset="0"/>
              </a:rPr>
              <a:t>VARCHAR(20</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  ...</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job_id</a:t>
            </a:r>
            <a:r>
              <a:rPr lang="en-US" altLang="en-US" sz="1800" dirty="0">
                <a:solidFill>
                  <a:srgbClr val="000000"/>
                </a:solidFill>
                <a:latin typeface="Courier New" panose="02070309020205020404" pitchFamily="49" charset="0"/>
              </a:rPr>
              <a:t>       </a:t>
            </a:r>
            <a:r>
              <a:rPr lang="en-US" altLang="en-US" sz="1800" dirty="0" smtClean="0">
                <a:solidFill>
                  <a:srgbClr val="000000"/>
                </a:solidFill>
                <a:latin typeface="Courier New" panose="02070309020205020404" pitchFamily="49" charset="0"/>
              </a:rPr>
              <a:t>VARCHAR(10</a:t>
            </a:r>
            <a:r>
              <a:rPr lang="en-US" altLang="en-US" sz="1800" dirty="0">
                <a:solidFill>
                  <a:srgbClr val="000000"/>
                </a:solidFill>
                <a:latin typeface="Courier New" panose="02070309020205020404" pitchFamily="49" charset="0"/>
              </a:rPr>
              <a:t>) NOT NULL,</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smtClean="0">
                <a:solidFill>
                  <a:srgbClr val="FF0000"/>
                </a:solidFill>
                <a:latin typeface="Courier New" panose="02070309020205020404" pitchFamily="49" charset="0"/>
              </a:rPr>
              <a:t>PRIMARY </a:t>
            </a:r>
            <a:r>
              <a:rPr lang="en-US" altLang="en-US" sz="1800" dirty="0">
                <a:solidFill>
                  <a:srgbClr val="FF0000"/>
                </a:solidFill>
                <a:latin typeface="Courier New" panose="02070309020205020404" pitchFamily="49" charset="0"/>
              </a:rPr>
              <a:t>KEY (EMPLOYEE_ID)</a:t>
            </a:r>
            <a:r>
              <a:rPr lang="en-US" altLang="en-US" sz="1800" dirty="0">
                <a:solidFill>
                  <a:srgbClr val="000000"/>
                </a:solidFill>
                <a:latin typeface="Courier New" panose="02070309020205020404" pitchFamily="49" charset="0"/>
              </a:rPr>
              <a:t>);</a:t>
            </a:r>
          </a:p>
        </p:txBody>
      </p:sp>
      <p:sp>
        <p:nvSpPr>
          <p:cNvPr id="345094" name="Oval 6"/>
          <p:cNvSpPr>
            <a:spLocks noChangeArrowheads="1"/>
          </p:cNvSpPr>
          <p:nvPr/>
        </p:nvSpPr>
        <p:spPr bwMode="blackWhite">
          <a:xfrm>
            <a:off x="8959851" y="2305051"/>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1</a:t>
            </a:r>
          </a:p>
        </p:txBody>
      </p:sp>
      <p:sp>
        <p:nvSpPr>
          <p:cNvPr id="345095" name="Oval 7"/>
          <p:cNvSpPr>
            <a:spLocks noChangeArrowheads="1"/>
          </p:cNvSpPr>
          <p:nvPr/>
        </p:nvSpPr>
        <p:spPr bwMode="blackWhite">
          <a:xfrm>
            <a:off x="8948739" y="4706939"/>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2</a:t>
            </a:r>
          </a:p>
        </p:txBody>
      </p:sp>
    </p:spTree>
    <p:extLst>
      <p:ext uri="{BB962C8B-B14F-4D97-AF65-F5344CB8AC3E}">
        <p14:creationId xmlns:p14="http://schemas.microsoft.com/office/powerpoint/2010/main" val="357181673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7152" name="Picture 16" descr="C:\project-SQLFund1\images\img10-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09801" y="1828801"/>
            <a:ext cx="6994525" cy="3222625"/>
          </a:xfrm>
          <a:prstGeom prst="rect">
            <a:avLst/>
          </a:prstGeom>
          <a:noFill/>
          <a:extLst>
            <a:ext uri="{909E8E84-426E-40DD-AFC4-6F175D3DCCD1}">
              <a14:hiddenFill xmlns:a14="http://schemas.microsoft.com/office/drawing/2010/main">
                <a:solidFill>
                  <a:srgbClr val="FFFFFF"/>
                </a:solidFill>
              </a14:hiddenFill>
            </a:ext>
          </a:extLst>
        </p:spPr>
      </p:pic>
      <p:sp>
        <p:nvSpPr>
          <p:cNvPr id="347150" name="Rectangle 14"/>
          <p:cNvSpPr>
            <a:spLocks noGrp="1" noChangeArrowheads="1"/>
          </p:cNvSpPr>
          <p:nvPr>
            <p:ph type="title"/>
          </p:nvPr>
        </p:nvSpPr>
        <p:spPr/>
        <p:txBody>
          <a:bodyPr/>
          <a:lstStyle/>
          <a:p>
            <a:r>
              <a:rPr lang="en-US" altLang="en-US" dirty="0">
                <a:latin typeface="Courier New" panose="02070309020205020404" pitchFamily="49" charset="0"/>
              </a:rPr>
              <a:t>NOT</a:t>
            </a:r>
            <a:r>
              <a:rPr lang="en-US" altLang="en-US" dirty="0"/>
              <a:t> </a:t>
            </a:r>
            <a:r>
              <a:rPr lang="en-US" altLang="en-US" dirty="0">
                <a:latin typeface="Courier New" panose="02070309020205020404" pitchFamily="49" charset="0"/>
              </a:rPr>
              <a:t>NULL</a:t>
            </a:r>
            <a:r>
              <a:rPr lang="en-US" altLang="en-US" dirty="0"/>
              <a:t> </a:t>
            </a:r>
            <a:r>
              <a:rPr lang="en-US" altLang="en-US" dirty="0" smtClean="0"/>
              <a:t>Constraint</a:t>
            </a:r>
            <a:br>
              <a:rPr lang="en-US" altLang="en-US" dirty="0" smtClean="0"/>
            </a:br>
            <a:endParaRPr lang="en-US" altLang="en-US" dirty="0"/>
          </a:p>
        </p:txBody>
      </p:sp>
      <p:sp>
        <p:nvSpPr>
          <p:cNvPr id="347151" name="Rectangle 15"/>
          <p:cNvSpPr>
            <a:spLocks noGrp="1" noChangeArrowheads="1"/>
          </p:cNvSpPr>
          <p:nvPr>
            <p:ph type="body" idx="4294967295"/>
          </p:nvPr>
        </p:nvSpPr>
        <p:spPr>
          <a:xfrm>
            <a:off x="2133600" y="1449388"/>
            <a:ext cx="7918450" cy="360362"/>
          </a:xfrm>
          <a:prstGeom prst="rect">
            <a:avLst/>
          </a:prstGeom>
        </p:spPr>
        <p:txBody>
          <a:bodyPr>
            <a:normAutofit fontScale="85000" lnSpcReduction="20000"/>
          </a:bodyPr>
          <a:lstStyle/>
          <a:p>
            <a:r>
              <a:rPr lang="en-US" altLang="en-US"/>
              <a:t>Ensures that null values are not permitted for the column:</a:t>
            </a:r>
          </a:p>
        </p:txBody>
      </p:sp>
      <p:sp>
        <p:nvSpPr>
          <p:cNvPr id="347140" name="Rectangle 4"/>
          <p:cNvSpPr>
            <a:spLocks noChangeArrowheads="1"/>
          </p:cNvSpPr>
          <p:nvPr/>
        </p:nvSpPr>
        <p:spPr bwMode="auto">
          <a:xfrm>
            <a:off x="2286000" y="5334001"/>
            <a:ext cx="23622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sz="1600">
                <a:latin typeface="Courier New" panose="02070309020205020404" pitchFamily="49" charset="0"/>
              </a:rPr>
              <a:t>NOT</a:t>
            </a:r>
            <a:r>
              <a:rPr lang="en-US" altLang="en-US" sz="1600"/>
              <a:t> </a:t>
            </a:r>
            <a:r>
              <a:rPr lang="en-US" altLang="en-US" sz="1600">
                <a:latin typeface="Courier New" panose="02070309020205020404" pitchFamily="49" charset="0"/>
              </a:rPr>
              <a:t>NULL</a:t>
            </a:r>
            <a:r>
              <a:rPr lang="en-US" altLang="en-US" sz="1600"/>
              <a:t> constraint</a:t>
            </a:r>
          </a:p>
          <a:p>
            <a:pPr algn="l" eaLnBrk="0" hangingPunct="0">
              <a:lnSpc>
                <a:spcPct val="90000"/>
              </a:lnSpc>
              <a:spcBef>
                <a:spcPct val="0"/>
              </a:spcBef>
              <a:buClrTx/>
              <a:buFontTx/>
              <a:buNone/>
            </a:pPr>
            <a:r>
              <a:rPr lang="en-US" altLang="en-US" sz="1600"/>
              <a:t>(Primary Key enforces </a:t>
            </a:r>
            <a:r>
              <a:rPr lang="en-US" altLang="en-US" sz="1600">
                <a:latin typeface="Courier New" panose="02070309020205020404" pitchFamily="49" charset="0"/>
              </a:rPr>
              <a:t>NOT</a:t>
            </a:r>
            <a:r>
              <a:rPr lang="en-US" altLang="en-US" sz="1600">
                <a:latin typeface="Times New Roman" panose="02020603050405020304" pitchFamily="18" charset="0"/>
              </a:rPr>
              <a:t> </a:t>
            </a:r>
            <a:r>
              <a:rPr lang="en-US" altLang="en-US" sz="1600">
                <a:latin typeface="Courier New" panose="02070309020205020404" pitchFamily="49" charset="0"/>
              </a:rPr>
              <a:t>NULL</a:t>
            </a:r>
            <a:r>
              <a:rPr lang="en-US" altLang="en-US" sz="1600"/>
              <a:t> constraint.)</a:t>
            </a:r>
          </a:p>
        </p:txBody>
      </p:sp>
      <p:sp>
        <p:nvSpPr>
          <p:cNvPr id="347141" name="Line 5"/>
          <p:cNvSpPr>
            <a:spLocks noChangeShapeType="1"/>
          </p:cNvSpPr>
          <p:nvPr/>
        </p:nvSpPr>
        <p:spPr bwMode="auto">
          <a:xfrm>
            <a:off x="2895600" y="5029200"/>
            <a:ext cx="0" cy="304800"/>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42" name="Rectangle 6"/>
          <p:cNvSpPr>
            <a:spLocks noChangeArrowheads="1"/>
          </p:cNvSpPr>
          <p:nvPr/>
        </p:nvSpPr>
        <p:spPr bwMode="auto">
          <a:xfrm>
            <a:off x="7467600" y="5410201"/>
            <a:ext cx="2743200" cy="75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sz="1600"/>
              <a:t>Absence of </a:t>
            </a:r>
            <a:r>
              <a:rPr lang="en-US" altLang="en-US" sz="1600">
                <a:latin typeface="Courier New" panose="02070309020205020404" pitchFamily="49" charset="0"/>
              </a:rPr>
              <a:t>NOT</a:t>
            </a:r>
            <a:r>
              <a:rPr lang="en-US" altLang="en-US" sz="1600"/>
              <a:t> </a:t>
            </a:r>
            <a:r>
              <a:rPr lang="en-US" altLang="en-US" sz="1600">
                <a:latin typeface="Courier New" panose="02070309020205020404" pitchFamily="49" charset="0"/>
              </a:rPr>
              <a:t>NULL</a:t>
            </a:r>
            <a:r>
              <a:rPr lang="en-US" altLang="en-US" sz="1600"/>
              <a:t> constraint (Any row can contain a null value for this column.)</a:t>
            </a:r>
          </a:p>
        </p:txBody>
      </p:sp>
      <p:sp>
        <p:nvSpPr>
          <p:cNvPr id="347143" name="Line 7"/>
          <p:cNvSpPr>
            <a:spLocks noChangeShapeType="1"/>
          </p:cNvSpPr>
          <p:nvPr/>
        </p:nvSpPr>
        <p:spPr bwMode="auto">
          <a:xfrm>
            <a:off x="8382000" y="5029201"/>
            <a:ext cx="1588" cy="417513"/>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44" name="Rectangle 8"/>
          <p:cNvSpPr>
            <a:spLocks noChangeArrowheads="1"/>
          </p:cNvSpPr>
          <p:nvPr/>
        </p:nvSpPr>
        <p:spPr bwMode="auto">
          <a:xfrm>
            <a:off x="5181601" y="5562600"/>
            <a:ext cx="15859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sz="1600">
                <a:latin typeface="Courier New" panose="02070309020205020404" pitchFamily="49" charset="0"/>
              </a:rPr>
              <a:t>NOT</a:t>
            </a:r>
            <a:r>
              <a:rPr lang="en-US" altLang="en-US" sz="1600"/>
              <a:t> </a:t>
            </a:r>
            <a:r>
              <a:rPr lang="en-US" altLang="en-US" sz="1600">
                <a:latin typeface="Courier New" panose="02070309020205020404" pitchFamily="49" charset="0"/>
              </a:rPr>
              <a:t>NULL</a:t>
            </a:r>
            <a:r>
              <a:rPr lang="en-US" altLang="en-US" sz="1600"/>
              <a:t> </a:t>
            </a:r>
          </a:p>
          <a:p>
            <a:pPr algn="l" eaLnBrk="0" hangingPunct="0">
              <a:lnSpc>
                <a:spcPct val="90000"/>
              </a:lnSpc>
              <a:spcBef>
                <a:spcPct val="0"/>
              </a:spcBef>
              <a:buClrTx/>
              <a:buFontTx/>
              <a:buNone/>
            </a:pPr>
            <a:r>
              <a:rPr lang="en-US" altLang="en-US" sz="1600"/>
              <a:t>constraint</a:t>
            </a:r>
          </a:p>
        </p:txBody>
      </p:sp>
      <p:sp>
        <p:nvSpPr>
          <p:cNvPr id="347145" name="Line 9"/>
          <p:cNvSpPr>
            <a:spLocks noChangeShapeType="1"/>
          </p:cNvSpPr>
          <p:nvPr/>
        </p:nvSpPr>
        <p:spPr bwMode="auto">
          <a:xfrm>
            <a:off x="6705600" y="5029200"/>
            <a:ext cx="0" cy="685800"/>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49" name="Text Box 13"/>
          <p:cNvSpPr txBox="1">
            <a:spLocks noChangeArrowheads="1"/>
          </p:cNvSpPr>
          <p:nvPr/>
        </p:nvSpPr>
        <p:spPr bwMode="gray">
          <a:xfrm>
            <a:off x="2286001" y="4876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47153" name="Line 17"/>
          <p:cNvSpPr>
            <a:spLocks noChangeShapeType="1"/>
          </p:cNvSpPr>
          <p:nvPr/>
        </p:nvSpPr>
        <p:spPr bwMode="auto">
          <a:xfrm>
            <a:off x="4800600" y="5029200"/>
            <a:ext cx="0" cy="762000"/>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54" name="Line 18"/>
          <p:cNvSpPr>
            <a:spLocks noChangeShapeType="1"/>
          </p:cNvSpPr>
          <p:nvPr/>
        </p:nvSpPr>
        <p:spPr bwMode="auto">
          <a:xfrm>
            <a:off x="4800600" y="5791200"/>
            <a:ext cx="3810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55" name="Line 19"/>
          <p:cNvSpPr>
            <a:spLocks noChangeShapeType="1"/>
          </p:cNvSpPr>
          <p:nvPr/>
        </p:nvSpPr>
        <p:spPr bwMode="auto">
          <a:xfrm>
            <a:off x="6324600" y="5715000"/>
            <a:ext cx="3810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56" name="Line 20"/>
          <p:cNvSpPr>
            <a:spLocks noChangeShapeType="1"/>
          </p:cNvSpPr>
          <p:nvPr/>
        </p:nvSpPr>
        <p:spPr bwMode="auto">
          <a:xfrm>
            <a:off x="5715000" y="5029200"/>
            <a:ext cx="0" cy="533400"/>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57" name="Line 21"/>
          <p:cNvSpPr>
            <a:spLocks noChangeShapeType="1"/>
          </p:cNvSpPr>
          <p:nvPr/>
        </p:nvSpPr>
        <p:spPr bwMode="auto">
          <a:xfrm>
            <a:off x="7391400" y="5029200"/>
            <a:ext cx="0" cy="685800"/>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58" name="Line 22"/>
          <p:cNvSpPr>
            <a:spLocks noChangeShapeType="1"/>
          </p:cNvSpPr>
          <p:nvPr/>
        </p:nvSpPr>
        <p:spPr bwMode="auto">
          <a:xfrm>
            <a:off x="6705600" y="5715000"/>
            <a:ext cx="685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9394885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201" name="Picture 17" descr="C:\project-SQLFund1\images\img10-2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0" y="2286000"/>
            <a:ext cx="3532188" cy="1646238"/>
          </a:xfrm>
          <a:prstGeom prst="rect">
            <a:avLst/>
          </a:prstGeom>
          <a:noFill/>
          <a:extLst>
            <a:ext uri="{909E8E84-426E-40DD-AFC4-6F175D3DCCD1}">
              <a14:hiddenFill xmlns:a14="http://schemas.microsoft.com/office/drawing/2010/main">
                <a:solidFill>
                  <a:srgbClr val="FFFFFF"/>
                </a:solidFill>
              </a14:hiddenFill>
            </a:ext>
          </a:extLst>
        </p:spPr>
      </p:pic>
      <p:sp>
        <p:nvSpPr>
          <p:cNvPr id="349186" name="Rectangle 2"/>
          <p:cNvSpPr>
            <a:spLocks noGrp="1" noChangeArrowheads="1"/>
          </p:cNvSpPr>
          <p:nvPr>
            <p:ph type="title"/>
          </p:nvPr>
        </p:nvSpPr>
        <p:spPr/>
        <p:txBody>
          <a:bodyPr/>
          <a:lstStyle/>
          <a:p>
            <a:r>
              <a:rPr lang="en-US" altLang="en-US">
                <a:latin typeface="Courier New" panose="02070309020205020404" pitchFamily="49" charset="0"/>
              </a:rPr>
              <a:t>UNIQUE</a:t>
            </a:r>
            <a:r>
              <a:rPr lang="en-US" altLang="en-US"/>
              <a:t> Constraint</a:t>
            </a:r>
          </a:p>
        </p:txBody>
      </p:sp>
      <p:sp>
        <p:nvSpPr>
          <p:cNvPr id="349187" name="Rectangle 3"/>
          <p:cNvSpPr>
            <a:spLocks noChangeArrowheads="1"/>
          </p:cNvSpPr>
          <p:nvPr/>
        </p:nvSpPr>
        <p:spPr bwMode="auto">
          <a:xfrm>
            <a:off x="2314576" y="1827213"/>
            <a:ext cx="172483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EMPLOYEES </a:t>
            </a:r>
          </a:p>
        </p:txBody>
      </p:sp>
      <p:sp>
        <p:nvSpPr>
          <p:cNvPr id="349188" name="Rectangle 4"/>
          <p:cNvSpPr>
            <a:spLocks noChangeArrowheads="1"/>
          </p:cNvSpPr>
          <p:nvPr/>
        </p:nvSpPr>
        <p:spPr bwMode="auto">
          <a:xfrm>
            <a:off x="5638801" y="1676401"/>
            <a:ext cx="29384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latin typeface="Courier New" panose="02070309020205020404" pitchFamily="49" charset="0"/>
              </a:rPr>
              <a:t>UNIQUE</a:t>
            </a:r>
            <a:r>
              <a:rPr lang="en-US" altLang="en-US"/>
              <a:t> constraint</a:t>
            </a:r>
          </a:p>
        </p:txBody>
      </p:sp>
      <p:sp>
        <p:nvSpPr>
          <p:cNvPr id="349189" name="Freeform 5"/>
          <p:cNvSpPr>
            <a:spLocks/>
          </p:cNvSpPr>
          <p:nvPr/>
        </p:nvSpPr>
        <p:spPr bwMode="auto">
          <a:xfrm>
            <a:off x="5257800" y="1905001"/>
            <a:ext cx="325438" cy="379413"/>
          </a:xfrm>
          <a:custGeom>
            <a:avLst/>
            <a:gdLst>
              <a:gd name="T0" fmla="*/ 204 w 205"/>
              <a:gd name="T1" fmla="*/ 0 h 301"/>
              <a:gd name="T2" fmla="*/ 0 w 205"/>
              <a:gd name="T3" fmla="*/ 0 h 301"/>
              <a:gd name="T4" fmla="*/ 0 w 205"/>
              <a:gd name="T5" fmla="*/ 300 h 301"/>
            </a:gdLst>
            <a:ahLst/>
            <a:cxnLst>
              <a:cxn ang="0">
                <a:pos x="T0" y="T1"/>
              </a:cxn>
              <a:cxn ang="0">
                <a:pos x="T2" y="T3"/>
              </a:cxn>
              <a:cxn ang="0">
                <a:pos x="T4" y="T5"/>
              </a:cxn>
            </a:cxnLst>
            <a:rect l="0" t="0" r="r" b="b"/>
            <a:pathLst>
              <a:path w="205" h="301">
                <a:moveTo>
                  <a:pt x="204" y="0"/>
                </a:moveTo>
                <a:lnTo>
                  <a:pt x="0" y="0"/>
                </a:lnTo>
                <a:lnTo>
                  <a:pt x="0" y="30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90" name="Rectangle 6"/>
          <p:cNvSpPr>
            <a:spLocks noChangeArrowheads="1"/>
          </p:cNvSpPr>
          <p:nvPr/>
        </p:nvSpPr>
        <p:spPr bwMode="auto">
          <a:xfrm>
            <a:off x="5257801" y="4114800"/>
            <a:ext cx="19145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sz="1600">
                <a:latin typeface="Courier New" panose="02070309020205020404" pitchFamily="49" charset="0"/>
              </a:rPr>
              <a:t>INSERT INTO</a:t>
            </a:r>
          </a:p>
        </p:txBody>
      </p:sp>
      <p:sp>
        <p:nvSpPr>
          <p:cNvPr id="349191" name="Rectangle 7"/>
          <p:cNvSpPr>
            <a:spLocks noChangeArrowheads="1"/>
          </p:cNvSpPr>
          <p:nvPr/>
        </p:nvSpPr>
        <p:spPr bwMode="auto">
          <a:xfrm>
            <a:off x="6629401" y="4876800"/>
            <a:ext cx="18018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70000"/>
              </a:lnSpc>
              <a:spcBef>
                <a:spcPct val="0"/>
              </a:spcBef>
              <a:buClrTx/>
              <a:buFontTx/>
              <a:buNone/>
            </a:pPr>
            <a:r>
              <a:rPr lang="en-US" altLang="en-US"/>
              <a:t>Not allowed: already exists</a:t>
            </a:r>
          </a:p>
        </p:txBody>
      </p:sp>
      <p:sp>
        <p:nvSpPr>
          <p:cNvPr id="349192" name="Rectangle 8"/>
          <p:cNvSpPr>
            <a:spLocks noChangeArrowheads="1"/>
          </p:cNvSpPr>
          <p:nvPr/>
        </p:nvSpPr>
        <p:spPr bwMode="auto">
          <a:xfrm>
            <a:off x="6553201" y="4495801"/>
            <a:ext cx="180181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t>Allowed</a:t>
            </a:r>
          </a:p>
        </p:txBody>
      </p:sp>
      <p:sp>
        <p:nvSpPr>
          <p:cNvPr id="349193" name="Line 9"/>
          <p:cNvSpPr>
            <a:spLocks noChangeShapeType="1"/>
          </p:cNvSpPr>
          <p:nvPr/>
        </p:nvSpPr>
        <p:spPr bwMode="auto">
          <a:xfrm flipV="1">
            <a:off x="6096000" y="4648200"/>
            <a:ext cx="450850" cy="1588"/>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97" name="Text Box 13"/>
          <p:cNvSpPr txBox="1">
            <a:spLocks noChangeArrowheads="1"/>
          </p:cNvSpPr>
          <p:nvPr/>
        </p:nvSpPr>
        <p:spPr bwMode="auto">
          <a:xfrm>
            <a:off x="2438401" y="3733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49198" name="AutoShape 14"/>
          <p:cNvSpPr>
            <a:spLocks noChangeArrowheads="1"/>
          </p:cNvSpPr>
          <p:nvPr/>
        </p:nvSpPr>
        <p:spPr bwMode="blackWhite">
          <a:xfrm>
            <a:off x="4953000" y="4038601"/>
            <a:ext cx="357188" cy="365125"/>
          </a:xfrm>
          <a:prstGeom prst="upArrow">
            <a:avLst>
              <a:gd name="adj1" fmla="val 50000"/>
              <a:gd name="adj2" fmla="val 51040"/>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anchor="ctr"/>
          <a:lstStyle/>
          <a:p>
            <a:endParaRPr lang="en-US"/>
          </a:p>
        </p:txBody>
      </p:sp>
      <p:sp>
        <p:nvSpPr>
          <p:cNvPr id="349199" name="Line 15"/>
          <p:cNvSpPr>
            <a:spLocks noChangeShapeType="1"/>
          </p:cNvSpPr>
          <p:nvPr/>
        </p:nvSpPr>
        <p:spPr bwMode="auto">
          <a:xfrm flipV="1">
            <a:off x="6172200" y="4953000"/>
            <a:ext cx="450850" cy="1588"/>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49202" name="Picture 18" descr="C:\project-SQLFund1\images\img10-22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438400" y="4572001"/>
            <a:ext cx="3532188" cy="250825"/>
          </a:xfrm>
          <a:prstGeom prst="rect">
            <a:avLst/>
          </a:prstGeom>
          <a:noFill/>
          <a:extLst>
            <a:ext uri="{909E8E84-426E-40DD-AFC4-6F175D3DCCD1}">
              <a14:hiddenFill xmlns:a14="http://schemas.microsoft.com/office/drawing/2010/main">
                <a:solidFill>
                  <a:srgbClr val="FFFFFF"/>
                </a:solidFill>
              </a14:hiddenFill>
            </a:ext>
          </a:extLst>
        </p:spPr>
      </p:pic>
      <p:pic>
        <p:nvPicPr>
          <p:cNvPr id="349204" name="Picture 20" descr="C:\project-SQLFund1\images\img10-22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438401" y="4876801"/>
            <a:ext cx="3521075" cy="25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5711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74224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9" name="Rectangle 7"/>
          <p:cNvSpPr>
            <a:spLocks noGrp="1" noChangeArrowheads="1"/>
          </p:cNvSpPr>
          <p:nvPr>
            <p:ph type="title"/>
          </p:nvPr>
        </p:nvSpPr>
        <p:spPr/>
        <p:txBody>
          <a:bodyPr/>
          <a:lstStyle/>
          <a:p>
            <a:r>
              <a:rPr lang="en-US" altLang="en-US" dirty="0">
                <a:latin typeface="Courier New" panose="02070309020205020404" pitchFamily="49" charset="0"/>
              </a:rPr>
              <a:t>UNIQUE</a:t>
            </a:r>
            <a:r>
              <a:rPr lang="en-US" altLang="en-US" dirty="0"/>
              <a:t> </a:t>
            </a:r>
            <a:r>
              <a:rPr lang="en-US" altLang="en-US" dirty="0" smtClean="0"/>
              <a:t>Constraint</a:t>
            </a:r>
            <a:br>
              <a:rPr lang="en-US" altLang="en-US" dirty="0" smtClean="0"/>
            </a:br>
            <a:endParaRPr lang="en-US" altLang="en-US" dirty="0"/>
          </a:p>
        </p:txBody>
      </p:sp>
      <p:sp>
        <p:nvSpPr>
          <p:cNvPr id="351240" name="Rectangle 8"/>
          <p:cNvSpPr>
            <a:spLocks noGrp="1" noChangeArrowheads="1"/>
          </p:cNvSpPr>
          <p:nvPr>
            <p:ph type="body" idx="4294967295"/>
          </p:nvPr>
        </p:nvSpPr>
        <p:spPr>
          <a:xfrm>
            <a:off x="2133600" y="1449388"/>
            <a:ext cx="7918450" cy="360362"/>
          </a:xfrm>
          <a:prstGeom prst="rect">
            <a:avLst/>
          </a:prstGeom>
        </p:spPr>
        <p:txBody>
          <a:bodyPr>
            <a:normAutofit fontScale="85000" lnSpcReduction="20000"/>
          </a:bodyPr>
          <a:lstStyle/>
          <a:p>
            <a:r>
              <a:rPr lang="en-US" altLang="en-US" dirty="0"/>
              <a:t>Defined at either the table level or the column level</a:t>
            </a:r>
            <a:r>
              <a:rPr lang="en-US" altLang="en-US" dirty="0" smtClean="0"/>
              <a:t>:</a:t>
            </a:r>
          </a:p>
          <a:p>
            <a:endParaRPr lang="en-US" altLang="en-US" dirty="0"/>
          </a:p>
          <a:p>
            <a:endParaRPr lang="en-US" altLang="en-US" dirty="0"/>
          </a:p>
        </p:txBody>
      </p:sp>
      <p:sp>
        <p:nvSpPr>
          <p:cNvPr id="351237" name="Rectangle 5"/>
          <p:cNvSpPr>
            <a:spLocks noChangeArrowheads="1"/>
          </p:cNvSpPr>
          <p:nvPr/>
        </p:nvSpPr>
        <p:spPr bwMode="gray">
          <a:xfrm>
            <a:off x="2659665" y="5156382"/>
            <a:ext cx="5229225" cy="2857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38" name="Rectangle 6"/>
          <p:cNvSpPr>
            <a:spLocks noChangeArrowheads="1"/>
          </p:cNvSpPr>
          <p:nvPr/>
        </p:nvSpPr>
        <p:spPr bwMode="blackWhite">
          <a:xfrm>
            <a:off x="2605089" y="3353337"/>
            <a:ext cx="5102225" cy="17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anose="02020603050405020304" pitchFamily="18" charset="0"/>
              </a:defRPr>
            </a:lvl1pPr>
            <a:lvl2pPr algn="l">
              <a:spcBef>
                <a:spcPct val="0"/>
              </a:spcBef>
              <a:tabLst>
                <a:tab pos="1200150" algn="l"/>
                <a:tab pos="2457450" algn="l"/>
              </a:tabLst>
              <a:defRPr sz="2400">
                <a:solidFill>
                  <a:schemeClr val="tx1"/>
                </a:solidFill>
                <a:latin typeface="Times New Roman" panose="02020603050405020304" pitchFamily="18" charset="0"/>
              </a:defRPr>
            </a:lvl2pPr>
            <a:lvl3pPr algn="l">
              <a:spcBef>
                <a:spcPct val="0"/>
              </a:spcBef>
              <a:tabLst>
                <a:tab pos="1200150" algn="l"/>
                <a:tab pos="2457450" algn="l"/>
              </a:tabLst>
              <a:defRPr sz="2400">
                <a:solidFill>
                  <a:schemeClr val="tx1"/>
                </a:solidFill>
                <a:latin typeface="Times New Roman" panose="02020603050405020304" pitchFamily="18" charset="0"/>
              </a:defRPr>
            </a:lvl3pPr>
            <a:lvl4pPr algn="l">
              <a:spcBef>
                <a:spcPct val="0"/>
              </a:spcBef>
              <a:tabLst>
                <a:tab pos="1200150" algn="l"/>
                <a:tab pos="2457450" algn="l"/>
              </a:tabLst>
              <a:defRPr sz="2400">
                <a:solidFill>
                  <a:schemeClr val="tx1"/>
                </a:solidFill>
                <a:latin typeface="Times New Roman" panose="02020603050405020304" pitchFamily="18" charset="0"/>
              </a:defRPr>
            </a:lvl4pPr>
            <a:lvl5pPr algn="l">
              <a:spcBef>
                <a:spcPct val="0"/>
              </a:spcBef>
              <a:tabLst>
                <a:tab pos="12001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4574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CREATE TABLE employees(</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smtClean="0">
                <a:solidFill>
                  <a:srgbClr val="000000"/>
                </a:solidFill>
                <a:latin typeface="Courier New" panose="02070309020205020404" pitchFamily="49" charset="0"/>
              </a:rPr>
              <a:t>employee_id</a:t>
            </a:r>
            <a:r>
              <a:rPr lang="en-US" altLang="en-US" sz="1800" dirty="0" smtClean="0">
                <a:solidFill>
                  <a:srgbClr val="000000"/>
                </a:solidFill>
                <a:latin typeface="Courier New" panose="02070309020205020404" pitchFamily="49" charset="0"/>
              </a:rPr>
              <a:t>      INT,</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last_name</a:t>
            </a:r>
            <a:r>
              <a:rPr lang="en-US" altLang="en-US" sz="1800" dirty="0">
                <a:solidFill>
                  <a:srgbClr val="000000"/>
                </a:solidFill>
                <a:latin typeface="Courier New" panose="02070309020205020404" pitchFamily="49" charset="0"/>
              </a:rPr>
              <a:t>        </a:t>
            </a:r>
            <a:r>
              <a:rPr lang="en-US" altLang="en-US" sz="1800" dirty="0" smtClean="0">
                <a:solidFill>
                  <a:srgbClr val="000000"/>
                </a:solidFill>
                <a:latin typeface="Courier New" panose="02070309020205020404" pitchFamily="49" charset="0"/>
              </a:rPr>
              <a:t>VARCHAR(25</a:t>
            </a:r>
            <a:r>
              <a:rPr lang="en-US" altLang="en-US" sz="1800" dirty="0">
                <a:solidFill>
                  <a:srgbClr val="000000"/>
                </a:solidFill>
                <a:latin typeface="Courier New" panose="02070309020205020404" pitchFamily="49" charset="0"/>
              </a:rPr>
              <a:t>) NOT NULL,</a:t>
            </a:r>
          </a:p>
          <a:p>
            <a:pPr eaLnBrk="0" hangingPunct="0">
              <a:buClrTx/>
              <a:buFontTx/>
              <a:buNone/>
            </a:pPr>
            <a:r>
              <a:rPr lang="en-US" altLang="en-US" sz="1800" dirty="0">
                <a:solidFill>
                  <a:srgbClr val="000000"/>
                </a:solidFill>
                <a:latin typeface="Courier New" panose="02070309020205020404" pitchFamily="49" charset="0"/>
              </a:rPr>
              <a:t>    email            </a:t>
            </a:r>
            <a:r>
              <a:rPr lang="en-US" altLang="en-US" sz="1800" dirty="0" smtClean="0">
                <a:solidFill>
                  <a:srgbClr val="000000"/>
                </a:solidFill>
                <a:latin typeface="Courier New" panose="02070309020205020404" pitchFamily="49" charset="0"/>
              </a:rPr>
              <a:t>VARCHAR(25</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    salary           </a:t>
            </a:r>
            <a:r>
              <a:rPr lang="en-US" altLang="en-US" sz="1800" dirty="0" smtClean="0">
                <a:solidFill>
                  <a:srgbClr val="000000"/>
                </a:solidFill>
                <a:latin typeface="Courier New" panose="02070309020205020404" pitchFamily="49" charset="0"/>
              </a:rPr>
              <a:t>DECIMAL(8,2</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commission_pct</a:t>
            </a:r>
            <a:r>
              <a:rPr lang="en-US" altLang="en-US" sz="1800" dirty="0">
                <a:solidFill>
                  <a:srgbClr val="000000"/>
                </a:solidFill>
                <a:latin typeface="Courier New" panose="02070309020205020404" pitchFamily="49" charset="0"/>
              </a:rPr>
              <a:t>   DECIMAL </a:t>
            </a:r>
            <a:r>
              <a:rPr lang="en-US" altLang="en-US" sz="1800" dirty="0" smtClean="0">
                <a:solidFill>
                  <a:srgbClr val="000000"/>
                </a:solidFill>
                <a:latin typeface="Courier New" panose="02070309020205020404" pitchFamily="49" charset="0"/>
              </a:rPr>
              <a:t>(</a:t>
            </a:r>
            <a:r>
              <a:rPr lang="en-US" altLang="en-US" sz="1800" dirty="0">
                <a:solidFill>
                  <a:srgbClr val="000000"/>
                </a:solidFill>
                <a:latin typeface="Courier New" panose="02070309020205020404" pitchFamily="49" charset="0"/>
              </a:rPr>
              <a:t>2,2),</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hire_date</a:t>
            </a:r>
            <a:r>
              <a:rPr lang="en-US" altLang="en-US" sz="1800" dirty="0">
                <a:solidFill>
                  <a:srgbClr val="000000"/>
                </a:solidFill>
                <a:latin typeface="Courier New" panose="02070309020205020404" pitchFamily="49" charset="0"/>
              </a:rPr>
              <a:t>        DATE NOT NULL,</a:t>
            </a:r>
          </a:p>
          <a:p>
            <a:pPr eaLnBrk="0" hangingPunct="0">
              <a:buClrTx/>
              <a:buFontTx/>
              <a:buNone/>
            </a:pPr>
            <a:r>
              <a:rPr lang="en-US" altLang="en-US" sz="1800" dirty="0">
                <a:solidFill>
                  <a:srgbClr val="000000"/>
                </a:solidFill>
                <a:latin typeface="Courier New" panose="02070309020205020404" pitchFamily="49" charset="0"/>
              </a:rPr>
              <a:t>...  </a:t>
            </a:r>
          </a:p>
          <a:p>
            <a:pPr eaLnBrk="0" hangingPunct="0">
              <a:buClrTx/>
              <a:buFontTx/>
              <a:buNone/>
            </a:pPr>
            <a:r>
              <a:rPr lang="en-US" altLang="en-US" sz="1800" dirty="0" smtClean="0">
                <a:solidFill>
                  <a:srgbClr val="000000"/>
                </a:solidFill>
                <a:latin typeface="Courier New" panose="02070309020205020404" pitchFamily="49" charset="0"/>
              </a:rPr>
              <a:t>  UNIQUE(email</a:t>
            </a:r>
            <a:r>
              <a:rPr lang="en-US" altLang="en-US" sz="18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552331733"/>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300" name="Picture 20" descr="C:\project-SQLFund1\images\img10-24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429001" y="5334000"/>
            <a:ext cx="4879975" cy="274638"/>
          </a:xfrm>
          <a:prstGeom prst="rect">
            <a:avLst/>
          </a:prstGeom>
          <a:noFill/>
          <a:extLst>
            <a:ext uri="{909E8E84-426E-40DD-AFC4-6F175D3DCCD1}">
              <a14:hiddenFill xmlns:a14="http://schemas.microsoft.com/office/drawing/2010/main">
                <a:solidFill>
                  <a:srgbClr val="FFFFFF"/>
                </a:solidFill>
              </a14:hiddenFill>
            </a:ext>
          </a:extLst>
        </p:spPr>
      </p:pic>
      <p:pic>
        <p:nvPicPr>
          <p:cNvPr id="353298" name="Picture 18" descr="C:\project-SQLFund1\images\img10-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00400" y="2286001"/>
            <a:ext cx="5132388" cy="2079625"/>
          </a:xfrm>
          <a:prstGeom prst="rect">
            <a:avLst/>
          </a:prstGeom>
          <a:noFill/>
          <a:extLst>
            <a:ext uri="{909E8E84-426E-40DD-AFC4-6F175D3DCCD1}">
              <a14:hiddenFill xmlns:a14="http://schemas.microsoft.com/office/drawing/2010/main">
                <a:solidFill>
                  <a:srgbClr val="FFFFFF"/>
                </a:solidFill>
              </a14:hiddenFill>
            </a:ext>
          </a:extLst>
        </p:spPr>
      </p:pic>
      <p:sp>
        <p:nvSpPr>
          <p:cNvPr id="353282" name="Rectangle 2"/>
          <p:cNvSpPr>
            <a:spLocks noGrp="1" noChangeArrowheads="1"/>
          </p:cNvSpPr>
          <p:nvPr>
            <p:ph type="title"/>
          </p:nvPr>
        </p:nvSpPr>
        <p:spPr/>
        <p:txBody>
          <a:bodyPr/>
          <a:lstStyle/>
          <a:p>
            <a:r>
              <a:rPr lang="en-US" altLang="en-US">
                <a:latin typeface="Courier New" panose="02070309020205020404" pitchFamily="49" charset="0"/>
              </a:rPr>
              <a:t>PRIMARY</a:t>
            </a:r>
            <a:r>
              <a:rPr lang="en-US" altLang="en-US"/>
              <a:t> </a:t>
            </a:r>
            <a:r>
              <a:rPr lang="en-US" altLang="en-US">
                <a:latin typeface="Courier New" panose="02070309020205020404" pitchFamily="49" charset="0"/>
              </a:rPr>
              <a:t>KEY</a:t>
            </a:r>
            <a:r>
              <a:rPr lang="en-US" altLang="en-US"/>
              <a:t> Constraint</a:t>
            </a:r>
          </a:p>
        </p:txBody>
      </p:sp>
      <p:sp>
        <p:nvSpPr>
          <p:cNvPr id="353283" name="Rectangle 3"/>
          <p:cNvSpPr>
            <a:spLocks noChangeArrowheads="1"/>
          </p:cNvSpPr>
          <p:nvPr/>
        </p:nvSpPr>
        <p:spPr bwMode="auto">
          <a:xfrm>
            <a:off x="2308225" y="1824038"/>
            <a:ext cx="194925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DEPARTMENTS</a:t>
            </a:r>
            <a:r>
              <a:rPr lang="en-US" altLang="en-US" sz="2000"/>
              <a:t> </a:t>
            </a:r>
          </a:p>
        </p:txBody>
      </p:sp>
      <p:sp>
        <p:nvSpPr>
          <p:cNvPr id="353284" name="Rectangle 4"/>
          <p:cNvSpPr>
            <a:spLocks noChangeArrowheads="1"/>
          </p:cNvSpPr>
          <p:nvPr/>
        </p:nvSpPr>
        <p:spPr bwMode="auto">
          <a:xfrm>
            <a:off x="4724401" y="1828801"/>
            <a:ext cx="29384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latin typeface="Courier New" panose="02070309020205020404" pitchFamily="49" charset="0"/>
              </a:rPr>
              <a:t>PRIMARY KEY</a:t>
            </a:r>
          </a:p>
        </p:txBody>
      </p:sp>
      <p:sp>
        <p:nvSpPr>
          <p:cNvPr id="353285" name="Freeform 5"/>
          <p:cNvSpPr>
            <a:spLocks/>
          </p:cNvSpPr>
          <p:nvPr/>
        </p:nvSpPr>
        <p:spPr bwMode="auto">
          <a:xfrm>
            <a:off x="4419600" y="1981200"/>
            <a:ext cx="325438" cy="376238"/>
          </a:xfrm>
          <a:custGeom>
            <a:avLst/>
            <a:gdLst>
              <a:gd name="T0" fmla="*/ 204 w 205"/>
              <a:gd name="T1" fmla="*/ 0 h 237"/>
              <a:gd name="T2" fmla="*/ 0 w 205"/>
              <a:gd name="T3" fmla="*/ 0 h 237"/>
              <a:gd name="T4" fmla="*/ 0 w 205"/>
              <a:gd name="T5" fmla="*/ 236 h 237"/>
            </a:gdLst>
            <a:ahLst/>
            <a:cxnLst>
              <a:cxn ang="0">
                <a:pos x="T0" y="T1"/>
              </a:cxn>
              <a:cxn ang="0">
                <a:pos x="T2" y="T3"/>
              </a:cxn>
              <a:cxn ang="0">
                <a:pos x="T4" y="T5"/>
              </a:cxn>
            </a:cxnLst>
            <a:rect l="0" t="0" r="r" b="b"/>
            <a:pathLst>
              <a:path w="205" h="237">
                <a:moveTo>
                  <a:pt x="204" y="0"/>
                </a:moveTo>
                <a:lnTo>
                  <a:pt x="0" y="0"/>
                </a:lnTo>
                <a:lnTo>
                  <a:pt x="0" y="236"/>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86" name="Rectangle 6"/>
          <p:cNvSpPr>
            <a:spLocks noChangeArrowheads="1"/>
          </p:cNvSpPr>
          <p:nvPr/>
        </p:nvSpPr>
        <p:spPr bwMode="auto">
          <a:xfrm>
            <a:off x="5638801" y="4495801"/>
            <a:ext cx="25939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latin typeface="Courier New" panose="02070309020205020404" pitchFamily="49" charset="0"/>
              </a:rPr>
              <a:t>INSERT INTO</a:t>
            </a:r>
          </a:p>
        </p:txBody>
      </p:sp>
      <p:sp>
        <p:nvSpPr>
          <p:cNvPr id="353287" name="Rectangle 7"/>
          <p:cNvSpPr>
            <a:spLocks noChangeArrowheads="1"/>
          </p:cNvSpPr>
          <p:nvPr/>
        </p:nvSpPr>
        <p:spPr bwMode="auto">
          <a:xfrm>
            <a:off x="2133601" y="4419601"/>
            <a:ext cx="211931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t>Not allowed</a:t>
            </a:r>
          </a:p>
          <a:p>
            <a:pPr algn="l" eaLnBrk="0" hangingPunct="0">
              <a:lnSpc>
                <a:spcPct val="90000"/>
              </a:lnSpc>
              <a:spcBef>
                <a:spcPct val="0"/>
              </a:spcBef>
              <a:buClrTx/>
              <a:buFontTx/>
              <a:buNone/>
            </a:pPr>
            <a:r>
              <a:rPr lang="en-US" altLang="en-US"/>
              <a:t>(null value)</a:t>
            </a:r>
          </a:p>
        </p:txBody>
      </p:sp>
      <p:sp>
        <p:nvSpPr>
          <p:cNvPr id="353288" name="Line 8"/>
          <p:cNvSpPr>
            <a:spLocks noChangeShapeType="1"/>
          </p:cNvSpPr>
          <p:nvPr/>
        </p:nvSpPr>
        <p:spPr bwMode="auto">
          <a:xfrm flipH="1" flipV="1">
            <a:off x="4029075" y="4468813"/>
            <a:ext cx="1588" cy="508000"/>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89" name="Line 9"/>
          <p:cNvSpPr>
            <a:spLocks noChangeShapeType="1"/>
          </p:cNvSpPr>
          <p:nvPr/>
        </p:nvSpPr>
        <p:spPr bwMode="auto">
          <a:xfrm flipH="1">
            <a:off x="3752851" y="4464051"/>
            <a:ext cx="295275"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0" name="Rectangle 10"/>
          <p:cNvSpPr>
            <a:spLocks noChangeArrowheads="1"/>
          </p:cNvSpPr>
          <p:nvPr/>
        </p:nvSpPr>
        <p:spPr bwMode="auto">
          <a:xfrm>
            <a:off x="2971801" y="5715001"/>
            <a:ext cx="25939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t>Not allowed </a:t>
            </a:r>
          </a:p>
          <a:p>
            <a:pPr algn="l" eaLnBrk="0" hangingPunct="0">
              <a:lnSpc>
                <a:spcPct val="90000"/>
              </a:lnSpc>
              <a:spcBef>
                <a:spcPct val="0"/>
              </a:spcBef>
              <a:buClrTx/>
              <a:buFontTx/>
              <a:buNone/>
            </a:pPr>
            <a:r>
              <a:rPr lang="en-US" altLang="en-US"/>
              <a:t>(50 already exists)</a:t>
            </a:r>
          </a:p>
        </p:txBody>
      </p:sp>
      <p:sp>
        <p:nvSpPr>
          <p:cNvPr id="353291" name="Line 11"/>
          <p:cNvSpPr>
            <a:spLocks noChangeShapeType="1"/>
          </p:cNvSpPr>
          <p:nvPr/>
        </p:nvSpPr>
        <p:spPr bwMode="auto">
          <a:xfrm>
            <a:off x="4419600" y="5486400"/>
            <a:ext cx="1588" cy="508000"/>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6" name="AutoShape 16"/>
          <p:cNvSpPr>
            <a:spLocks noChangeArrowheads="1"/>
          </p:cNvSpPr>
          <p:nvPr/>
        </p:nvSpPr>
        <p:spPr bwMode="blackWhite">
          <a:xfrm>
            <a:off x="5334000" y="4495801"/>
            <a:ext cx="357188" cy="365125"/>
          </a:xfrm>
          <a:prstGeom prst="upArrow">
            <a:avLst>
              <a:gd name="adj1" fmla="val 50000"/>
              <a:gd name="adj2" fmla="val 51040"/>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anchor="ctr"/>
          <a:lstStyle/>
          <a:p>
            <a:endParaRPr lang="en-US"/>
          </a:p>
        </p:txBody>
      </p:sp>
      <p:pic>
        <p:nvPicPr>
          <p:cNvPr id="353299" name="Picture 19" descr="C:\project-SQLFund1\images\img10-24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429000" y="5029201"/>
            <a:ext cx="4903788" cy="2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959046"/>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50" name="Picture 22" descr="C:\project-SQLFund1\images\img10-2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581400" y="1371600"/>
            <a:ext cx="5132388" cy="1417638"/>
          </a:xfrm>
          <a:prstGeom prst="rect">
            <a:avLst/>
          </a:prstGeom>
          <a:noFill/>
          <a:extLst>
            <a:ext uri="{909E8E84-426E-40DD-AFC4-6F175D3DCCD1}">
              <a14:hiddenFill xmlns:a14="http://schemas.microsoft.com/office/drawing/2010/main">
                <a:solidFill>
                  <a:srgbClr val="FFFFFF"/>
                </a:solidFill>
              </a14:hiddenFill>
            </a:ext>
          </a:extLst>
        </p:spPr>
      </p:pic>
      <p:sp>
        <p:nvSpPr>
          <p:cNvPr id="355330" name="Rectangle 2"/>
          <p:cNvSpPr>
            <a:spLocks noGrp="1" noChangeArrowheads="1"/>
          </p:cNvSpPr>
          <p:nvPr>
            <p:ph type="title"/>
          </p:nvPr>
        </p:nvSpPr>
        <p:spPr/>
        <p:txBody>
          <a:bodyPr>
            <a:normAutofit fontScale="90000"/>
          </a:bodyPr>
          <a:lstStyle/>
          <a:p>
            <a:r>
              <a:rPr lang="en-US" altLang="en-US" dirty="0">
                <a:latin typeface="Courier New" panose="02070309020205020404" pitchFamily="49" charset="0"/>
              </a:rPr>
              <a:t>FOREIGN</a:t>
            </a:r>
            <a:r>
              <a:rPr lang="en-US" altLang="en-US" dirty="0"/>
              <a:t> </a:t>
            </a:r>
            <a:r>
              <a:rPr lang="en-US" altLang="en-US" dirty="0">
                <a:latin typeface="Courier New" panose="02070309020205020404" pitchFamily="49" charset="0"/>
              </a:rPr>
              <a:t>KEY</a:t>
            </a:r>
            <a:r>
              <a:rPr lang="en-US" altLang="en-US" dirty="0"/>
              <a:t> </a:t>
            </a:r>
            <a:r>
              <a:rPr lang="en-US" altLang="en-US" dirty="0" smtClean="0"/>
              <a:t>Constraint</a:t>
            </a:r>
            <a:br>
              <a:rPr lang="en-US" altLang="en-US" dirty="0" smtClean="0"/>
            </a:br>
            <a:r>
              <a:rPr lang="en-US" altLang="en-US" dirty="0"/>
              <a:t/>
            </a:r>
            <a:br>
              <a:rPr lang="en-US" altLang="en-US" dirty="0"/>
            </a:br>
            <a:r>
              <a:rPr lang="en-US" altLang="en-US" dirty="0" smtClean="0"/>
              <a:t/>
            </a:r>
            <a:br>
              <a:rPr lang="en-US" altLang="en-US" dirty="0" smtClean="0"/>
            </a:br>
            <a:endParaRPr lang="en-US" altLang="en-US" dirty="0"/>
          </a:p>
        </p:txBody>
      </p:sp>
      <p:sp>
        <p:nvSpPr>
          <p:cNvPr id="355331" name="Rectangle 3"/>
          <p:cNvSpPr>
            <a:spLocks noChangeArrowheads="1"/>
          </p:cNvSpPr>
          <p:nvPr/>
        </p:nvSpPr>
        <p:spPr bwMode="auto">
          <a:xfrm>
            <a:off x="3452813" y="1057275"/>
            <a:ext cx="194925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latin typeface="Courier New" panose="02070309020205020404" pitchFamily="49" charset="0"/>
              </a:rPr>
              <a:t>DEPARTMENTS</a:t>
            </a:r>
            <a:r>
              <a:rPr lang="en-US" altLang="en-US" sz="2000" dirty="0"/>
              <a:t> </a:t>
            </a:r>
          </a:p>
        </p:txBody>
      </p:sp>
      <p:sp>
        <p:nvSpPr>
          <p:cNvPr id="355332" name="Rectangle 4"/>
          <p:cNvSpPr>
            <a:spLocks noChangeArrowheads="1"/>
          </p:cNvSpPr>
          <p:nvPr/>
        </p:nvSpPr>
        <p:spPr bwMode="auto">
          <a:xfrm>
            <a:off x="2743201" y="3200400"/>
            <a:ext cx="157094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EMPLOYEES</a:t>
            </a:r>
          </a:p>
        </p:txBody>
      </p:sp>
      <p:sp>
        <p:nvSpPr>
          <p:cNvPr id="355333" name="Line 5"/>
          <p:cNvSpPr>
            <a:spLocks noChangeShapeType="1"/>
          </p:cNvSpPr>
          <p:nvPr/>
        </p:nvSpPr>
        <p:spPr bwMode="auto">
          <a:xfrm flipH="1">
            <a:off x="7205663" y="3733800"/>
            <a:ext cx="455612"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34" name="Rectangle 6"/>
          <p:cNvSpPr>
            <a:spLocks noChangeArrowheads="1"/>
          </p:cNvSpPr>
          <p:nvPr/>
        </p:nvSpPr>
        <p:spPr bwMode="auto">
          <a:xfrm>
            <a:off x="7620000" y="3581401"/>
            <a:ext cx="13335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latin typeface="Courier New" panose="02070309020205020404" pitchFamily="49" charset="0"/>
              </a:rPr>
              <a:t>FOREIGN</a:t>
            </a:r>
            <a:br>
              <a:rPr lang="en-US" altLang="en-US">
                <a:latin typeface="Courier New" panose="02070309020205020404" pitchFamily="49" charset="0"/>
              </a:rPr>
            </a:br>
            <a:r>
              <a:rPr lang="en-US" altLang="en-US">
                <a:latin typeface="Courier New" panose="02070309020205020404" pitchFamily="49" charset="0"/>
              </a:rPr>
              <a:t>KEY</a:t>
            </a:r>
          </a:p>
        </p:txBody>
      </p:sp>
      <p:sp>
        <p:nvSpPr>
          <p:cNvPr id="355335" name="Freeform 7"/>
          <p:cNvSpPr>
            <a:spLocks/>
          </p:cNvSpPr>
          <p:nvPr/>
        </p:nvSpPr>
        <p:spPr bwMode="gray">
          <a:xfrm>
            <a:off x="4724400" y="2819401"/>
            <a:ext cx="1752600" cy="766763"/>
          </a:xfrm>
          <a:custGeom>
            <a:avLst/>
            <a:gdLst>
              <a:gd name="T0" fmla="*/ 0 w 2741"/>
              <a:gd name="T1" fmla="*/ 0 h 309"/>
              <a:gd name="T2" fmla="*/ 0 w 2741"/>
              <a:gd name="T3" fmla="*/ 153 h 309"/>
              <a:gd name="T4" fmla="*/ 2740 w 2741"/>
              <a:gd name="T5" fmla="*/ 153 h 309"/>
              <a:gd name="T6" fmla="*/ 2740 w 2741"/>
              <a:gd name="T7" fmla="*/ 308 h 309"/>
            </a:gdLst>
            <a:ahLst/>
            <a:cxnLst>
              <a:cxn ang="0">
                <a:pos x="T0" y="T1"/>
              </a:cxn>
              <a:cxn ang="0">
                <a:pos x="T2" y="T3"/>
              </a:cxn>
              <a:cxn ang="0">
                <a:pos x="T4" y="T5"/>
              </a:cxn>
              <a:cxn ang="0">
                <a:pos x="T6" y="T7"/>
              </a:cxn>
            </a:cxnLst>
            <a:rect l="0" t="0" r="r" b="b"/>
            <a:pathLst>
              <a:path w="2741" h="309">
                <a:moveTo>
                  <a:pt x="0" y="0"/>
                </a:moveTo>
                <a:lnTo>
                  <a:pt x="0" y="153"/>
                </a:lnTo>
                <a:lnTo>
                  <a:pt x="2740" y="153"/>
                </a:lnTo>
                <a:lnTo>
                  <a:pt x="2740" y="308"/>
                </a:lnTo>
              </a:path>
            </a:pathLst>
          </a:custGeom>
          <a:noFill/>
          <a:ln w="28575" cap="rnd" cmpd="sng">
            <a:solidFill>
              <a:schemeClr val="accent2"/>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36" name="Rectangle 8"/>
          <p:cNvSpPr>
            <a:spLocks noChangeArrowheads="1"/>
          </p:cNvSpPr>
          <p:nvPr/>
        </p:nvSpPr>
        <p:spPr bwMode="auto">
          <a:xfrm>
            <a:off x="5486401" y="5105401"/>
            <a:ext cx="25939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latin typeface="Courier New" panose="02070309020205020404" pitchFamily="49" charset="0"/>
              </a:rPr>
              <a:t>INSERT INTO</a:t>
            </a:r>
          </a:p>
        </p:txBody>
      </p:sp>
      <p:sp>
        <p:nvSpPr>
          <p:cNvPr id="355337" name="Rectangle 9"/>
          <p:cNvSpPr>
            <a:spLocks noChangeArrowheads="1"/>
          </p:cNvSpPr>
          <p:nvPr/>
        </p:nvSpPr>
        <p:spPr bwMode="auto">
          <a:xfrm>
            <a:off x="8001000" y="5105400"/>
            <a:ext cx="168275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70000"/>
              </a:lnSpc>
              <a:spcBef>
                <a:spcPct val="0"/>
              </a:spcBef>
              <a:buClrTx/>
              <a:buFontTx/>
              <a:buNone/>
            </a:pPr>
            <a:r>
              <a:rPr lang="en-US" altLang="en-US"/>
              <a:t>Not allowed</a:t>
            </a:r>
            <a:br>
              <a:rPr lang="en-US" altLang="en-US"/>
            </a:br>
            <a:r>
              <a:rPr lang="en-US" altLang="en-US"/>
              <a:t>(9 does not exist)</a:t>
            </a:r>
          </a:p>
        </p:txBody>
      </p:sp>
      <p:sp>
        <p:nvSpPr>
          <p:cNvPr id="355338" name="Line 10"/>
          <p:cNvSpPr>
            <a:spLocks noChangeShapeType="1"/>
          </p:cNvSpPr>
          <p:nvPr/>
        </p:nvSpPr>
        <p:spPr bwMode="gray">
          <a:xfrm flipV="1">
            <a:off x="7207250" y="5562600"/>
            <a:ext cx="914400" cy="1588"/>
          </a:xfrm>
          <a:prstGeom prst="line">
            <a:avLst/>
          </a:prstGeom>
          <a:noFill/>
          <a:ln w="28575">
            <a:solidFill>
              <a:schemeClr val="accent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39" name="Rectangle 11"/>
          <p:cNvSpPr>
            <a:spLocks noChangeArrowheads="1"/>
          </p:cNvSpPr>
          <p:nvPr/>
        </p:nvSpPr>
        <p:spPr bwMode="auto">
          <a:xfrm>
            <a:off x="8153400" y="5715001"/>
            <a:ext cx="10795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t>Allowed</a:t>
            </a:r>
          </a:p>
        </p:txBody>
      </p:sp>
      <p:sp>
        <p:nvSpPr>
          <p:cNvPr id="355340" name="Line 12"/>
          <p:cNvSpPr>
            <a:spLocks noChangeShapeType="1"/>
          </p:cNvSpPr>
          <p:nvPr/>
        </p:nvSpPr>
        <p:spPr bwMode="gray">
          <a:xfrm flipV="1">
            <a:off x="7207250" y="5867400"/>
            <a:ext cx="838200" cy="1588"/>
          </a:xfrm>
          <a:prstGeom prst="line">
            <a:avLst/>
          </a:prstGeom>
          <a:noFill/>
          <a:ln w="28575">
            <a:solidFill>
              <a:schemeClr val="accent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41" name="Rectangle 13"/>
          <p:cNvSpPr>
            <a:spLocks noChangeArrowheads="1"/>
          </p:cNvSpPr>
          <p:nvPr/>
        </p:nvSpPr>
        <p:spPr bwMode="auto">
          <a:xfrm>
            <a:off x="2209800" y="1295401"/>
            <a:ext cx="13335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a:latin typeface="Courier New" panose="02070309020205020404" pitchFamily="49" charset="0"/>
              </a:rPr>
              <a:t>PRIMARY</a:t>
            </a:r>
            <a:br>
              <a:rPr lang="en-US" altLang="en-US">
                <a:latin typeface="Courier New" panose="02070309020205020404" pitchFamily="49" charset="0"/>
              </a:rPr>
            </a:br>
            <a:r>
              <a:rPr lang="en-US" altLang="en-US">
                <a:latin typeface="Courier New" panose="02070309020205020404" pitchFamily="49" charset="0"/>
              </a:rPr>
              <a:t>KEY</a:t>
            </a:r>
          </a:p>
        </p:txBody>
      </p:sp>
      <p:sp>
        <p:nvSpPr>
          <p:cNvPr id="355342" name="Line 14"/>
          <p:cNvSpPr>
            <a:spLocks noChangeShapeType="1"/>
          </p:cNvSpPr>
          <p:nvPr/>
        </p:nvSpPr>
        <p:spPr bwMode="gray">
          <a:xfrm>
            <a:off x="3429001" y="1524001"/>
            <a:ext cx="620713" cy="4763"/>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44" name="Text Box 16"/>
          <p:cNvSpPr txBox="1">
            <a:spLocks noChangeArrowheads="1"/>
          </p:cNvSpPr>
          <p:nvPr/>
        </p:nvSpPr>
        <p:spPr bwMode="auto">
          <a:xfrm>
            <a:off x="3657601" y="2590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55346" name="Text Box 18"/>
          <p:cNvSpPr txBox="1">
            <a:spLocks noChangeArrowheads="1"/>
          </p:cNvSpPr>
          <p:nvPr/>
        </p:nvSpPr>
        <p:spPr bwMode="auto">
          <a:xfrm>
            <a:off x="3124201" y="48006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55348" name="AutoShape 20"/>
          <p:cNvSpPr>
            <a:spLocks noChangeArrowheads="1"/>
          </p:cNvSpPr>
          <p:nvPr/>
        </p:nvSpPr>
        <p:spPr bwMode="blackWhite">
          <a:xfrm>
            <a:off x="5181600" y="5029201"/>
            <a:ext cx="357188" cy="365125"/>
          </a:xfrm>
          <a:prstGeom prst="upArrow">
            <a:avLst>
              <a:gd name="adj1" fmla="val 50000"/>
              <a:gd name="adj2" fmla="val 51040"/>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anchor="ctr"/>
          <a:lstStyle/>
          <a:p>
            <a:endParaRPr lang="en-US"/>
          </a:p>
        </p:txBody>
      </p:sp>
      <p:pic>
        <p:nvPicPr>
          <p:cNvPr id="355351" name="Picture 23" descr="C:\project-SQLFund1\images\img10-25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124201" y="3581401"/>
            <a:ext cx="4079875" cy="1406525"/>
          </a:xfrm>
          <a:prstGeom prst="rect">
            <a:avLst/>
          </a:prstGeom>
          <a:noFill/>
          <a:extLst>
            <a:ext uri="{909E8E84-426E-40DD-AFC4-6F175D3DCCD1}">
              <a14:hiddenFill xmlns:a14="http://schemas.microsoft.com/office/drawing/2010/main">
                <a:solidFill>
                  <a:srgbClr val="FFFFFF"/>
                </a:solidFill>
              </a14:hiddenFill>
            </a:ext>
          </a:extLst>
        </p:spPr>
      </p:pic>
      <p:pic>
        <p:nvPicPr>
          <p:cNvPr id="355352" name="Picture 24" descr="C:\project-SQLFund1\images\img10-25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657600" y="5486401"/>
            <a:ext cx="3543300" cy="47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93151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3" name="Rectangle 7"/>
          <p:cNvSpPr>
            <a:spLocks noGrp="1" noChangeArrowheads="1"/>
          </p:cNvSpPr>
          <p:nvPr>
            <p:ph type="title"/>
          </p:nvPr>
        </p:nvSpPr>
        <p:spPr/>
        <p:txBody>
          <a:bodyPr/>
          <a:lstStyle/>
          <a:p>
            <a:r>
              <a:rPr lang="en-US" altLang="en-US" dirty="0">
                <a:latin typeface="Courier New" panose="02070309020205020404" pitchFamily="49" charset="0"/>
              </a:rPr>
              <a:t>FOREIGN</a:t>
            </a:r>
            <a:r>
              <a:rPr lang="en-US" altLang="en-US" dirty="0"/>
              <a:t> </a:t>
            </a:r>
            <a:r>
              <a:rPr lang="en-US" altLang="en-US" dirty="0">
                <a:latin typeface="Courier New" panose="02070309020205020404" pitchFamily="49" charset="0"/>
              </a:rPr>
              <a:t>KEY</a:t>
            </a:r>
            <a:r>
              <a:rPr lang="en-US" altLang="en-US" dirty="0"/>
              <a:t> </a:t>
            </a:r>
            <a:r>
              <a:rPr lang="en-US" altLang="en-US" dirty="0" smtClean="0"/>
              <a:t>Constraint</a:t>
            </a:r>
            <a:br>
              <a:rPr lang="en-US" altLang="en-US" dirty="0" smtClean="0"/>
            </a:br>
            <a:endParaRPr lang="en-US" altLang="en-US" dirty="0"/>
          </a:p>
        </p:txBody>
      </p:sp>
      <p:sp>
        <p:nvSpPr>
          <p:cNvPr id="357384" name="Rectangle 8"/>
          <p:cNvSpPr>
            <a:spLocks noGrp="1" noChangeArrowheads="1"/>
          </p:cNvSpPr>
          <p:nvPr>
            <p:ph type="body" idx="4294967295"/>
          </p:nvPr>
        </p:nvSpPr>
        <p:spPr>
          <a:xfrm>
            <a:off x="2133600" y="1449388"/>
            <a:ext cx="7918450" cy="360362"/>
          </a:xfrm>
          <a:prstGeom prst="rect">
            <a:avLst/>
          </a:prstGeom>
        </p:spPr>
        <p:txBody>
          <a:bodyPr>
            <a:normAutofit fontScale="85000" lnSpcReduction="20000"/>
          </a:bodyPr>
          <a:lstStyle/>
          <a:p>
            <a:r>
              <a:rPr lang="en-US" altLang="en-US"/>
              <a:t>Defined at either the table level or the column level:</a:t>
            </a:r>
          </a:p>
        </p:txBody>
      </p:sp>
      <p:sp>
        <p:nvSpPr>
          <p:cNvPr id="357381" name="Rectangle 5"/>
          <p:cNvSpPr>
            <a:spLocks noChangeArrowheads="1"/>
          </p:cNvSpPr>
          <p:nvPr/>
        </p:nvSpPr>
        <p:spPr bwMode="gray">
          <a:xfrm>
            <a:off x="3095625" y="4535488"/>
            <a:ext cx="6210300" cy="508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2" name="Rectangle 6"/>
          <p:cNvSpPr>
            <a:spLocks noChangeArrowheads="1"/>
          </p:cNvSpPr>
          <p:nvPr/>
        </p:nvSpPr>
        <p:spPr bwMode="blackWhite">
          <a:xfrm>
            <a:off x="2555876" y="2374900"/>
            <a:ext cx="51022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anose="02020603050405020304" pitchFamily="18" charset="0"/>
              </a:defRPr>
            </a:lvl1pPr>
            <a:lvl2pPr algn="l">
              <a:spcBef>
                <a:spcPct val="0"/>
              </a:spcBef>
              <a:tabLst>
                <a:tab pos="1200150" algn="l"/>
                <a:tab pos="2457450" algn="l"/>
              </a:tabLst>
              <a:defRPr sz="2400">
                <a:solidFill>
                  <a:schemeClr val="tx1"/>
                </a:solidFill>
                <a:latin typeface="Times New Roman" panose="02020603050405020304" pitchFamily="18" charset="0"/>
              </a:defRPr>
            </a:lvl2pPr>
            <a:lvl3pPr algn="l">
              <a:spcBef>
                <a:spcPct val="0"/>
              </a:spcBef>
              <a:tabLst>
                <a:tab pos="1200150" algn="l"/>
                <a:tab pos="2457450" algn="l"/>
              </a:tabLst>
              <a:defRPr sz="2400">
                <a:solidFill>
                  <a:schemeClr val="tx1"/>
                </a:solidFill>
                <a:latin typeface="Times New Roman" panose="02020603050405020304" pitchFamily="18" charset="0"/>
              </a:defRPr>
            </a:lvl3pPr>
            <a:lvl4pPr algn="l">
              <a:spcBef>
                <a:spcPct val="0"/>
              </a:spcBef>
              <a:tabLst>
                <a:tab pos="1200150" algn="l"/>
                <a:tab pos="2457450" algn="l"/>
              </a:tabLst>
              <a:defRPr sz="2400">
                <a:solidFill>
                  <a:schemeClr val="tx1"/>
                </a:solidFill>
                <a:latin typeface="Times New Roman" panose="02020603050405020304" pitchFamily="18" charset="0"/>
              </a:defRPr>
            </a:lvl4pPr>
            <a:lvl5pPr algn="l">
              <a:spcBef>
                <a:spcPct val="0"/>
              </a:spcBef>
              <a:tabLst>
                <a:tab pos="12001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457450" algn="l"/>
              </a:tabLst>
              <a:defRPr sz="2400">
                <a:solidFill>
                  <a:schemeClr val="tx1"/>
                </a:solidFill>
                <a:latin typeface="Times New Roman" panose="02020603050405020304" pitchFamily="18" charset="0"/>
              </a:defRPr>
            </a:lvl9pPr>
          </a:lstStyle>
          <a:p>
            <a:pPr eaLnBrk="0" hangingPunct="0">
              <a:buClrTx/>
              <a:buFontTx/>
              <a:buNone/>
            </a:pPr>
            <a:r>
              <a:rPr lang="en-US" altLang="en-US" sz="1600" dirty="0">
                <a:solidFill>
                  <a:srgbClr val="000000"/>
                </a:solidFill>
                <a:latin typeface="Courier New" panose="02070309020205020404" pitchFamily="49" charset="0"/>
              </a:rPr>
              <a:t>CREATE TABLE employees(</a:t>
            </a:r>
          </a:p>
          <a:p>
            <a:pPr eaLnBrk="0" hangingPunct="0">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employee_id</a:t>
            </a:r>
            <a:r>
              <a:rPr lang="en-US" altLang="en-US" sz="1600" dirty="0">
                <a:solidFill>
                  <a:srgbClr val="000000"/>
                </a:solidFill>
                <a:latin typeface="Courier New" panose="02070309020205020404" pitchFamily="49" charset="0"/>
              </a:rPr>
              <a:t>      </a:t>
            </a:r>
            <a:r>
              <a:rPr lang="en-US" altLang="en-US" sz="1600" dirty="0" smtClean="0">
                <a:solidFill>
                  <a:srgbClr val="000000"/>
                </a:solidFill>
                <a:latin typeface="Courier New" panose="02070309020205020404" pitchFamily="49" charset="0"/>
              </a:rPr>
              <a:t>INT AUTOINCREMENT PRIMARY KEY,</a:t>
            </a:r>
            <a:endParaRPr lang="en-US" altLang="en-US" sz="1600" dirty="0">
              <a:solidFill>
                <a:srgbClr val="000000"/>
              </a:solidFill>
              <a:latin typeface="Courier New" panose="02070309020205020404" pitchFamily="49" charset="0"/>
            </a:endParaRPr>
          </a:p>
          <a:p>
            <a:pPr eaLnBrk="0" hangingPunct="0">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last_name</a:t>
            </a:r>
            <a:r>
              <a:rPr lang="en-US" altLang="en-US" sz="1600" dirty="0">
                <a:solidFill>
                  <a:srgbClr val="000000"/>
                </a:solidFill>
                <a:latin typeface="Courier New" panose="02070309020205020404" pitchFamily="49" charset="0"/>
              </a:rPr>
              <a:t>        </a:t>
            </a:r>
            <a:r>
              <a:rPr lang="en-US" altLang="en-US" sz="1600" dirty="0" smtClean="0">
                <a:solidFill>
                  <a:srgbClr val="000000"/>
                </a:solidFill>
                <a:latin typeface="Courier New" panose="02070309020205020404" pitchFamily="49" charset="0"/>
              </a:rPr>
              <a:t>VARCHAR(25</a:t>
            </a:r>
            <a:r>
              <a:rPr lang="en-US" altLang="en-US" sz="1600" dirty="0">
                <a:solidFill>
                  <a:srgbClr val="000000"/>
                </a:solidFill>
                <a:latin typeface="Courier New" panose="02070309020205020404" pitchFamily="49" charset="0"/>
              </a:rPr>
              <a:t>) NOT NULL,</a:t>
            </a:r>
          </a:p>
          <a:p>
            <a:pPr eaLnBrk="0" hangingPunct="0">
              <a:buClrTx/>
              <a:buFontTx/>
              <a:buNone/>
            </a:pPr>
            <a:r>
              <a:rPr lang="en-US" altLang="en-US" sz="1600" dirty="0">
                <a:solidFill>
                  <a:srgbClr val="000000"/>
                </a:solidFill>
                <a:latin typeface="Courier New" panose="02070309020205020404" pitchFamily="49" charset="0"/>
              </a:rPr>
              <a:t>    email            </a:t>
            </a:r>
            <a:r>
              <a:rPr lang="en-US" altLang="en-US" sz="1600" dirty="0" smtClean="0">
                <a:solidFill>
                  <a:srgbClr val="000000"/>
                </a:solidFill>
                <a:latin typeface="Courier New" panose="02070309020205020404" pitchFamily="49" charset="0"/>
              </a:rPr>
              <a:t>VARCHAR(25</a:t>
            </a:r>
            <a:r>
              <a:rPr lang="en-US" altLang="en-US" sz="1600" dirty="0">
                <a:solidFill>
                  <a:srgbClr val="000000"/>
                </a:solidFill>
                <a:latin typeface="Courier New" panose="02070309020205020404" pitchFamily="49" charset="0"/>
              </a:rPr>
              <a:t>),</a:t>
            </a:r>
          </a:p>
          <a:p>
            <a:pPr eaLnBrk="0" hangingPunct="0">
              <a:buClrTx/>
              <a:buFontTx/>
              <a:buNone/>
            </a:pPr>
            <a:r>
              <a:rPr lang="en-US" altLang="en-US" sz="1600" dirty="0">
                <a:solidFill>
                  <a:srgbClr val="000000"/>
                </a:solidFill>
                <a:latin typeface="Courier New" panose="02070309020205020404" pitchFamily="49" charset="0"/>
              </a:rPr>
              <a:t>    salary           </a:t>
            </a:r>
            <a:r>
              <a:rPr lang="en-US" altLang="en-US" sz="1600" dirty="0" smtClean="0">
                <a:solidFill>
                  <a:srgbClr val="000000"/>
                </a:solidFill>
                <a:latin typeface="Courier New" panose="02070309020205020404" pitchFamily="49" charset="0"/>
              </a:rPr>
              <a:t>DECIMAL(8,2</a:t>
            </a:r>
            <a:r>
              <a:rPr lang="en-US" altLang="en-US" sz="1600" dirty="0">
                <a:solidFill>
                  <a:srgbClr val="000000"/>
                </a:solidFill>
                <a:latin typeface="Courier New" panose="02070309020205020404" pitchFamily="49" charset="0"/>
              </a:rPr>
              <a:t>),</a:t>
            </a:r>
          </a:p>
          <a:p>
            <a:pPr eaLnBrk="0" hangingPunct="0">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commission_pct</a:t>
            </a:r>
            <a:r>
              <a:rPr lang="en-US" altLang="en-US" sz="1600" dirty="0">
                <a:solidFill>
                  <a:srgbClr val="000000"/>
                </a:solidFill>
                <a:latin typeface="Courier New" panose="02070309020205020404" pitchFamily="49" charset="0"/>
              </a:rPr>
              <a:t>   </a:t>
            </a:r>
            <a:r>
              <a:rPr lang="en-US" altLang="en-US" sz="1600" dirty="0" smtClean="0">
                <a:solidFill>
                  <a:srgbClr val="000000"/>
                </a:solidFill>
                <a:latin typeface="Courier New" panose="02070309020205020404" pitchFamily="49" charset="0"/>
              </a:rPr>
              <a:t>DECIMAL(2,2</a:t>
            </a:r>
            <a:r>
              <a:rPr lang="en-US" altLang="en-US" sz="1600" dirty="0">
                <a:solidFill>
                  <a:srgbClr val="000000"/>
                </a:solidFill>
                <a:latin typeface="Courier New" panose="02070309020205020404" pitchFamily="49" charset="0"/>
              </a:rPr>
              <a:t>),</a:t>
            </a:r>
          </a:p>
          <a:p>
            <a:pPr eaLnBrk="0" hangingPunct="0">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hire_date</a:t>
            </a:r>
            <a:r>
              <a:rPr lang="en-US" altLang="en-US" sz="1600" dirty="0">
                <a:solidFill>
                  <a:srgbClr val="000000"/>
                </a:solidFill>
                <a:latin typeface="Courier New" panose="02070309020205020404" pitchFamily="49" charset="0"/>
              </a:rPr>
              <a:t>        DATE NOT NULL,</a:t>
            </a:r>
          </a:p>
          <a:p>
            <a:pPr eaLnBrk="0" hangingPunct="0">
              <a:buClrTx/>
              <a:buFontTx/>
              <a:buNone/>
            </a:pPr>
            <a:r>
              <a:rPr lang="en-US" altLang="en-US" sz="1600" dirty="0">
                <a:solidFill>
                  <a:srgbClr val="000000"/>
                </a:solidFill>
                <a:latin typeface="Courier New" panose="02070309020205020404" pitchFamily="49" charset="0"/>
              </a:rPr>
              <a:t>...</a:t>
            </a:r>
          </a:p>
          <a:p>
            <a:pPr eaLnBrk="0" hangingPunct="0">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department_id</a:t>
            </a:r>
            <a:r>
              <a:rPr lang="en-US" altLang="en-US" sz="1600" dirty="0">
                <a:solidFill>
                  <a:srgbClr val="000000"/>
                </a:solidFill>
                <a:latin typeface="Courier New" panose="02070309020205020404" pitchFamily="49" charset="0"/>
              </a:rPr>
              <a:t>    </a:t>
            </a:r>
            <a:r>
              <a:rPr lang="en-US" altLang="en-US" sz="1600" dirty="0" smtClean="0">
                <a:solidFill>
                  <a:srgbClr val="000000"/>
                </a:solidFill>
                <a:latin typeface="Courier New" panose="02070309020205020404" pitchFamily="49" charset="0"/>
              </a:rPr>
              <a:t>INT</a:t>
            </a:r>
            <a:endParaRPr lang="en-US" altLang="en-US" sz="1600" dirty="0">
              <a:solidFill>
                <a:srgbClr val="000000"/>
              </a:solidFill>
              <a:latin typeface="Courier New" panose="02070309020205020404" pitchFamily="49" charset="0"/>
            </a:endParaRPr>
          </a:p>
          <a:p>
            <a:pPr eaLnBrk="0" hangingPunct="0">
              <a:buClrTx/>
              <a:buFontTx/>
              <a:buNone/>
            </a:pPr>
            <a:r>
              <a:rPr lang="en-US" altLang="en-US" sz="1600" dirty="0">
                <a:solidFill>
                  <a:srgbClr val="000000"/>
                </a:solidFill>
                <a:latin typeface="Courier New" panose="02070309020205020404" pitchFamily="49" charset="0"/>
              </a:rPr>
              <a:t>    CONSTRAINT </a:t>
            </a:r>
            <a:r>
              <a:rPr lang="en-US" altLang="en-US" sz="1600" dirty="0" err="1">
                <a:solidFill>
                  <a:srgbClr val="000000"/>
                </a:solidFill>
                <a:latin typeface="Courier New" panose="02070309020205020404" pitchFamily="49" charset="0"/>
              </a:rPr>
              <a:t>emp_dept_fk</a:t>
            </a:r>
            <a:r>
              <a:rPr lang="en-US" altLang="en-US" sz="1600" dirty="0">
                <a:solidFill>
                  <a:srgbClr val="000000"/>
                </a:solidFill>
                <a:latin typeface="Courier New" panose="02070309020205020404" pitchFamily="49" charset="0"/>
              </a:rPr>
              <a:t> FOREIGN KEY (</a:t>
            </a:r>
            <a:r>
              <a:rPr lang="en-US" altLang="en-US" sz="1600" dirty="0" err="1">
                <a:solidFill>
                  <a:srgbClr val="000000"/>
                </a:solidFill>
                <a:latin typeface="Courier New" panose="02070309020205020404" pitchFamily="49" charset="0"/>
              </a:rPr>
              <a:t>department_id</a:t>
            </a:r>
            <a:r>
              <a:rPr lang="en-US" altLang="en-US" sz="1600" dirty="0">
                <a:solidFill>
                  <a:srgbClr val="000000"/>
                </a:solidFill>
                <a:latin typeface="Courier New" panose="02070309020205020404" pitchFamily="49" charset="0"/>
              </a:rPr>
              <a:t>)</a:t>
            </a:r>
          </a:p>
          <a:p>
            <a:pPr eaLnBrk="0" hangingPunct="0">
              <a:buClrTx/>
              <a:buFontTx/>
              <a:buNone/>
            </a:pPr>
            <a:r>
              <a:rPr lang="en-US" altLang="en-US" sz="1600" dirty="0">
                <a:solidFill>
                  <a:srgbClr val="000000"/>
                </a:solidFill>
                <a:latin typeface="Courier New" panose="02070309020205020404" pitchFamily="49" charset="0"/>
              </a:rPr>
              <a:t>      REFERENCES departments(</a:t>
            </a:r>
            <a:r>
              <a:rPr lang="en-US" altLang="en-US" sz="1600" dirty="0" err="1">
                <a:solidFill>
                  <a:srgbClr val="000000"/>
                </a:solidFill>
                <a:latin typeface="Courier New" panose="02070309020205020404" pitchFamily="49" charset="0"/>
              </a:rPr>
              <a:t>department_id</a:t>
            </a:r>
            <a:r>
              <a:rPr lang="en-US" altLang="en-US" sz="1600" dirty="0">
                <a:solidFill>
                  <a:srgbClr val="000000"/>
                </a:solidFill>
                <a:latin typeface="Courier New" panose="02070309020205020404" pitchFamily="49" charset="0"/>
              </a:rPr>
              <a:t>),</a:t>
            </a:r>
          </a:p>
          <a:p>
            <a:pPr eaLnBrk="0" hangingPunct="0">
              <a:buClrTx/>
              <a:buFontTx/>
              <a:buNone/>
            </a:pPr>
            <a:r>
              <a:rPr lang="en-US" altLang="en-US" sz="1600" dirty="0" smtClean="0">
                <a:solidFill>
                  <a:srgbClr val="000000"/>
                </a:solidFill>
                <a:latin typeface="Courier New" panose="02070309020205020404" pitchFamily="49" charset="0"/>
              </a:rPr>
              <a:t>    UNIQUE(email</a:t>
            </a:r>
            <a:r>
              <a:rPr lang="en-US" altLang="en-US" sz="16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92177143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8" name="Rectangle 4"/>
          <p:cNvSpPr>
            <a:spLocks noGrp="1" noChangeArrowheads="1"/>
          </p:cNvSpPr>
          <p:nvPr>
            <p:ph type="title"/>
          </p:nvPr>
        </p:nvSpPr>
        <p:spPr/>
        <p:txBody>
          <a:bodyPr/>
          <a:lstStyle/>
          <a:p>
            <a:r>
              <a:rPr lang="en-US" altLang="en-US">
                <a:latin typeface="Courier New" panose="02070309020205020404" pitchFamily="49" charset="0"/>
              </a:rPr>
              <a:t>FOREIGN</a:t>
            </a:r>
            <a:r>
              <a:rPr lang="en-US" altLang="en-US"/>
              <a:t> </a:t>
            </a:r>
            <a:r>
              <a:rPr lang="en-US" altLang="en-US">
                <a:latin typeface="Courier New" panose="02070309020205020404" pitchFamily="49" charset="0"/>
              </a:rPr>
              <a:t>KEY</a:t>
            </a:r>
            <a:r>
              <a:rPr lang="en-US" altLang="en-US"/>
              <a:t> Constraint:</a:t>
            </a:r>
            <a:br>
              <a:rPr lang="en-US" altLang="en-US"/>
            </a:br>
            <a:r>
              <a:rPr lang="en-US" altLang="en-US"/>
              <a:t>Keywords</a:t>
            </a:r>
          </a:p>
        </p:txBody>
      </p:sp>
      <p:sp>
        <p:nvSpPr>
          <p:cNvPr id="359429" name="Rectangle 5"/>
          <p:cNvSpPr>
            <a:spLocks noGrp="1" noChangeArrowheads="1"/>
          </p:cNvSpPr>
          <p:nvPr>
            <p:ph type="body" idx="4294967295"/>
          </p:nvPr>
        </p:nvSpPr>
        <p:spPr>
          <a:xfrm>
            <a:off x="1700012" y="2253331"/>
            <a:ext cx="9111892" cy="2905125"/>
          </a:xfrm>
          <a:prstGeom prst="rect">
            <a:avLst/>
          </a:prstGeom>
        </p:spPr>
        <p:txBody>
          <a:bodyPr/>
          <a:lstStyle/>
          <a:p>
            <a:pPr lvl="1"/>
            <a:r>
              <a:rPr lang="en-US" altLang="en-US" dirty="0" smtClean="0">
                <a:latin typeface="Courier New" panose="02070309020205020404" pitchFamily="49" charset="0"/>
              </a:rPr>
              <a:t>ON</a:t>
            </a:r>
            <a:r>
              <a:rPr lang="en-US" altLang="en-US" dirty="0" smtClean="0"/>
              <a:t> </a:t>
            </a:r>
            <a:r>
              <a:rPr lang="en-US" altLang="en-US" dirty="0">
                <a:latin typeface="Courier New" panose="02070309020205020404" pitchFamily="49" charset="0"/>
              </a:rPr>
              <a:t>DELETE</a:t>
            </a:r>
            <a:r>
              <a:rPr lang="en-US" altLang="en-US" dirty="0"/>
              <a:t> </a:t>
            </a:r>
            <a:r>
              <a:rPr lang="en-US" altLang="en-US" dirty="0">
                <a:latin typeface="Courier New" panose="02070309020205020404" pitchFamily="49" charset="0"/>
              </a:rPr>
              <a:t>CASCADE</a:t>
            </a:r>
            <a:r>
              <a:rPr lang="en-US" altLang="en-US" dirty="0"/>
              <a:t>: Deletes the dependent rows in the child table when a row in the parent table is deleted</a:t>
            </a:r>
          </a:p>
          <a:p>
            <a:pPr lvl="1"/>
            <a:r>
              <a:rPr lang="en-US" altLang="en-US" dirty="0">
                <a:latin typeface="Courier New" panose="02070309020205020404" pitchFamily="49" charset="0"/>
              </a:rPr>
              <a:t>ON</a:t>
            </a:r>
            <a:r>
              <a:rPr lang="en-US" altLang="en-US" dirty="0"/>
              <a:t> </a:t>
            </a:r>
            <a:r>
              <a:rPr lang="en-US" altLang="en-US" dirty="0">
                <a:latin typeface="Courier New" panose="02070309020205020404" pitchFamily="49" charset="0"/>
              </a:rPr>
              <a:t>DELETE</a:t>
            </a:r>
            <a:r>
              <a:rPr lang="en-US" altLang="en-US" dirty="0"/>
              <a:t> </a:t>
            </a:r>
            <a:r>
              <a:rPr lang="en-US" altLang="en-US" dirty="0">
                <a:latin typeface="Courier New" panose="02070309020205020404" pitchFamily="49" charset="0"/>
              </a:rPr>
              <a:t>SET</a:t>
            </a:r>
            <a:r>
              <a:rPr lang="en-US" altLang="en-US" dirty="0"/>
              <a:t> </a:t>
            </a:r>
            <a:r>
              <a:rPr lang="en-US" altLang="en-US" dirty="0">
                <a:latin typeface="Courier New" panose="02070309020205020404" pitchFamily="49" charset="0"/>
              </a:rPr>
              <a:t>NULL</a:t>
            </a:r>
            <a:r>
              <a:rPr lang="en-US" altLang="en-US" dirty="0"/>
              <a:t>: Converts dependent foreign key values to </a:t>
            </a:r>
            <a:r>
              <a:rPr lang="en-US" altLang="en-US" dirty="0" smtClean="0"/>
              <a:t>null</a:t>
            </a:r>
          </a:p>
          <a:p>
            <a:pPr lvl="1"/>
            <a:r>
              <a:rPr lang="en-US" altLang="en-US" dirty="0">
                <a:latin typeface="Courier New" panose="02070309020205020404" pitchFamily="49" charset="0"/>
              </a:rPr>
              <a:t>ON</a:t>
            </a:r>
            <a:r>
              <a:rPr lang="en-US" altLang="en-US" dirty="0"/>
              <a:t> </a:t>
            </a:r>
            <a:r>
              <a:rPr lang="en-US" altLang="en-US" dirty="0" smtClean="0">
                <a:latin typeface="Courier New" panose="02070309020205020404" pitchFamily="49" charset="0"/>
              </a:rPr>
              <a:t>UPDATE CASCADE</a:t>
            </a:r>
            <a:r>
              <a:rPr lang="en-US" altLang="en-US" dirty="0"/>
              <a:t>: </a:t>
            </a:r>
            <a:r>
              <a:rPr lang="en-US" altLang="en-US" dirty="0" smtClean="0"/>
              <a:t>UPDATES the </a:t>
            </a:r>
            <a:r>
              <a:rPr lang="en-US" altLang="en-US" dirty="0"/>
              <a:t>dependent rows in the child table when a row in the parent table is </a:t>
            </a:r>
            <a:r>
              <a:rPr lang="en-US" altLang="en-US" dirty="0" smtClean="0"/>
              <a:t>UPDATED</a:t>
            </a:r>
            <a:endParaRPr lang="en-US" altLang="en-US" dirty="0"/>
          </a:p>
          <a:p>
            <a:pPr lvl="1"/>
            <a:r>
              <a:rPr lang="en-US" altLang="en-US" dirty="0">
                <a:latin typeface="Courier New" panose="02070309020205020404" pitchFamily="49" charset="0"/>
              </a:rPr>
              <a:t>ON</a:t>
            </a:r>
            <a:r>
              <a:rPr lang="en-US" altLang="en-US" dirty="0"/>
              <a:t> </a:t>
            </a:r>
            <a:r>
              <a:rPr lang="en-US" altLang="en-US" dirty="0" smtClean="0">
                <a:latin typeface="Courier New" panose="02070309020205020404" pitchFamily="49" charset="0"/>
              </a:rPr>
              <a:t>UPDATE SET</a:t>
            </a:r>
            <a:r>
              <a:rPr lang="en-US" altLang="en-US" dirty="0" smtClean="0"/>
              <a:t> </a:t>
            </a:r>
            <a:r>
              <a:rPr lang="en-US" altLang="en-US" dirty="0">
                <a:latin typeface="Courier New" panose="02070309020205020404" pitchFamily="49" charset="0"/>
              </a:rPr>
              <a:t>NULL</a:t>
            </a:r>
            <a:r>
              <a:rPr lang="en-US" altLang="en-US" dirty="0"/>
              <a:t>: Converts dependent foreign key values to null</a:t>
            </a:r>
          </a:p>
          <a:p>
            <a:pPr lvl="1"/>
            <a:endParaRPr lang="en-US" altLang="en-US" dirty="0"/>
          </a:p>
        </p:txBody>
      </p:sp>
    </p:spTree>
    <p:extLst>
      <p:ext uri="{BB962C8B-B14F-4D97-AF65-F5344CB8AC3E}">
        <p14:creationId xmlns:p14="http://schemas.microsoft.com/office/powerpoint/2010/main" val="2101498624"/>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STATMENT</a:t>
            </a:r>
            <a:endParaRPr lang="en-US" dirty="0"/>
          </a:p>
        </p:txBody>
      </p:sp>
      <p:sp>
        <p:nvSpPr>
          <p:cNvPr id="3" name="Text Placeholder 2"/>
          <p:cNvSpPr>
            <a:spLocks noGrp="1"/>
          </p:cNvSpPr>
          <p:nvPr>
            <p:ph type="body" idx="1"/>
          </p:nvPr>
        </p:nvSpPr>
        <p:spPr/>
        <p:txBody>
          <a:bodyPr/>
          <a:lstStyle/>
          <a:p>
            <a:r>
              <a:rPr lang="en-US" dirty="0" smtClean="0"/>
              <a:t>Basic SELECT</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1132921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ltLang="en-US"/>
              <a:t>Capabilities of SQL </a:t>
            </a:r>
            <a:r>
              <a:rPr lang="en-US" altLang="en-US">
                <a:latin typeface="Courier New" panose="02070309020205020404" pitchFamily="49" charset="0"/>
              </a:rPr>
              <a:t>SELECT</a:t>
            </a:r>
            <a:r>
              <a:rPr lang="en-US" altLang="en-US"/>
              <a:t> Statements</a:t>
            </a:r>
          </a:p>
        </p:txBody>
      </p:sp>
      <p:sp>
        <p:nvSpPr>
          <p:cNvPr id="310276" name="Rectangle 4"/>
          <p:cNvSpPr>
            <a:spLocks noChangeArrowheads="1"/>
          </p:cNvSpPr>
          <p:nvPr/>
        </p:nvSpPr>
        <p:spPr bwMode="blackWhite">
          <a:xfrm>
            <a:off x="3165475" y="4352925"/>
            <a:ext cx="1841500" cy="1346200"/>
          </a:xfrm>
          <a:prstGeom prst="rect">
            <a:avLst/>
          </a:prstGeom>
          <a:solidFill>
            <a:srgbClr val="CCCC99"/>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US"/>
          </a:p>
        </p:txBody>
      </p:sp>
      <p:sp>
        <p:nvSpPr>
          <p:cNvPr id="310298" name="Rectangle 26"/>
          <p:cNvSpPr>
            <a:spLocks noChangeArrowheads="1"/>
          </p:cNvSpPr>
          <p:nvPr/>
        </p:nvSpPr>
        <p:spPr bwMode="blackWhite">
          <a:xfrm>
            <a:off x="7175500" y="4354513"/>
            <a:ext cx="1841500" cy="1346200"/>
          </a:xfrm>
          <a:prstGeom prst="rect">
            <a:avLst/>
          </a:prstGeom>
          <a:solidFill>
            <a:srgbClr val="CCCC99"/>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US"/>
          </a:p>
        </p:txBody>
      </p:sp>
      <p:sp>
        <p:nvSpPr>
          <p:cNvPr id="310300" name="Rectangle 28"/>
          <p:cNvSpPr>
            <a:spLocks noChangeArrowheads="1"/>
          </p:cNvSpPr>
          <p:nvPr/>
        </p:nvSpPr>
        <p:spPr bwMode="ltGray">
          <a:xfrm>
            <a:off x="4740275" y="4360863"/>
            <a:ext cx="261938" cy="1325562"/>
          </a:xfrm>
          <a:prstGeom prst="rect">
            <a:avLst/>
          </a:prstGeom>
          <a:solidFill>
            <a:srgbClr val="FF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1" name="Rectangle 29"/>
          <p:cNvSpPr>
            <a:spLocks noChangeArrowheads="1"/>
          </p:cNvSpPr>
          <p:nvPr/>
        </p:nvSpPr>
        <p:spPr bwMode="ltGray">
          <a:xfrm>
            <a:off x="7186614" y="4365626"/>
            <a:ext cx="261937" cy="1325563"/>
          </a:xfrm>
          <a:prstGeom prst="rect">
            <a:avLst/>
          </a:prstGeom>
          <a:solidFill>
            <a:srgbClr val="FF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2" name="Rectangle 30"/>
          <p:cNvSpPr>
            <a:spLocks noChangeArrowheads="1"/>
          </p:cNvSpPr>
          <p:nvPr/>
        </p:nvSpPr>
        <p:spPr bwMode="auto">
          <a:xfrm>
            <a:off x="7010400" y="1790701"/>
            <a:ext cx="1184620"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200"/>
              <a:t>Selection</a:t>
            </a:r>
          </a:p>
        </p:txBody>
      </p:sp>
      <p:sp>
        <p:nvSpPr>
          <p:cNvPr id="310303" name="Rectangle 31"/>
          <p:cNvSpPr>
            <a:spLocks noChangeArrowheads="1"/>
          </p:cNvSpPr>
          <p:nvPr/>
        </p:nvSpPr>
        <p:spPr bwMode="auto">
          <a:xfrm>
            <a:off x="3103563" y="1784351"/>
            <a:ext cx="1273554"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200"/>
              <a:t>Projection</a:t>
            </a:r>
          </a:p>
        </p:txBody>
      </p:sp>
      <p:sp>
        <p:nvSpPr>
          <p:cNvPr id="310304" name="Line 32"/>
          <p:cNvSpPr>
            <a:spLocks noChangeShapeType="1"/>
          </p:cNvSpPr>
          <p:nvPr/>
        </p:nvSpPr>
        <p:spPr bwMode="blackWhite">
          <a:xfrm>
            <a:off x="4133850" y="4354514"/>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5" name="Line 33"/>
          <p:cNvSpPr>
            <a:spLocks noChangeShapeType="1"/>
          </p:cNvSpPr>
          <p:nvPr/>
        </p:nvSpPr>
        <p:spPr bwMode="blackWhite">
          <a:xfrm>
            <a:off x="3438525" y="4354514"/>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6" name="Line 34"/>
          <p:cNvSpPr>
            <a:spLocks noChangeShapeType="1"/>
          </p:cNvSpPr>
          <p:nvPr/>
        </p:nvSpPr>
        <p:spPr bwMode="blackWhite">
          <a:xfrm>
            <a:off x="3167063" y="45116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7" name="Line 35"/>
          <p:cNvSpPr>
            <a:spLocks noChangeShapeType="1"/>
          </p:cNvSpPr>
          <p:nvPr/>
        </p:nvSpPr>
        <p:spPr bwMode="blackWhite">
          <a:xfrm>
            <a:off x="3167063" y="46640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8" name="Line 36"/>
          <p:cNvSpPr>
            <a:spLocks noChangeShapeType="1"/>
          </p:cNvSpPr>
          <p:nvPr/>
        </p:nvSpPr>
        <p:spPr bwMode="blackWhite">
          <a:xfrm>
            <a:off x="3167063" y="48164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9" name="Line 37"/>
          <p:cNvSpPr>
            <a:spLocks noChangeShapeType="1"/>
          </p:cNvSpPr>
          <p:nvPr/>
        </p:nvSpPr>
        <p:spPr bwMode="blackWhite">
          <a:xfrm>
            <a:off x="3167063" y="49688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0" name="Line 38"/>
          <p:cNvSpPr>
            <a:spLocks noChangeShapeType="1"/>
          </p:cNvSpPr>
          <p:nvPr/>
        </p:nvSpPr>
        <p:spPr bwMode="blackWhite">
          <a:xfrm>
            <a:off x="3167063" y="51212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1" name="Line 39"/>
          <p:cNvSpPr>
            <a:spLocks noChangeShapeType="1"/>
          </p:cNvSpPr>
          <p:nvPr/>
        </p:nvSpPr>
        <p:spPr bwMode="blackWhite">
          <a:xfrm>
            <a:off x="3167063" y="52736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2" name="Line 40"/>
          <p:cNvSpPr>
            <a:spLocks noChangeShapeType="1"/>
          </p:cNvSpPr>
          <p:nvPr/>
        </p:nvSpPr>
        <p:spPr bwMode="blackWhite">
          <a:xfrm>
            <a:off x="3167063" y="54260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3" name="Line 41"/>
          <p:cNvSpPr>
            <a:spLocks noChangeShapeType="1"/>
          </p:cNvSpPr>
          <p:nvPr/>
        </p:nvSpPr>
        <p:spPr bwMode="blackWhite">
          <a:xfrm>
            <a:off x="3167063" y="55784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4" name="Line 42"/>
          <p:cNvSpPr>
            <a:spLocks noChangeShapeType="1"/>
          </p:cNvSpPr>
          <p:nvPr/>
        </p:nvSpPr>
        <p:spPr bwMode="blackWhite">
          <a:xfrm>
            <a:off x="4405313" y="4354514"/>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5" name="Line 43"/>
          <p:cNvSpPr>
            <a:spLocks noChangeShapeType="1"/>
          </p:cNvSpPr>
          <p:nvPr/>
        </p:nvSpPr>
        <p:spPr bwMode="blackWhite">
          <a:xfrm>
            <a:off x="4730750" y="4352926"/>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6" name="Line 44"/>
          <p:cNvSpPr>
            <a:spLocks noChangeShapeType="1"/>
          </p:cNvSpPr>
          <p:nvPr/>
        </p:nvSpPr>
        <p:spPr bwMode="blackWhite">
          <a:xfrm>
            <a:off x="7875588" y="4368800"/>
            <a:ext cx="0" cy="13335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7" name="Line 45"/>
          <p:cNvSpPr>
            <a:spLocks noChangeShapeType="1"/>
          </p:cNvSpPr>
          <p:nvPr/>
        </p:nvSpPr>
        <p:spPr bwMode="blackWhite">
          <a:xfrm>
            <a:off x="7448550" y="4356101"/>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8" name="Line 46"/>
          <p:cNvSpPr>
            <a:spLocks noChangeShapeType="1"/>
          </p:cNvSpPr>
          <p:nvPr/>
        </p:nvSpPr>
        <p:spPr bwMode="blackWhite">
          <a:xfrm>
            <a:off x="7177088" y="45132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9" name="Line 47"/>
          <p:cNvSpPr>
            <a:spLocks noChangeShapeType="1"/>
          </p:cNvSpPr>
          <p:nvPr/>
        </p:nvSpPr>
        <p:spPr bwMode="blackWhite">
          <a:xfrm>
            <a:off x="7177088" y="46656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0" name="Line 48"/>
          <p:cNvSpPr>
            <a:spLocks noChangeShapeType="1"/>
          </p:cNvSpPr>
          <p:nvPr/>
        </p:nvSpPr>
        <p:spPr bwMode="blackWhite">
          <a:xfrm>
            <a:off x="7177088" y="48180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1" name="Line 49"/>
          <p:cNvSpPr>
            <a:spLocks noChangeShapeType="1"/>
          </p:cNvSpPr>
          <p:nvPr/>
        </p:nvSpPr>
        <p:spPr bwMode="blackWhite">
          <a:xfrm>
            <a:off x="7177088" y="49704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2" name="Line 50"/>
          <p:cNvSpPr>
            <a:spLocks noChangeShapeType="1"/>
          </p:cNvSpPr>
          <p:nvPr/>
        </p:nvSpPr>
        <p:spPr bwMode="blackWhite">
          <a:xfrm>
            <a:off x="7177088" y="51228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3" name="Line 51"/>
          <p:cNvSpPr>
            <a:spLocks noChangeShapeType="1"/>
          </p:cNvSpPr>
          <p:nvPr/>
        </p:nvSpPr>
        <p:spPr bwMode="blackWhite">
          <a:xfrm>
            <a:off x="7177088" y="52752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4" name="Line 52"/>
          <p:cNvSpPr>
            <a:spLocks noChangeShapeType="1"/>
          </p:cNvSpPr>
          <p:nvPr/>
        </p:nvSpPr>
        <p:spPr bwMode="blackWhite">
          <a:xfrm>
            <a:off x="7177088" y="54276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5" name="Line 53"/>
          <p:cNvSpPr>
            <a:spLocks noChangeShapeType="1"/>
          </p:cNvSpPr>
          <p:nvPr/>
        </p:nvSpPr>
        <p:spPr bwMode="blackWhite">
          <a:xfrm>
            <a:off x="7177088" y="5580063"/>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6" name="Line 54"/>
          <p:cNvSpPr>
            <a:spLocks noChangeShapeType="1"/>
          </p:cNvSpPr>
          <p:nvPr/>
        </p:nvSpPr>
        <p:spPr bwMode="blackWhite">
          <a:xfrm>
            <a:off x="8415338" y="4356101"/>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7" name="Line 55"/>
          <p:cNvSpPr>
            <a:spLocks noChangeShapeType="1"/>
          </p:cNvSpPr>
          <p:nvPr/>
        </p:nvSpPr>
        <p:spPr bwMode="blackWhite">
          <a:xfrm>
            <a:off x="8740775" y="4354514"/>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8" name="Line 56"/>
          <p:cNvSpPr>
            <a:spLocks noChangeShapeType="1"/>
          </p:cNvSpPr>
          <p:nvPr/>
        </p:nvSpPr>
        <p:spPr bwMode="blackWhite">
          <a:xfrm>
            <a:off x="8167688" y="4351339"/>
            <a:ext cx="0" cy="13620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9" name="Rectangle 57"/>
          <p:cNvSpPr>
            <a:spLocks noChangeArrowheads="1"/>
          </p:cNvSpPr>
          <p:nvPr/>
        </p:nvSpPr>
        <p:spPr bwMode="auto">
          <a:xfrm>
            <a:off x="3103564" y="5808663"/>
            <a:ext cx="95571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t>Table 1</a:t>
            </a:r>
          </a:p>
        </p:txBody>
      </p:sp>
      <p:sp>
        <p:nvSpPr>
          <p:cNvPr id="310330" name="Rectangle 58"/>
          <p:cNvSpPr>
            <a:spLocks noChangeArrowheads="1"/>
          </p:cNvSpPr>
          <p:nvPr/>
        </p:nvSpPr>
        <p:spPr bwMode="auto">
          <a:xfrm>
            <a:off x="7010401" y="5803900"/>
            <a:ext cx="95571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t>Table 2</a:t>
            </a:r>
          </a:p>
        </p:txBody>
      </p:sp>
      <p:sp>
        <p:nvSpPr>
          <p:cNvPr id="310331" name="Rectangle 59"/>
          <p:cNvSpPr>
            <a:spLocks noChangeArrowheads="1"/>
          </p:cNvSpPr>
          <p:nvPr/>
        </p:nvSpPr>
        <p:spPr bwMode="auto">
          <a:xfrm>
            <a:off x="7010401" y="3705225"/>
            <a:ext cx="95571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t>Table 1</a:t>
            </a:r>
          </a:p>
        </p:txBody>
      </p:sp>
      <p:sp>
        <p:nvSpPr>
          <p:cNvPr id="310332" name="Rectangle 60"/>
          <p:cNvSpPr>
            <a:spLocks noChangeArrowheads="1"/>
          </p:cNvSpPr>
          <p:nvPr/>
        </p:nvSpPr>
        <p:spPr bwMode="auto">
          <a:xfrm>
            <a:off x="3103564" y="3708400"/>
            <a:ext cx="95571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t>Table 1</a:t>
            </a:r>
          </a:p>
        </p:txBody>
      </p:sp>
      <p:sp>
        <p:nvSpPr>
          <p:cNvPr id="310345" name="Rectangle 73"/>
          <p:cNvSpPr>
            <a:spLocks noChangeArrowheads="1"/>
          </p:cNvSpPr>
          <p:nvPr/>
        </p:nvSpPr>
        <p:spPr bwMode="auto">
          <a:xfrm>
            <a:off x="5741989" y="4551363"/>
            <a:ext cx="57938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t>Join</a:t>
            </a:r>
          </a:p>
        </p:txBody>
      </p:sp>
      <p:sp>
        <p:nvSpPr>
          <p:cNvPr id="310346" name="Line 74"/>
          <p:cNvSpPr>
            <a:spLocks noChangeShapeType="1"/>
          </p:cNvSpPr>
          <p:nvPr/>
        </p:nvSpPr>
        <p:spPr bwMode="auto">
          <a:xfrm flipV="1">
            <a:off x="5029200" y="5067300"/>
            <a:ext cx="2114550"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8" name="Rectangle 76"/>
          <p:cNvSpPr>
            <a:spLocks noChangeArrowheads="1"/>
          </p:cNvSpPr>
          <p:nvPr/>
        </p:nvSpPr>
        <p:spPr bwMode="blackWhite">
          <a:xfrm>
            <a:off x="7175500" y="4354513"/>
            <a:ext cx="1841500" cy="13462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US"/>
          </a:p>
        </p:txBody>
      </p:sp>
      <p:sp>
        <p:nvSpPr>
          <p:cNvPr id="310275" name="Rectangle 3"/>
          <p:cNvSpPr>
            <a:spLocks noChangeArrowheads="1"/>
          </p:cNvSpPr>
          <p:nvPr/>
        </p:nvSpPr>
        <p:spPr bwMode="blackWhite">
          <a:xfrm>
            <a:off x="3216275" y="2268538"/>
            <a:ext cx="1841500" cy="1346200"/>
          </a:xfrm>
          <a:prstGeom prst="rect">
            <a:avLst/>
          </a:prstGeom>
          <a:solidFill>
            <a:srgbClr val="CCCC99"/>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US"/>
          </a:p>
        </p:txBody>
      </p:sp>
      <p:sp>
        <p:nvSpPr>
          <p:cNvPr id="310277" name="Rectangle 5"/>
          <p:cNvSpPr>
            <a:spLocks noChangeArrowheads="1"/>
          </p:cNvSpPr>
          <p:nvPr/>
        </p:nvSpPr>
        <p:spPr bwMode="blackWhite">
          <a:xfrm>
            <a:off x="7137400" y="2257425"/>
            <a:ext cx="1841500" cy="1346200"/>
          </a:xfrm>
          <a:prstGeom prst="rect">
            <a:avLst/>
          </a:prstGeom>
          <a:solidFill>
            <a:srgbClr val="CCCC99"/>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US"/>
          </a:p>
        </p:txBody>
      </p:sp>
      <p:grpSp>
        <p:nvGrpSpPr>
          <p:cNvPr id="310278" name="Group 6"/>
          <p:cNvGrpSpPr>
            <a:grpSpLocks/>
          </p:cNvGrpSpPr>
          <p:nvPr/>
        </p:nvGrpSpPr>
        <p:grpSpPr bwMode="auto">
          <a:xfrm>
            <a:off x="3498851" y="2279650"/>
            <a:ext cx="1274763" cy="1327150"/>
            <a:chOff x="1244" y="1460"/>
            <a:chExt cx="803" cy="836"/>
          </a:xfrm>
        </p:grpSpPr>
        <p:sp>
          <p:nvSpPr>
            <p:cNvPr id="310279" name="Rectangle 7"/>
            <p:cNvSpPr>
              <a:spLocks noChangeArrowheads="1"/>
            </p:cNvSpPr>
            <p:nvPr/>
          </p:nvSpPr>
          <p:spPr bwMode="auto">
            <a:xfrm>
              <a:off x="1244" y="1460"/>
              <a:ext cx="425" cy="836"/>
            </a:xfrm>
            <a:prstGeom prst="rect">
              <a:avLst/>
            </a:prstGeom>
            <a:solidFill>
              <a:srgbClr val="FF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0" name="Rectangle 8"/>
            <p:cNvSpPr>
              <a:spLocks noChangeArrowheads="1"/>
            </p:cNvSpPr>
            <p:nvPr/>
          </p:nvSpPr>
          <p:spPr bwMode="auto">
            <a:xfrm>
              <a:off x="1852" y="1460"/>
              <a:ext cx="195" cy="836"/>
            </a:xfrm>
            <a:prstGeom prst="rect">
              <a:avLst/>
            </a:prstGeom>
            <a:solidFill>
              <a:srgbClr val="FF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0281" name="Group 9"/>
          <p:cNvGrpSpPr>
            <a:grpSpLocks/>
          </p:cNvGrpSpPr>
          <p:nvPr/>
        </p:nvGrpSpPr>
        <p:grpSpPr bwMode="auto">
          <a:xfrm>
            <a:off x="7146926" y="2420938"/>
            <a:ext cx="1825625" cy="1066800"/>
            <a:chOff x="3422" y="1549"/>
            <a:chExt cx="1150" cy="672"/>
          </a:xfrm>
        </p:grpSpPr>
        <p:sp>
          <p:nvSpPr>
            <p:cNvPr id="310282" name="Rectangle 10"/>
            <p:cNvSpPr>
              <a:spLocks noChangeArrowheads="1"/>
            </p:cNvSpPr>
            <p:nvPr/>
          </p:nvSpPr>
          <p:spPr bwMode="auto">
            <a:xfrm>
              <a:off x="3422" y="1741"/>
              <a:ext cx="1150" cy="91"/>
            </a:xfrm>
            <a:prstGeom prst="rect">
              <a:avLst/>
            </a:prstGeom>
            <a:solidFill>
              <a:srgbClr val="FF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3" name="Rectangle 11"/>
            <p:cNvSpPr>
              <a:spLocks noChangeArrowheads="1"/>
            </p:cNvSpPr>
            <p:nvPr/>
          </p:nvSpPr>
          <p:spPr bwMode="auto">
            <a:xfrm>
              <a:off x="3422" y="2026"/>
              <a:ext cx="1150" cy="195"/>
            </a:xfrm>
            <a:prstGeom prst="rect">
              <a:avLst/>
            </a:prstGeom>
            <a:solidFill>
              <a:srgbClr val="FF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4" name="Rectangle 12"/>
            <p:cNvSpPr>
              <a:spLocks noChangeArrowheads="1"/>
            </p:cNvSpPr>
            <p:nvPr/>
          </p:nvSpPr>
          <p:spPr bwMode="auto">
            <a:xfrm>
              <a:off x="3422" y="1549"/>
              <a:ext cx="1150" cy="85"/>
            </a:xfrm>
            <a:prstGeom prst="rect">
              <a:avLst/>
            </a:prstGeom>
            <a:solidFill>
              <a:srgbClr val="FF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0285" name="Line 13"/>
          <p:cNvSpPr>
            <a:spLocks noChangeShapeType="1"/>
          </p:cNvSpPr>
          <p:nvPr/>
        </p:nvSpPr>
        <p:spPr bwMode="auto">
          <a:xfrm>
            <a:off x="7138988" y="24161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6" name="Line 14"/>
          <p:cNvSpPr>
            <a:spLocks noChangeShapeType="1"/>
          </p:cNvSpPr>
          <p:nvPr/>
        </p:nvSpPr>
        <p:spPr bwMode="auto">
          <a:xfrm>
            <a:off x="7138988" y="2559050"/>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7" name="Line 15"/>
          <p:cNvSpPr>
            <a:spLocks noChangeShapeType="1"/>
          </p:cNvSpPr>
          <p:nvPr/>
        </p:nvSpPr>
        <p:spPr bwMode="auto">
          <a:xfrm>
            <a:off x="7138988" y="27209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8" name="Line 16"/>
          <p:cNvSpPr>
            <a:spLocks noChangeShapeType="1"/>
          </p:cNvSpPr>
          <p:nvPr/>
        </p:nvSpPr>
        <p:spPr bwMode="auto">
          <a:xfrm>
            <a:off x="7138988" y="28733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9" name="Line 17"/>
          <p:cNvSpPr>
            <a:spLocks noChangeShapeType="1"/>
          </p:cNvSpPr>
          <p:nvPr/>
        </p:nvSpPr>
        <p:spPr bwMode="auto">
          <a:xfrm>
            <a:off x="7138988" y="30257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0" name="Line 18"/>
          <p:cNvSpPr>
            <a:spLocks noChangeShapeType="1"/>
          </p:cNvSpPr>
          <p:nvPr/>
        </p:nvSpPr>
        <p:spPr bwMode="auto">
          <a:xfrm>
            <a:off x="7138988" y="31781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1" name="Line 19"/>
          <p:cNvSpPr>
            <a:spLocks noChangeShapeType="1"/>
          </p:cNvSpPr>
          <p:nvPr/>
        </p:nvSpPr>
        <p:spPr bwMode="auto">
          <a:xfrm>
            <a:off x="7138988" y="33305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2" name="Line 20"/>
          <p:cNvSpPr>
            <a:spLocks noChangeShapeType="1"/>
          </p:cNvSpPr>
          <p:nvPr/>
        </p:nvSpPr>
        <p:spPr bwMode="auto">
          <a:xfrm>
            <a:off x="7138988" y="3482975"/>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0293" name="Group 21"/>
          <p:cNvGrpSpPr>
            <a:grpSpLocks/>
          </p:cNvGrpSpPr>
          <p:nvPr/>
        </p:nvGrpSpPr>
        <p:grpSpPr bwMode="auto">
          <a:xfrm>
            <a:off x="7410451" y="2244725"/>
            <a:ext cx="1292225" cy="1347788"/>
            <a:chOff x="3708" y="1414"/>
            <a:chExt cx="814" cy="867"/>
          </a:xfrm>
        </p:grpSpPr>
        <p:sp>
          <p:nvSpPr>
            <p:cNvPr id="310294" name="Line 22"/>
            <p:cNvSpPr>
              <a:spLocks noChangeShapeType="1"/>
            </p:cNvSpPr>
            <p:nvPr/>
          </p:nvSpPr>
          <p:spPr bwMode="auto">
            <a:xfrm>
              <a:off x="4146" y="1414"/>
              <a:ext cx="0" cy="86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5" name="Line 23"/>
            <p:cNvSpPr>
              <a:spLocks noChangeShapeType="1"/>
            </p:cNvSpPr>
            <p:nvPr/>
          </p:nvSpPr>
          <p:spPr bwMode="auto">
            <a:xfrm>
              <a:off x="3708" y="1414"/>
              <a:ext cx="0" cy="86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6" name="Line 24"/>
            <p:cNvSpPr>
              <a:spLocks noChangeShapeType="1"/>
            </p:cNvSpPr>
            <p:nvPr/>
          </p:nvSpPr>
          <p:spPr bwMode="auto">
            <a:xfrm>
              <a:off x="4317" y="1414"/>
              <a:ext cx="0" cy="86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7" name="Line 25"/>
            <p:cNvSpPr>
              <a:spLocks noChangeShapeType="1"/>
            </p:cNvSpPr>
            <p:nvPr/>
          </p:nvSpPr>
          <p:spPr bwMode="auto">
            <a:xfrm>
              <a:off x="4522" y="1422"/>
              <a:ext cx="0" cy="85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0333" name="Line 61"/>
          <p:cNvSpPr>
            <a:spLocks noChangeShapeType="1"/>
          </p:cNvSpPr>
          <p:nvPr/>
        </p:nvSpPr>
        <p:spPr bwMode="auto">
          <a:xfrm>
            <a:off x="4184650" y="2255838"/>
            <a:ext cx="0" cy="13763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4" name="Line 62"/>
          <p:cNvSpPr>
            <a:spLocks noChangeShapeType="1"/>
          </p:cNvSpPr>
          <p:nvPr/>
        </p:nvSpPr>
        <p:spPr bwMode="auto">
          <a:xfrm>
            <a:off x="3489325" y="2255838"/>
            <a:ext cx="0" cy="13763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5" name="Line 63"/>
          <p:cNvSpPr>
            <a:spLocks noChangeShapeType="1"/>
          </p:cNvSpPr>
          <p:nvPr/>
        </p:nvSpPr>
        <p:spPr bwMode="auto">
          <a:xfrm>
            <a:off x="3217863" y="24272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6" name="Line 64"/>
          <p:cNvSpPr>
            <a:spLocks noChangeShapeType="1"/>
          </p:cNvSpPr>
          <p:nvPr/>
        </p:nvSpPr>
        <p:spPr bwMode="auto">
          <a:xfrm>
            <a:off x="3217863" y="25796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7" name="Line 65"/>
          <p:cNvSpPr>
            <a:spLocks noChangeShapeType="1"/>
          </p:cNvSpPr>
          <p:nvPr/>
        </p:nvSpPr>
        <p:spPr bwMode="auto">
          <a:xfrm>
            <a:off x="3217863" y="27320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8" name="Line 66"/>
          <p:cNvSpPr>
            <a:spLocks noChangeShapeType="1"/>
          </p:cNvSpPr>
          <p:nvPr/>
        </p:nvSpPr>
        <p:spPr bwMode="auto">
          <a:xfrm>
            <a:off x="3217863" y="28844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9" name="Line 67"/>
          <p:cNvSpPr>
            <a:spLocks noChangeShapeType="1"/>
          </p:cNvSpPr>
          <p:nvPr/>
        </p:nvSpPr>
        <p:spPr bwMode="auto">
          <a:xfrm>
            <a:off x="3217863" y="30368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0" name="Line 68"/>
          <p:cNvSpPr>
            <a:spLocks noChangeShapeType="1"/>
          </p:cNvSpPr>
          <p:nvPr/>
        </p:nvSpPr>
        <p:spPr bwMode="auto">
          <a:xfrm>
            <a:off x="3217863" y="31892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1" name="Line 69"/>
          <p:cNvSpPr>
            <a:spLocks noChangeShapeType="1"/>
          </p:cNvSpPr>
          <p:nvPr/>
        </p:nvSpPr>
        <p:spPr bwMode="auto">
          <a:xfrm>
            <a:off x="3217863" y="33416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2" name="Line 70"/>
          <p:cNvSpPr>
            <a:spLocks noChangeShapeType="1"/>
          </p:cNvSpPr>
          <p:nvPr/>
        </p:nvSpPr>
        <p:spPr bwMode="auto">
          <a:xfrm>
            <a:off x="3217863" y="3494088"/>
            <a:ext cx="18462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3" name="Line 71"/>
          <p:cNvSpPr>
            <a:spLocks noChangeShapeType="1"/>
          </p:cNvSpPr>
          <p:nvPr/>
        </p:nvSpPr>
        <p:spPr bwMode="auto">
          <a:xfrm>
            <a:off x="4456113" y="2255838"/>
            <a:ext cx="0" cy="13763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4" name="Line 72"/>
          <p:cNvSpPr>
            <a:spLocks noChangeShapeType="1"/>
          </p:cNvSpPr>
          <p:nvPr/>
        </p:nvSpPr>
        <p:spPr bwMode="auto">
          <a:xfrm>
            <a:off x="4781550" y="2254251"/>
            <a:ext cx="0" cy="13763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7" name="Rectangle 75"/>
          <p:cNvSpPr>
            <a:spLocks noChangeArrowheads="1"/>
          </p:cNvSpPr>
          <p:nvPr/>
        </p:nvSpPr>
        <p:spPr bwMode="auto">
          <a:xfrm>
            <a:off x="7137400" y="2257425"/>
            <a:ext cx="1841500" cy="13462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US"/>
          </a:p>
        </p:txBody>
      </p:sp>
      <p:sp>
        <p:nvSpPr>
          <p:cNvPr id="310349" name="Rectangle 77"/>
          <p:cNvSpPr>
            <a:spLocks noChangeArrowheads="1"/>
          </p:cNvSpPr>
          <p:nvPr/>
        </p:nvSpPr>
        <p:spPr bwMode="auto">
          <a:xfrm>
            <a:off x="3216275" y="2268538"/>
            <a:ext cx="1841500" cy="13462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US"/>
          </a:p>
        </p:txBody>
      </p:sp>
      <p:sp>
        <p:nvSpPr>
          <p:cNvPr id="310350" name="Rectangle 78"/>
          <p:cNvSpPr>
            <a:spLocks noChangeArrowheads="1"/>
          </p:cNvSpPr>
          <p:nvPr/>
        </p:nvSpPr>
        <p:spPr bwMode="blackWhite">
          <a:xfrm>
            <a:off x="3165475" y="4352925"/>
            <a:ext cx="1841500" cy="13462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US"/>
          </a:p>
        </p:txBody>
      </p:sp>
    </p:spTree>
    <p:extLst>
      <p:ext uri="{BB962C8B-B14F-4D97-AF65-F5344CB8AC3E}">
        <p14:creationId xmlns:p14="http://schemas.microsoft.com/office/powerpoint/2010/main" val="816291469"/>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5" name="Rectangle 5"/>
          <p:cNvSpPr>
            <a:spLocks noGrp="1" noChangeArrowheads="1"/>
          </p:cNvSpPr>
          <p:nvPr>
            <p:ph type="title"/>
          </p:nvPr>
        </p:nvSpPr>
        <p:spPr/>
        <p:txBody>
          <a:bodyPr/>
          <a:lstStyle/>
          <a:p>
            <a:r>
              <a:rPr lang="en-US" altLang="en-US"/>
              <a:t>Basic </a:t>
            </a:r>
            <a:r>
              <a:rPr lang="en-US" altLang="en-US">
                <a:latin typeface="Courier New" panose="02070309020205020404" pitchFamily="49" charset="0"/>
              </a:rPr>
              <a:t>SELECT</a:t>
            </a:r>
            <a:r>
              <a:rPr lang="en-US" altLang="en-US"/>
              <a:t> Statement</a:t>
            </a:r>
          </a:p>
        </p:txBody>
      </p:sp>
      <p:sp>
        <p:nvSpPr>
          <p:cNvPr id="312326" name="Rectangle 6"/>
          <p:cNvSpPr>
            <a:spLocks noGrp="1" noChangeArrowheads="1"/>
          </p:cNvSpPr>
          <p:nvPr>
            <p:ph type="body" idx="4294967295"/>
          </p:nvPr>
        </p:nvSpPr>
        <p:spPr>
          <a:xfrm>
            <a:off x="2133600" y="3029758"/>
            <a:ext cx="7918450" cy="762000"/>
          </a:xfrm>
          <a:prstGeom prst="rect">
            <a:avLst/>
          </a:prstGeom>
        </p:spPr>
        <p:txBody>
          <a:bodyPr>
            <a:normAutofit lnSpcReduction="10000"/>
          </a:bodyPr>
          <a:lstStyle/>
          <a:p>
            <a:pPr lvl="1"/>
            <a:r>
              <a:rPr lang="en-US" altLang="en-US">
                <a:latin typeface="Courier New" panose="02070309020205020404" pitchFamily="49" charset="0"/>
              </a:rPr>
              <a:t>SELECT</a:t>
            </a:r>
            <a:r>
              <a:rPr lang="en-US" altLang="en-US"/>
              <a:t> identifies the columns to be displayed.</a:t>
            </a:r>
          </a:p>
          <a:p>
            <a:pPr lvl="1"/>
            <a:r>
              <a:rPr lang="en-US" altLang="en-US">
                <a:latin typeface="Courier New" panose="02070309020205020404" pitchFamily="49" charset="0"/>
              </a:rPr>
              <a:t>FROM</a:t>
            </a:r>
            <a:r>
              <a:rPr lang="en-US" altLang="en-US"/>
              <a:t> identifies the table containing those columns.</a:t>
            </a:r>
          </a:p>
        </p:txBody>
      </p:sp>
      <p:sp>
        <p:nvSpPr>
          <p:cNvPr id="312324" name="Rectangle 4"/>
          <p:cNvSpPr>
            <a:spLocks noChangeArrowheads="1"/>
          </p:cNvSpPr>
          <p:nvPr/>
        </p:nvSpPr>
        <p:spPr bwMode="blackGray">
          <a:xfrm>
            <a:off x="2400300" y="2115359"/>
            <a:ext cx="7277100" cy="7334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*|{[DISTINCT]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a:t>
            </a:r>
            <a:r>
              <a:rPr lang="en-US" altLang="en-US" sz="1800" i="1">
                <a:solidFill>
                  <a:srgbClr val="000000"/>
                </a:solidFill>
                <a:latin typeface="Courier New" panose="02070309020205020404" pitchFamily="49" charset="0"/>
              </a:rPr>
              <a:t>expression</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alias</a:t>
            </a:r>
            <a:r>
              <a:rPr lang="en-US" altLang="en-US" sz="1800">
                <a:solidFill>
                  <a:srgbClr val="000000"/>
                </a:solidFill>
                <a:latin typeface="Courier New" panose="02070309020205020404" pitchFamily="49" charset="0"/>
              </a:rPr>
              <a:t>],...}</a:t>
            </a:r>
          </a:p>
          <a:p>
            <a:pPr eaLnBrk="0" hangingPunct="0">
              <a:buClrTx/>
              <a:buFontTx/>
              <a:buNone/>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p>
        </p:txBody>
      </p:sp>
    </p:spTree>
    <p:extLst>
      <p:ext uri="{BB962C8B-B14F-4D97-AF65-F5344CB8AC3E}">
        <p14:creationId xmlns:p14="http://schemas.microsoft.com/office/powerpoint/2010/main" val="2444162357"/>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ltLang="en-US"/>
              <a:t>Selecting All Columns</a:t>
            </a:r>
          </a:p>
        </p:txBody>
      </p:sp>
      <p:sp>
        <p:nvSpPr>
          <p:cNvPr id="314373" name="Rectangle 5"/>
          <p:cNvSpPr>
            <a:spLocks noChangeArrowheads="1"/>
          </p:cNvSpPr>
          <p:nvPr/>
        </p:nvSpPr>
        <p:spPr bwMode="blackWhite">
          <a:xfrm flipH="1" flipV="1">
            <a:off x="3160714" y="1876425"/>
            <a:ext cx="268287" cy="2476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4" name="Rectangle 6"/>
          <p:cNvSpPr>
            <a:spLocks noChangeArrowheads="1"/>
          </p:cNvSpPr>
          <p:nvPr/>
        </p:nvSpPr>
        <p:spPr bwMode="blackGray">
          <a:xfrm>
            <a:off x="2400300" y="1800226"/>
            <a:ext cx="7277100" cy="7334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a:t>
            </a:r>
          </a:p>
          <a:p>
            <a:pPr eaLnBrk="0" hangingPunct="0">
              <a:buClrTx/>
              <a:buFontTx/>
              <a:buNone/>
            </a:pPr>
            <a:r>
              <a:rPr lang="en-US" altLang="en-US" sz="1800">
                <a:solidFill>
                  <a:srgbClr val="000000"/>
                </a:solidFill>
                <a:latin typeface="Courier New" panose="02070309020205020404" pitchFamily="49" charset="0"/>
              </a:rPr>
              <a:t>FROM   departments;</a:t>
            </a:r>
          </a:p>
        </p:txBody>
      </p:sp>
      <p:sp>
        <p:nvSpPr>
          <p:cNvPr id="314375" name="Rectangle 7"/>
          <p:cNvSpPr>
            <a:spLocks noChangeArrowheads="1"/>
          </p:cNvSpPr>
          <p:nvPr/>
        </p:nvSpPr>
        <p:spPr bwMode="gray">
          <a:xfrm flipH="1" flipV="1">
            <a:off x="3386139" y="1876425"/>
            <a:ext cx="268287" cy="2476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4378" name="Picture 10" descr="C:\project-SQLFund1\images\img01-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352800" y="2971800"/>
            <a:ext cx="5418138" cy="210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613119"/>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title"/>
          </p:nvPr>
        </p:nvSpPr>
        <p:spPr/>
        <p:txBody>
          <a:bodyPr/>
          <a:lstStyle/>
          <a:p>
            <a:r>
              <a:rPr lang="en-US" altLang="en-US"/>
              <a:t>Selecting Specific Columns</a:t>
            </a:r>
          </a:p>
        </p:txBody>
      </p:sp>
      <p:sp>
        <p:nvSpPr>
          <p:cNvPr id="316421" name="Rectangle 5"/>
          <p:cNvSpPr>
            <a:spLocks noChangeArrowheads="1"/>
          </p:cNvSpPr>
          <p:nvPr/>
        </p:nvSpPr>
        <p:spPr bwMode="gray">
          <a:xfrm>
            <a:off x="3124200" y="1916114"/>
            <a:ext cx="3733800" cy="3206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2" name="Rectangle 6"/>
          <p:cNvSpPr>
            <a:spLocks noChangeArrowheads="1"/>
          </p:cNvSpPr>
          <p:nvPr/>
        </p:nvSpPr>
        <p:spPr bwMode="blackGray">
          <a:xfrm>
            <a:off x="2382838" y="1790701"/>
            <a:ext cx="7277100" cy="7334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department_id, location_id</a:t>
            </a:r>
          </a:p>
          <a:p>
            <a:pPr eaLnBrk="0" hangingPunct="0">
              <a:buClrTx/>
              <a:buFontTx/>
              <a:buNone/>
            </a:pPr>
            <a:r>
              <a:rPr lang="en-US" altLang="en-US" sz="1800">
                <a:solidFill>
                  <a:srgbClr val="000000"/>
                </a:solidFill>
                <a:latin typeface="Courier New" panose="02070309020205020404" pitchFamily="49" charset="0"/>
              </a:rPr>
              <a:t>FROM   departments;</a:t>
            </a:r>
          </a:p>
        </p:txBody>
      </p:sp>
      <p:sp>
        <p:nvSpPr>
          <p:cNvPr id="316423" name="Rectangle 7"/>
          <p:cNvSpPr>
            <a:spLocks noChangeArrowheads="1"/>
          </p:cNvSpPr>
          <p:nvPr/>
        </p:nvSpPr>
        <p:spPr bwMode="gray">
          <a:xfrm>
            <a:off x="3400425" y="1871664"/>
            <a:ext cx="3733800" cy="3206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6425" name="Picture 9" descr="C:\project-SQLFund1\images\img01-0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8200" y="2971800"/>
            <a:ext cx="29146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28331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a:t>
            </a:r>
            <a:r>
              <a:rPr lang="en-US" dirty="0" smtClean="0"/>
              <a:t>MYSQL?</a:t>
            </a:r>
            <a:endParaRPr lang="en-US" dirty="0"/>
          </a:p>
        </p:txBody>
      </p:sp>
      <p:sp>
        <p:nvSpPr>
          <p:cNvPr id="3" name="Content Placeholder 2"/>
          <p:cNvSpPr>
            <a:spLocks noGrp="1"/>
          </p:cNvSpPr>
          <p:nvPr>
            <p:ph sz="quarter" idx="13"/>
          </p:nvPr>
        </p:nvSpPr>
        <p:spPr/>
        <p:txBody>
          <a:bodyPr/>
          <a:lstStyle/>
          <a:p>
            <a:r>
              <a:rPr lang="en-US" dirty="0"/>
              <a:t>MySQL, the most popular Open Source SQL database management system, is developed, distributed, and supported by Oracle Corporation</a:t>
            </a:r>
            <a:r>
              <a:rPr lang="en-US" dirty="0" smtClean="0"/>
              <a:t>.</a:t>
            </a:r>
          </a:p>
          <a:p>
            <a:r>
              <a:rPr lang="en-US" dirty="0"/>
              <a:t>The MySQL Web site (</a:t>
            </a:r>
            <a:r>
              <a:rPr lang="en-US" dirty="0">
                <a:hlinkClick r:id="rId2"/>
              </a:rPr>
              <a:t>http://www.mysql.com/</a:t>
            </a:r>
            <a:r>
              <a:rPr lang="en-US" dirty="0"/>
              <a:t>) provides the latest information about MySQL software.</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827735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86" name="Rectangle 26"/>
          <p:cNvSpPr>
            <a:spLocks noGrp="1" noChangeArrowheads="1"/>
          </p:cNvSpPr>
          <p:nvPr>
            <p:ph type="title"/>
          </p:nvPr>
        </p:nvSpPr>
        <p:spPr>
          <a:xfrm>
            <a:off x="913775" y="618518"/>
            <a:ext cx="10364451" cy="1171646"/>
          </a:xfrm>
        </p:spPr>
        <p:txBody>
          <a:bodyPr/>
          <a:lstStyle/>
          <a:p>
            <a:r>
              <a:rPr lang="en-US" altLang="en-US" dirty="0"/>
              <a:t>Arithmetic </a:t>
            </a:r>
            <a:r>
              <a:rPr lang="en-US" altLang="en-US" dirty="0" smtClean="0"/>
              <a:t>Expressions</a:t>
            </a:r>
            <a:br>
              <a:rPr lang="en-US" altLang="en-US" dirty="0" smtClean="0"/>
            </a:br>
            <a:endParaRPr lang="en-US" altLang="en-US" dirty="0"/>
          </a:p>
        </p:txBody>
      </p:sp>
      <p:sp>
        <p:nvSpPr>
          <p:cNvPr id="322587" name="Rectangle 27"/>
          <p:cNvSpPr>
            <a:spLocks noGrp="1" noChangeArrowheads="1"/>
          </p:cNvSpPr>
          <p:nvPr>
            <p:ph type="body" idx="4294967295"/>
          </p:nvPr>
        </p:nvSpPr>
        <p:spPr>
          <a:xfrm>
            <a:off x="2133600" y="1449389"/>
            <a:ext cx="7918450" cy="695325"/>
          </a:xfrm>
          <a:prstGeom prst="rect">
            <a:avLst/>
          </a:prstGeom>
        </p:spPr>
        <p:txBody>
          <a:bodyPr>
            <a:normAutofit fontScale="92500" lnSpcReduction="20000"/>
          </a:bodyPr>
          <a:lstStyle/>
          <a:p>
            <a:r>
              <a:rPr lang="en-US" altLang="en-US" dirty="0"/>
              <a:t>Create expressions with number and date data by using arithmetic operators.</a:t>
            </a:r>
          </a:p>
        </p:txBody>
      </p:sp>
      <p:sp>
        <p:nvSpPr>
          <p:cNvPr id="322565" name="Rectangle 5"/>
          <p:cNvSpPr>
            <a:spLocks noChangeArrowheads="1"/>
          </p:cNvSpPr>
          <p:nvPr/>
        </p:nvSpPr>
        <p:spPr bwMode="blackWhite">
          <a:xfrm>
            <a:off x="5270500" y="3824289"/>
            <a:ext cx="29718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t>Multiply</a:t>
            </a:r>
          </a:p>
        </p:txBody>
      </p:sp>
      <p:sp>
        <p:nvSpPr>
          <p:cNvPr id="322566" name="Rectangle 6"/>
          <p:cNvSpPr>
            <a:spLocks noChangeArrowheads="1"/>
          </p:cNvSpPr>
          <p:nvPr/>
        </p:nvSpPr>
        <p:spPr bwMode="blackWhite">
          <a:xfrm>
            <a:off x="3898900" y="3824289"/>
            <a:ext cx="13716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algn="ctr"/>
            <a:r>
              <a:rPr lang="en-US" altLang="en-US" sz="1800"/>
              <a:t>*</a:t>
            </a:r>
          </a:p>
        </p:txBody>
      </p:sp>
      <p:sp>
        <p:nvSpPr>
          <p:cNvPr id="322567" name="Rectangle 7"/>
          <p:cNvSpPr>
            <a:spLocks noChangeArrowheads="1"/>
          </p:cNvSpPr>
          <p:nvPr/>
        </p:nvSpPr>
        <p:spPr bwMode="blackWhite">
          <a:xfrm>
            <a:off x="5270500" y="4189414"/>
            <a:ext cx="29718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t>Divide</a:t>
            </a:r>
          </a:p>
        </p:txBody>
      </p:sp>
      <p:sp>
        <p:nvSpPr>
          <p:cNvPr id="322568" name="Rectangle 8"/>
          <p:cNvSpPr>
            <a:spLocks noChangeArrowheads="1"/>
          </p:cNvSpPr>
          <p:nvPr/>
        </p:nvSpPr>
        <p:spPr bwMode="blackWhite">
          <a:xfrm>
            <a:off x="3898900" y="4189414"/>
            <a:ext cx="13716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lvl="1" algn="ctr">
              <a:buFont typeface="Arial" panose="020B0604020202020204" pitchFamily="34" charset="0"/>
              <a:buNone/>
            </a:pPr>
            <a:r>
              <a:rPr lang="en-US" altLang="en-US" sz="1800"/>
              <a:t>/</a:t>
            </a:r>
          </a:p>
        </p:txBody>
      </p:sp>
      <p:sp>
        <p:nvSpPr>
          <p:cNvPr id="322569" name="Rectangle 9"/>
          <p:cNvSpPr>
            <a:spLocks noChangeArrowheads="1"/>
          </p:cNvSpPr>
          <p:nvPr/>
        </p:nvSpPr>
        <p:spPr bwMode="blackWhite">
          <a:xfrm>
            <a:off x="5270500" y="3441700"/>
            <a:ext cx="2971800"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t>Subtract</a:t>
            </a:r>
          </a:p>
        </p:txBody>
      </p:sp>
      <p:sp>
        <p:nvSpPr>
          <p:cNvPr id="322570" name="Rectangle 10"/>
          <p:cNvSpPr>
            <a:spLocks noChangeArrowheads="1"/>
          </p:cNvSpPr>
          <p:nvPr/>
        </p:nvSpPr>
        <p:spPr bwMode="blackWhite">
          <a:xfrm>
            <a:off x="3898900" y="3441700"/>
            <a:ext cx="1371600"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lvl="1" algn="ctr">
              <a:buFont typeface="Arial" panose="020B0604020202020204" pitchFamily="34" charset="0"/>
              <a:buNone/>
            </a:pPr>
            <a:r>
              <a:rPr lang="en-US" altLang="en-US" sz="1800"/>
              <a:t>-</a:t>
            </a:r>
          </a:p>
        </p:txBody>
      </p:sp>
      <p:sp>
        <p:nvSpPr>
          <p:cNvPr id="322571" name="Rectangle 11"/>
          <p:cNvSpPr>
            <a:spLocks noChangeArrowheads="1"/>
          </p:cNvSpPr>
          <p:nvPr/>
        </p:nvSpPr>
        <p:spPr bwMode="blackWhite">
          <a:xfrm>
            <a:off x="5270500" y="3076576"/>
            <a:ext cx="29718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t>Add</a:t>
            </a:r>
          </a:p>
        </p:txBody>
      </p:sp>
      <p:sp>
        <p:nvSpPr>
          <p:cNvPr id="322572" name="Rectangle 12"/>
          <p:cNvSpPr>
            <a:spLocks noChangeArrowheads="1"/>
          </p:cNvSpPr>
          <p:nvPr/>
        </p:nvSpPr>
        <p:spPr bwMode="blackWhite">
          <a:xfrm>
            <a:off x="3898900" y="3076576"/>
            <a:ext cx="13716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lvl="1" algn="ctr">
              <a:buFont typeface="Arial" panose="020B0604020202020204" pitchFamily="34" charset="0"/>
              <a:buNone/>
            </a:pPr>
            <a:r>
              <a:rPr lang="en-US" altLang="en-US" sz="1800"/>
              <a:t>+</a:t>
            </a:r>
          </a:p>
        </p:txBody>
      </p:sp>
      <p:sp>
        <p:nvSpPr>
          <p:cNvPr id="322573" name="Rectangle 13"/>
          <p:cNvSpPr>
            <a:spLocks noChangeArrowheads="1"/>
          </p:cNvSpPr>
          <p:nvPr/>
        </p:nvSpPr>
        <p:spPr bwMode="gray">
          <a:xfrm>
            <a:off x="5270500" y="2711451"/>
            <a:ext cx="297180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Description</a:t>
            </a:r>
          </a:p>
        </p:txBody>
      </p:sp>
      <p:sp>
        <p:nvSpPr>
          <p:cNvPr id="322574" name="Rectangle 14"/>
          <p:cNvSpPr>
            <a:spLocks noChangeArrowheads="1"/>
          </p:cNvSpPr>
          <p:nvPr/>
        </p:nvSpPr>
        <p:spPr bwMode="gray">
          <a:xfrm>
            <a:off x="3898900" y="2711451"/>
            <a:ext cx="137160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Operator</a:t>
            </a:r>
          </a:p>
        </p:txBody>
      </p:sp>
      <p:sp>
        <p:nvSpPr>
          <p:cNvPr id="322575" name="Line 15"/>
          <p:cNvSpPr>
            <a:spLocks noChangeShapeType="1"/>
          </p:cNvSpPr>
          <p:nvPr/>
        </p:nvSpPr>
        <p:spPr bwMode="blackWhite">
          <a:xfrm>
            <a:off x="3898900" y="3076575"/>
            <a:ext cx="434340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76" name="Line 16"/>
          <p:cNvSpPr>
            <a:spLocks noChangeShapeType="1"/>
          </p:cNvSpPr>
          <p:nvPr/>
        </p:nvSpPr>
        <p:spPr bwMode="blackWhite">
          <a:xfrm>
            <a:off x="3898900" y="3441700"/>
            <a:ext cx="4343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77" name="Line 17"/>
          <p:cNvSpPr>
            <a:spLocks noChangeShapeType="1"/>
          </p:cNvSpPr>
          <p:nvPr/>
        </p:nvSpPr>
        <p:spPr bwMode="blackWhite">
          <a:xfrm>
            <a:off x="3898900" y="3824288"/>
            <a:ext cx="4343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78" name="Line 18"/>
          <p:cNvSpPr>
            <a:spLocks noChangeShapeType="1"/>
          </p:cNvSpPr>
          <p:nvPr/>
        </p:nvSpPr>
        <p:spPr bwMode="blackWhite">
          <a:xfrm>
            <a:off x="3898900" y="4554538"/>
            <a:ext cx="43434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79" name="Line 19"/>
          <p:cNvSpPr>
            <a:spLocks noChangeShapeType="1"/>
          </p:cNvSpPr>
          <p:nvPr/>
        </p:nvSpPr>
        <p:spPr bwMode="blackWhite">
          <a:xfrm>
            <a:off x="3898900" y="271145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80" name="Line 20"/>
          <p:cNvSpPr>
            <a:spLocks noChangeShapeType="1"/>
          </p:cNvSpPr>
          <p:nvPr/>
        </p:nvSpPr>
        <p:spPr bwMode="blackWhite">
          <a:xfrm>
            <a:off x="5270500" y="2711450"/>
            <a:ext cx="0" cy="18430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81" name="Line 21"/>
          <p:cNvSpPr>
            <a:spLocks noChangeShapeType="1"/>
          </p:cNvSpPr>
          <p:nvPr/>
        </p:nvSpPr>
        <p:spPr bwMode="blackWhite">
          <a:xfrm>
            <a:off x="8242300" y="271145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82" name="Line 22"/>
          <p:cNvSpPr>
            <a:spLocks noChangeShapeType="1"/>
          </p:cNvSpPr>
          <p:nvPr/>
        </p:nvSpPr>
        <p:spPr bwMode="blackWhite">
          <a:xfrm>
            <a:off x="3898900" y="4189413"/>
            <a:ext cx="4343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83" name="Line 23"/>
          <p:cNvSpPr>
            <a:spLocks noChangeShapeType="1"/>
          </p:cNvSpPr>
          <p:nvPr/>
        </p:nvSpPr>
        <p:spPr bwMode="blackWhite">
          <a:xfrm>
            <a:off x="3898900" y="2711450"/>
            <a:ext cx="4343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84" name="Line 24"/>
          <p:cNvSpPr>
            <a:spLocks noChangeShapeType="1"/>
          </p:cNvSpPr>
          <p:nvPr/>
        </p:nvSpPr>
        <p:spPr bwMode="blackWhite">
          <a:xfrm>
            <a:off x="3898900" y="3076576"/>
            <a:ext cx="0" cy="14779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85" name="Line 25"/>
          <p:cNvSpPr>
            <a:spLocks noChangeShapeType="1"/>
          </p:cNvSpPr>
          <p:nvPr/>
        </p:nvSpPr>
        <p:spPr bwMode="blackWhite">
          <a:xfrm>
            <a:off x="8242300" y="3076576"/>
            <a:ext cx="0" cy="14779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13946890"/>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p:cNvSpPr>
          <p:nvPr/>
        </p:nvSpPr>
        <p:spPr bwMode="blackGray">
          <a:xfrm>
            <a:off x="2400300" y="1771651"/>
            <a:ext cx="7277100" cy="7905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last_name, salary, salary + 300</a:t>
            </a:r>
          </a:p>
          <a:p>
            <a:pPr eaLnBrk="0" hangingPunct="0">
              <a:buClrTx/>
              <a:buFontTx/>
              <a:buNone/>
            </a:pPr>
            <a:r>
              <a:rPr lang="en-US" altLang="en-US" sz="1800">
                <a:solidFill>
                  <a:srgbClr val="000000"/>
                </a:solidFill>
                <a:latin typeface="Courier New" panose="02070309020205020404" pitchFamily="49" charset="0"/>
              </a:rPr>
              <a:t>FROM   employees;</a:t>
            </a:r>
          </a:p>
        </p:txBody>
      </p:sp>
      <p:sp>
        <p:nvSpPr>
          <p:cNvPr id="324611" name="Rectangle 3"/>
          <p:cNvSpPr>
            <a:spLocks noGrp="1" noChangeArrowheads="1"/>
          </p:cNvSpPr>
          <p:nvPr>
            <p:ph type="title"/>
          </p:nvPr>
        </p:nvSpPr>
        <p:spPr/>
        <p:txBody>
          <a:bodyPr/>
          <a:lstStyle/>
          <a:p>
            <a:r>
              <a:rPr lang="en-US" altLang="en-US"/>
              <a:t>Using Arithmetic Operators</a:t>
            </a:r>
          </a:p>
        </p:txBody>
      </p:sp>
      <p:sp>
        <p:nvSpPr>
          <p:cNvPr id="324612" name="Rectangle 4"/>
          <p:cNvSpPr>
            <a:spLocks noChangeArrowheads="1"/>
          </p:cNvSpPr>
          <p:nvPr/>
        </p:nvSpPr>
        <p:spPr bwMode="gray">
          <a:xfrm>
            <a:off x="5934076" y="1863726"/>
            <a:ext cx="1914525" cy="3206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14" name="Text Box 6"/>
          <p:cNvSpPr txBox="1">
            <a:spLocks noChangeArrowheads="1"/>
          </p:cNvSpPr>
          <p:nvPr/>
        </p:nvSpPr>
        <p:spPr bwMode="gray">
          <a:xfrm>
            <a:off x="4114801" y="51816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24618" name="Picture 10" descr="C:\project-SQLFund1\images\img01-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114800" y="2819401"/>
            <a:ext cx="3475038" cy="253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538281"/>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blackGray">
          <a:xfrm>
            <a:off x="2400300" y="1784351"/>
            <a:ext cx="7277100" cy="7794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last_name, salary, 12*salary+100</a:t>
            </a:r>
          </a:p>
          <a:p>
            <a:pPr eaLnBrk="0" hangingPunct="0">
              <a:buClrTx/>
              <a:buFontTx/>
              <a:buNone/>
            </a:pPr>
            <a:r>
              <a:rPr lang="en-US" altLang="en-US" sz="1800">
                <a:solidFill>
                  <a:srgbClr val="000000"/>
                </a:solidFill>
                <a:latin typeface="Courier New" panose="02070309020205020404" pitchFamily="49" charset="0"/>
              </a:rPr>
              <a:t>FROM   employees;</a:t>
            </a:r>
          </a:p>
        </p:txBody>
      </p:sp>
      <p:sp>
        <p:nvSpPr>
          <p:cNvPr id="326673" name="Rectangle 17"/>
          <p:cNvSpPr>
            <a:spLocks noGrp="1" noChangeArrowheads="1"/>
          </p:cNvSpPr>
          <p:nvPr>
            <p:ph type="title"/>
          </p:nvPr>
        </p:nvSpPr>
        <p:spPr/>
        <p:txBody>
          <a:bodyPr/>
          <a:lstStyle/>
          <a:p>
            <a:r>
              <a:rPr lang="en-US" altLang="en-US" dirty="0"/>
              <a:t>Operator </a:t>
            </a:r>
            <a:r>
              <a:rPr lang="en-US" altLang="en-US" dirty="0" smtClean="0"/>
              <a:t>Precedence</a:t>
            </a:r>
            <a:br>
              <a:rPr lang="en-US" altLang="en-US" dirty="0" smtClean="0"/>
            </a:br>
            <a:endParaRPr lang="en-US" altLang="en-US" dirty="0"/>
          </a:p>
        </p:txBody>
      </p:sp>
      <p:sp>
        <p:nvSpPr>
          <p:cNvPr id="326660" name="Rectangle 4"/>
          <p:cNvSpPr>
            <a:spLocks noChangeArrowheads="1"/>
          </p:cNvSpPr>
          <p:nvPr/>
        </p:nvSpPr>
        <p:spPr bwMode="gray">
          <a:xfrm>
            <a:off x="5995988" y="1851026"/>
            <a:ext cx="2057400" cy="3460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1" name="Rectangle 5"/>
          <p:cNvSpPr>
            <a:spLocks noChangeArrowheads="1"/>
          </p:cNvSpPr>
          <p:nvPr/>
        </p:nvSpPr>
        <p:spPr bwMode="blackGray">
          <a:xfrm>
            <a:off x="2400300" y="3849688"/>
            <a:ext cx="7277100" cy="74136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last_name, salary, 12*(salary+100)</a:t>
            </a:r>
          </a:p>
          <a:p>
            <a:pPr eaLnBrk="0" hangingPunct="0">
              <a:buClrTx/>
              <a:buFontTx/>
              <a:buNone/>
            </a:pPr>
            <a:r>
              <a:rPr lang="en-US" altLang="en-US" sz="1800">
                <a:solidFill>
                  <a:srgbClr val="000000"/>
                </a:solidFill>
                <a:latin typeface="Courier New" panose="02070309020205020404" pitchFamily="49" charset="0"/>
              </a:rPr>
              <a:t>FROM   employees;</a:t>
            </a:r>
          </a:p>
        </p:txBody>
      </p:sp>
      <p:sp>
        <p:nvSpPr>
          <p:cNvPr id="326662" name="Rectangle 6"/>
          <p:cNvSpPr>
            <a:spLocks noChangeArrowheads="1"/>
          </p:cNvSpPr>
          <p:nvPr/>
        </p:nvSpPr>
        <p:spPr bwMode="gray">
          <a:xfrm>
            <a:off x="5984876" y="3906839"/>
            <a:ext cx="2320925" cy="3460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4" name="Text Box 8"/>
          <p:cNvSpPr txBox="1">
            <a:spLocks noChangeArrowheads="1"/>
          </p:cNvSpPr>
          <p:nvPr/>
        </p:nvSpPr>
        <p:spPr bwMode="gray">
          <a:xfrm>
            <a:off x="2971801" y="34290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26669" name="Text Box 13"/>
          <p:cNvSpPr txBox="1">
            <a:spLocks noChangeArrowheads="1"/>
          </p:cNvSpPr>
          <p:nvPr/>
        </p:nvSpPr>
        <p:spPr bwMode="gray">
          <a:xfrm>
            <a:off x="2971801" y="54864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26671" name="Oval 15"/>
          <p:cNvSpPr>
            <a:spLocks noChangeArrowheads="1"/>
          </p:cNvSpPr>
          <p:nvPr/>
        </p:nvSpPr>
        <p:spPr bwMode="blackWhite">
          <a:xfrm>
            <a:off x="9093200" y="1939926"/>
            <a:ext cx="490538"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buClrTx/>
              <a:buFontTx/>
              <a:buNone/>
            </a:pPr>
            <a:r>
              <a:rPr lang="en-US" altLang="en-US">
                <a:latin typeface="Arial" panose="020B0604020202020204" pitchFamily="34" charset="0"/>
              </a:rPr>
              <a:t>1</a:t>
            </a:r>
          </a:p>
        </p:txBody>
      </p:sp>
      <p:sp>
        <p:nvSpPr>
          <p:cNvPr id="326672" name="Oval 16"/>
          <p:cNvSpPr>
            <a:spLocks noChangeArrowheads="1"/>
          </p:cNvSpPr>
          <p:nvPr/>
        </p:nvSpPr>
        <p:spPr bwMode="blackWhite">
          <a:xfrm>
            <a:off x="9091613" y="3949701"/>
            <a:ext cx="493712"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buClrTx/>
              <a:buFontTx/>
              <a:buNone/>
            </a:pPr>
            <a:r>
              <a:rPr lang="en-US" altLang="en-US">
                <a:latin typeface="Arial" panose="020B0604020202020204" pitchFamily="34" charset="0"/>
              </a:rPr>
              <a:t>2</a:t>
            </a:r>
          </a:p>
        </p:txBody>
      </p:sp>
      <p:pic>
        <p:nvPicPr>
          <p:cNvPr id="326675" name="Picture 19" descr="C:\project-SQLFund1\images\img01-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971800" y="2667001"/>
            <a:ext cx="3657600" cy="949325"/>
          </a:xfrm>
          <a:prstGeom prst="rect">
            <a:avLst/>
          </a:prstGeom>
          <a:noFill/>
          <a:extLst>
            <a:ext uri="{909E8E84-426E-40DD-AFC4-6F175D3DCCD1}">
              <a14:hiddenFill xmlns:a14="http://schemas.microsoft.com/office/drawing/2010/main">
                <a:solidFill>
                  <a:srgbClr val="FFFFFF"/>
                </a:solidFill>
              </a14:hiddenFill>
            </a:ext>
          </a:extLst>
        </p:spPr>
      </p:pic>
      <p:pic>
        <p:nvPicPr>
          <p:cNvPr id="326676" name="Picture 20" descr="C:\project-SQLFund1\images\img01-11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971801" y="4724401"/>
            <a:ext cx="3749675" cy="93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681027"/>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blackGray">
          <a:xfrm>
            <a:off x="2400300" y="2949420"/>
            <a:ext cx="7277100" cy="77946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601788" algn="l"/>
              </a:tabLst>
              <a:defRPr sz="2400">
                <a:solidFill>
                  <a:schemeClr val="tx1"/>
                </a:solidFill>
                <a:latin typeface="Times New Roman" panose="02020603050405020304" pitchFamily="18" charset="0"/>
              </a:defRPr>
            </a:lvl1pPr>
            <a:lvl2pPr algn="l">
              <a:spcBef>
                <a:spcPct val="0"/>
              </a:spcBef>
              <a:tabLst>
                <a:tab pos="1601788" algn="l"/>
              </a:tabLst>
              <a:defRPr sz="2400">
                <a:solidFill>
                  <a:schemeClr val="tx1"/>
                </a:solidFill>
                <a:latin typeface="Times New Roman" panose="02020603050405020304" pitchFamily="18" charset="0"/>
              </a:defRPr>
            </a:lvl2pPr>
            <a:lvl3pPr algn="l">
              <a:spcBef>
                <a:spcPct val="0"/>
              </a:spcBef>
              <a:tabLst>
                <a:tab pos="1601788" algn="l"/>
              </a:tabLst>
              <a:defRPr sz="2400">
                <a:solidFill>
                  <a:schemeClr val="tx1"/>
                </a:solidFill>
                <a:latin typeface="Times New Roman" panose="02020603050405020304" pitchFamily="18" charset="0"/>
              </a:defRPr>
            </a:lvl3pPr>
            <a:lvl4pPr algn="l">
              <a:spcBef>
                <a:spcPct val="0"/>
              </a:spcBef>
              <a:tabLst>
                <a:tab pos="1601788" algn="l"/>
              </a:tabLst>
              <a:defRPr sz="2400">
                <a:solidFill>
                  <a:schemeClr val="tx1"/>
                </a:solidFill>
                <a:latin typeface="Times New Roman" panose="02020603050405020304" pitchFamily="18" charset="0"/>
              </a:defRPr>
            </a:lvl4pPr>
            <a:lvl5pPr algn="l">
              <a:spcBef>
                <a:spcPct val="0"/>
              </a:spcBef>
              <a:tabLst>
                <a:tab pos="1601788" algn="l"/>
              </a:tabLst>
              <a:defRPr sz="2400">
                <a:solidFill>
                  <a:schemeClr val="tx1"/>
                </a:solidFill>
                <a:latin typeface="Times New Roman" panose="02020603050405020304" pitchFamily="18" charset="0"/>
              </a:defRPr>
            </a:lvl5pPr>
            <a:lvl6pPr fontAlgn="base">
              <a:spcBef>
                <a:spcPct val="0"/>
              </a:spcBef>
              <a:spcAft>
                <a:spcPct val="0"/>
              </a:spcAft>
              <a:tabLst>
                <a:tab pos="1601788" algn="l"/>
              </a:tabLst>
              <a:defRPr sz="2400">
                <a:solidFill>
                  <a:schemeClr val="tx1"/>
                </a:solidFill>
                <a:latin typeface="Times New Roman" panose="02020603050405020304" pitchFamily="18" charset="0"/>
              </a:defRPr>
            </a:lvl6pPr>
            <a:lvl7pPr fontAlgn="base">
              <a:spcBef>
                <a:spcPct val="0"/>
              </a:spcBef>
              <a:spcAft>
                <a:spcPct val="0"/>
              </a:spcAft>
              <a:tabLst>
                <a:tab pos="1601788" algn="l"/>
              </a:tabLst>
              <a:defRPr sz="2400">
                <a:solidFill>
                  <a:schemeClr val="tx1"/>
                </a:solidFill>
                <a:latin typeface="Times New Roman" panose="02020603050405020304" pitchFamily="18" charset="0"/>
              </a:defRPr>
            </a:lvl7pPr>
            <a:lvl8pPr fontAlgn="base">
              <a:spcBef>
                <a:spcPct val="0"/>
              </a:spcBef>
              <a:spcAft>
                <a:spcPct val="0"/>
              </a:spcAft>
              <a:tabLst>
                <a:tab pos="1601788" algn="l"/>
              </a:tabLst>
              <a:defRPr sz="2400">
                <a:solidFill>
                  <a:schemeClr val="tx1"/>
                </a:solidFill>
                <a:latin typeface="Times New Roman" panose="02020603050405020304" pitchFamily="18" charset="0"/>
              </a:defRPr>
            </a:lvl8pPr>
            <a:lvl9pPr fontAlgn="base">
              <a:spcBef>
                <a:spcPct val="0"/>
              </a:spcBef>
              <a:spcAft>
                <a:spcPct val="0"/>
              </a:spcAft>
              <a:tabLst>
                <a:tab pos="1601788"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 </a:t>
            </a:r>
          </a:p>
        </p:txBody>
      </p:sp>
      <p:sp>
        <p:nvSpPr>
          <p:cNvPr id="328717" name="Rectangle 13"/>
          <p:cNvSpPr>
            <a:spLocks noGrp="1" noChangeArrowheads="1"/>
          </p:cNvSpPr>
          <p:nvPr>
            <p:ph type="title"/>
          </p:nvPr>
        </p:nvSpPr>
        <p:spPr/>
        <p:txBody>
          <a:bodyPr/>
          <a:lstStyle/>
          <a:p>
            <a:r>
              <a:rPr lang="en-US" altLang="en-US"/>
              <a:t>Defining a Null Value</a:t>
            </a:r>
          </a:p>
        </p:txBody>
      </p:sp>
      <p:sp>
        <p:nvSpPr>
          <p:cNvPr id="328718" name="Rectangle 14"/>
          <p:cNvSpPr>
            <a:spLocks noGrp="1" noChangeArrowheads="1"/>
          </p:cNvSpPr>
          <p:nvPr>
            <p:ph type="body" idx="4294967295"/>
          </p:nvPr>
        </p:nvSpPr>
        <p:spPr>
          <a:xfrm>
            <a:off x="1249248" y="1848637"/>
            <a:ext cx="9562653" cy="1096962"/>
          </a:xfrm>
          <a:prstGeom prst="rect">
            <a:avLst/>
          </a:prstGeom>
        </p:spPr>
        <p:txBody>
          <a:bodyPr/>
          <a:lstStyle/>
          <a:p>
            <a:pPr lvl="1"/>
            <a:r>
              <a:rPr lang="en-US" altLang="en-US" dirty="0"/>
              <a:t>Null is a value that is unavailable, unassigned, unknown, or inapplicable.</a:t>
            </a:r>
          </a:p>
          <a:p>
            <a:pPr lvl="1"/>
            <a:r>
              <a:rPr lang="en-US" altLang="en-US" dirty="0"/>
              <a:t>Null is not the same as zero or a blank space.</a:t>
            </a:r>
          </a:p>
        </p:txBody>
      </p:sp>
      <p:sp>
        <p:nvSpPr>
          <p:cNvPr id="328709" name="Rectangle 5"/>
          <p:cNvSpPr>
            <a:spLocks noChangeArrowheads="1"/>
          </p:cNvSpPr>
          <p:nvPr/>
        </p:nvSpPr>
        <p:spPr bwMode="blackWhite">
          <a:xfrm>
            <a:off x="2554289" y="2896675"/>
            <a:ext cx="4124325"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Lst>
              <a:defRPr sz="2400">
                <a:solidFill>
                  <a:schemeClr val="tx1"/>
                </a:solidFill>
                <a:latin typeface="Times New Roman" panose="02020603050405020304" pitchFamily="18" charset="0"/>
              </a:defRPr>
            </a:lvl1pPr>
            <a:lvl2pPr algn="l">
              <a:spcBef>
                <a:spcPct val="0"/>
              </a:spcBef>
              <a:tabLst>
                <a:tab pos="1601788" algn="l"/>
              </a:tabLst>
              <a:defRPr sz="2400">
                <a:solidFill>
                  <a:schemeClr val="tx1"/>
                </a:solidFill>
                <a:latin typeface="Times New Roman" panose="02020603050405020304" pitchFamily="18" charset="0"/>
              </a:defRPr>
            </a:lvl2pPr>
            <a:lvl3pPr algn="l">
              <a:spcBef>
                <a:spcPct val="0"/>
              </a:spcBef>
              <a:tabLst>
                <a:tab pos="1601788" algn="l"/>
              </a:tabLst>
              <a:defRPr sz="2400">
                <a:solidFill>
                  <a:schemeClr val="tx1"/>
                </a:solidFill>
                <a:latin typeface="Times New Roman" panose="02020603050405020304" pitchFamily="18" charset="0"/>
              </a:defRPr>
            </a:lvl3pPr>
            <a:lvl4pPr algn="l">
              <a:spcBef>
                <a:spcPct val="0"/>
              </a:spcBef>
              <a:tabLst>
                <a:tab pos="1601788" algn="l"/>
              </a:tabLst>
              <a:defRPr sz="2400">
                <a:solidFill>
                  <a:schemeClr val="tx1"/>
                </a:solidFill>
                <a:latin typeface="Times New Roman" panose="02020603050405020304" pitchFamily="18" charset="0"/>
              </a:defRPr>
            </a:lvl4pPr>
            <a:lvl5pPr algn="l">
              <a:spcBef>
                <a:spcPct val="0"/>
              </a:spcBef>
              <a:tabLst>
                <a:tab pos="1601788" algn="l"/>
              </a:tabLst>
              <a:defRPr sz="2400">
                <a:solidFill>
                  <a:schemeClr val="tx1"/>
                </a:solidFill>
                <a:latin typeface="Times New Roman" panose="02020603050405020304" pitchFamily="18" charset="0"/>
              </a:defRPr>
            </a:lvl5pPr>
            <a:lvl6pPr fontAlgn="base">
              <a:spcBef>
                <a:spcPct val="0"/>
              </a:spcBef>
              <a:spcAft>
                <a:spcPct val="0"/>
              </a:spcAft>
              <a:tabLst>
                <a:tab pos="1601788" algn="l"/>
              </a:tabLst>
              <a:defRPr sz="2400">
                <a:solidFill>
                  <a:schemeClr val="tx1"/>
                </a:solidFill>
                <a:latin typeface="Times New Roman" panose="02020603050405020304" pitchFamily="18" charset="0"/>
              </a:defRPr>
            </a:lvl6pPr>
            <a:lvl7pPr fontAlgn="base">
              <a:spcBef>
                <a:spcPct val="0"/>
              </a:spcBef>
              <a:spcAft>
                <a:spcPct val="0"/>
              </a:spcAft>
              <a:tabLst>
                <a:tab pos="1601788" algn="l"/>
              </a:tabLst>
              <a:defRPr sz="2400">
                <a:solidFill>
                  <a:schemeClr val="tx1"/>
                </a:solidFill>
                <a:latin typeface="Times New Roman" panose="02020603050405020304" pitchFamily="18" charset="0"/>
              </a:defRPr>
            </a:lvl7pPr>
            <a:lvl8pPr fontAlgn="base">
              <a:spcBef>
                <a:spcPct val="0"/>
              </a:spcBef>
              <a:spcAft>
                <a:spcPct val="0"/>
              </a:spcAft>
              <a:tabLst>
                <a:tab pos="1601788" algn="l"/>
              </a:tabLst>
              <a:defRPr sz="2400">
                <a:solidFill>
                  <a:schemeClr val="tx1"/>
                </a:solidFill>
                <a:latin typeface="Times New Roman" panose="02020603050405020304" pitchFamily="18" charset="0"/>
              </a:defRPr>
            </a:lvl8pPr>
            <a:lvl9pPr fontAlgn="base">
              <a:spcBef>
                <a:spcPct val="0"/>
              </a:spcBef>
              <a:spcAft>
                <a:spcPct val="0"/>
              </a:spcAft>
              <a:tabLst>
                <a:tab pos="1601788"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SELECT </a:t>
            </a:r>
            <a:r>
              <a:rPr lang="en-US" altLang="en-US" sz="1800" dirty="0" err="1">
                <a:solidFill>
                  <a:srgbClr val="000000"/>
                </a:solidFill>
                <a:latin typeface="Courier New" panose="02070309020205020404" pitchFamily="49" charset="0"/>
              </a:rPr>
              <a:t>last_name</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job_id</a:t>
            </a:r>
            <a:r>
              <a:rPr lang="en-US" altLang="en-US" sz="1800" dirty="0">
                <a:solidFill>
                  <a:srgbClr val="000000"/>
                </a:solidFill>
                <a:latin typeface="Courier New" panose="02070309020205020404" pitchFamily="49" charset="0"/>
              </a:rPr>
              <a:t>, salary, </a:t>
            </a:r>
            <a:r>
              <a:rPr lang="en-US" altLang="en-US" sz="1800" dirty="0" err="1">
                <a:solidFill>
                  <a:srgbClr val="000000"/>
                </a:solidFill>
                <a:latin typeface="Courier New" panose="02070309020205020404" pitchFamily="49" charset="0"/>
              </a:rPr>
              <a:t>commission_pct</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FROM   employees;</a:t>
            </a:r>
          </a:p>
        </p:txBody>
      </p:sp>
      <p:sp>
        <p:nvSpPr>
          <p:cNvPr id="328710" name="Rectangle 6"/>
          <p:cNvSpPr>
            <a:spLocks noChangeArrowheads="1"/>
          </p:cNvSpPr>
          <p:nvPr/>
        </p:nvSpPr>
        <p:spPr bwMode="gray">
          <a:xfrm>
            <a:off x="7248525" y="2922589"/>
            <a:ext cx="2008188" cy="3460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1" name="Text Box 7"/>
          <p:cNvSpPr txBox="1">
            <a:spLocks noChangeArrowheads="1"/>
          </p:cNvSpPr>
          <p:nvPr/>
        </p:nvSpPr>
        <p:spPr bwMode="auto">
          <a:xfrm>
            <a:off x="2593976" y="437182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28712" name="Text Box 8"/>
          <p:cNvSpPr txBox="1">
            <a:spLocks noChangeArrowheads="1"/>
          </p:cNvSpPr>
          <p:nvPr/>
        </p:nvSpPr>
        <p:spPr bwMode="auto">
          <a:xfrm>
            <a:off x="2606676" y="527352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28719" name="Picture 15" descr="C:\project-SQLFund1\images\img01-1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90801" y="3789208"/>
            <a:ext cx="4594225" cy="720725"/>
          </a:xfrm>
          <a:prstGeom prst="rect">
            <a:avLst/>
          </a:prstGeom>
          <a:noFill/>
          <a:extLst>
            <a:ext uri="{909E8E84-426E-40DD-AFC4-6F175D3DCCD1}">
              <a14:hiddenFill xmlns:a14="http://schemas.microsoft.com/office/drawing/2010/main">
                <a:solidFill>
                  <a:srgbClr val="FFFFFF"/>
                </a:solidFill>
              </a14:hiddenFill>
            </a:ext>
          </a:extLst>
        </p:spPr>
      </p:pic>
      <p:pic>
        <p:nvPicPr>
          <p:cNvPr id="328720" name="Picture 16" descr="C:\project-SQLFund1\images\img01-12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90801" y="4703608"/>
            <a:ext cx="4594225" cy="720725"/>
          </a:xfrm>
          <a:prstGeom prst="rect">
            <a:avLst/>
          </a:prstGeom>
          <a:noFill/>
          <a:extLst>
            <a:ext uri="{909E8E84-426E-40DD-AFC4-6F175D3DCCD1}">
              <a14:hiddenFill xmlns:a14="http://schemas.microsoft.com/office/drawing/2010/main">
                <a:solidFill>
                  <a:srgbClr val="FFFFFF"/>
                </a:solidFill>
              </a14:hiddenFill>
            </a:ext>
          </a:extLst>
        </p:spPr>
      </p:pic>
      <p:pic>
        <p:nvPicPr>
          <p:cNvPr id="328721" name="Picture 17" descr="C:\project-SQLFund1\images\img01-12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590801" y="5694207"/>
            <a:ext cx="4583113" cy="503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88203"/>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blackGray">
          <a:xfrm>
            <a:off x="2400300" y="2584364"/>
            <a:ext cx="7277100" cy="7286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 </a:t>
            </a:r>
          </a:p>
        </p:txBody>
      </p:sp>
      <p:sp>
        <p:nvSpPr>
          <p:cNvPr id="330755" name="Rectangle 3"/>
          <p:cNvSpPr>
            <a:spLocks noChangeArrowheads="1"/>
          </p:cNvSpPr>
          <p:nvPr/>
        </p:nvSpPr>
        <p:spPr bwMode="blackWhite">
          <a:xfrm>
            <a:off x="2541589" y="2724063"/>
            <a:ext cx="6848475"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SELECT </a:t>
            </a:r>
            <a:r>
              <a:rPr lang="en-US" altLang="en-US" sz="1800" dirty="0" err="1">
                <a:solidFill>
                  <a:srgbClr val="000000"/>
                </a:solidFill>
                <a:latin typeface="Courier New" panose="02070309020205020404" pitchFamily="49" charset="0"/>
              </a:rPr>
              <a:t>last_name</a:t>
            </a:r>
            <a:r>
              <a:rPr lang="en-US" altLang="en-US" sz="1800" dirty="0">
                <a:solidFill>
                  <a:srgbClr val="000000"/>
                </a:solidFill>
                <a:latin typeface="Courier New" panose="02070309020205020404" pitchFamily="49" charset="0"/>
              </a:rPr>
              <a:t>, 12*salary*</a:t>
            </a:r>
            <a:r>
              <a:rPr lang="en-US" altLang="en-US" sz="1800" dirty="0" err="1">
                <a:solidFill>
                  <a:srgbClr val="000000"/>
                </a:solidFill>
                <a:latin typeface="Courier New" panose="02070309020205020404" pitchFamily="49" charset="0"/>
              </a:rPr>
              <a:t>commission_pct</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FROM   employees;</a:t>
            </a:r>
          </a:p>
        </p:txBody>
      </p:sp>
      <p:sp>
        <p:nvSpPr>
          <p:cNvPr id="330765" name="Rectangle 13"/>
          <p:cNvSpPr>
            <a:spLocks noGrp="1" noChangeArrowheads="1"/>
          </p:cNvSpPr>
          <p:nvPr>
            <p:ph type="title"/>
          </p:nvPr>
        </p:nvSpPr>
        <p:spPr/>
        <p:txBody>
          <a:bodyPr/>
          <a:lstStyle/>
          <a:p>
            <a:r>
              <a:rPr lang="en-US" altLang="en-US" dirty="0"/>
              <a:t>Null Values in Arithmetic </a:t>
            </a:r>
            <a:r>
              <a:rPr lang="en-US" altLang="en-US" dirty="0" smtClean="0"/>
              <a:t>Expressions</a:t>
            </a:r>
            <a:br>
              <a:rPr lang="en-US" altLang="en-US" dirty="0" smtClean="0"/>
            </a:br>
            <a:endParaRPr lang="en-US" altLang="en-US" dirty="0"/>
          </a:p>
        </p:txBody>
      </p:sp>
      <p:sp>
        <p:nvSpPr>
          <p:cNvPr id="330766" name="Rectangle 14"/>
          <p:cNvSpPr>
            <a:spLocks noGrp="1" noChangeArrowheads="1"/>
          </p:cNvSpPr>
          <p:nvPr>
            <p:ph type="body" idx="4294967295"/>
          </p:nvPr>
        </p:nvSpPr>
        <p:spPr>
          <a:xfrm>
            <a:off x="1931831" y="1900151"/>
            <a:ext cx="8744755" cy="360362"/>
          </a:xfrm>
          <a:prstGeom prst="rect">
            <a:avLst/>
          </a:prstGeom>
        </p:spPr>
        <p:txBody>
          <a:bodyPr>
            <a:normAutofit fontScale="85000" lnSpcReduction="20000"/>
          </a:bodyPr>
          <a:lstStyle/>
          <a:p>
            <a:r>
              <a:rPr lang="en-US" altLang="en-US" dirty="0"/>
              <a:t>Arithmetic expressions containing a null value evaluate to null</a:t>
            </a:r>
            <a:r>
              <a:rPr lang="en-US" altLang="en-US" dirty="0" smtClean="0"/>
              <a:t>.</a:t>
            </a:r>
          </a:p>
        </p:txBody>
      </p:sp>
      <p:sp>
        <p:nvSpPr>
          <p:cNvPr id="330758" name="Rectangle 6"/>
          <p:cNvSpPr>
            <a:spLocks noChangeArrowheads="1"/>
          </p:cNvSpPr>
          <p:nvPr/>
        </p:nvSpPr>
        <p:spPr bwMode="gray">
          <a:xfrm>
            <a:off x="5015451" y="2695487"/>
            <a:ext cx="3805237" cy="3381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59" name="Text Box 7"/>
          <p:cNvSpPr txBox="1">
            <a:spLocks noChangeArrowheads="1"/>
          </p:cNvSpPr>
          <p:nvPr/>
        </p:nvSpPr>
        <p:spPr bwMode="auto">
          <a:xfrm>
            <a:off x="3962401" y="494656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dirty="0">
                <a:latin typeface="Arial" panose="020B0604020202020204" pitchFamily="34" charset="0"/>
              </a:rPr>
              <a:t>…</a:t>
            </a:r>
          </a:p>
        </p:txBody>
      </p:sp>
      <p:sp>
        <p:nvSpPr>
          <p:cNvPr id="330760" name="Text Box 8"/>
          <p:cNvSpPr txBox="1">
            <a:spLocks noChangeArrowheads="1"/>
          </p:cNvSpPr>
          <p:nvPr/>
        </p:nvSpPr>
        <p:spPr bwMode="auto">
          <a:xfrm>
            <a:off x="3962401" y="395596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30770" name="Picture 18" descr="C:\project-SQLFund1\images\img01-1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038600" y="3422564"/>
            <a:ext cx="3657600" cy="720725"/>
          </a:xfrm>
          <a:prstGeom prst="rect">
            <a:avLst/>
          </a:prstGeom>
          <a:noFill/>
          <a:extLst>
            <a:ext uri="{909E8E84-426E-40DD-AFC4-6F175D3DCCD1}">
              <a14:hiddenFill xmlns:a14="http://schemas.microsoft.com/office/drawing/2010/main">
                <a:solidFill>
                  <a:srgbClr val="FFFFFF"/>
                </a:solidFill>
              </a14:hiddenFill>
            </a:ext>
          </a:extLst>
        </p:spPr>
      </p:pic>
      <p:pic>
        <p:nvPicPr>
          <p:cNvPr id="330771" name="Picture 19" descr="C:\project-SQLFund1\images\img01-13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038601" y="4336964"/>
            <a:ext cx="3635375" cy="7207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2"/>
          <p:cNvSpPr>
            <a:spLocks noChangeArrowheads="1"/>
          </p:cNvSpPr>
          <p:nvPr/>
        </p:nvSpPr>
        <p:spPr bwMode="blackGray">
          <a:xfrm>
            <a:off x="2112964" y="5894284"/>
            <a:ext cx="7277100" cy="7286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SELECT </a:t>
            </a:r>
            <a:r>
              <a:rPr lang="en-US" altLang="en-US" sz="1800" dirty="0" err="1">
                <a:solidFill>
                  <a:srgbClr val="000000"/>
                </a:solidFill>
                <a:latin typeface="Courier New" panose="02070309020205020404" pitchFamily="49" charset="0"/>
              </a:rPr>
              <a:t>last_name</a:t>
            </a:r>
            <a:r>
              <a:rPr lang="en-US" altLang="en-US" sz="1800" dirty="0">
                <a:solidFill>
                  <a:srgbClr val="000000"/>
                </a:solidFill>
                <a:latin typeface="Courier New" panose="02070309020205020404" pitchFamily="49" charset="0"/>
              </a:rPr>
              <a:t>, </a:t>
            </a:r>
            <a:r>
              <a:rPr lang="en-US" altLang="en-US" sz="1800" dirty="0" smtClean="0">
                <a:solidFill>
                  <a:srgbClr val="000000"/>
                </a:solidFill>
                <a:latin typeface="Courier New" panose="02070309020205020404" pitchFamily="49" charset="0"/>
              </a:rPr>
              <a:t>12*salary*</a:t>
            </a:r>
            <a:r>
              <a:rPr lang="en-US" sz="1800" dirty="0" smtClean="0"/>
              <a:t>IFNULL(c</a:t>
            </a:r>
            <a:r>
              <a:rPr lang="en-US" altLang="en-US" sz="1800" dirty="0" smtClean="0">
                <a:solidFill>
                  <a:srgbClr val="000000"/>
                </a:solidFill>
                <a:latin typeface="Courier New" panose="02070309020205020404" pitchFamily="49" charset="0"/>
              </a:rPr>
              <a:t>ommission_pct,0)</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FROM   employees;</a:t>
            </a:r>
          </a:p>
        </p:txBody>
      </p:sp>
      <p:sp>
        <p:nvSpPr>
          <p:cNvPr id="3" name="Rectangle 2"/>
          <p:cNvSpPr/>
          <p:nvPr/>
        </p:nvSpPr>
        <p:spPr>
          <a:xfrm>
            <a:off x="670230" y="5341543"/>
            <a:ext cx="8853514" cy="400110"/>
          </a:xfrm>
          <a:prstGeom prst="rect">
            <a:avLst/>
          </a:prstGeom>
        </p:spPr>
        <p:txBody>
          <a:bodyPr wrap="none">
            <a:spAutoFit/>
          </a:bodyPr>
          <a:lstStyle/>
          <a:p>
            <a:r>
              <a:rPr lang="en-US" sz="2000" cap="all" dirty="0"/>
              <a:t>You can use </a:t>
            </a:r>
            <a:r>
              <a:rPr lang="en-US" sz="2000" cap="all" dirty="0" err="1"/>
              <a:t>ifnull</a:t>
            </a:r>
            <a:r>
              <a:rPr lang="en-US" sz="2000" cap="all" dirty="0"/>
              <a:t> or COALESCE </a:t>
            </a:r>
            <a:r>
              <a:rPr lang="en-US" sz="2000" cap="all" dirty="0" smtClean="0"/>
              <a:t>functions to </a:t>
            </a:r>
            <a:r>
              <a:rPr lang="en-US" sz="2000" cap="all" dirty="0"/>
              <a:t>replace null to any value</a:t>
            </a:r>
          </a:p>
        </p:txBody>
      </p:sp>
    </p:spTree>
    <p:extLst>
      <p:ext uri="{BB962C8B-B14F-4D97-AF65-F5344CB8AC3E}">
        <p14:creationId xmlns:p14="http://schemas.microsoft.com/office/powerpoint/2010/main" val="390108498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72" name="Picture 24" descr="C:\project-SQLFund1\images\img01-15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733801" y="4876801"/>
            <a:ext cx="22399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334871" name="Picture 23" descr="C:\project-SQLFund1\images\img01-1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733800" y="2667000"/>
            <a:ext cx="2400300" cy="960438"/>
          </a:xfrm>
          <a:prstGeom prst="rect">
            <a:avLst/>
          </a:prstGeom>
          <a:noFill/>
          <a:extLst>
            <a:ext uri="{909E8E84-426E-40DD-AFC4-6F175D3DCCD1}">
              <a14:hiddenFill xmlns:a14="http://schemas.microsoft.com/office/drawing/2010/main">
                <a:solidFill>
                  <a:srgbClr val="FFFFFF"/>
                </a:solidFill>
              </a14:hiddenFill>
            </a:ext>
          </a:extLst>
        </p:spPr>
      </p:pic>
      <p:sp>
        <p:nvSpPr>
          <p:cNvPr id="334852" name="Rectangle 4"/>
          <p:cNvSpPr>
            <a:spLocks noChangeArrowheads="1"/>
          </p:cNvSpPr>
          <p:nvPr/>
        </p:nvSpPr>
        <p:spPr bwMode="blackGray">
          <a:xfrm>
            <a:off x="2411413" y="1816101"/>
            <a:ext cx="7277100" cy="7016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 </a:t>
            </a:r>
          </a:p>
        </p:txBody>
      </p:sp>
      <p:sp>
        <p:nvSpPr>
          <p:cNvPr id="334853" name="Rectangle 5"/>
          <p:cNvSpPr>
            <a:spLocks noChangeArrowheads="1"/>
          </p:cNvSpPr>
          <p:nvPr/>
        </p:nvSpPr>
        <p:spPr bwMode="blackGray">
          <a:xfrm>
            <a:off x="2400300" y="4038601"/>
            <a:ext cx="7277100" cy="6889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 </a:t>
            </a:r>
          </a:p>
        </p:txBody>
      </p:sp>
      <p:sp>
        <p:nvSpPr>
          <p:cNvPr id="334869" name="Rectangle 21"/>
          <p:cNvSpPr>
            <a:spLocks noGrp="1" noChangeArrowheads="1"/>
          </p:cNvSpPr>
          <p:nvPr>
            <p:ph type="title"/>
          </p:nvPr>
        </p:nvSpPr>
        <p:spPr/>
        <p:txBody>
          <a:bodyPr/>
          <a:lstStyle/>
          <a:p>
            <a:r>
              <a:rPr lang="en-US" altLang="en-US" dirty="0"/>
              <a:t>Using Column </a:t>
            </a:r>
            <a:r>
              <a:rPr lang="en-US" altLang="en-US" dirty="0" smtClean="0"/>
              <a:t>Aliases</a:t>
            </a:r>
            <a:br>
              <a:rPr lang="en-US" altLang="en-US" dirty="0" smtClean="0"/>
            </a:br>
            <a:endParaRPr lang="en-US" altLang="en-US" dirty="0"/>
          </a:p>
        </p:txBody>
      </p:sp>
      <p:sp>
        <p:nvSpPr>
          <p:cNvPr id="334855" name="Rectangle 7"/>
          <p:cNvSpPr>
            <a:spLocks noChangeArrowheads="1"/>
          </p:cNvSpPr>
          <p:nvPr/>
        </p:nvSpPr>
        <p:spPr bwMode="gray">
          <a:xfrm>
            <a:off x="4114800" y="2667000"/>
            <a:ext cx="83820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6" name="Rectangle 8"/>
          <p:cNvSpPr>
            <a:spLocks noChangeArrowheads="1"/>
          </p:cNvSpPr>
          <p:nvPr/>
        </p:nvSpPr>
        <p:spPr bwMode="gray">
          <a:xfrm>
            <a:off x="4267200" y="4876800"/>
            <a:ext cx="60960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7" name="Rectangle 9"/>
          <p:cNvSpPr>
            <a:spLocks noChangeArrowheads="1"/>
          </p:cNvSpPr>
          <p:nvPr/>
        </p:nvSpPr>
        <p:spPr bwMode="blackWhite">
          <a:xfrm>
            <a:off x="2489200" y="4117976"/>
            <a:ext cx="6438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latin typeface="Courier New" panose="02070309020205020404" pitchFamily="49" charset="0"/>
              </a:rPr>
              <a:t>SELECT </a:t>
            </a:r>
            <a:r>
              <a:rPr lang="en-US" altLang="en-US" sz="1800" dirty="0" err="1">
                <a:latin typeface="Courier New" panose="02070309020205020404" pitchFamily="49" charset="0"/>
              </a:rPr>
              <a:t>last_name</a:t>
            </a:r>
            <a:r>
              <a:rPr lang="en-US" altLang="en-US" sz="1800" dirty="0">
                <a:latin typeface="Courier New" panose="02070309020205020404" pitchFamily="49" charset="0"/>
              </a:rPr>
              <a:t> "Name" , salary*12 "Annual Salary"</a:t>
            </a:r>
          </a:p>
          <a:p>
            <a:pPr eaLnBrk="0" hangingPunct="0">
              <a:buClrTx/>
              <a:buFontTx/>
              <a:buNone/>
            </a:pPr>
            <a:r>
              <a:rPr lang="en-US" altLang="en-US" sz="1800" dirty="0">
                <a:latin typeface="Courier New" panose="02070309020205020404" pitchFamily="49" charset="0"/>
              </a:rPr>
              <a:t>FROM   employees;</a:t>
            </a:r>
          </a:p>
        </p:txBody>
      </p:sp>
      <p:sp>
        <p:nvSpPr>
          <p:cNvPr id="334858" name="Rectangle 10"/>
          <p:cNvSpPr>
            <a:spLocks noChangeArrowheads="1"/>
          </p:cNvSpPr>
          <p:nvPr/>
        </p:nvSpPr>
        <p:spPr bwMode="blackWhite">
          <a:xfrm>
            <a:off x="2498726" y="1803401"/>
            <a:ext cx="510857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last_name AS name, commission_pct comm</a:t>
            </a:r>
          </a:p>
          <a:p>
            <a:pPr eaLnBrk="0" hangingPunct="0">
              <a:buClrTx/>
              <a:buFontTx/>
              <a:buNone/>
            </a:pPr>
            <a:r>
              <a:rPr lang="en-US" altLang="en-US" sz="1800">
                <a:solidFill>
                  <a:srgbClr val="000000"/>
                </a:solidFill>
                <a:latin typeface="Courier New" panose="02070309020205020404" pitchFamily="49" charset="0"/>
              </a:rPr>
              <a:t>FROM   employees;</a:t>
            </a:r>
          </a:p>
        </p:txBody>
      </p:sp>
      <p:sp>
        <p:nvSpPr>
          <p:cNvPr id="334859" name="Rectangle 11"/>
          <p:cNvSpPr>
            <a:spLocks noChangeArrowheads="1"/>
          </p:cNvSpPr>
          <p:nvPr/>
        </p:nvSpPr>
        <p:spPr bwMode="gray">
          <a:xfrm>
            <a:off x="5264151" y="1911351"/>
            <a:ext cx="619125" cy="21907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60" name="Rectangle 12"/>
          <p:cNvSpPr>
            <a:spLocks noChangeArrowheads="1"/>
          </p:cNvSpPr>
          <p:nvPr/>
        </p:nvSpPr>
        <p:spPr bwMode="gray">
          <a:xfrm>
            <a:off x="4838701" y="4132264"/>
            <a:ext cx="885825" cy="23177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61" name="Text Box 13"/>
          <p:cNvSpPr txBox="1">
            <a:spLocks noChangeArrowheads="1"/>
          </p:cNvSpPr>
          <p:nvPr/>
        </p:nvSpPr>
        <p:spPr bwMode="auto">
          <a:xfrm>
            <a:off x="3733801" y="35052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34862" name="Text Box 14"/>
          <p:cNvSpPr txBox="1">
            <a:spLocks noChangeArrowheads="1"/>
          </p:cNvSpPr>
          <p:nvPr/>
        </p:nvSpPr>
        <p:spPr bwMode="auto">
          <a:xfrm>
            <a:off x="3733801" y="5638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34864" name="Rectangle 16"/>
          <p:cNvSpPr>
            <a:spLocks noChangeArrowheads="1"/>
          </p:cNvSpPr>
          <p:nvPr/>
        </p:nvSpPr>
        <p:spPr bwMode="gray">
          <a:xfrm>
            <a:off x="8166101" y="1911351"/>
            <a:ext cx="619125" cy="21907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65" name="Rectangle 17"/>
          <p:cNvSpPr>
            <a:spLocks noChangeArrowheads="1"/>
          </p:cNvSpPr>
          <p:nvPr/>
        </p:nvSpPr>
        <p:spPr bwMode="gray">
          <a:xfrm>
            <a:off x="5105401" y="2667000"/>
            <a:ext cx="823913"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67" name="Rectangle 19"/>
          <p:cNvSpPr>
            <a:spLocks noChangeArrowheads="1"/>
          </p:cNvSpPr>
          <p:nvPr/>
        </p:nvSpPr>
        <p:spPr bwMode="gray">
          <a:xfrm>
            <a:off x="4953000" y="4876800"/>
            <a:ext cx="99060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68" name="Rectangle 20"/>
          <p:cNvSpPr>
            <a:spLocks noChangeArrowheads="1"/>
          </p:cNvSpPr>
          <p:nvPr/>
        </p:nvSpPr>
        <p:spPr bwMode="gray">
          <a:xfrm>
            <a:off x="7477126" y="4133851"/>
            <a:ext cx="2079625" cy="23177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65565922"/>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104" name="Rectangle 16"/>
          <p:cNvSpPr>
            <a:spLocks noGrp="1" noChangeArrowheads="1"/>
          </p:cNvSpPr>
          <p:nvPr>
            <p:ph type="title"/>
          </p:nvPr>
        </p:nvSpPr>
        <p:spPr/>
        <p:txBody>
          <a:bodyPr/>
          <a:lstStyle/>
          <a:p>
            <a:r>
              <a:rPr lang="en-US" altLang="en-US" dirty="0"/>
              <a:t>Duplicate </a:t>
            </a:r>
            <a:r>
              <a:rPr lang="en-US" altLang="en-US" dirty="0" smtClean="0"/>
              <a:t>Rows</a:t>
            </a:r>
            <a:br>
              <a:rPr lang="en-US" altLang="en-US" dirty="0" smtClean="0"/>
            </a:br>
            <a:endParaRPr lang="en-US" altLang="en-US" dirty="0"/>
          </a:p>
        </p:txBody>
      </p:sp>
      <p:sp>
        <p:nvSpPr>
          <p:cNvPr id="345105" name="Rectangle 17"/>
          <p:cNvSpPr>
            <a:spLocks noGrp="1" noChangeArrowheads="1"/>
          </p:cNvSpPr>
          <p:nvPr>
            <p:ph type="body" idx="4294967295"/>
          </p:nvPr>
        </p:nvSpPr>
        <p:spPr>
          <a:xfrm>
            <a:off x="1390915" y="1541511"/>
            <a:ext cx="9691442" cy="695325"/>
          </a:xfrm>
          <a:prstGeom prst="rect">
            <a:avLst/>
          </a:prstGeom>
        </p:spPr>
        <p:txBody>
          <a:bodyPr/>
          <a:lstStyle/>
          <a:p>
            <a:r>
              <a:rPr lang="en-US" altLang="en-US" dirty="0"/>
              <a:t>The default display of queries is all rows, including duplicate rows.</a:t>
            </a:r>
          </a:p>
        </p:txBody>
      </p:sp>
      <p:sp>
        <p:nvSpPr>
          <p:cNvPr id="345092" name="Rectangle 4"/>
          <p:cNvSpPr>
            <a:spLocks noChangeArrowheads="1"/>
          </p:cNvSpPr>
          <p:nvPr/>
        </p:nvSpPr>
        <p:spPr bwMode="blackGray">
          <a:xfrm>
            <a:off x="2362201" y="2238602"/>
            <a:ext cx="7286625" cy="7016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SELECT </a:t>
            </a:r>
            <a:r>
              <a:rPr lang="en-US" altLang="en-US" sz="1800" dirty="0" err="1">
                <a:solidFill>
                  <a:srgbClr val="000000"/>
                </a:solidFill>
                <a:latin typeface="Courier New" panose="02070309020205020404" pitchFamily="49" charset="0"/>
              </a:rPr>
              <a:t>department_id</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FROM   employees;</a:t>
            </a:r>
          </a:p>
        </p:txBody>
      </p:sp>
      <p:sp>
        <p:nvSpPr>
          <p:cNvPr id="345097" name="Rectangle 9"/>
          <p:cNvSpPr>
            <a:spLocks noChangeArrowheads="1"/>
          </p:cNvSpPr>
          <p:nvPr/>
        </p:nvSpPr>
        <p:spPr bwMode="blackGray">
          <a:xfrm>
            <a:off x="2438401" y="4524602"/>
            <a:ext cx="7286625" cy="7016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DISTINCT department_id</a:t>
            </a:r>
          </a:p>
          <a:p>
            <a:pPr eaLnBrk="0" hangingPunct="0">
              <a:buClrTx/>
              <a:buFontTx/>
              <a:buNone/>
            </a:pPr>
            <a:r>
              <a:rPr lang="en-US" altLang="en-US" sz="1800">
                <a:solidFill>
                  <a:srgbClr val="000000"/>
                </a:solidFill>
                <a:latin typeface="Courier New" panose="02070309020205020404" pitchFamily="49" charset="0"/>
              </a:rPr>
              <a:t>FROM   employees;</a:t>
            </a:r>
          </a:p>
        </p:txBody>
      </p:sp>
      <p:sp>
        <p:nvSpPr>
          <p:cNvPr id="345098" name="Rectangle 10"/>
          <p:cNvSpPr>
            <a:spLocks noChangeArrowheads="1"/>
          </p:cNvSpPr>
          <p:nvPr/>
        </p:nvSpPr>
        <p:spPr bwMode="gray">
          <a:xfrm>
            <a:off x="3429000" y="4600802"/>
            <a:ext cx="1295400" cy="2508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2" name="Oval 14"/>
          <p:cNvSpPr>
            <a:spLocks noChangeArrowheads="1"/>
          </p:cNvSpPr>
          <p:nvPr/>
        </p:nvSpPr>
        <p:spPr bwMode="blackWhite">
          <a:xfrm>
            <a:off x="8991600" y="2146301"/>
            <a:ext cx="490538"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buClrTx/>
              <a:buFontTx/>
              <a:buNone/>
            </a:pPr>
            <a:r>
              <a:rPr lang="en-US" altLang="en-US">
                <a:latin typeface="Arial" panose="020B0604020202020204" pitchFamily="34" charset="0"/>
              </a:rPr>
              <a:t>1</a:t>
            </a:r>
          </a:p>
        </p:txBody>
      </p:sp>
      <p:sp>
        <p:nvSpPr>
          <p:cNvPr id="345103" name="Oval 15"/>
          <p:cNvSpPr>
            <a:spLocks noChangeArrowheads="1"/>
          </p:cNvSpPr>
          <p:nvPr/>
        </p:nvSpPr>
        <p:spPr bwMode="blackWhite">
          <a:xfrm>
            <a:off x="8991601" y="4356101"/>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buClrTx/>
              <a:buFontTx/>
              <a:buNone/>
            </a:pPr>
            <a:r>
              <a:rPr lang="en-US" altLang="en-US">
                <a:latin typeface="Arial" panose="020B0604020202020204" pitchFamily="34" charset="0"/>
              </a:rPr>
              <a:t>2</a:t>
            </a:r>
          </a:p>
        </p:txBody>
      </p:sp>
      <p:pic>
        <p:nvPicPr>
          <p:cNvPr id="345106" name="Picture 18" descr="C:\project-SQLFund1\images\img01-2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572000" y="3000601"/>
            <a:ext cx="2057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345094" name="Text Box 6"/>
          <p:cNvSpPr txBox="1">
            <a:spLocks noChangeArrowheads="1"/>
          </p:cNvSpPr>
          <p:nvPr/>
        </p:nvSpPr>
        <p:spPr bwMode="gray">
          <a:xfrm>
            <a:off x="4572001" y="4053448"/>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dirty="0">
                <a:latin typeface="Arial" panose="020B0604020202020204" pitchFamily="34" charset="0"/>
              </a:rPr>
              <a:t>…</a:t>
            </a:r>
          </a:p>
        </p:txBody>
      </p:sp>
      <p:pic>
        <p:nvPicPr>
          <p:cNvPr id="345108" name="Picture 20" descr="C:\project-SQLFund1\images\img01-20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572001" y="5286601"/>
            <a:ext cx="1920875" cy="1066800"/>
          </a:xfrm>
          <a:prstGeom prst="rect">
            <a:avLst/>
          </a:prstGeom>
          <a:noFill/>
          <a:extLst>
            <a:ext uri="{909E8E84-426E-40DD-AFC4-6F175D3DCCD1}">
              <a14:hiddenFill xmlns:a14="http://schemas.microsoft.com/office/drawing/2010/main">
                <a:solidFill>
                  <a:srgbClr val="FFFFFF"/>
                </a:solidFill>
              </a14:hiddenFill>
            </a:ext>
          </a:extLst>
        </p:spPr>
      </p:pic>
      <p:sp>
        <p:nvSpPr>
          <p:cNvPr id="345101" name="Text Box 13"/>
          <p:cNvSpPr txBox="1">
            <a:spLocks noChangeArrowheads="1"/>
          </p:cNvSpPr>
          <p:nvPr/>
        </p:nvSpPr>
        <p:spPr bwMode="auto">
          <a:xfrm>
            <a:off x="4572000" y="6176317"/>
            <a:ext cx="381000"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dirty="0">
                <a:latin typeface="Arial" panose="020B0604020202020204" pitchFamily="34" charset="0"/>
              </a:rPr>
              <a:t>…</a:t>
            </a:r>
          </a:p>
        </p:txBody>
      </p:sp>
    </p:spTree>
    <p:extLst>
      <p:ext uri="{BB962C8B-B14F-4D97-AF65-F5344CB8AC3E}">
        <p14:creationId xmlns:p14="http://schemas.microsoft.com/office/powerpoint/2010/main" val="4213383863"/>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ltLang="en-US"/>
              <a:t>Limiting Rows Using a Selection</a:t>
            </a:r>
          </a:p>
        </p:txBody>
      </p:sp>
      <p:sp>
        <p:nvSpPr>
          <p:cNvPr id="310275" name="Rectangle 3"/>
          <p:cNvSpPr>
            <a:spLocks noChangeArrowheads="1"/>
          </p:cNvSpPr>
          <p:nvPr/>
        </p:nvSpPr>
        <p:spPr bwMode="auto">
          <a:xfrm>
            <a:off x="3276601" y="4038600"/>
            <a:ext cx="2589213" cy="88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95000"/>
              </a:lnSpc>
              <a:spcBef>
                <a:spcPct val="35000"/>
              </a:spcBef>
            </a:pPr>
            <a:r>
              <a:rPr lang="en-US" altLang="en-US" sz="1800">
                <a:latin typeface="Arial" panose="020B0604020202020204" pitchFamily="34" charset="0"/>
              </a:rPr>
              <a:t>“retrieve all</a:t>
            </a:r>
            <a:br>
              <a:rPr lang="en-US" altLang="en-US" sz="1800">
                <a:latin typeface="Arial" panose="020B0604020202020204" pitchFamily="34" charset="0"/>
              </a:rPr>
            </a:br>
            <a:r>
              <a:rPr lang="en-US" altLang="en-US" sz="1800">
                <a:latin typeface="Arial" panose="020B0604020202020204" pitchFamily="34" charset="0"/>
              </a:rPr>
              <a:t>employees in department 90”</a:t>
            </a:r>
          </a:p>
        </p:txBody>
      </p:sp>
      <p:sp>
        <p:nvSpPr>
          <p:cNvPr id="310276" name="Rectangle 4"/>
          <p:cNvSpPr>
            <a:spLocks noChangeArrowheads="1"/>
          </p:cNvSpPr>
          <p:nvPr/>
        </p:nvSpPr>
        <p:spPr bwMode="auto">
          <a:xfrm>
            <a:off x="2339975" y="1741488"/>
            <a:ext cx="140371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a:t>EMPLOYEES</a:t>
            </a:r>
          </a:p>
        </p:txBody>
      </p:sp>
      <p:sp>
        <p:nvSpPr>
          <p:cNvPr id="310277" name="Text Box 5"/>
          <p:cNvSpPr txBox="1">
            <a:spLocks noChangeArrowheads="1"/>
          </p:cNvSpPr>
          <p:nvPr/>
        </p:nvSpPr>
        <p:spPr bwMode="auto">
          <a:xfrm>
            <a:off x="3505201" y="36449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altLang="en-US">
                <a:latin typeface="Arial" panose="020B0604020202020204" pitchFamily="34" charset="0"/>
              </a:rPr>
              <a:t>…</a:t>
            </a:r>
          </a:p>
        </p:txBody>
      </p:sp>
      <p:sp>
        <p:nvSpPr>
          <p:cNvPr id="310281" name="Freeform 9"/>
          <p:cNvSpPr>
            <a:spLocks/>
          </p:cNvSpPr>
          <p:nvPr/>
        </p:nvSpPr>
        <p:spPr bwMode="auto">
          <a:xfrm>
            <a:off x="5349876" y="4681539"/>
            <a:ext cx="2422525" cy="396875"/>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10283" name="Picture 11" descr="C:\project-SQLFund1\images\img-02-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429000" y="2120901"/>
            <a:ext cx="4789488" cy="1635125"/>
          </a:xfrm>
          <a:prstGeom prst="rect">
            <a:avLst/>
          </a:prstGeom>
          <a:noFill/>
          <a:extLst>
            <a:ext uri="{909E8E84-426E-40DD-AFC4-6F175D3DCCD1}">
              <a14:hiddenFill xmlns:a14="http://schemas.microsoft.com/office/drawing/2010/main">
                <a:solidFill>
                  <a:srgbClr val="FFFFFF"/>
                </a:solidFill>
              </a14:hiddenFill>
            </a:ext>
          </a:extLst>
        </p:spPr>
      </p:pic>
      <p:pic>
        <p:nvPicPr>
          <p:cNvPr id="310284" name="Picture 12" descr="C:\project-SQLFund1\images\img-02-03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429001" y="5105400"/>
            <a:ext cx="4778375" cy="96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6075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title"/>
          </p:nvPr>
        </p:nvSpPr>
        <p:spPr/>
        <p:txBody>
          <a:bodyPr/>
          <a:lstStyle/>
          <a:p>
            <a:r>
              <a:rPr lang="en-US" altLang="en-US"/>
              <a:t>Limiting the Rows that Are Selected</a:t>
            </a:r>
          </a:p>
        </p:txBody>
      </p:sp>
      <p:sp>
        <p:nvSpPr>
          <p:cNvPr id="312327" name="Rectangle 7"/>
          <p:cNvSpPr>
            <a:spLocks noGrp="1" noChangeArrowheads="1"/>
          </p:cNvSpPr>
          <p:nvPr>
            <p:ph type="body" idx="4294967295"/>
          </p:nvPr>
        </p:nvSpPr>
        <p:spPr>
          <a:xfrm>
            <a:off x="2133600" y="1449389"/>
            <a:ext cx="7918450" cy="2301875"/>
          </a:xfrm>
          <a:prstGeom prst="rect">
            <a:avLst/>
          </a:prstGeom>
        </p:spPr>
        <p:txBody>
          <a:bodyPr>
            <a:normAutofit fontScale="77500" lnSpcReduction="20000"/>
          </a:bodyPr>
          <a:lstStyle/>
          <a:p>
            <a:pPr lvl="1"/>
            <a:endParaRPr lang="en-US" altLang="en-US" dirty="0" smtClean="0"/>
          </a:p>
          <a:p>
            <a:pPr lvl="1"/>
            <a:r>
              <a:rPr lang="en-US" altLang="en-US" dirty="0" smtClean="0"/>
              <a:t>Restrict </a:t>
            </a:r>
            <a:r>
              <a:rPr lang="en-US" altLang="en-US" dirty="0"/>
              <a:t>the rows that are returned by using the </a:t>
            </a:r>
            <a:r>
              <a:rPr lang="en-US" altLang="en-US" dirty="0">
                <a:latin typeface="Courier New" panose="02070309020205020404" pitchFamily="49" charset="0"/>
              </a:rPr>
              <a:t>WHERE</a:t>
            </a:r>
            <a:r>
              <a:rPr lang="en-US" altLang="en-US" dirty="0"/>
              <a:t> clause:</a:t>
            </a:r>
          </a:p>
          <a:p>
            <a:pPr lvl="1"/>
            <a:endParaRPr lang="en-US" altLang="en-US" dirty="0"/>
          </a:p>
          <a:p>
            <a:pPr lvl="1"/>
            <a:endParaRPr lang="en-US" altLang="en-US" dirty="0"/>
          </a:p>
          <a:p>
            <a:pPr lvl="1"/>
            <a:endParaRPr lang="en-US" altLang="en-US" dirty="0"/>
          </a:p>
          <a:p>
            <a:pPr lvl="1"/>
            <a:endParaRPr lang="en-US" altLang="en-US" dirty="0" smtClean="0"/>
          </a:p>
          <a:p>
            <a:pPr lvl="1"/>
            <a:endParaRPr lang="en-US" altLang="en-US" dirty="0"/>
          </a:p>
          <a:p>
            <a:pPr lvl="1"/>
            <a:r>
              <a:rPr lang="en-US" altLang="en-US" dirty="0" smtClean="0"/>
              <a:t>The </a:t>
            </a:r>
            <a:r>
              <a:rPr lang="en-US" altLang="en-US" dirty="0">
                <a:latin typeface="Courier New" panose="02070309020205020404" pitchFamily="49" charset="0"/>
              </a:rPr>
              <a:t>WHERE</a:t>
            </a:r>
            <a:r>
              <a:rPr lang="en-US" altLang="en-US" dirty="0"/>
              <a:t> clause follows the </a:t>
            </a:r>
            <a:r>
              <a:rPr lang="en-US" altLang="en-US" dirty="0">
                <a:latin typeface="Courier New" panose="02070309020205020404" pitchFamily="49" charset="0"/>
              </a:rPr>
              <a:t>FROM</a:t>
            </a:r>
            <a:r>
              <a:rPr lang="en-US" altLang="en-US" dirty="0"/>
              <a:t> clause.</a:t>
            </a:r>
          </a:p>
        </p:txBody>
      </p:sp>
      <p:sp>
        <p:nvSpPr>
          <p:cNvPr id="312324" name="Rectangle 4"/>
          <p:cNvSpPr>
            <a:spLocks noChangeArrowheads="1"/>
          </p:cNvSpPr>
          <p:nvPr/>
        </p:nvSpPr>
        <p:spPr bwMode="blackGray">
          <a:xfrm>
            <a:off x="2406651" y="2595097"/>
            <a:ext cx="7262813" cy="9239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a:solidFill>
                  <a:srgbClr val="000000"/>
                </a:solidFill>
                <a:latin typeface="Courier New" panose="02070309020205020404" pitchFamily="49" charset="0"/>
              </a:rPr>
              <a:t>SELECT *|{[DISTINCT] </a:t>
            </a:r>
            <a:r>
              <a:rPr lang="en-US" altLang="en-US" sz="1800" i="1">
                <a:solidFill>
                  <a:srgbClr val="000000"/>
                </a:solidFill>
                <a:latin typeface="Courier New" panose="02070309020205020404" pitchFamily="49" charset="0"/>
              </a:rPr>
              <a:t>column|expression</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alias</a:t>
            </a:r>
            <a:r>
              <a:rPr lang="en-US" altLang="en-US" sz="1800">
                <a:solidFill>
                  <a:srgbClr val="000000"/>
                </a:solidFill>
                <a:latin typeface="Courier New" panose="02070309020205020404" pitchFamily="49" charset="0"/>
              </a:rPr>
              <a:t>],...}</a:t>
            </a:r>
          </a:p>
          <a:p>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endParaRPr lang="en-US" altLang="en-US" sz="1800">
              <a:solidFill>
                <a:srgbClr val="000000"/>
              </a:solidFill>
              <a:latin typeface="Courier New" panose="02070309020205020404" pitchFamily="49" charset="0"/>
            </a:endParaRPr>
          </a:p>
          <a:p>
            <a:r>
              <a:rPr lang="en-US" altLang="en-US" sz="1800">
                <a:solidFill>
                  <a:srgbClr val="000000"/>
                </a:solidFill>
                <a:latin typeface="Courier New" panose="02070309020205020404" pitchFamily="49" charset="0"/>
              </a:rPr>
              <a:t>[WHERE </a:t>
            </a:r>
            <a:r>
              <a:rPr lang="en-US" altLang="en-US" sz="1800" i="1">
                <a:solidFill>
                  <a:srgbClr val="000000"/>
                </a:solidFill>
                <a:latin typeface="Courier New" panose="02070309020205020404" pitchFamily="49" charset="0"/>
              </a:rPr>
              <a:t>condition(s)</a:t>
            </a:r>
            <a:r>
              <a:rPr lang="en-US" altLang="en-US" sz="1800">
                <a:solidFill>
                  <a:srgbClr val="000000"/>
                </a:solidFill>
                <a:latin typeface="Courier New" panose="02070309020205020404" pitchFamily="49" charset="0"/>
              </a:rPr>
              <a:t>];</a:t>
            </a:r>
          </a:p>
        </p:txBody>
      </p:sp>
      <p:sp>
        <p:nvSpPr>
          <p:cNvPr id="312325" name="Rectangle 5"/>
          <p:cNvSpPr>
            <a:spLocks noChangeArrowheads="1"/>
          </p:cNvSpPr>
          <p:nvPr/>
        </p:nvSpPr>
        <p:spPr bwMode="gray">
          <a:xfrm>
            <a:off x="2486025" y="3171359"/>
            <a:ext cx="2971800" cy="29845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1614527"/>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blackGray">
          <a:xfrm>
            <a:off x="2406650" y="1849439"/>
            <a:ext cx="7272338" cy="9239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a:solidFill>
                  <a:srgbClr val="000000"/>
                </a:solidFill>
                <a:latin typeface="Courier New" panose="02070309020205020404" pitchFamily="49" charset="0"/>
              </a:rPr>
              <a:t>SELECT employee_id, last_name, job_id, department_id</a:t>
            </a:r>
          </a:p>
          <a:p>
            <a:r>
              <a:rPr lang="en-US" altLang="en-US" sz="1800">
                <a:solidFill>
                  <a:srgbClr val="000000"/>
                </a:solidFill>
                <a:latin typeface="Courier New" panose="02070309020205020404" pitchFamily="49" charset="0"/>
              </a:rPr>
              <a:t>FROM   employees</a:t>
            </a:r>
          </a:p>
          <a:p>
            <a:r>
              <a:rPr lang="en-US" altLang="en-US" sz="1800">
                <a:solidFill>
                  <a:srgbClr val="000000"/>
                </a:solidFill>
                <a:latin typeface="Courier New" panose="02070309020205020404" pitchFamily="49" charset="0"/>
              </a:rPr>
              <a:t>WHERE  department_id = 90 ;</a:t>
            </a:r>
          </a:p>
        </p:txBody>
      </p:sp>
      <p:sp>
        <p:nvSpPr>
          <p:cNvPr id="314371" name="Rectangle 3"/>
          <p:cNvSpPr>
            <a:spLocks noGrp="1" noChangeArrowheads="1"/>
          </p:cNvSpPr>
          <p:nvPr>
            <p:ph type="title"/>
          </p:nvPr>
        </p:nvSpPr>
        <p:spPr/>
        <p:txBody>
          <a:bodyPr/>
          <a:lstStyle/>
          <a:p>
            <a:r>
              <a:rPr lang="en-US" altLang="en-US"/>
              <a:t>Using the </a:t>
            </a:r>
            <a:r>
              <a:rPr lang="en-US" altLang="en-US">
                <a:latin typeface="Courier New" panose="02070309020205020404" pitchFamily="49" charset="0"/>
              </a:rPr>
              <a:t>WHERE</a:t>
            </a:r>
            <a:r>
              <a:rPr lang="en-US" altLang="en-US"/>
              <a:t> Clause</a:t>
            </a:r>
          </a:p>
        </p:txBody>
      </p:sp>
      <p:sp>
        <p:nvSpPr>
          <p:cNvPr id="314372" name="Rectangle 4"/>
          <p:cNvSpPr>
            <a:spLocks noChangeArrowheads="1"/>
          </p:cNvSpPr>
          <p:nvPr/>
        </p:nvSpPr>
        <p:spPr bwMode="gray">
          <a:xfrm>
            <a:off x="2444751" y="2459039"/>
            <a:ext cx="3586163" cy="269875"/>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pic>
        <p:nvPicPr>
          <p:cNvPr id="314375" name="Picture 7" descr="C:\project-SQLFund1\images\img-02-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733801" y="3505201"/>
            <a:ext cx="4640263" cy="92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87720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a:t>
            </a:r>
            <a:r>
              <a:rPr lang="en-US" dirty="0" smtClean="0"/>
              <a:t>MYSQL?</a:t>
            </a:r>
            <a:endParaRPr lang="en-US" dirty="0"/>
          </a:p>
        </p:txBody>
      </p:sp>
      <p:sp>
        <p:nvSpPr>
          <p:cNvPr id="3" name="Content Placeholder 2"/>
          <p:cNvSpPr>
            <a:spLocks noGrp="1"/>
          </p:cNvSpPr>
          <p:nvPr>
            <p:ph sz="quarter" idx="13"/>
          </p:nvPr>
        </p:nvSpPr>
        <p:spPr/>
        <p:txBody>
          <a:bodyPr/>
          <a:lstStyle/>
          <a:p>
            <a:r>
              <a:rPr lang="en-US" dirty="0"/>
              <a:t>MySQL is a database management system</a:t>
            </a:r>
            <a:r>
              <a:rPr lang="en-US" dirty="0" smtClean="0"/>
              <a:t>.</a:t>
            </a:r>
          </a:p>
          <a:p>
            <a:r>
              <a:rPr lang="en-US" dirty="0"/>
              <a:t>MySQL databases are relational</a:t>
            </a:r>
            <a:r>
              <a:rPr lang="en-US" dirty="0" smtClean="0"/>
              <a:t>.</a:t>
            </a:r>
          </a:p>
          <a:p>
            <a:r>
              <a:rPr lang="en-US" dirty="0"/>
              <a:t>MySQL software is Open Source</a:t>
            </a:r>
            <a:r>
              <a:rPr lang="en-US" dirty="0" smtClean="0"/>
              <a:t>.</a:t>
            </a:r>
          </a:p>
          <a:p>
            <a:r>
              <a:rPr lang="en-US" dirty="0"/>
              <a:t>The MySQL Database Server is very fast, reliable, scalable, and easy to use</a:t>
            </a:r>
            <a:r>
              <a:rPr lang="en-US" dirty="0" smtClean="0"/>
              <a:t>.</a:t>
            </a:r>
          </a:p>
          <a:p>
            <a:r>
              <a:rPr lang="en-US" dirty="0"/>
              <a:t>MySQL Server works in client/server or embedded systems.</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188856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ltLang="en-US" dirty="0"/>
              <a:t>Comparison </a:t>
            </a:r>
            <a:r>
              <a:rPr lang="en-US" altLang="en-US" dirty="0" smtClean="0"/>
              <a:t>Operators</a:t>
            </a:r>
            <a:br>
              <a:rPr lang="en-US" altLang="en-US" dirty="0" smtClean="0"/>
            </a:br>
            <a:endParaRPr lang="en-US" altLang="en-US" dirty="0"/>
          </a:p>
        </p:txBody>
      </p:sp>
      <p:sp>
        <p:nvSpPr>
          <p:cNvPr id="318468" name="Rectangle 4"/>
          <p:cNvSpPr>
            <a:spLocks noChangeArrowheads="1"/>
          </p:cNvSpPr>
          <p:nvPr/>
        </p:nvSpPr>
        <p:spPr bwMode="blackWhite">
          <a:xfrm>
            <a:off x="5143500" y="3817939"/>
            <a:ext cx="34163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t>Not equal to</a:t>
            </a:r>
          </a:p>
        </p:txBody>
      </p:sp>
      <p:sp>
        <p:nvSpPr>
          <p:cNvPr id="318469" name="Rectangle 5"/>
          <p:cNvSpPr>
            <a:spLocks noChangeArrowheads="1"/>
          </p:cNvSpPr>
          <p:nvPr/>
        </p:nvSpPr>
        <p:spPr bwMode="blackWhite">
          <a:xfrm>
            <a:off x="3581400" y="3817939"/>
            <a:ext cx="15621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lvl="1" algn="ctr" eaLnBrk="1" hangingPunct="1">
              <a:buFont typeface="Arial" panose="020B0604020202020204" pitchFamily="34" charset="0"/>
              <a:buNone/>
            </a:pPr>
            <a:r>
              <a:rPr lang="en-US" altLang="en-US" sz="1600"/>
              <a:t>&lt;&gt;</a:t>
            </a:r>
          </a:p>
        </p:txBody>
      </p:sp>
      <p:sp>
        <p:nvSpPr>
          <p:cNvPr id="318470" name="Rectangle 6"/>
          <p:cNvSpPr>
            <a:spLocks noChangeArrowheads="1"/>
          </p:cNvSpPr>
          <p:nvPr/>
        </p:nvSpPr>
        <p:spPr bwMode="blackWhite">
          <a:xfrm>
            <a:off x="5143500" y="4183063"/>
            <a:ext cx="341630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solidFill>
                  <a:srgbClr val="000000"/>
                </a:solidFill>
              </a:rPr>
              <a:t>Between two values (inclusive)</a:t>
            </a:r>
          </a:p>
        </p:txBody>
      </p:sp>
      <p:sp>
        <p:nvSpPr>
          <p:cNvPr id="318471" name="Rectangle 7"/>
          <p:cNvSpPr>
            <a:spLocks noChangeArrowheads="1"/>
          </p:cNvSpPr>
          <p:nvPr/>
        </p:nvSpPr>
        <p:spPr bwMode="blackWhite">
          <a:xfrm>
            <a:off x="3581400" y="4183063"/>
            <a:ext cx="156210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solidFill>
                  <a:srgbClr val="000000"/>
                </a:solidFill>
                <a:latin typeface="Courier New" panose="02070309020205020404" pitchFamily="49" charset="0"/>
              </a:rPr>
              <a:t>BETWEEN</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...AND...</a:t>
            </a:r>
          </a:p>
        </p:txBody>
      </p:sp>
      <p:sp>
        <p:nvSpPr>
          <p:cNvPr id="318472" name="Rectangle 8"/>
          <p:cNvSpPr>
            <a:spLocks noChangeArrowheads="1"/>
          </p:cNvSpPr>
          <p:nvPr/>
        </p:nvSpPr>
        <p:spPr bwMode="blackWhite">
          <a:xfrm>
            <a:off x="5143500" y="4822825"/>
            <a:ext cx="34163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a:lnSpc>
                <a:spcPct val="120000"/>
              </a:lnSpc>
              <a:spcBef>
                <a:spcPct val="60000"/>
              </a:spcBef>
              <a:buClrTx/>
              <a:buFontTx/>
              <a:buNone/>
            </a:pPr>
            <a:r>
              <a:rPr lang="en-US" altLang="en-US" sz="1600">
                <a:solidFill>
                  <a:srgbClr val="000000"/>
                </a:solidFill>
              </a:rPr>
              <a:t>Match any of a list of values </a:t>
            </a:r>
            <a:endParaRPr lang="en-US" altLang="en-US" sz="1600"/>
          </a:p>
        </p:txBody>
      </p:sp>
      <p:sp>
        <p:nvSpPr>
          <p:cNvPr id="318473" name="Rectangle 9"/>
          <p:cNvSpPr>
            <a:spLocks noChangeArrowheads="1"/>
          </p:cNvSpPr>
          <p:nvPr/>
        </p:nvSpPr>
        <p:spPr bwMode="blackWhite">
          <a:xfrm>
            <a:off x="3581400" y="4822825"/>
            <a:ext cx="15621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a:lnSpc>
                <a:spcPct val="120000"/>
              </a:lnSpc>
              <a:spcBef>
                <a:spcPct val="60000"/>
              </a:spcBef>
              <a:buClrTx/>
              <a:buFontTx/>
              <a:buNone/>
            </a:pPr>
            <a:r>
              <a:rPr lang="en-US" altLang="en-US" sz="1600">
                <a:solidFill>
                  <a:srgbClr val="000000"/>
                </a:solidFill>
                <a:latin typeface="Courier New" panose="02070309020205020404" pitchFamily="49" charset="0"/>
              </a:rPr>
              <a:t>IN(set)</a:t>
            </a:r>
          </a:p>
        </p:txBody>
      </p:sp>
      <p:sp>
        <p:nvSpPr>
          <p:cNvPr id="318474" name="Rectangle 10"/>
          <p:cNvSpPr>
            <a:spLocks noChangeArrowheads="1"/>
          </p:cNvSpPr>
          <p:nvPr/>
        </p:nvSpPr>
        <p:spPr bwMode="blackWhite">
          <a:xfrm>
            <a:off x="5143500" y="5243514"/>
            <a:ext cx="3416300" cy="4206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a:lnSpc>
                <a:spcPct val="120000"/>
              </a:lnSpc>
              <a:spcBef>
                <a:spcPct val="60000"/>
              </a:spcBef>
              <a:buClrTx/>
              <a:buFontTx/>
              <a:buNone/>
            </a:pPr>
            <a:r>
              <a:rPr lang="en-US" altLang="en-US" sz="1600">
                <a:solidFill>
                  <a:srgbClr val="000000"/>
                </a:solidFill>
              </a:rPr>
              <a:t>Match a character pattern </a:t>
            </a:r>
            <a:endParaRPr lang="en-US" altLang="en-US" sz="1600"/>
          </a:p>
        </p:txBody>
      </p:sp>
      <p:sp>
        <p:nvSpPr>
          <p:cNvPr id="318475" name="Rectangle 11"/>
          <p:cNvSpPr>
            <a:spLocks noChangeArrowheads="1"/>
          </p:cNvSpPr>
          <p:nvPr/>
        </p:nvSpPr>
        <p:spPr bwMode="blackWhite">
          <a:xfrm>
            <a:off x="3581400" y="5243514"/>
            <a:ext cx="1562100" cy="4206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a:lnSpc>
                <a:spcPct val="120000"/>
              </a:lnSpc>
              <a:spcBef>
                <a:spcPct val="60000"/>
              </a:spcBef>
              <a:buClrTx/>
              <a:buFontTx/>
              <a:buNone/>
            </a:pPr>
            <a:r>
              <a:rPr lang="en-US" altLang="en-US" sz="1600">
                <a:solidFill>
                  <a:srgbClr val="000000"/>
                </a:solidFill>
                <a:latin typeface="Courier New" panose="02070309020205020404" pitchFamily="49" charset="0"/>
              </a:rPr>
              <a:t>LIKE</a:t>
            </a:r>
          </a:p>
        </p:txBody>
      </p:sp>
      <p:sp>
        <p:nvSpPr>
          <p:cNvPr id="318476" name="Rectangle 12"/>
          <p:cNvSpPr>
            <a:spLocks noChangeArrowheads="1"/>
          </p:cNvSpPr>
          <p:nvPr/>
        </p:nvSpPr>
        <p:spPr bwMode="blackWhite">
          <a:xfrm>
            <a:off x="5143500" y="5664200"/>
            <a:ext cx="34163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a:lnSpc>
                <a:spcPct val="120000"/>
              </a:lnSpc>
              <a:spcBef>
                <a:spcPct val="60000"/>
              </a:spcBef>
              <a:buClrTx/>
              <a:buFontTx/>
              <a:buNone/>
            </a:pPr>
            <a:r>
              <a:rPr lang="en-US" altLang="en-US" sz="1600">
                <a:solidFill>
                  <a:srgbClr val="000000"/>
                </a:solidFill>
              </a:rPr>
              <a:t>Is a null value </a:t>
            </a:r>
          </a:p>
        </p:txBody>
      </p:sp>
      <p:sp>
        <p:nvSpPr>
          <p:cNvPr id="318477" name="Rectangle 13"/>
          <p:cNvSpPr>
            <a:spLocks noChangeArrowheads="1"/>
          </p:cNvSpPr>
          <p:nvPr/>
        </p:nvSpPr>
        <p:spPr bwMode="blackWhite">
          <a:xfrm>
            <a:off x="3581400" y="5664200"/>
            <a:ext cx="1562100"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solidFill>
                  <a:srgbClr val="000000"/>
                </a:solidFill>
                <a:latin typeface="Courier New" panose="02070309020205020404" pitchFamily="49" charset="0"/>
              </a:rPr>
              <a:t>IS NULL</a:t>
            </a:r>
          </a:p>
        </p:txBody>
      </p:sp>
      <p:sp>
        <p:nvSpPr>
          <p:cNvPr id="318478" name="Rectangle 14"/>
          <p:cNvSpPr>
            <a:spLocks noChangeArrowheads="1"/>
          </p:cNvSpPr>
          <p:nvPr/>
        </p:nvSpPr>
        <p:spPr bwMode="blackWhite">
          <a:xfrm>
            <a:off x="5143500" y="3087689"/>
            <a:ext cx="34163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t>Less than</a:t>
            </a:r>
          </a:p>
        </p:txBody>
      </p:sp>
      <p:sp>
        <p:nvSpPr>
          <p:cNvPr id="318479" name="Rectangle 15"/>
          <p:cNvSpPr>
            <a:spLocks noChangeArrowheads="1"/>
          </p:cNvSpPr>
          <p:nvPr/>
        </p:nvSpPr>
        <p:spPr bwMode="blackWhite">
          <a:xfrm>
            <a:off x="3581400" y="3087689"/>
            <a:ext cx="15621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lvl="1" algn="ctr" eaLnBrk="1" hangingPunct="1">
              <a:buFont typeface="Arial" panose="020B0604020202020204" pitchFamily="34" charset="0"/>
              <a:buNone/>
            </a:pPr>
            <a:r>
              <a:rPr lang="en-US" altLang="en-US" sz="1600"/>
              <a:t>&lt;</a:t>
            </a:r>
          </a:p>
        </p:txBody>
      </p:sp>
      <p:sp>
        <p:nvSpPr>
          <p:cNvPr id="318480" name="Rectangle 16"/>
          <p:cNvSpPr>
            <a:spLocks noChangeArrowheads="1"/>
          </p:cNvSpPr>
          <p:nvPr/>
        </p:nvSpPr>
        <p:spPr bwMode="blackWhite">
          <a:xfrm>
            <a:off x="5143500" y="3452814"/>
            <a:ext cx="34163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t>Less than or equal to</a:t>
            </a:r>
          </a:p>
        </p:txBody>
      </p:sp>
      <p:sp>
        <p:nvSpPr>
          <p:cNvPr id="318481" name="Rectangle 17"/>
          <p:cNvSpPr>
            <a:spLocks noChangeArrowheads="1"/>
          </p:cNvSpPr>
          <p:nvPr/>
        </p:nvSpPr>
        <p:spPr bwMode="blackWhite">
          <a:xfrm>
            <a:off x="3581400" y="3452814"/>
            <a:ext cx="15621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lvl="1" algn="ctr" eaLnBrk="1" hangingPunct="1">
              <a:buFont typeface="Arial" panose="020B0604020202020204" pitchFamily="34" charset="0"/>
              <a:buNone/>
            </a:pPr>
            <a:r>
              <a:rPr lang="en-US" altLang="en-US" sz="1600"/>
              <a:t>&lt;=</a:t>
            </a:r>
          </a:p>
        </p:txBody>
      </p:sp>
      <p:sp>
        <p:nvSpPr>
          <p:cNvPr id="318482" name="Rectangle 18"/>
          <p:cNvSpPr>
            <a:spLocks noChangeArrowheads="1"/>
          </p:cNvSpPr>
          <p:nvPr/>
        </p:nvSpPr>
        <p:spPr bwMode="blackWhite">
          <a:xfrm>
            <a:off x="5143500" y="2722564"/>
            <a:ext cx="34163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t>Greater than or equal to</a:t>
            </a:r>
          </a:p>
        </p:txBody>
      </p:sp>
      <p:sp>
        <p:nvSpPr>
          <p:cNvPr id="318483" name="Rectangle 19"/>
          <p:cNvSpPr>
            <a:spLocks noChangeArrowheads="1"/>
          </p:cNvSpPr>
          <p:nvPr/>
        </p:nvSpPr>
        <p:spPr bwMode="blackWhite">
          <a:xfrm>
            <a:off x="3581400" y="2722564"/>
            <a:ext cx="1562100"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r>
              <a:rPr lang="en-US" altLang="en-US" sz="1600"/>
              <a:t>&gt;=</a:t>
            </a:r>
          </a:p>
        </p:txBody>
      </p:sp>
      <p:sp>
        <p:nvSpPr>
          <p:cNvPr id="318484" name="Rectangle 20"/>
          <p:cNvSpPr>
            <a:spLocks noChangeArrowheads="1"/>
          </p:cNvSpPr>
          <p:nvPr/>
        </p:nvSpPr>
        <p:spPr bwMode="blackWhite">
          <a:xfrm>
            <a:off x="5143500" y="2339975"/>
            <a:ext cx="3416300"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t>Greater than</a:t>
            </a:r>
          </a:p>
        </p:txBody>
      </p:sp>
      <p:sp>
        <p:nvSpPr>
          <p:cNvPr id="318485" name="Rectangle 21"/>
          <p:cNvSpPr>
            <a:spLocks noChangeArrowheads="1"/>
          </p:cNvSpPr>
          <p:nvPr/>
        </p:nvSpPr>
        <p:spPr bwMode="blackWhite">
          <a:xfrm>
            <a:off x="3581400" y="2339975"/>
            <a:ext cx="1562100"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lvl="1" algn="ctr" eaLnBrk="1" hangingPunct="1">
              <a:buFont typeface="Arial" panose="020B0604020202020204" pitchFamily="34" charset="0"/>
              <a:buNone/>
            </a:pPr>
            <a:r>
              <a:rPr lang="en-US" altLang="en-US" sz="1600"/>
              <a:t>&gt;</a:t>
            </a:r>
          </a:p>
        </p:txBody>
      </p:sp>
      <p:sp>
        <p:nvSpPr>
          <p:cNvPr id="318486" name="Rectangle 22"/>
          <p:cNvSpPr>
            <a:spLocks noChangeArrowheads="1"/>
          </p:cNvSpPr>
          <p:nvPr/>
        </p:nvSpPr>
        <p:spPr bwMode="blackWhite">
          <a:xfrm>
            <a:off x="5143500" y="1965325"/>
            <a:ext cx="3416300" cy="374650"/>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t>Equal to</a:t>
            </a:r>
          </a:p>
        </p:txBody>
      </p:sp>
      <p:sp>
        <p:nvSpPr>
          <p:cNvPr id="318487" name="Rectangle 23"/>
          <p:cNvSpPr>
            <a:spLocks noChangeArrowheads="1"/>
          </p:cNvSpPr>
          <p:nvPr/>
        </p:nvSpPr>
        <p:spPr bwMode="blackWhite">
          <a:xfrm>
            <a:off x="3581400" y="1965325"/>
            <a:ext cx="1562100" cy="374650"/>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lvl="1" algn="ctr" eaLnBrk="1" hangingPunct="1">
              <a:buFont typeface="Arial" panose="020B0604020202020204" pitchFamily="34" charset="0"/>
              <a:buNone/>
            </a:pPr>
            <a:r>
              <a:rPr lang="en-US" altLang="en-US" sz="1600"/>
              <a:t>=</a:t>
            </a:r>
          </a:p>
        </p:txBody>
      </p:sp>
      <p:sp>
        <p:nvSpPr>
          <p:cNvPr id="318488" name="Rectangle 24"/>
          <p:cNvSpPr>
            <a:spLocks noChangeArrowheads="1"/>
          </p:cNvSpPr>
          <p:nvPr/>
        </p:nvSpPr>
        <p:spPr bwMode="gray">
          <a:xfrm>
            <a:off x="5143500" y="1600201"/>
            <a:ext cx="341630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800">
                <a:solidFill>
                  <a:schemeClr val="bg1"/>
                </a:solidFill>
              </a:rPr>
              <a:t>Meaning</a:t>
            </a:r>
          </a:p>
        </p:txBody>
      </p:sp>
      <p:sp>
        <p:nvSpPr>
          <p:cNvPr id="318489" name="Rectangle 25"/>
          <p:cNvSpPr>
            <a:spLocks noChangeArrowheads="1"/>
          </p:cNvSpPr>
          <p:nvPr/>
        </p:nvSpPr>
        <p:spPr bwMode="gray">
          <a:xfrm>
            <a:off x="3581400" y="1600201"/>
            <a:ext cx="156210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800" dirty="0">
                <a:solidFill>
                  <a:schemeClr val="bg1"/>
                </a:solidFill>
              </a:rPr>
              <a:t>Operator</a:t>
            </a:r>
          </a:p>
        </p:txBody>
      </p:sp>
      <p:sp>
        <p:nvSpPr>
          <p:cNvPr id="318490" name="Line 26"/>
          <p:cNvSpPr>
            <a:spLocks noChangeShapeType="1"/>
          </p:cNvSpPr>
          <p:nvPr/>
        </p:nvSpPr>
        <p:spPr bwMode="blackWhite">
          <a:xfrm>
            <a:off x="3581400" y="1965325"/>
            <a:ext cx="497840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91" name="Line 27"/>
          <p:cNvSpPr>
            <a:spLocks noChangeShapeType="1"/>
          </p:cNvSpPr>
          <p:nvPr/>
        </p:nvSpPr>
        <p:spPr bwMode="blackWhite">
          <a:xfrm>
            <a:off x="3581400" y="2339975"/>
            <a:ext cx="4978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92" name="Line 28"/>
          <p:cNvSpPr>
            <a:spLocks noChangeShapeType="1"/>
          </p:cNvSpPr>
          <p:nvPr/>
        </p:nvSpPr>
        <p:spPr bwMode="blackWhite">
          <a:xfrm>
            <a:off x="3581400" y="2722563"/>
            <a:ext cx="4978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93" name="Line 29"/>
          <p:cNvSpPr>
            <a:spLocks noChangeShapeType="1"/>
          </p:cNvSpPr>
          <p:nvPr/>
        </p:nvSpPr>
        <p:spPr bwMode="blackWhite">
          <a:xfrm>
            <a:off x="3581400" y="6084888"/>
            <a:ext cx="49784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94" name="Line 30"/>
          <p:cNvSpPr>
            <a:spLocks noChangeShapeType="1"/>
          </p:cNvSpPr>
          <p:nvPr/>
        </p:nvSpPr>
        <p:spPr bwMode="blackWhite">
          <a:xfrm>
            <a:off x="3581400" y="16002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95" name="Line 31"/>
          <p:cNvSpPr>
            <a:spLocks noChangeShapeType="1"/>
          </p:cNvSpPr>
          <p:nvPr/>
        </p:nvSpPr>
        <p:spPr bwMode="blackWhite">
          <a:xfrm>
            <a:off x="5143500" y="1600200"/>
            <a:ext cx="0" cy="44846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96" name="Line 32"/>
          <p:cNvSpPr>
            <a:spLocks noChangeShapeType="1"/>
          </p:cNvSpPr>
          <p:nvPr/>
        </p:nvSpPr>
        <p:spPr bwMode="blackWhite">
          <a:xfrm>
            <a:off x="8559800" y="16002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97" name="Line 33"/>
          <p:cNvSpPr>
            <a:spLocks noChangeShapeType="1"/>
          </p:cNvSpPr>
          <p:nvPr/>
        </p:nvSpPr>
        <p:spPr bwMode="blackWhite">
          <a:xfrm>
            <a:off x="3581400" y="3087688"/>
            <a:ext cx="4978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98" name="Line 34"/>
          <p:cNvSpPr>
            <a:spLocks noChangeShapeType="1"/>
          </p:cNvSpPr>
          <p:nvPr/>
        </p:nvSpPr>
        <p:spPr bwMode="blackWhite">
          <a:xfrm>
            <a:off x="3581400" y="3817938"/>
            <a:ext cx="4978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318499" name="Line 35"/>
          <p:cNvSpPr>
            <a:spLocks noChangeShapeType="1"/>
          </p:cNvSpPr>
          <p:nvPr/>
        </p:nvSpPr>
        <p:spPr bwMode="blackWhite">
          <a:xfrm>
            <a:off x="3581400" y="3452813"/>
            <a:ext cx="4978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318500" name="Line 36"/>
          <p:cNvSpPr>
            <a:spLocks noChangeShapeType="1"/>
          </p:cNvSpPr>
          <p:nvPr/>
        </p:nvSpPr>
        <p:spPr bwMode="blackWhite">
          <a:xfrm>
            <a:off x="3581400" y="5664200"/>
            <a:ext cx="4978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318501" name="Line 37"/>
          <p:cNvSpPr>
            <a:spLocks noChangeShapeType="1"/>
          </p:cNvSpPr>
          <p:nvPr/>
        </p:nvSpPr>
        <p:spPr bwMode="blackWhite">
          <a:xfrm>
            <a:off x="3581400" y="5243513"/>
            <a:ext cx="4978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318502" name="Line 38"/>
          <p:cNvSpPr>
            <a:spLocks noChangeShapeType="1"/>
          </p:cNvSpPr>
          <p:nvPr/>
        </p:nvSpPr>
        <p:spPr bwMode="blackWhite">
          <a:xfrm>
            <a:off x="3581400" y="4822825"/>
            <a:ext cx="4978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318503" name="Line 39"/>
          <p:cNvSpPr>
            <a:spLocks noChangeShapeType="1"/>
          </p:cNvSpPr>
          <p:nvPr/>
        </p:nvSpPr>
        <p:spPr bwMode="blackWhite">
          <a:xfrm>
            <a:off x="3581400" y="4183063"/>
            <a:ext cx="4978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318504" name="Line 40"/>
          <p:cNvSpPr>
            <a:spLocks noChangeShapeType="1"/>
          </p:cNvSpPr>
          <p:nvPr/>
        </p:nvSpPr>
        <p:spPr bwMode="blackWhite">
          <a:xfrm>
            <a:off x="3581400" y="1600200"/>
            <a:ext cx="4978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505" name="Line 41"/>
          <p:cNvSpPr>
            <a:spLocks noChangeShapeType="1"/>
          </p:cNvSpPr>
          <p:nvPr/>
        </p:nvSpPr>
        <p:spPr bwMode="blackWhite">
          <a:xfrm>
            <a:off x="3581400" y="1965326"/>
            <a:ext cx="0" cy="41195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506" name="Line 42"/>
          <p:cNvSpPr>
            <a:spLocks noChangeShapeType="1"/>
          </p:cNvSpPr>
          <p:nvPr/>
        </p:nvSpPr>
        <p:spPr bwMode="blackWhite">
          <a:xfrm>
            <a:off x="8559800" y="1965326"/>
            <a:ext cx="0" cy="41195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12314134"/>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ltLang="en-US" dirty="0"/>
              <a:t>Defining Conditions Using the Logical </a:t>
            </a:r>
            <a:r>
              <a:rPr lang="en-US" altLang="en-US" dirty="0" smtClean="0"/>
              <a:t>Operators</a:t>
            </a:r>
            <a:br>
              <a:rPr lang="en-US" altLang="en-US" dirty="0" smtClean="0"/>
            </a:br>
            <a:endParaRPr lang="en-US" altLang="en-US" dirty="0"/>
          </a:p>
        </p:txBody>
      </p:sp>
      <p:sp>
        <p:nvSpPr>
          <p:cNvPr id="332804" name="Rectangle 4"/>
          <p:cNvSpPr>
            <a:spLocks noChangeArrowheads="1"/>
          </p:cNvSpPr>
          <p:nvPr/>
        </p:nvSpPr>
        <p:spPr bwMode="blackWhite">
          <a:xfrm>
            <a:off x="4649788" y="3487739"/>
            <a:ext cx="4108450" cy="6937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a:lnSpc>
                <a:spcPct val="110000"/>
              </a:lnSpc>
              <a:spcBef>
                <a:spcPct val="60000"/>
              </a:spcBef>
              <a:buClrTx/>
              <a:buFontTx/>
              <a:buNone/>
            </a:pPr>
            <a:r>
              <a:rPr lang="en-US" altLang="en-US" sz="1600">
                <a:solidFill>
                  <a:srgbClr val="000000"/>
                </a:solidFill>
              </a:rPr>
              <a:t>Returns </a:t>
            </a:r>
            <a:r>
              <a:rPr lang="en-US" altLang="en-US" sz="1600">
                <a:solidFill>
                  <a:srgbClr val="000000"/>
                </a:solidFill>
                <a:latin typeface="Courier New" panose="02070309020205020404" pitchFamily="49" charset="0"/>
              </a:rPr>
              <a:t>TRUE</a:t>
            </a:r>
            <a:r>
              <a:rPr lang="en-US" altLang="en-US" sz="1600">
                <a:solidFill>
                  <a:srgbClr val="000000"/>
                </a:solidFill>
              </a:rPr>
              <a:t> if the condition is false</a:t>
            </a:r>
            <a:endParaRPr lang="en-US" altLang="en-US" sz="1600"/>
          </a:p>
        </p:txBody>
      </p:sp>
      <p:sp>
        <p:nvSpPr>
          <p:cNvPr id="332805" name="Rectangle 5"/>
          <p:cNvSpPr>
            <a:spLocks noChangeArrowheads="1"/>
          </p:cNvSpPr>
          <p:nvPr/>
        </p:nvSpPr>
        <p:spPr bwMode="blackWhite">
          <a:xfrm>
            <a:off x="3373438" y="3487739"/>
            <a:ext cx="1276350" cy="69373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344488"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latin typeface="Courier New" panose="02070309020205020404" pitchFamily="49" charset="0"/>
              </a:rPr>
              <a:t> NOT</a:t>
            </a:r>
          </a:p>
        </p:txBody>
      </p:sp>
      <p:sp>
        <p:nvSpPr>
          <p:cNvPr id="332806" name="Rectangle 6"/>
          <p:cNvSpPr>
            <a:spLocks noChangeArrowheads="1"/>
          </p:cNvSpPr>
          <p:nvPr/>
        </p:nvSpPr>
        <p:spPr bwMode="blackWhite">
          <a:xfrm>
            <a:off x="4649788" y="2847976"/>
            <a:ext cx="4108450" cy="6397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solidFill>
                  <a:srgbClr val="000000"/>
                </a:solidFill>
              </a:rPr>
              <a:t>Returns </a:t>
            </a:r>
            <a:r>
              <a:rPr lang="en-US" altLang="en-US" sz="1600">
                <a:solidFill>
                  <a:srgbClr val="000000"/>
                </a:solidFill>
                <a:latin typeface="Courier New" panose="02070309020205020404" pitchFamily="49" charset="0"/>
              </a:rPr>
              <a:t>TRUE</a:t>
            </a:r>
            <a:r>
              <a:rPr lang="en-US" altLang="en-US" sz="1600">
                <a:solidFill>
                  <a:srgbClr val="000000"/>
                </a:solidFill>
              </a:rPr>
              <a:t> if </a:t>
            </a:r>
            <a:r>
              <a:rPr lang="en-US" altLang="en-US" sz="1600" i="1">
                <a:solidFill>
                  <a:srgbClr val="000000"/>
                </a:solidFill>
              </a:rPr>
              <a:t>either </a:t>
            </a:r>
            <a:r>
              <a:rPr lang="en-US" altLang="en-US" sz="1600">
                <a:solidFill>
                  <a:srgbClr val="000000"/>
                </a:solidFill>
              </a:rPr>
              <a:t>component condition is true</a:t>
            </a:r>
          </a:p>
        </p:txBody>
      </p:sp>
      <p:sp>
        <p:nvSpPr>
          <p:cNvPr id="332807" name="Rectangle 7"/>
          <p:cNvSpPr>
            <a:spLocks noChangeArrowheads="1"/>
          </p:cNvSpPr>
          <p:nvPr/>
        </p:nvSpPr>
        <p:spPr bwMode="blackWhite">
          <a:xfrm>
            <a:off x="3373438" y="2847976"/>
            <a:ext cx="1276350" cy="6397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lvl="1" eaLnBrk="1" hangingPunct="1">
              <a:buFont typeface="Arial" panose="020B0604020202020204" pitchFamily="34" charset="0"/>
              <a:buNone/>
            </a:pPr>
            <a:r>
              <a:rPr lang="en-US" altLang="en-US" sz="1600">
                <a:latin typeface="Courier New" panose="02070309020205020404" pitchFamily="49" charset="0"/>
              </a:rPr>
              <a:t>OR</a:t>
            </a:r>
          </a:p>
        </p:txBody>
      </p:sp>
      <p:sp>
        <p:nvSpPr>
          <p:cNvPr id="332808" name="Rectangle 8"/>
          <p:cNvSpPr>
            <a:spLocks noChangeArrowheads="1"/>
          </p:cNvSpPr>
          <p:nvPr/>
        </p:nvSpPr>
        <p:spPr bwMode="blackWhite">
          <a:xfrm>
            <a:off x="4649788" y="2208213"/>
            <a:ext cx="410845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600">
                <a:solidFill>
                  <a:srgbClr val="000000"/>
                </a:solidFill>
              </a:rPr>
              <a:t>Returns </a:t>
            </a:r>
            <a:r>
              <a:rPr lang="en-US" altLang="en-US" sz="1600">
                <a:solidFill>
                  <a:srgbClr val="000000"/>
                </a:solidFill>
                <a:latin typeface="Courier New" panose="02070309020205020404" pitchFamily="49" charset="0"/>
              </a:rPr>
              <a:t>TRUE</a:t>
            </a:r>
            <a:r>
              <a:rPr lang="en-US" altLang="en-US" sz="1600">
                <a:solidFill>
                  <a:srgbClr val="000000"/>
                </a:solidFill>
              </a:rPr>
              <a:t> if </a:t>
            </a:r>
            <a:r>
              <a:rPr lang="en-US" altLang="en-US" sz="1600" i="1">
                <a:solidFill>
                  <a:srgbClr val="000000"/>
                </a:solidFill>
              </a:rPr>
              <a:t>both </a:t>
            </a:r>
            <a:r>
              <a:rPr lang="en-US" altLang="en-US" sz="1600">
                <a:solidFill>
                  <a:srgbClr val="000000"/>
                </a:solidFill>
              </a:rPr>
              <a:t>component conditions are true</a:t>
            </a:r>
          </a:p>
        </p:txBody>
      </p:sp>
      <p:sp>
        <p:nvSpPr>
          <p:cNvPr id="332809" name="Rectangle 9"/>
          <p:cNvSpPr>
            <a:spLocks noChangeArrowheads="1"/>
          </p:cNvSpPr>
          <p:nvPr/>
        </p:nvSpPr>
        <p:spPr bwMode="blackWhite">
          <a:xfrm>
            <a:off x="3373438" y="2208213"/>
            <a:ext cx="1276350" cy="6397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1196975"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311275"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425575"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882775"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339975"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797175"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254375"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lvl="1" eaLnBrk="1" hangingPunct="1">
              <a:buFont typeface="Arial" panose="020B0604020202020204" pitchFamily="34" charset="0"/>
              <a:buNone/>
            </a:pPr>
            <a:r>
              <a:rPr lang="en-US" altLang="en-US" sz="1600">
                <a:latin typeface="Courier New" panose="02070309020205020404" pitchFamily="49" charset="0"/>
              </a:rPr>
              <a:t>AND</a:t>
            </a:r>
          </a:p>
        </p:txBody>
      </p:sp>
      <p:sp>
        <p:nvSpPr>
          <p:cNvPr id="332810" name="Rectangle 10"/>
          <p:cNvSpPr>
            <a:spLocks noChangeArrowheads="1"/>
          </p:cNvSpPr>
          <p:nvPr/>
        </p:nvSpPr>
        <p:spPr bwMode="gray">
          <a:xfrm>
            <a:off x="4649788" y="1843089"/>
            <a:ext cx="410845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800">
                <a:solidFill>
                  <a:schemeClr val="bg1"/>
                </a:solidFill>
              </a:rPr>
              <a:t>Meaning</a:t>
            </a:r>
          </a:p>
        </p:txBody>
      </p:sp>
      <p:sp>
        <p:nvSpPr>
          <p:cNvPr id="332811" name="Rectangle 11"/>
          <p:cNvSpPr>
            <a:spLocks noChangeArrowheads="1"/>
          </p:cNvSpPr>
          <p:nvPr/>
        </p:nvSpPr>
        <p:spPr bwMode="gray">
          <a:xfrm>
            <a:off x="3373438" y="1843089"/>
            <a:ext cx="1276350"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a:spcBef>
                <a:spcPct val="20000"/>
              </a:spcBef>
              <a:buClr>
                <a:srgbClr val="000000"/>
              </a:buClr>
              <a:buFont typeface="Arial" panose="020B0604020202020204" pitchFamily="34" charset="0"/>
              <a:defRPr sz="2000">
                <a:solidFill>
                  <a:schemeClr val="tx1"/>
                </a:solidFill>
                <a:latin typeface="Arial" panose="020B0604020202020204" pitchFamily="34" charset="0"/>
              </a:defRPr>
            </a:lvl1pPr>
            <a:lvl2pPr marL="114300" defTabSz="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2pPr>
            <a:lvl3pPr marL="685800" defTabSz="228600">
              <a:spcBef>
                <a:spcPct val="20000"/>
              </a:spcBef>
              <a:buClr>
                <a:srgbClr val="FF0000"/>
              </a:buClr>
              <a:buFont typeface="Arial" panose="020B0604020202020204" pitchFamily="34" charset="0"/>
              <a:buChar char="–"/>
              <a:defRPr>
                <a:solidFill>
                  <a:schemeClr val="tx1"/>
                </a:solidFill>
                <a:latin typeface="Arial" panose="020B0604020202020204" pitchFamily="34" charset="0"/>
              </a:defRPr>
            </a:lvl3pPr>
            <a:lvl4pPr marL="1143000" defTabSz="228600">
              <a:spcBef>
                <a:spcPct val="20000"/>
              </a:spcBef>
              <a:buClr>
                <a:schemeClr val="accent2"/>
              </a:buClr>
              <a:buSzPct val="45000"/>
              <a:buFont typeface="Arial" panose="020B0604020202020204" pitchFamily="34" charset="0"/>
              <a:buChar char="—"/>
              <a:defRPr sz="1600">
                <a:solidFill>
                  <a:schemeClr val="tx1"/>
                </a:solidFill>
                <a:latin typeface="Arial" panose="020B0604020202020204" pitchFamily="34" charset="0"/>
              </a:defRPr>
            </a:lvl4pPr>
            <a:lvl5pPr marL="1257300" defTabSz="228600">
              <a:spcBef>
                <a:spcPct val="20000"/>
              </a:spcBef>
              <a:buClr>
                <a:schemeClr val="accent2"/>
              </a:buClr>
              <a:buSzPct val="55000"/>
              <a:buFont typeface="Arial" panose="020B0604020202020204" pitchFamily="34" charset="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1800">
                <a:solidFill>
                  <a:schemeClr val="bg1"/>
                </a:solidFill>
              </a:rPr>
              <a:t>Operator</a:t>
            </a:r>
          </a:p>
        </p:txBody>
      </p:sp>
      <p:sp>
        <p:nvSpPr>
          <p:cNvPr id="332812" name="Line 12"/>
          <p:cNvSpPr>
            <a:spLocks noChangeShapeType="1"/>
          </p:cNvSpPr>
          <p:nvPr/>
        </p:nvSpPr>
        <p:spPr bwMode="blackWhite">
          <a:xfrm>
            <a:off x="3373438" y="2208213"/>
            <a:ext cx="538480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3" name="Line 13"/>
          <p:cNvSpPr>
            <a:spLocks noChangeShapeType="1"/>
          </p:cNvSpPr>
          <p:nvPr/>
        </p:nvSpPr>
        <p:spPr bwMode="blackWhite">
          <a:xfrm>
            <a:off x="3373438" y="2847975"/>
            <a:ext cx="5384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4" name="Line 14"/>
          <p:cNvSpPr>
            <a:spLocks noChangeShapeType="1"/>
          </p:cNvSpPr>
          <p:nvPr/>
        </p:nvSpPr>
        <p:spPr bwMode="blackWhite">
          <a:xfrm>
            <a:off x="3373438" y="3487738"/>
            <a:ext cx="5384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5" name="Line 15"/>
          <p:cNvSpPr>
            <a:spLocks noChangeShapeType="1"/>
          </p:cNvSpPr>
          <p:nvPr/>
        </p:nvSpPr>
        <p:spPr bwMode="blackWhite">
          <a:xfrm>
            <a:off x="3373438" y="4181475"/>
            <a:ext cx="5384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6" name="Line 16"/>
          <p:cNvSpPr>
            <a:spLocks noChangeShapeType="1"/>
          </p:cNvSpPr>
          <p:nvPr/>
        </p:nvSpPr>
        <p:spPr bwMode="blackWhite">
          <a:xfrm>
            <a:off x="3373438" y="1843089"/>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7" name="Line 17"/>
          <p:cNvSpPr>
            <a:spLocks noChangeShapeType="1"/>
          </p:cNvSpPr>
          <p:nvPr/>
        </p:nvSpPr>
        <p:spPr bwMode="blackWhite">
          <a:xfrm>
            <a:off x="4649788" y="1843089"/>
            <a:ext cx="0" cy="23383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8" name="Line 18"/>
          <p:cNvSpPr>
            <a:spLocks noChangeShapeType="1"/>
          </p:cNvSpPr>
          <p:nvPr/>
        </p:nvSpPr>
        <p:spPr bwMode="blackWhite">
          <a:xfrm>
            <a:off x="8758238" y="1843089"/>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9" name="Line 19"/>
          <p:cNvSpPr>
            <a:spLocks noChangeShapeType="1"/>
          </p:cNvSpPr>
          <p:nvPr/>
        </p:nvSpPr>
        <p:spPr bwMode="blackWhite">
          <a:xfrm>
            <a:off x="3373438" y="1843088"/>
            <a:ext cx="5384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0" name="Line 20"/>
          <p:cNvSpPr>
            <a:spLocks noChangeShapeType="1"/>
          </p:cNvSpPr>
          <p:nvPr/>
        </p:nvSpPr>
        <p:spPr bwMode="blackWhite">
          <a:xfrm>
            <a:off x="3373438" y="2208213"/>
            <a:ext cx="0" cy="197326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1" name="Line 21"/>
          <p:cNvSpPr>
            <a:spLocks noChangeShapeType="1"/>
          </p:cNvSpPr>
          <p:nvPr/>
        </p:nvSpPr>
        <p:spPr bwMode="blackWhite">
          <a:xfrm>
            <a:off x="8758238" y="2208213"/>
            <a:ext cx="0" cy="197326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636828984"/>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9" name="Rectangle 11"/>
          <p:cNvSpPr>
            <a:spLocks noGrp="1" noChangeArrowheads="1"/>
          </p:cNvSpPr>
          <p:nvPr>
            <p:ph type="title"/>
          </p:nvPr>
        </p:nvSpPr>
        <p:spPr/>
        <p:txBody>
          <a:bodyPr/>
          <a:lstStyle/>
          <a:p>
            <a:r>
              <a:rPr lang="en-US" altLang="en-US" dirty="0"/>
              <a:t>Using the </a:t>
            </a:r>
            <a:r>
              <a:rPr lang="en-US" altLang="en-US" dirty="0">
                <a:latin typeface="Courier New" panose="02070309020205020404" pitchFamily="49" charset="0"/>
              </a:rPr>
              <a:t>ORDER</a:t>
            </a:r>
            <a:r>
              <a:rPr lang="en-US" altLang="en-US" dirty="0"/>
              <a:t> </a:t>
            </a:r>
            <a:r>
              <a:rPr lang="en-US" altLang="en-US" dirty="0">
                <a:latin typeface="Courier New" panose="02070309020205020404" pitchFamily="49" charset="0"/>
              </a:rPr>
              <a:t>BY</a:t>
            </a:r>
            <a:r>
              <a:rPr lang="en-US" altLang="en-US" dirty="0"/>
              <a:t> </a:t>
            </a:r>
            <a:r>
              <a:rPr lang="en-US" altLang="en-US" dirty="0" smtClean="0"/>
              <a:t>Clause</a:t>
            </a:r>
            <a:br>
              <a:rPr lang="en-US" altLang="en-US" dirty="0" smtClean="0"/>
            </a:br>
            <a:endParaRPr lang="en-US" altLang="en-US" dirty="0"/>
          </a:p>
        </p:txBody>
      </p:sp>
      <p:sp>
        <p:nvSpPr>
          <p:cNvPr id="345100" name="Rectangle 12"/>
          <p:cNvSpPr>
            <a:spLocks noGrp="1" noChangeArrowheads="1"/>
          </p:cNvSpPr>
          <p:nvPr>
            <p:ph type="body" idx="4294967295"/>
          </p:nvPr>
        </p:nvSpPr>
        <p:spPr>
          <a:xfrm>
            <a:off x="2133600" y="1449388"/>
            <a:ext cx="7918450" cy="1492250"/>
          </a:xfrm>
          <a:prstGeom prst="rect">
            <a:avLst/>
          </a:prstGeom>
        </p:spPr>
        <p:txBody>
          <a:bodyPr>
            <a:normAutofit lnSpcReduction="10000"/>
          </a:bodyPr>
          <a:lstStyle/>
          <a:p>
            <a:pPr lvl="1"/>
            <a:r>
              <a:rPr lang="en-US" altLang="en-US"/>
              <a:t>Sort retrieved rows with the </a:t>
            </a:r>
            <a:r>
              <a:rPr lang="en-US" altLang="en-US">
                <a:latin typeface="Courier New" panose="02070309020205020404" pitchFamily="49" charset="0"/>
              </a:rPr>
              <a:t>ORDER</a:t>
            </a:r>
            <a:r>
              <a:rPr lang="en-US" altLang="en-US"/>
              <a:t> </a:t>
            </a:r>
            <a:r>
              <a:rPr lang="en-US" altLang="en-US">
                <a:latin typeface="Courier New" panose="02070309020205020404" pitchFamily="49" charset="0"/>
              </a:rPr>
              <a:t>BY</a:t>
            </a:r>
            <a:r>
              <a:rPr lang="en-US" altLang="en-US"/>
              <a:t> clause:</a:t>
            </a:r>
          </a:p>
          <a:p>
            <a:pPr lvl="2"/>
            <a:r>
              <a:rPr lang="en-US" altLang="en-US">
                <a:latin typeface="Courier New" panose="02070309020205020404" pitchFamily="49" charset="0"/>
              </a:rPr>
              <a:t>ASC</a:t>
            </a:r>
            <a:r>
              <a:rPr lang="en-US" altLang="en-US"/>
              <a:t>: Ascending order, default</a:t>
            </a:r>
          </a:p>
          <a:p>
            <a:pPr lvl="2"/>
            <a:r>
              <a:rPr lang="en-US" altLang="en-US">
                <a:latin typeface="Courier New" panose="02070309020205020404" pitchFamily="49" charset="0"/>
              </a:rPr>
              <a:t>DESC</a:t>
            </a:r>
            <a:r>
              <a:rPr lang="en-US" altLang="en-US"/>
              <a:t>: Descending order</a:t>
            </a:r>
          </a:p>
          <a:p>
            <a:pPr lvl="1"/>
            <a:r>
              <a:rPr lang="en-US" altLang="en-US"/>
              <a:t>The </a:t>
            </a:r>
            <a:r>
              <a:rPr lang="en-US" altLang="en-US">
                <a:latin typeface="Courier New" panose="02070309020205020404" pitchFamily="49" charset="0"/>
              </a:rPr>
              <a:t>ORDER</a:t>
            </a:r>
            <a:r>
              <a:rPr lang="en-US" altLang="en-US"/>
              <a:t> </a:t>
            </a:r>
            <a:r>
              <a:rPr lang="en-US" altLang="en-US">
                <a:latin typeface="Courier New" panose="02070309020205020404" pitchFamily="49" charset="0"/>
              </a:rPr>
              <a:t>BY</a:t>
            </a:r>
            <a:r>
              <a:rPr lang="en-US" altLang="en-US"/>
              <a:t> clause comes last in the </a:t>
            </a:r>
            <a:r>
              <a:rPr lang="en-US" altLang="en-US">
                <a:latin typeface="Courier New" panose="02070309020205020404" pitchFamily="49" charset="0"/>
              </a:rPr>
              <a:t>SELECT</a:t>
            </a:r>
            <a:r>
              <a:rPr lang="en-US" altLang="en-US"/>
              <a:t> statement:</a:t>
            </a:r>
          </a:p>
        </p:txBody>
      </p:sp>
      <p:sp useBgFill="1">
        <p:nvSpPr>
          <p:cNvPr id="345092" name="Freeform 4"/>
          <p:cNvSpPr>
            <a:spLocks/>
          </p:cNvSpPr>
          <p:nvPr/>
        </p:nvSpPr>
        <p:spPr bwMode="auto">
          <a:xfrm>
            <a:off x="2352675" y="5192714"/>
            <a:ext cx="7697788" cy="325437"/>
          </a:xfrm>
          <a:custGeom>
            <a:avLst/>
            <a:gdLst>
              <a:gd name="T0" fmla="*/ 4848 w 4849"/>
              <a:gd name="T1" fmla="*/ 204 h 205"/>
              <a:gd name="T2" fmla="*/ 0 w 4849"/>
              <a:gd name="T3" fmla="*/ 204 h 205"/>
              <a:gd name="T4" fmla="*/ 0 w 4849"/>
              <a:gd name="T5" fmla="*/ 36 h 205"/>
              <a:gd name="T6" fmla="*/ 203 w 4849"/>
              <a:gd name="T7" fmla="*/ 102 h 205"/>
              <a:gd name="T8" fmla="*/ 311 w 4849"/>
              <a:gd name="T9" fmla="*/ 12 h 205"/>
              <a:gd name="T10" fmla="*/ 738 w 4849"/>
              <a:gd name="T11" fmla="*/ 102 h 205"/>
              <a:gd name="T12" fmla="*/ 1036 w 4849"/>
              <a:gd name="T13" fmla="*/ 36 h 205"/>
              <a:gd name="T14" fmla="*/ 1314 w 4849"/>
              <a:gd name="T15" fmla="*/ 90 h 205"/>
              <a:gd name="T16" fmla="*/ 1510 w 4849"/>
              <a:gd name="T17" fmla="*/ 36 h 205"/>
              <a:gd name="T18" fmla="*/ 1788 w 4849"/>
              <a:gd name="T19" fmla="*/ 102 h 205"/>
              <a:gd name="T20" fmla="*/ 2025 w 4849"/>
              <a:gd name="T21" fmla="*/ 42 h 205"/>
              <a:gd name="T22" fmla="*/ 2383 w 4849"/>
              <a:gd name="T23" fmla="*/ 108 h 205"/>
              <a:gd name="T24" fmla="*/ 2654 w 4849"/>
              <a:gd name="T25" fmla="*/ 0 h 205"/>
              <a:gd name="T26" fmla="*/ 2918 w 4849"/>
              <a:gd name="T27" fmla="*/ 102 h 205"/>
              <a:gd name="T28" fmla="*/ 3209 w 4849"/>
              <a:gd name="T29" fmla="*/ 66 h 205"/>
              <a:gd name="T30" fmla="*/ 3419 w 4849"/>
              <a:gd name="T31" fmla="*/ 126 h 205"/>
              <a:gd name="T32" fmla="*/ 3629 w 4849"/>
              <a:gd name="T33" fmla="*/ 42 h 205"/>
              <a:gd name="T34" fmla="*/ 3819 w 4849"/>
              <a:gd name="T35" fmla="*/ 114 h 205"/>
              <a:gd name="T36" fmla="*/ 4124 w 4849"/>
              <a:gd name="T37" fmla="*/ 42 h 205"/>
              <a:gd name="T38" fmla="*/ 4340 w 4849"/>
              <a:gd name="T39" fmla="*/ 120 h 205"/>
              <a:gd name="T40" fmla="*/ 4516 w 4849"/>
              <a:gd name="T41" fmla="*/ 78 h 205"/>
              <a:gd name="T42" fmla="*/ 4848 w 4849"/>
              <a:gd name="T43" fmla="*/ 126 h 205"/>
              <a:gd name="T44" fmla="*/ 4848 w 4849"/>
              <a:gd name="T45" fmla="*/ 20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9" h="205">
                <a:moveTo>
                  <a:pt x="4848" y="204"/>
                </a:moveTo>
                <a:lnTo>
                  <a:pt x="0" y="204"/>
                </a:lnTo>
                <a:lnTo>
                  <a:pt x="0" y="36"/>
                </a:lnTo>
                <a:lnTo>
                  <a:pt x="203" y="102"/>
                </a:lnTo>
                <a:lnTo>
                  <a:pt x="311" y="12"/>
                </a:lnTo>
                <a:lnTo>
                  <a:pt x="738" y="102"/>
                </a:lnTo>
                <a:lnTo>
                  <a:pt x="1036" y="36"/>
                </a:lnTo>
                <a:lnTo>
                  <a:pt x="1314" y="90"/>
                </a:lnTo>
                <a:lnTo>
                  <a:pt x="1510" y="36"/>
                </a:lnTo>
                <a:lnTo>
                  <a:pt x="1788" y="102"/>
                </a:lnTo>
                <a:lnTo>
                  <a:pt x="2025" y="42"/>
                </a:lnTo>
                <a:lnTo>
                  <a:pt x="2383" y="108"/>
                </a:lnTo>
                <a:lnTo>
                  <a:pt x="2654" y="0"/>
                </a:lnTo>
                <a:lnTo>
                  <a:pt x="2918" y="102"/>
                </a:lnTo>
                <a:lnTo>
                  <a:pt x="3209" y="66"/>
                </a:lnTo>
                <a:lnTo>
                  <a:pt x="3419" y="126"/>
                </a:lnTo>
                <a:lnTo>
                  <a:pt x="3629" y="42"/>
                </a:lnTo>
                <a:lnTo>
                  <a:pt x="3819" y="114"/>
                </a:lnTo>
                <a:lnTo>
                  <a:pt x="4124" y="42"/>
                </a:lnTo>
                <a:lnTo>
                  <a:pt x="4340" y="120"/>
                </a:lnTo>
                <a:lnTo>
                  <a:pt x="4516" y="78"/>
                </a:lnTo>
                <a:lnTo>
                  <a:pt x="4848" y="126"/>
                </a:lnTo>
                <a:lnTo>
                  <a:pt x="4848" y="204"/>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093" name="Rectangle 5"/>
          <p:cNvSpPr>
            <a:spLocks noChangeArrowheads="1"/>
          </p:cNvSpPr>
          <p:nvPr/>
        </p:nvSpPr>
        <p:spPr bwMode="blackGray">
          <a:xfrm>
            <a:off x="2406650" y="3124201"/>
            <a:ext cx="7272338" cy="8794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a:solidFill>
                  <a:srgbClr val="000000"/>
                </a:solidFill>
                <a:latin typeface="Courier New" panose="02070309020205020404" pitchFamily="49" charset="0"/>
              </a:rPr>
              <a:t>SELECT   last_name, job_id, department_id, hire_date</a:t>
            </a:r>
          </a:p>
          <a:p>
            <a:r>
              <a:rPr lang="en-US" altLang="en-US" sz="1800">
                <a:solidFill>
                  <a:srgbClr val="000000"/>
                </a:solidFill>
                <a:latin typeface="Courier New" panose="02070309020205020404" pitchFamily="49" charset="0"/>
              </a:rPr>
              <a:t>FROM     employees</a:t>
            </a:r>
          </a:p>
          <a:p>
            <a:r>
              <a:rPr lang="en-US" altLang="en-US" sz="1800">
                <a:solidFill>
                  <a:srgbClr val="000000"/>
                </a:solidFill>
                <a:latin typeface="Courier New" panose="02070309020205020404" pitchFamily="49" charset="0"/>
              </a:rPr>
              <a:t>ORDER BY hire_date ;</a:t>
            </a:r>
          </a:p>
        </p:txBody>
      </p:sp>
      <p:sp>
        <p:nvSpPr>
          <p:cNvPr id="345094" name="Rectangle 6"/>
          <p:cNvSpPr>
            <a:spLocks noChangeArrowheads="1"/>
          </p:cNvSpPr>
          <p:nvPr/>
        </p:nvSpPr>
        <p:spPr bwMode="gray">
          <a:xfrm>
            <a:off x="2454275" y="3730625"/>
            <a:ext cx="2597150" cy="261938"/>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345096" name="Text Box 8"/>
          <p:cNvSpPr txBox="1">
            <a:spLocks noChangeArrowheads="1"/>
          </p:cNvSpPr>
          <p:nvPr/>
        </p:nvSpPr>
        <p:spPr bwMode="gray">
          <a:xfrm>
            <a:off x="3200401" y="57150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altLang="en-US">
                <a:latin typeface="Arial" panose="020B0604020202020204" pitchFamily="34" charset="0"/>
              </a:rPr>
              <a:t>…</a:t>
            </a:r>
          </a:p>
        </p:txBody>
      </p:sp>
      <p:pic>
        <p:nvPicPr>
          <p:cNvPr id="345101" name="Picture 13" descr="C:\project-SQLFund1\images\img-02-2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124201" y="4191001"/>
            <a:ext cx="4422775" cy="163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389977"/>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50" name="Rectangle 14"/>
          <p:cNvSpPr>
            <a:spLocks noGrp="1" noChangeArrowheads="1"/>
          </p:cNvSpPr>
          <p:nvPr>
            <p:ph type="title"/>
          </p:nvPr>
        </p:nvSpPr>
        <p:spPr/>
        <p:txBody>
          <a:bodyPr/>
          <a:lstStyle/>
          <a:p>
            <a:r>
              <a:rPr lang="en-US" altLang="en-US" dirty="0" smtClean="0"/>
              <a:t>Sorting</a:t>
            </a:r>
            <a:br>
              <a:rPr lang="en-US" altLang="en-US" dirty="0" smtClean="0"/>
            </a:br>
            <a:endParaRPr lang="en-US" altLang="en-US" dirty="0"/>
          </a:p>
        </p:txBody>
      </p:sp>
      <p:sp>
        <p:nvSpPr>
          <p:cNvPr id="347151" name="Rectangle 15"/>
          <p:cNvSpPr>
            <a:spLocks noGrp="1" noChangeArrowheads="1"/>
          </p:cNvSpPr>
          <p:nvPr>
            <p:ph type="body" idx="4294967295"/>
          </p:nvPr>
        </p:nvSpPr>
        <p:spPr>
          <a:xfrm>
            <a:off x="2133600" y="1449388"/>
            <a:ext cx="7918450" cy="2703512"/>
          </a:xfrm>
          <a:prstGeom prst="rect">
            <a:avLst/>
          </a:prstGeom>
        </p:spPr>
        <p:txBody>
          <a:bodyPr/>
          <a:lstStyle/>
          <a:p>
            <a:pPr lvl="1"/>
            <a:r>
              <a:rPr lang="en-US" altLang="en-US"/>
              <a:t>Sorting in descending order:</a:t>
            </a:r>
          </a:p>
          <a:p>
            <a:pPr lvl="1"/>
            <a:endParaRPr lang="en-US" altLang="en-US"/>
          </a:p>
          <a:p>
            <a:pPr lvl="1">
              <a:buFont typeface="Arial" panose="020B0604020202020204" pitchFamily="34" charset="0"/>
              <a:buNone/>
            </a:pPr>
            <a:r>
              <a:rPr lang="en-US" altLang="en-US"/>
              <a:t/>
            </a:r>
            <a:br>
              <a:rPr lang="en-US" altLang="en-US"/>
            </a:br>
            <a:endParaRPr lang="en-US" altLang="en-US"/>
          </a:p>
          <a:p>
            <a:pPr lvl="1"/>
            <a:r>
              <a:rPr lang="en-US" altLang="en-US"/>
              <a:t>Sorting by column alias:</a:t>
            </a:r>
          </a:p>
          <a:p>
            <a:pPr lvl="1"/>
            <a:endParaRPr lang="en-US" altLang="en-US"/>
          </a:p>
          <a:p>
            <a:pPr lvl="1">
              <a:buFont typeface="Arial" panose="020B0604020202020204" pitchFamily="34" charset="0"/>
              <a:buNone/>
            </a:pPr>
            <a:endParaRPr lang="en-US" altLang="en-US"/>
          </a:p>
        </p:txBody>
      </p:sp>
      <p:sp>
        <p:nvSpPr>
          <p:cNvPr id="347140" name="Rectangle 4"/>
          <p:cNvSpPr>
            <a:spLocks noChangeArrowheads="1"/>
          </p:cNvSpPr>
          <p:nvPr/>
        </p:nvSpPr>
        <p:spPr bwMode="blackGray">
          <a:xfrm>
            <a:off x="2406650" y="1990726"/>
            <a:ext cx="7283450" cy="8794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a:solidFill>
                  <a:srgbClr val="000000"/>
                </a:solidFill>
                <a:latin typeface="Courier New" panose="02070309020205020404" pitchFamily="49" charset="0"/>
              </a:rPr>
              <a:t>SELECT   last_name, job_id, department_id, hire_date</a:t>
            </a:r>
          </a:p>
          <a:p>
            <a:r>
              <a:rPr lang="en-US" altLang="en-US" sz="1800">
                <a:solidFill>
                  <a:srgbClr val="000000"/>
                </a:solidFill>
                <a:latin typeface="Courier New" panose="02070309020205020404" pitchFamily="49" charset="0"/>
              </a:rPr>
              <a:t>FROM     employees</a:t>
            </a:r>
          </a:p>
          <a:p>
            <a:r>
              <a:rPr lang="en-US" altLang="en-US" sz="1800">
                <a:solidFill>
                  <a:srgbClr val="000000"/>
                </a:solidFill>
                <a:latin typeface="Courier New" panose="02070309020205020404" pitchFamily="49" charset="0"/>
              </a:rPr>
              <a:t>ORDER BY hire_date DESC ;</a:t>
            </a:r>
          </a:p>
        </p:txBody>
      </p:sp>
      <p:sp>
        <p:nvSpPr>
          <p:cNvPr id="347141" name="Rectangle 5"/>
          <p:cNvSpPr>
            <a:spLocks noChangeArrowheads="1"/>
          </p:cNvSpPr>
          <p:nvPr/>
        </p:nvSpPr>
        <p:spPr bwMode="gray">
          <a:xfrm>
            <a:off x="5026025" y="2543175"/>
            <a:ext cx="681038" cy="274638"/>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347142" name="Oval 6"/>
          <p:cNvSpPr>
            <a:spLocks noChangeArrowheads="1"/>
          </p:cNvSpPr>
          <p:nvPr/>
        </p:nvSpPr>
        <p:spPr bwMode="blackWhite">
          <a:xfrm>
            <a:off x="9102725" y="2309813"/>
            <a:ext cx="490538" cy="493712"/>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a:latin typeface="Arial" panose="020B0604020202020204" pitchFamily="34" charset="0"/>
              </a:rPr>
              <a:t>1</a:t>
            </a:r>
          </a:p>
        </p:txBody>
      </p:sp>
      <p:sp>
        <p:nvSpPr>
          <p:cNvPr id="347143" name="Rectangle 7"/>
          <p:cNvSpPr>
            <a:spLocks noChangeArrowheads="1"/>
          </p:cNvSpPr>
          <p:nvPr/>
        </p:nvSpPr>
        <p:spPr bwMode="blackGray">
          <a:xfrm>
            <a:off x="2406650" y="3509964"/>
            <a:ext cx="7272338" cy="8794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a:solidFill>
                  <a:srgbClr val="000000"/>
                </a:solidFill>
                <a:latin typeface="Courier New" panose="02070309020205020404" pitchFamily="49" charset="0"/>
              </a:rPr>
              <a:t>SELECT employee_id, last_name, salary*12 annsal</a:t>
            </a:r>
          </a:p>
          <a:p>
            <a:r>
              <a:rPr lang="en-US" altLang="en-US" sz="1800">
                <a:solidFill>
                  <a:srgbClr val="000000"/>
                </a:solidFill>
                <a:latin typeface="Courier New" panose="02070309020205020404" pitchFamily="49" charset="0"/>
              </a:rPr>
              <a:t>FROM   employees</a:t>
            </a:r>
          </a:p>
          <a:p>
            <a:r>
              <a:rPr lang="en-US" altLang="en-US" sz="1800">
                <a:solidFill>
                  <a:srgbClr val="000000"/>
                </a:solidFill>
                <a:latin typeface="Courier New" panose="02070309020205020404" pitchFamily="49" charset="0"/>
              </a:rPr>
              <a:t>ORDER BY annsal ;</a:t>
            </a:r>
          </a:p>
        </p:txBody>
      </p:sp>
      <p:sp>
        <p:nvSpPr>
          <p:cNvPr id="347144" name="Rectangle 8"/>
          <p:cNvSpPr>
            <a:spLocks noChangeArrowheads="1"/>
          </p:cNvSpPr>
          <p:nvPr/>
        </p:nvSpPr>
        <p:spPr bwMode="gray">
          <a:xfrm>
            <a:off x="8048626" y="3541713"/>
            <a:ext cx="893763" cy="29845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347145" name="Rectangle 9"/>
          <p:cNvSpPr>
            <a:spLocks noChangeArrowheads="1"/>
          </p:cNvSpPr>
          <p:nvPr/>
        </p:nvSpPr>
        <p:spPr bwMode="gray">
          <a:xfrm>
            <a:off x="3671888" y="4051300"/>
            <a:ext cx="893762" cy="29845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347146" name="Oval 10"/>
          <p:cNvSpPr>
            <a:spLocks noChangeArrowheads="1"/>
          </p:cNvSpPr>
          <p:nvPr/>
        </p:nvSpPr>
        <p:spPr bwMode="blackWhite">
          <a:xfrm>
            <a:off x="9101138" y="3719513"/>
            <a:ext cx="493712" cy="493712"/>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a:latin typeface="Arial" panose="020B0604020202020204" pitchFamily="34" charset="0"/>
              </a:rPr>
              <a:t>2</a:t>
            </a:r>
          </a:p>
        </p:txBody>
      </p:sp>
    </p:spTree>
    <p:extLst>
      <p:ext uri="{BB962C8B-B14F-4D97-AF65-F5344CB8AC3E}">
        <p14:creationId xmlns:p14="http://schemas.microsoft.com/office/powerpoint/2010/main" val="1502297989"/>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050"/>
          <p:cNvSpPr>
            <a:spLocks noGrp="1" noChangeArrowheads="1"/>
          </p:cNvSpPr>
          <p:nvPr>
            <p:ph type="title"/>
          </p:nvPr>
        </p:nvSpPr>
        <p:spPr/>
        <p:txBody>
          <a:bodyPr/>
          <a:lstStyle/>
          <a:p>
            <a:r>
              <a:rPr lang="en-US" altLang="en-US" smtClean="0"/>
              <a:t>Sorting</a:t>
            </a:r>
            <a:br>
              <a:rPr lang="en-US" altLang="en-US" smtClean="0"/>
            </a:br>
            <a:endParaRPr lang="en-US" altLang="en-US"/>
          </a:p>
        </p:txBody>
      </p:sp>
      <p:sp>
        <p:nvSpPr>
          <p:cNvPr id="409603" name="Rectangle 2051"/>
          <p:cNvSpPr>
            <a:spLocks noGrp="1" noChangeArrowheads="1"/>
          </p:cNvSpPr>
          <p:nvPr>
            <p:ph type="body" idx="4294967295"/>
          </p:nvPr>
        </p:nvSpPr>
        <p:spPr>
          <a:xfrm>
            <a:off x="2133600" y="1449389"/>
            <a:ext cx="7918450" cy="1900237"/>
          </a:xfrm>
          <a:prstGeom prst="rect">
            <a:avLst/>
          </a:prstGeom>
        </p:spPr>
        <p:txBody>
          <a:bodyPr>
            <a:normAutofit lnSpcReduction="10000"/>
          </a:bodyPr>
          <a:lstStyle/>
          <a:p>
            <a:pPr lvl="1"/>
            <a:r>
              <a:rPr lang="en-US" altLang="en-US"/>
              <a:t>Sorting by using the column’s numeric position:</a:t>
            </a:r>
          </a:p>
          <a:p>
            <a:pPr lvl="1"/>
            <a:endParaRPr lang="en-US" altLang="en-US"/>
          </a:p>
          <a:p>
            <a:pPr lvl="1">
              <a:buFont typeface="Arial" panose="020B0604020202020204" pitchFamily="34" charset="0"/>
              <a:buNone/>
            </a:pPr>
            <a:r>
              <a:rPr lang="en-US" altLang="en-US"/>
              <a:t/>
            </a:r>
            <a:br>
              <a:rPr lang="en-US" altLang="en-US"/>
            </a:br>
            <a:endParaRPr lang="en-US" altLang="en-US"/>
          </a:p>
          <a:p>
            <a:pPr lvl="1"/>
            <a:r>
              <a:rPr lang="en-US" altLang="en-US"/>
              <a:t>Sorting by multiple columns:</a:t>
            </a:r>
          </a:p>
        </p:txBody>
      </p:sp>
      <p:sp>
        <p:nvSpPr>
          <p:cNvPr id="409604" name="Rectangle 2052"/>
          <p:cNvSpPr>
            <a:spLocks noChangeArrowheads="1"/>
          </p:cNvSpPr>
          <p:nvPr/>
        </p:nvSpPr>
        <p:spPr bwMode="blackGray">
          <a:xfrm>
            <a:off x="2406650" y="1990726"/>
            <a:ext cx="7283450" cy="8794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a:solidFill>
                  <a:srgbClr val="000000"/>
                </a:solidFill>
                <a:latin typeface="Courier New" panose="02070309020205020404" pitchFamily="49" charset="0"/>
              </a:rPr>
              <a:t>SELECT   last_name, job_id, department_id, hire_date</a:t>
            </a:r>
          </a:p>
          <a:p>
            <a:r>
              <a:rPr lang="en-US" altLang="en-US" sz="1800">
                <a:solidFill>
                  <a:srgbClr val="000000"/>
                </a:solidFill>
                <a:latin typeface="Courier New" panose="02070309020205020404" pitchFamily="49" charset="0"/>
              </a:rPr>
              <a:t>FROM     employees</a:t>
            </a:r>
          </a:p>
          <a:p>
            <a:r>
              <a:rPr lang="en-US" altLang="en-US" sz="1800">
                <a:solidFill>
                  <a:srgbClr val="000000"/>
                </a:solidFill>
                <a:latin typeface="Courier New" panose="02070309020205020404" pitchFamily="49" charset="0"/>
              </a:rPr>
              <a:t>ORDER BY 3;</a:t>
            </a:r>
          </a:p>
        </p:txBody>
      </p:sp>
      <p:sp>
        <p:nvSpPr>
          <p:cNvPr id="409605" name="Rectangle 2053"/>
          <p:cNvSpPr>
            <a:spLocks noChangeArrowheads="1"/>
          </p:cNvSpPr>
          <p:nvPr/>
        </p:nvSpPr>
        <p:spPr bwMode="gray">
          <a:xfrm>
            <a:off x="3657600" y="2590800"/>
            <a:ext cx="457200" cy="2286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409606" name="Oval 2054"/>
          <p:cNvSpPr>
            <a:spLocks noChangeArrowheads="1"/>
          </p:cNvSpPr>
          <p:nvPr/>
        </p:nvSpPr>
        <p:spPr bwMode="blackWhite">
          <a:xfrm>
            <a:off x="9102725" y="2309813"/>
            <a:ext cx="490538" cy="493712"/>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a:latin typeface="Arial" panose="020B0604020202020204" pitchFamily="34" charset="0"/>
              </a:rPr>
              <a:t>3</a:t>
            </a:r>
          </a:p>
        </p:txBody>
      </p:sp>
      <p:sp>
        <p:nvSpPr>
          <p:cNvPr id="409611" name="Rectangle 2059"/>
          <p:cNvSpPr>
            <a:spLocks noChangeArrowheads="1"/>
          </p:cNvSpPr>
          <p:nvPr/>
        </p:nvSpPr>
        <p:spPr bwMode="blackGray">
          <a:xfrm>
            <a:off x="2438400" y="3505201"/>
            <a:ext cx="7272338" cy="9239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a:solidFill>
                  <a:srgbClr val="000000"/>
                </a:solidFill>
                <a:latin typeface="Courier New" panose="02070309020205020404" pitchFamily="49" charset="0"/>
              </a:rPr>
              <a:t>SELECT last_name, department_id, salary</a:t>
            </a:r>
          </a:p>
          <a:p>
            <a:r>
              <a:rPr lang="en-US" altLang="en-US" sz="1800">
                <a:solidFill>
                  <a:srgbClr val="000000"/>
                </a:solidFill>
                <a:latin typeface="Courier New" panose="02070309020205020404" pitchFamily="49" charset="0"/>
              </a:rPr>
              <a:t>FROM   employees</a:t>
            </a:r>
          </a:p>
          <a:p>
            <a:r>
              <a:rPr lang="en-US" altLang="en-US" sz="1800">
                <a:solidFill>
                  <a:srgbClr val="000000"/>
                </a:solidFill>
                <a:latin typeface="Courier New" panose="02070309020205020404" pitchFamily="49" charset="0"/>
              </a:rPr>
              <a:t>ORDER BY department_id, salary DESC;</a:t>
            </a:r>
          </a:p>
        </p:txBody>
      </p:sp>
      <p:sp>
        <p:nvSpPr>
          <p:cNvPr id="409612" name="Rectangle 2060"/>
          <p:cNvSpPr>
            <a:spLocks noChangeArrowheads="1"/>
          </p:cNvSpPr>
          <p:nvPr/>
        </p:nvSpPr>
        <p:spPr bwMode="gray">
          <a:xfrm>
            <a:off x="2514601" y="4114800"/>
            <a:ext cx="4981575" cy="29845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409613" name="Oval 2061"/>
          <p:cNvSpPr>
            <a:spLocks noChangeArrowheads="1"/>
          </p:cNvSpPr>
          <p:nvPr/>
        </p:nvSpPr>
        <p:spPr bwMode="blackWhite">
          <a:xfrm>
            <a:off x="9067801" y="3810001"/>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a:latin typeface="Arial" panose="020B0604020202020204" pitchFamily="34" charset="0"/>
              </a:rPr>
              <a:t>4</a:t>
            </a:r>
          </a:p>
        </p:txBody>
      </p:sp>
    </p:spTree>
    <p:extLst>
      <p:ext uri="{BB962C8B-B14F-4D97-AF65-F5344CB8AC3E}">
        <p14:creationId xmlns:p14="http://schemas.microsoft.com/office/powerpoint/2010/main" val="2511829508"/>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Data</a:t>
            </a:r>
          </a:p>
        </p:txBody>
      </p:sp>
      <p:sp>
        <p:nvSpPr>
          <p:cNvPr id="3" name="Text Placeholder 2"/>
          <p:cNvSpPr>
            <a:spLocks noGrp="1"/>
          </p:cNvSpPr>
          <p:nvPr>
            <p:ph type="body" idx="1"/>
          </p:nvPr>
        </p:nvSpPr>
        <p:spPr/>
        <p:txBody>
          <a:bodyPr/>
          <a:lstStyle/>
          <a:p>
            <a:r>
              <a:rPr lang="en-US" dirty="0" err="1" smtClean="0"/>
              <a:t>Dml</a:t>
            </a:r>
            <a:r>
              <a:rPr lang="en-US" dirty="0" smtClean="0"/>
              <a:t> </a:t>
            </a:r>
            <a:endParaRPr lang="en-US" dirty="0"/>
          </a:p>
        </p:txBody>
      </p:sp>
      <p:sp>
        <p:nvSpPr>
          <p:cNvPr id="4" name="Footer Placeholder 3"/>
          <p:cNvSpPr>
            <a:spLocks noGrp="1"/>
          </p:cNvSpPr>
          <p:nvPr>
            <p:ph type="ftr" sz="quarter" idx="11"/>
          </p:nvPr>
        </p:nvSpPr>
        <p:spPr/>
        <p:txBody>
          <a:bodyPr/>
          <a:lstStyle/>
          <a:p>
            <a:r>
              <a:rPr lang="en-US" dirty="0" smtClean="0"/>
              <a:t>Made by : Eng. </a:t>
            </a:r>
            <a:r>
              <a:rPr lang="en-US" dirty="0" err="1" smtClean="0"/>
              <a:t>Doaa</a:t>
            </a:r>
            <a:r>
              <a:rPr lang="en-US" dirty="0" smtClean="0"/>
              <a:t> M. </a:t>
            </a:r>
            <a:r>
              <a:rPr lang="en-US" dirty="0" err="1" smtClean="0"/>
              <a:t>Abd</a:t>
            </a:r>
            <a:r>
              <a:rPr lang="en-US" dirty="0" smtClean="0"/>
              <a:t> </a:t>
            </a:r>
            <a:r>
              <a:rPr lang="en-US" dirty="0" err="1" smtClean="0"/>
              <a:t>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2500969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7" name="Rectangle 5"/>
          <p:cNvSpPr>
            <a:spLocks noGrp="1" noChangeArrowheads="1"/>
          </p:cNvSpPr>
          <p:nvPr>
            <p:ph type="title"/>
          </p:nvPr>
        </p:nvSpPr>
        <p:spPr/>
        <p:txBody>
          <a:bodyPr/>
          <a:lstStyle/>
          <a:p>
            <a:r>
              <a:rPr lang="en-US" altLang="en-US"/>
              <a:t>Data Manipulation Language</a:t>
            </a:r>
          </a:p>
        </p:txBody>
      </p:sp>
      <p:sp>
        <p:nvSpPr>
          <p:cNvPr id="310278" name="Rectangle 6"/>
          <p:cNvSpPr>
            <a:spLocks noGrp="1" noChangeArrowheads="1"/>
          </p:cNvSpPr>
          <p:nvPr>
            <p:ph type="body" idx="4294967295"/>
          </p:nvPr>
        </p:nvSpPr>
        <p:spPr>
          <a:xfrm>
            <a:off x="2133600" y="2312272"/>
            <a:ext cx="7918450" cy="2192337"/>
          </a:xfrm>
          <a:prstGeom prst="rect">
            <a:avLst/>
          </a:prstGeom>
        </p:spPr>
        <p:txBody>
          <a:bodyPr/>
          <a:lstStyle/>
          <a:p>
            <a:pPr lvl="1"/>
            <a:r>
              <a:rPr lang="en-US" altLang="en-US" dirty="0"/>
              <a:t>A DML statement is executed when you:</a:t>
            </a:r>
          </a:p>
          <a:p>
            <a:pPr lvl="2"/>
            <a:r>
              <a:rPr lang="en-US" altLang="en-US" dirty="0"/>
              <a:t>Add new rows to a table</a:t>
            </a:r>
          </a:p>
          <a:p>
            <a:pPr lvl="2"/>
            <a:r>
              <a:rPr lang="en-US" altLang="en-US" dirty="0"/>
              <a:t>Modify existing rows in a table</a:t>
            </a:r>
          </a:p>
          <a:p>
            <a:pPr lvl="2"/>
            <a:r>
              <a:rPr lang="en-US" altLang="en-US" dirty="0"/>
              <a:t>Remove existing rows from a </a:t>
            </a:r>
            <a:r>
              <a:rPr lang="en-US" altLang="en-US" dirty="0" smtClean="0"/>
              <a:t>table</a:t>
            </a:r>
            <a:endParaRPr lang="en-US" altLang="en-US" dirty="0"/>
          </a:p>
        </p:txBody>
      </p:sp>
      <p:sp>
        <p:nvSpPr>
          <p:cNvPr id="310276" name="Arc 4"/>
          <p:cNvSpPr>
            <a:spLocks/>
          </p:cNvSpPr>
          <p:nvPr/>
        </p:nvSpPr>
        <p:spPr bwMode="ltGray">
          <a:xfrm>
            <a:off x="6908800" y="1"/>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00302777"/>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ltLang="en-US" dirty="0"/>
              <a:t>Adding a New Row to a </a:t>
            </a:r>
            <a:r>
              <a:rPr lang="en-US" altLang="en-US" dirty="0" smtClean="0"/>
              <a:t>Table</a:t>
            </a:r>
            <a:br>
              <a:rPr lang="en-US" altLang="en-US" dirty="0" smtClean="0"/>
            </a:br>
            <a:r>
              <a:rPr lang="en-US" altLang="en-US" dirty="0"/>
              <a:t/>
            </a:r>
            <a:br>
              <a:rPr lang="en-US" altLang="en-US" dirty="0"/>
            </a:br>
            <a:endParaRPr lang="en-US" altLang="en-US" dirty="0"/>
          </a:p>
        </p:txBody>
      </p:sp>
      <p:sp>
        <p:nvSpPr>
          <p:cNvPr id="312323" name="Freeform 3"/>
          <p:cNvSpPr>
            <a:spLocks/>
          </p:cNvSpPr>
          <p:nvPr/>
        </p:nvSpPr>
        <p:spPr bwMode="auto">
          <a:xfrm>
            <a:off x="6719888" y="3370264"/>
            <a:ext cx="2043112" cy="363537"/>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24" name="Rectangle 4"/>
          <p:cNvSpPr>
            <a:spLocks noChangeArrowheads="1"/>
          </p:cNvSpPr>
          <p:nvPr/>
        </p:nvSpPr>
        <p:spPr bwMode="auto">
          <a:xfrm>
            <a:off x="2057400" y="1447800"/>
            <a:ext cx="203260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DEPARTMENTS </a:t>
            </a:r>
          </a:p>
        </p:txBody>
      </p:sp>
      <p:sp>
        <p:nvSpPr>
          <p:cNvPr id="312325" name="Rectangle 5"/>
          <p:cNvSpPr>
            <a:spLocks noChangeArrowheads="1"/>
          </p:cNvSpPr>
          <p:nvPr/>
        </p:nvSpPr>
        <p:spPr bwMode="auto">
          <a:xfrm>
            <a:off x="9383714" y="1285876"/>
            <a:ext cx="668645" cy="53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80000"/>
              </a:lnSpc>
              <a:spcBef>
                <a:spcPct val="0"/>
              </a:spcBef>
              <a:buClrTx/>
              <a:buFontTx/>
              <a:buNone/>
            </a:pPr>
            <a:r>
              <a:rPr lang="en-US" altLang="en-US"/>
              <a:t>New </a:t>
            </a:r>
          </a:p>
          <a:p>
            <a:pPr algn="l" eaLnBrk="0" hangingPunct="0">
              <a:lnSpc>
                <a:spcPct val="80000"/>
              </a:lnSpc>
              <a:spcBef>
                <a:spcPct val="0"/>
              </a:spcBef>
              <a:buClrTx/>
              <a:buFontTx/>
              <a:buNone/>
            </a:pPr>
            <a:r>
              <a:rPr lang="en-US" altLang="en-US"/>
              <a:t>row</a:t>
            </a:r>
          </a:p>
        </p:txBody>
      </p:sp>
      <p:sp>
        <p:nvSpPr>
          <p:cNvPr id="312326" name="Rectangle 6"/>
          <p:cNvSpPr>
            <a:spLocks noChangeArrowheads="1"/>
          </p:cNvSpPr>
          <p:nvPr/>
        </p:nvSpPr>
        <p:spPr bwMode="auto">
          <a:xfrm>
            <a:off x="7256464" y="2057401"/>
            <a:ext cx="3127375"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spcBef>
                <a:spcPct val="0"/>
              </a:spcBef>
              <a:tabLst>
                <a:tab pos="576263" algn="l"/>
              </a:tabLst>
              <a:defRPr sz="2400">
                <a:solidFill>
                  <a:schemeClr val="tx1"/>
                </a:solidFill>
                <a:latin typeface="Times New Roman" panose="02020603050405020304" pitchFamily="18" charset="0"/>
              </a:defRPr>
            </a:lvl1pPr>
            <a:lvl2pPr marL="341313" indent="-227013" algn="l" defTabSz="346075">
              <a:spcBef>
                <a:spcPct val="0"/>
              </a:spcBef>
              <a:tabLst>
                <a:tab pos="576263" algn="l"/>
              </a:tabLst>
              <a:defRPr sz="2400">
                <a:solidFill>
                  <a:schemeClr val="tx1"/>
                </a:solidFill>
                <a:latin typeface="Times New Roman" panose="02020603050405020304" pitchFamily="18" charset="0"/>
              </a:defRPr>
            </a:lvl2pPr>
            <a:lvl3pPr marL="741363" indent="-285750" algn="l" defTabSz="346075">
              <a:spcBef>
                <a:spcPct val="0"/>
              </a:spcBef>
              <a:tabLst>
                <a:tab pos="576263" algn="l"/>
              </a:tabLst>
              <a:defRPr sz="2400">
                <a:solidFill>
                  <a:schemeClr val="tx1"/>
                </a:solidFill>
                <a:latin typeface="Times New Roman" panose="02020603050405020304" pitchFamily="18" charset="0"/>
              </a:defRPr>
            </a:lvl3pPr>
            <a:lvl4pPr marL="1600200" indent="-228600" algn="l" defTabSz="346075">
              <a:spcBef>
                <a:spcPct val="0"/>
              </a:spcBef>
              <a:tabLst>
                <a:tab pos="576263" algn="l"/>
              </a:tabLst>
              <a:defRPr sz="2400">
                <a:solidFill>
                  <a:schemeClr val="tx1"/>
                </a:solidFill>
                <a:latin typeface="Times New Roman" panose="02020603050405020304" pitchFamily="18" charset="0"/>
              </a:defRPr>
            </a:lvl4pPr>
            <a:lvl5pPr marL="2057400" indent="-228600" algn="l" defTabSz="346075">
              <a:spcBef>
                <a:spcPct val="0"/>
              </a:spcBef>
              <a:tabLst>
                <a:tab pos="576263"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9pPr>
          </a:lstStyle>
          <a:p>
            <a:pPr algn="ctr" eaLnBrk="0" hangingPunct="0">
              <a:lnSpc>
                <a:spcPct val="80000"/>
              </a:lnSpc>
              <a:buClrTx/>
              <a:buFontTx/>
              <a:buNone/>
            </a:pPr>
            <a:r>
              <a:rPr lang="en-US" altLang="en-US" sz="1800">
                <a:latin typeface="Arial" panose="020B0604020202020204" pitchFamily="34" charset="0"/>
              </a:rPr>
              <a:t>Insert new row</a:t>
            </a:r>
            <a:br>
              <a:rPr lang="en-US" altLang="en-US" sz="1800">
                <a:latin typeface="Arial" panose="020B0604020202020204" pitchFamily="34" charset="0"/>
              </a:rPr>
            </a:br>
            <a:r>
              <a:rPr lang="en-US" altLang="en-US" sz="1800">
                <a:latin typeface="Arial" panose="020B0604020202020204" pitchFamily="34" charset="0"/>
              </a:rPr>
              <a:t>into the</a:t>
            </a:r>
            <a:br>
              <a:rPr lang="en-US" altLang="en-US" sz="1800">
                <a:latin typeface="Arial" panose="020B0604020202020204" pitchFamily="34" charset="0"/>
              </a:rPr>
            </a:br>
            <a:r>
              <a:rPr lang="en-US" altLang="en-US" sz="1800">
                <a:latin typeface="Courier New" panose="02070309020205020404" pitchFamily="49" charset="0"/>
              </a:rPr>
              <a:t>DEPARTMENTS</a:t>
            </a:r>
            <a:r>
              <a:rPr lang="en-US" altLang="en-US"/>
              <a:t> </a:t>
            </a:r>
            <a:r>
              <a:rPr lang="en-US" altLang="en-US" sz="1800">
                <a:latin typeface="Arial" panose="020B0604020202020204" pitchFamily="34" charset="0"/>
              </a:rPr>
              <a:t>table.</a:t>
            </a:r>
          </a:p>
        </p:txBody>
      </p:sp>
      <p:pic>
        <p:nvPicPr>
          <p:cNvPr id="312332" name="Picture 12" descr="C:\project-SQLFund1\images\img09-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752600"/>
            <a:ext cx="4525963" cy="2103438"/>
          </a:xfrm>
          <a:prstGeom prst="rect">
            <a:avLst/>
          </a:prstGeom>
          <a:noFill/>
          <a:extLst>
            <a:ext uri="{909E8E84-426E-40DD-AFC4-6F175D3DCCD1}">
              <a14:hiddenFill xmlns:a14="http://schemas.microsoft.com/office/drawing/2010/main">
                <a:solidFill>
                  <a:srgbClr val="FFFFFF"/>
                </a:solidFill>
              </a14:hiddenFill>
            </a:ext>
          </a:extLst>
        </p:spPr>
      </p:pic>
      <p:pic>
        <p:nvPicPr>
          <p:cNvPr id="312333" name="Picture 13" descr="C:\project-SQLFund1\images\img09-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3810000"/>
            <a:ext cx="4525963" cy="2103438"/>
          </a:xfrm>
          <a:prstGeom prst="rect">
            <a:avLst/>
          </a:prstGeom>
          <a:noFill/>
          <a:extLst>
            <a:ext uri="{909E8E84-426E-40DD-AFC4-6F175D3DCCD1}">
              <a14:hiddenFill xmlns:a14="http://schemas.microsoft.com/office/drawing/2010/main">
                <a:solidFill>
                  <a:srgbClr val="FFFFFF"/>
                </a:solidFill>
              </a14:hiddenFill>
            </a:ext>
          </a:extLst>
        </p:spPr>
      </p:pic>
      <p:pic>
        <p:nvPicPr>
          <p:cNvPr id="312334" name="Picture 14" descr="C:\project-SQLFund1\images\img09-04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1" y="6019800"/>
            <a:ext cx="4492625" cy="274638"/>
          </a:xfrm>
          <a:prstGeom prst="rect">
            <a:avLst/>
          </a:prstGeom>
          <a:noFill/>
          <a:extLst>
            <a:ext uri="{909E8E84-426E-40DD-AFC4-6F175D3DCCD1}">
              <a14:hiddenFill xmlns:a14="http://schemas.microsoft.com/office/drawing/2010/main">
                <a:solidFill>
                  <a:srgbClr val="FFFFFF"/>
                </a:solidFill>
              </a14:hiddenFill>
            </a:ext>
          </a:extLst>
        </p:spPr>
      </p:pic>
      <p:pic>
        <p:nvPicPr>
          <p:cNvPr id="312335" name="Picture 15" descr="C:\project-SQLFund1\images\img09-04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1" y="1295400"/>
            <a:ext cx="3978275" cy="27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255191"/>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3" name="Rectangle 5"/>
          <p:cNvSpPr>
            <a:spLocks noGrp="1" noChangeArrowheads="1"/>
          </p:cNvSpPr>
          <p:nvPr>
            <p:ph type="title"/>
          </p:nvPr>
        </p:nvSpPr>
        <p:spPr/>
        <p:txBody>
          <a:bodyPr/>
          <a:lstStyle/>
          <a:p>
            <a:r>
              <a:rPr lang="en-US" altLang="en-US" dirty="0">
                <a:latin typeface="Courier New" panose="02070309020205020404" pitchFamily="49" charset="0"/>
              </a:rPr>
              <a:t>INSERT</a:t>
            </a:r>
            <a:r>
              <a:rPr lang="en-US" altLang="en-US" dirty="0"/>
              <a:t> Statement </a:t>
            </a:r>
            <a:r>
              <a:rPr lang="en-US" altLang="en-US" dirty="0" smtClean="0"/>
              <a:t>Syntax</a:t>
            </a:r>
            <a:br>
              <a:rPr lang="en-US" altLang="en-US" dirty="0" smtClean="0"/>
            </a:br>
            <a:endParaRPr lang="en-US" altLang="en-US" dirty="0"/>
          </a:p>
        </p:txBody>
      </p:sp>
      <p:sp>
        <p:nvSpPr>
          <p:cNvPr id="314374" name="Rectangle 6"/>
          <p:cNvSpPr>
            <a:spLocks noGrp="1" noChangeArrowheads="1"/>
          </p:cNvSpPr>
          <p:nvPr>
            <p:ph type="body" idx="4294967295"/>
          </p:nvPr>
        </p:nvSpPr>
        <p:spPr>
          <a:xfrm>
            <a:off x="2136775" y="2024063"/>
            <a:ext cx="7918450" cy="1833562"/>
          </a:xfrm>
          <a:prstGeom prst="rect">
            <a:avLst/>
          </a:prstGeom>
        </p:spPr>
        <p:txBody>
          <a:bodyPr/>
          <a:lstStyle/>
          <a:p>
            <a:pPr lvl="1"/>
            <a:r>
              <a:rPr lang="en-US" altLang="en-US" dirty="0"/>
              <a:t>Add new rows to a table by using the </a:t>
            </a:r>
            <a:r>
              <a:rPr lang="en-US" altLang="en-US" dirty="0">
                <a:latin typeface="Courier New" panose="02070309020205020404" pitchFamily="49" charset="0"/>
              </a:rPr>
              <a:t>INSERT</a:t>
            </a:r>
            <a:r>
              <a:rPr lang="en-US" altLang="en-US" dirty="0"/>
              <a:t> statement:</a:t>
            </a:r>
            <a:br>
              <a:rPr lang="en-US" altLang="en-US" dirty="0"/>
            </a:br>
            <a:r>
              <a:rPr lang="en-US" altLang="en-US" dirty="0"/>
              <a:t/>
            </a:r>
            <a:br>
              <a:rPr lang="en-US" altLang="en-US" dirty="0"/>
            </a:br>
            <a:endParaRPr lang="en-US" altLang="en-US" dirty="0"/>
          </a:p>
          <a:p>
            <a:pPr lvl="1"/>
            <a:endParaRPr lang="en-US" altLang="en-US" dirty="0"/>
          </a:p>
        </p:txBody>
      </p:sp>
      <p:sp>
        <p:nvSpPr>
          <p:cNvPr id="314372" name="Rectangle 4"/>
          <p:cNvSpPr>
            <a:spLocks noChangeArrowheads="1"/>
          </p:cNvSpPr>
          <p:nvPr/>
        </p:nvSpPr>
        <p:spPr bwMode="blackGray">
          <a:xfrm>
            <a:off x="1970468" y="2536478"/>
            <a:ext cx="8084757" cy="6413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INSERT INTO	</a:t>
            </a:r>
            <a:r>
              <a:rPr lang="en-US" altLang="en-US" sz="1800" i="1" dirty="0">
                <a:solidFill>
                  <a:srgbClr val="000000"/>
                </a:solidFill>
                <a:latin typeface="Courier New" panose="02070309020205020404" pitchFamily="49" charset="0"/>
              </a:rPr>
              <a:t>table </a:t>
            </a:r>
            <a:r>
              <a:rPr lang="en-US" altLang="en-US" sz="1800" dirty="0">
                <a:solidFill>
                  <a:srgbClr val="000000"/>
                </a:solidFill>
                <a:latin typeface="Courier New" panose="02070309020205020404" pitchFamily="49" charset="0"/>
              </a:rPr>
              <a:t>[(</a:t>
            </a:r>
            <a:r>
              <a:rPr lang="en-US" altLang="en-US" sz="1800" i="1" dirty="0">
                <a:solidFill>
                  <a:srgbClr val="000000"/>
                </a:solidFill>
                <a:latin typeface="Courier New" panose="02070309020205020404" pitchFamily="49" charset="0"/>
              </a:rPr>
              <a:t>column </a:t>
            </a:r>
            <a:r>
              <a:rPr lang="en-US" altLang="en-US" sz="1800" dirty="0">
                <a:solidFill>
                  <a:srgbClr val="000000"/>
                </a:solidFill>
                <a:latin typeface="Courier New" panose="02070309020205020404" pitchFamily="49" charset="0"/>
              </a:rPr>
              <a:t>[</a:t>
            </a:r>
            <a:r>
              <a:rPr lang="en-US" altLang="en-US" sz="1800" i="1" dirty="0">
                <a:solidFill>
                  <a:srgbClr val="000000"/>
                </a:solidFill>
                <a:latin typeface="Courier New" panose="02070309020205020404" pitchFamily="49" charset="0"/>
              </a:rPr>
              <a:t>, column...</a:t>
            </a:r>
            <a:r>
              <a:rPr lang="en-US" altLang="en-US" sz="1800" dirty="0">
                <a:solidFill>
                  <a:srgbClr val="000000"/>
                </a:solidFill>
                <a:latin typeface="Courier New" panose="02070309020205020404" pitchFamily="49" charset="0"/>
              </a:rPr>
              <a:t>])]</a:t>
            </a:r>
            <a:endParaRPr lang="en-US" altLang="en-US" sz="1800" i="1"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VALUES		</a:t>
            </a:r>
            <a:r>
              <a:rPr lang="en-US" altLang="en-US" sz="1800" i="1" dirty="0">
                <a:solidFill>
                  <a:srgbClr val="000000"/>
                </a:solidFill>
                <a:latin typeface="Courier New" panose="02070309020205020404" pitchFamily="49" charset="0"/>
              </a:rPr>
              <a:t>(value </a:t>
            </a:r>
            <a:r>
              <a:rPr lang="en-US" altLang="en-US" sz="1800" dirty="0">
                <a:solidFill>
                  <a:srgbClr val="000000"/>
                </a:solidFill>
                <a:latin typeface="Courier New" panose="02070309020205020404" pitchFamily="49" charset="0"/>
              </a:rPr>
              <a:t>[</a:t>
            </a:r>
            <a:r>
              <a:rPr lang="en-US" altLang="en-US" sz="1800" i="1" dirty="0">
                <a:solidFill>
                  <a:srgbClr val="000000"/>
                </a:solidFill>
                <a:latin typeface="Courier New" panose="02070309020205020404" pitchFamily="49" charset="0"/>
              </a:rPr>
              <a:t>, value</a:t>
            </a:r>
            <a:r>
              <a:rPr lang="en-US" altLang="en-US" sz="1800" i="1" dirty="0" smtClean="0">
                <a:solidFill>
                  <a:srgbClr val="000000"/>
                </a:solidFill>
                <a:latin typeface="Courier New" panose="02070309020205020404" pitchFamily="49" charset="0"/>
              </a:rPr>
              <a:t>...</a:t>
            </a:r>
            <a:r>
              <a:rPr lang="en-US" altLang="en-US" sz="1800" dirty="0" smtClean="0">
                <a:solidFill>
                  <a:srgbClr val="000000"/>
                </a:solidFill>
                <a:latin typeface="Courier New" panose="02070309020205020404" pitchFamily="49" charset="0"/>
              </a:rPr>
              <a:t>]),</a:t>
            </a:r>
            <a:r>
              <a:rPr lang="en-US" altLang="en-US" sz="1800" i="1" dirty="0">
                <a:solidFill>
                  <a:srgbClr val="000000"/>
                </a:solidFill>
                <a:latin typeface="Courier New" panose="02070309020205020404" pitchFamily="49" charset="0"/>
              </a:rPr>
              <a:t> (value </a:t>
            </a:r>
            <a:r>
              <a:rPr lang="en-US" altLang="en-US" sz="1800" dirty="0">
                <a:solidFill>
                  <a:srgbClr val="000000"/>
                </a:solidFill>
                <a:latin typeface="Courier New" panose="02070309020205020404" pitchFamily="49" charset="0"/>
              </a:rPr>
              <a:t>[</a:t>
            </a:r>
            <a:r>
              <a:rPr lang="en-US" altLang="en-US" sz="1800" i="1" dirty="0">
                <a:solidFill>
                  <a:srgbClr val="000000"/>
                </a:solidFill>
                <a:latin typeface="Courier New" panose="02070309020205020404" pitchFamily="49" charset="0"/>
              </a:rPr>
              <a:t>, value</a:t>
            </a:r>
            <a:r>
              <a:rPr lang="en-US" altLang="en-US" sz="1800" i="1" dirty="0" smtClean="0">
                <a:solidFill>
                  <a:srgbClr val="000000"/>
                </a:solidFill>
                <a:latin typeface="Courier New" panose="02070309020205020404" pitchFamily="49" charset="0"/>
              </a:rPr>
              <a:t>...</a:t>
            </a:r>
            <a:r>
              <a:rPr lang="en-US" altLang="en-US" sz="1800" dirty="0" smtClean="0">
                <a:solidFill>
                  <a:srgbClr val="000000"/>
                </a:solidFill>
                <a:latin typeface="Courier New" panose="02070309020205020404" pitchFamily="49" charset="0"/>
              </a:rPr>
              <a:t>]),…;</a:t>
            </a:r>
            <a:endParaRPr lang="en-US" altLang="en-US" sz="18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02751883"/>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1" name="Rectangle 5"/>
          <p:cNvSpPr>
            <a:spLocks noGrp="1" noChangeArrowheads="1"/>
          </p:cNvSpPr>
          <p:nvPr>
            <p:ph type="title"/>
          </p:nvPr>
        </p:nvSpPr>
        <p:spPr/>
        <p:txBody>
          <a:bodyPr/>
          <a:lstStyle/>
          <a:p>
            <a:r>
              <a:rPr lang="en-US" altLang="en-US"/>
              <a:t>Inserting New Rows</a:t>
            </a:r>
          </a:p>
        </p:txBody>
      </p:sp>
      <p:sp>
        <p:nvSpPr>
          <p:cNvPr id="316422" name="Rectangle 6"/>
          <p:cNvSpPr>
            <a:spLocks noGrp="1" noChangeArrowheads="1"/>
          </p:cNvSpPr>
          <p:nvPr>
            <p:ph type="body" idx="4294967295"/>
          </p:nvPr>
        </p:nvSpPr>
        <p:spPr>
          <a:xfrm>
            <a:off x="2133600" y="2054694"/>
            <a:ext cx="7918450" cy="3306762"/>
          </a:xfrm>
          <a:prstGeom prst="rect">
            <a:avLst/>
          </a:prstGeom>
        </p:spPr>
        <p:txBody>
          <a:bodyPr>
            <a:normAutofit lnSpcReduction="10000"/>
          </a:bodyPr>
          <a:lstStyle/>
          <a:p>
            <a:pPr lvl="1"/>
            <a:r>
              <a:rPr lang="en-US" altLang="en-US" dirty="0"/>
              <a:t>Insert a new row containing values for each column.</a:t>
            </a:r>
          </a:p>
          <a:p>
            <a:pPr lvl="1"/>
            <a:r>
              <a:rPr lang="en-US" altLang="en-US" dirty="0"/>
              <a:t>List values in the default order of the columns in the table.</a:t>
            </a:r>
          </a:p>
          <a:p>
            <a:pPr lvl="1"/>
            <a:r>
              <a:rPr lang="en-US" altLang="en-US" dirty="0"/>
              <a:t>Optionally, list the columns in the </a:t>
            </a:r>
            <a:r>
              <a:rPr lang="en-US" altLang="en-US" dirty="0">
                <a:latin typeface="Courier New" panose="02070309020205020404" pitchFamily="49" charset="0"/>
              </a:rPr>
              <a:t>INSERT</a:t>
            </a:r>
            <a:r>
              <a:rPr lang="en-US" altLang="en-US" dirty="0"/>
              <a:t> clause.</a:t>
            </a:r>
            <a:br>
              <a:rPr lang="en-US" altLang="en-US" dirty="0"/>
            </a:br>
            <a:r>
              <a:rPr lang="en-US" altLang="en-US" dirty="0"/>
              <a:t/>
            </a:r>
            <a:br>
              <a:rPr lang="en-US" altLang="en-US" dirty="0"/>
            </a:br>
            <a:r>
              <a:rPr lang="en-US" altLang="en-US" dirty="0"/>
              <a:t/>
            </a:r>
            <a:br>
              <a:rPr lang="en-US" altLang="en-US" dirty="0"/>
            </a:br>
            <a:endParaRPr lang="en-US" altLang="en-US" dirty="0"/>
          </a:p>
          <a:p>
            <a:pPr lvl="1"/>
            <a:endParaRPr lang="en-US" altLang="en-US" dirty="0"/>
          </a:p>
          <a:p>
            <a:pPr lvl="1"/>
            <a:r>
              <a:rPr lang="en-US" altLang="en-US" dirty="0"/>
              <a:t>Enclose character and date values within single quotation marks.</a:t>
            </a:r>
          </a:p>
        </p:txBody>
      </p:sp>
      <p:sp>
        <p:nvSpPr>
          <p:cNvPr id="316420" name="Rectangle 4"/>
          <p:cNvSpPr>
            <a:spLocks noChangeArrowheads="1"/>
          </p:cNvSpPr>
          <p:nvPr/>
        </p:nvSpPr>
        <p:spPr bwMode="blackGray">
          <a:xfrm>
            <a:off x="2362200" y="3377081"/>
            <a:ext cx="7696200" cy="11430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INSERT INTO departments(</a:t>
            </a:r>
            <a:r>
              <a:rPr lang="en-US" altLang="en-US" sz="1800" dirty="0" err="1">
                <a:solidFill>
                  <a:srgbClr val="000000"/>
                </a:solidFill>
                <a:latin typeface="Courier New" panose="02070309020205020404" pitchFamily="49" charset="0"/>
              </a:rPr>
              <a:t>department_id</a:t>
            </a:r>
            <a:r>
              <a:rPr lang="en-US" altLang="en-US" sz="1800" dirty="0">
                <a:solidFill>
                  <a:srgbClr val="000000"/>
                </a:solidFill>
                <a:latin typeface="Courier New" panose="02070309020205020404" pitchFamily="49" charset="0"/>
              </a:rPr>
              <a:t>, </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department_name</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manager_id</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location_id</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VALUES (70, 'Public Relations', 100, 1700);</a:t>
            </a:r>
          </a:p>
          <a:p>
            <a:pPr eaLnBrk="0" hangingPunct="0">
              <a:buClrTx/>
              <a:buFontTx/>
              <a:buNone/>
            </a:pPr>
            <a:endParaRPr lang="en-US" altLang="en-US" sz="1800" dirty="0">
              <a:solidFill>
                <a:srgbClr val="FC0128"/>
              </a:solidFill>
              <a:latin typeface="Courier New" panose="02070309020205020404" pitchFamily="49" charset="0"/>
            </a:endParaRPr>
          </a:p>
        </p:txBody>
      </p:sp>
      <p:pic>
        <p:nvPicPr>
          <p:cNvPr id="316423" name="Picture 7" descr="C:\project-SQLFund1\images\img09-1ro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7783" y="4280368"/>
            <a:ext cx="1314450" cy="2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11272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a:t>MYSQL</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Made by : Eng. </a:t>
            </a:r>
            <a:r>
              <a:rPr lang="en-US" dirty="0" err="1" smtClean="0"/>
              <a:t>Doaa</a:t>
            </a:r>
            <a:r>
              <a:rPr lang="en-US" dirty="0" smtClean="0"/>
              <a:t> M. </a:t>
            </a:r>
            <a:r>
              <a:rPr lang="en-US" dirty="0" err="1" smtClean="0"/>
              <a:t>Abd</a:t>
            </a:r>
            <a:r>
              <a:rPr lang="en-US" dirty="0" smtClean="0"/>
              <a:t> </a:t>
            </a:r>
            <a:r>
              <a:rPr lang="en-US" dirty="0" err="1" smtClean="0"/>
              <a:t>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2352675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8" name="Rectangle 14"/>
          <p:cNvSpPr>
            <a:spLocks noGrp="1" noChangeArrowheads="1"/>
          </p:cNvSpPr>
          <p:nvPr>
            <p:ph type="body" idx="4294967295"/>
          </p:nvPr>
        </p:nvSpPr>
        <p:spPr>
          <a:xfrm>
            <a:off x="2133600" y="2016058"/>
            <a:ext cx="7918450" cy="2636837"/>
          </a:xfrm>
          <a:prstGeom prst="rect">
            <a:avLst/>
          </a:prstGeom>
        </p:spPr>
        <p:txBody>
          <a:bodyPr/>
          <a:lstStyle/>
          <a:p>
            <a:pPr lvl="1"/>
            <a:r>
              <a:rPr lang="en-US" altLang="en-US" dirty="0"/>
              <a:t>Implicit method: Omit the column from the </a:t>
            </a:r>
            <a:br>
              <a:rPr lang="en-US" altLang="en-US" dirty="0"/>
            </a:br>
            <a:r>
              <a:rPr lang="en-US" altLang="en-US" dirty="0"/>
              <a:t>column list.</a:t>
            </a:r>
          </a:p>
          <a:p>
            <a:pPr lvl="1"/>
            <a:endParaRPr lang="en-US" altLang="en-US" dirty="0"/>
          </a:p>
          <a:p>
            <a:pPr lvl="1"/>
            <a:endParaRPr lang="en-US" altLang="en-US" dirty="0"/>
          </a:p>
          <a:p>
            <a:pPr lvl="1"/>
            <a:endParaRPr lang="en-US" altLang="en-US" dirty="0"/>
          </a:p>
          <a:p>
            <a:pPr lvl="1"/>
            <a:r>
              <a:rPr lang="en-US" altLang="en-US" dirty="0"/>
              <a:t>Explicit method: Specify the </a:t>
            </a:r>
            <a:r>
              <a:rPr lang="en-US" altLang="en-US" dirty="0">
                <a:latin typeface="Courier New" panose="02070309020205020404" pitchFamily="49" charset="0"/>
              </a:rPr>
              <a:t>NULL</a:t>
            </a:r>
            <a:r>
              <a:rPr lang="en-US" altLang="en-US" dirty="0"/>
              <a:t> keyword in the </a:t>
            </a:r>
            <a:r>
              <a:rPr lang="en-US" altLang="en-US" dirty="0">
                <a:latin typeface="Courier New" panose="02070309020205020404" pitchFamily="49" charset="0"/>
              </a:rPr>
              <a:t>VALUES</a:t>
            </a:r>
            <a:r>
              <a:rPr lang="en-US" altLang="en-US" dirty="0"/>
              <a:t> clause.</a:t>
            </a:r>
          </a:p>
        </p:txBody>
      </p:sp>
      <p:sp>
        <p:nvSpPr>
          <p:cNvPr id="318466" name="Rectangle 2"/>
          <p:cNvSpPr>
            <a:spLocks noChangeArrowheads="1"/>
          </p:cNvSpPr>
          <p:nvPr/>
        </p:nvSpPr>
        <p:spPr bwMode="blackGray">
          <a:xfrm>
            <a:off x="2362200" y="4757669"/>
            <a:ext cx="7696200" cy="9985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INSERT INTO	departments</a:t>
            </a:r>
          </a:p>
          <a:p>
            <a:pPr eaLnBrk="0" hangingPunct="0">
              <a:buClrTx/>
              <a:buFontTx/>
              <a:buNone/>
            </a:pPr>
            <a:r>
              <a:rPr lang="en-US" altLang="en-US" sz="1800">
                <a:solidFill>
                  <a:srgbClr val="000000"/>
                </a:solidFill>
                <a:latin typeface="Courier New" panose="02070309020205020404" pitchFamily="49" charset="0"/>
              </a:rPr>
              <a:t>VALUES		(100, 'Finance', NULL, NULL);</a:t>
            </a:r>
          </a:p>
          <a:p>
            <a:pPr eaLnBrk="0" hangingPunct="0">
              <a:buClrTx/>
              <a:buFontTx/>
              <a:buNone/>
            </a:pPr>
            <a:endParaRPr lang="en-US" altLang="en-US" sz="1800">
              <a:solidFill>
                <a:srgbClr val="FF3300"/>
              </a:solidFill>
              <a:latin typeface="Courier New" panose="02070309020205020404" pitchFamily="49" charset="0"/>
            </a:endParaRPr>
          </a:p>
        </p:txBody>
      </p:sp>
      <p:sp>
        <p:nvSpPr>
          <p:cNvPr id="318467" name="Rectangle 3"/>
          <p:cNvSpPr>
            <a:spLocks noChangeArrowheads="1"/>
          </p:cNvSpPr>
          <p:nvPr/>
        </p:nvSpPr>
        <p:spPr bwMode="blackGray">
          <a:xfrm>
            <a:off x="2362200" y="2752657"/>
            <a:ext cx="7696200" cy="11430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INSERT INTO	departments (department_id, </a:t>
            </a:r>
          </a:p>
          <a:p>
            <a:pPr eaLnBrk="0" hangingPunct="0">
              <a:buClrTx/>
              <a:buFontTx/>
              <a:buNone/>
            </a:pPr>
            <a:r>
              <a:rPr lang="en-US" altLang="en-US" sz="1800">
                <a:solidFill>
                  <a:srgbClr val="000000"/>
                </a:solidFill>
                <a:latin typeface="Courier New" panose="02070309020205020404" pitchFamily="49" charset="0"/>
              </a:rPr>
              <a:t>                          department_name)</a:t>
            </a:r>
          </a:p>
          <a:p>
            <a:pPr eaLnBrk="0" hangingPunct="0">
              <a:buClrTx/>
              <a:buFontTx/>
              <a:buNone/>
            </a:pPr>
            <a:r>
              <a:rPr lang="en-US" altLang="en-US" sz="1800">
                <a:solidFill>
                  <a:srgbClr val="000000"/>
                </a:solidFill>
                <a:latin typeface="Courier New" panose="02070309020205020404" pitchFamily="49" charset="0"/>
              </a:rPr>
              <a:t>VALUES		(30, 'Purchasing');</a:t>
            </a:r>
          </a:p>
          <a:p>
            <a:pPr eaLnBrk="0" hangingPunct="0">
              <a:buClrTx/>
              <a:buFontTx/>
              <a:buNone/>
            </a:pPr>
            <a:endParaRPr lang="en-US" altLang="en-US" sz="1800">
              <a:solidFill>
                <a:srgbClr val="FF3300"/>
              </a:solidFill>
              <a:latin typeface="Courier New" panose="02070309020205020404" pitchFamily="49" charset="0"/>
            </a:endParaRPr>
          </a:p>
        </p:txBody>
      </p:sp>
      <p:sp>
        <p:nvSpPr>
          <p:cNvPr id="318477" name="Rectangle 13"/>
          <p:cNvSpPr>
            <a:spLocks noGrp="1" noChangeArrowheads="1"/>
          </p:cNvSpPr>
          <p:nvPr>
            <p:ph type="title"/>
          </p:nvPr>
        </p:nvSpPr>
        <p:spPr/>
        <p:txBody>
          <a:bodyPr/>
          <a:lstStyle/>
          <a:p>
            <a:r>
              <a:rPr lang="en-US" altLang="en-US"/>
              <a:t>Inserting Rows with Null Values</a:t>
            </a:r>
          </a:p>
        </p:txBody>
      </p:sp>
      <p:sp>
        <p:nvSpPr>
          <p:cNvPr id="318471" name="Rectangle 7"/>
          <p:cNvSpPr>
            <a:spLocks noChangeArrowheads="1"/>
          </p:cNvSpPr>
          <p:nvPr/>
        </p:nvSpPr>
        <p:spPr bwMode="gray">
          <a:xfrm>
            <a:off x="6565901" y="4484689"/>
            <a:ext cx="612775" cy="3460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73" name="Rectangle 9"/>
          <p:cNvSpPr>
            <a:spLocks noChangeArrowheads="1"/>
          </p:cNvSpPr>
          <p:nvPr/>
        </p:nvSpPr>
        <p:spPr bwMode="gray">
          <a:xfrm>
            <a:off x="7369176" y="4484689"/>
            <a:ext cx="612775" cy="3460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8480" name="Picture 16" descr="C:\project-SQLFund1\images\img09-1ro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614670"/>
            <a:ext cx="1314450" cy="239713"/>
          </a:xfrm>
          <a:prstGeom prst="rect">
            <a:avLst/>
          </a:prstGeom>
          <a:noFill/>
          <a:extLst>
            <a:ext uri="{909E8E84-426E-40DD-AFC4-6F175D3DCCD1}">
              <a14:hiddenFill xmlns:a14="http://schemas.microsoft.com/office/drawing/2010/main">
                <a:solidFill>
                  <a:srgbClr val="FFFFFF"/>
                </a:solidFill>
              </a14:hiddenFill>
            </a:ext>
          </a:extLst>
        </p:spPr>
      </p:pic>
      <p:pic>
        <p:nvPicPr>
          <p:cNvPr id="318482" name="Picture 18" descr="C:\project-SQLFund1\images\img09-1ro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443470"/>
            <a:ext cx="1314450" cy="2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196488"/>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719" name="Picture 15" descr="C:\project-SQLFund1\images\img09-14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86001" y="4447506"/>
            <a:ext cx="7154863" cy="1874838"/>
          </a:xfrm>
          <a:prstGeom prst="rect">
            <a:avLst/>
          </a:prstGeom>
          <a:noFill/>
          <a:extLst>
            <a:ext uri="{909E8E84-426E-40DD-AFC4-6F175D3DCCD1}">
              <a14:hiddenFill xmlns:a14="http://schemas.microsoft.com/office/drawing/2010/main">
                <a:solidFill>
                  <a:srgbClr val="FFFFFF"/>
                </a:solidFill>
              </a14:hiddenFill>
            </a:ext>
          </a:extLst>
        </p:spPr>
      </p:pic>
      <p:pic>
        <p:nvPicPr>
          <p:cNvPr id="328718" name="Picture 14" descr="C:\project-SQLFund1\images\img09-14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86001" y="2009106"/>
            <a:ext cx="7121525" cy="1874838"/>
          </a:xfrm>
          <a:prstGeom prst="rect">
            <a:avLst/>
          </a:prstGeom>
          <a:noFill/>
          <a:extLst>
            <a:ext uri="{909E8E84-426E-40DD-AFC4-6F175D3DCCD1}">
              <a14:hiddenFill xmlns:a14="http://schemas.microsoft.com/office/drawing/2010/main">
                <a:solidFill>
                  <a:srgbClr val="FFFFFF"/>
                </a:solidFill>
              </a14:hiddenFill>
            </a:ext>
          </a:extLst>
        </p:spPr>
      </p:pic>
      <p:sp>
        <p:nvSpPr>
          <p:cNvPr id="328721" name="Rectangle 17"/>
          <p:cNvSpPr>
            <a:spLocks noGrp="1" noChangeArrowheads="1"/>
          </p:cNvSpPr>
          <p:nvPr>
            <p:ph type="title"/>
          </p:nvPr>
        </p:nvSpPr>
        <p:spPr/>
        <p:txBody>
          <a:bodyPr/>
          <a:lstStyle/>
          <a:p>
            <a:r>
              <a:rPr lang="en-US" altLang="en-US" dirty="0"/>
              <a:t>Changing Data in a Table</a:t>
            </a:r>
          </a:p>
        </p:txBody>
      </p:sp>
      <p:sp>
        <p:nvSpPr>
          <p:cNvPr id="328707" name="Rectangle 3"/>
          <p:cNvSpPr>
            <a:spLocks noChangeArrowheads="1"/>
          </p:cNvSpPr>
          <p:nvPr/>
        </p:nvSpPr>
        <p:spPr bwMode="auto">
          <a:xfrm>
            <a:off x="2286001" y="1628106"/>
            <a:ext cx="157094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latin typeface="Courier New" panose="02070309020205020404" pitchFamily="49" charset="0"/>
              </a:rPr>
              <a:t>EMPLOYEES</a:t>
            </a:r>
          </a:p>
        </p:txBody>
      </p:sp>
      <p:sp>
        <p:nvSpPr>
          <p:cNvPr id="328708" name="Rectangle 4"/>
          <p:cNvSpPr>
            <a:spLocks noChangeArrowheads="1"/>
          </p:cNvSpPr>
          <p:nvPr/>
        </p:nvSpPr>
        <p:spPr bwMode="auto">
          <a:xfrm>
            <a:off x="2257425" y="4109369"/>
            <a:ext cx="56388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spcBef>
                <a:spcPct val="0"/>
              </a:spcBef>
              <a:tabLst>
                <a:tab pos="576263" algn="l"/>
              </a:tabLst>
              <a:defRPr sz="2400">
                <a:solidFill>
                  <a:schemeClr val="tx1"/>
                </a:solidFill>
                <a:latin typeface="Times New Roman" panose="02020603050405020304" pitchFamily="18" charset="0"/>
              </a:defRPr>
            </a:lvl1pPr>
            <a:lvl2pPr marL="341313" indent="-227013" algn="l" defTabSz="346075">
              <a:spcBef>
                <a:spcPct val="0"/>
              </a:spcBef>
              <a:tabLst>
                <a:tab pos="576263" algn="l"/>
              </a:tabLst>
              <a:defRPr sz="2400">
                <a:solidFill>
                  <a:schemeClr val="tx1"/>
                </a:solidFill>
                <a:latin typeface="Times New Roman" panose="02020603050405020304" pitchFamily="18" charset="0"/>
              </a:defRPr>
            </a:lvl2pPr>
            <a:lvl3pPr marL="741363" indent="-285750" algn="l" defTabSz="346075">
              <a:spcBef>
                <a:spcPct val="0"/>
              </a:spcBef>
              <a:tabLst>
                <a:tab pos="576263" algn="l"/>
              </a:tabLst>
              <a:defRPr sz="2400">
                <a:solidFill>
                  <a:schemeClr val="tx1"/>
                </a:solidFill>
                <a:latin typeface="Times New Roman" panose="02020603050405020304" pitchFamily="18" charset="0"/>
              </a:defRPr>
            </a:lvl3pPr>
            <a:lvl4pPr marL="1600200" indent="-228600" algn="l" defTabSz="346075">
              <a:spcBef>
                <a:spcPct val="0"/>
              </a:spcBef>
              <a:tabLst>
                <a:tab pos="576263" algn="l"/>
              </a:tabLst>
              <a:defRPr sz="2400">
                <a:solidFill>
                  <a:schemeClr val="tx1"/>
                </a:solidFill>
                <a:latin typeface="Times New Roman" panose="02020603050405020304" pitchFamily="18" charset="0"/>
              </a:defRPr>
            </a:lvl4pPr>
            <a:lvl5pPr marL="2057400" indent="-228600" algn="l" defTabSz="346075">
              <a:spcBef>
                <a:spcPct val="0"/>
              </a:spcBef>
              <a:tabLst>
                <a:tab pos="576263"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9pPr>
          </a:lstStyle>
          <a:p>
            <a:pPr eaLnBrk="0" hangingPunct="0">
              <a:lnSpc>
                <a:spcPct val="65000"/>
              </a:lnSpc>
              <a:spcBef>
                <a:spcPct val="35000"/>
              </a:spcBef>
              <a:buClrTx/>
              <a:buFontTx/>
              <a:buNone/>
            </a:pPr>
            <a:r>
              <a:rPr lang="en-US" altLang="en-US" sz="2000">
                <a:latin typeface="Arial" panose="020B0604020202020204" pitchFamily="34" charset="0"/>
              </a:rPr>
              <a:t>Update rows in the </a:t>
            </a:r>
            <a:r>
              <a:rPr lang="en-US" altLang="en-US" sz="2000">
                <a:latin typeface="Courier New" panose="02070309020205020404" pitchFamily="49" charset="0"/>
              </a:rPr>
              <a:t>EMPLOYEES</a:t>
            </a:r>
            <a:r>
              <a:rPr lang="en-US" altLang="en-US" sz="2000">
                <a:latin typeface="Arial" panose="020B0604020202020204" pitchFamily="34" charset="0"/>
              </a:rPr>
              <a:t> table:</a:t>
            </a:r>
          </a:p>
        </p:txBody>
      </p:sp>
      <p:sp>
        <p:nvSpPr>
          <p:cNvPr id="328712" name="Rectangle 8"/>
          <p:cNvSpPr>
            <a:spLocks noChangeArrowheads="1"/>
          </p:cNvSpPr>
          <p:nvPr/>
        </p:nvSpPr>
        <p:spPr bwMode="gray">
          <a:xfrm>
            <a:off x="9067800" y="5181600"/>
            <a:ext cx="381000" cy="6858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328713" name="Freeform 9"/>
          <p:cNvSpPr>
            <a:spLocks/>
          </p:cNvSpPr>
          <p:nvPr/>
        </p:nvSpPr>
        <p:spPr bwMode="gray">
          <a:xfrm>
            <a:off x="6934200" y="4044950"/>
            <a:ext cx="1295400" cy="146050"/>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20" name="Rectangle 16"/>
          <p:cNvSpPr>
            <a:spLocks noChangeArrowheads="1"/>
          </p:cNvSpPr>
          <p:nvPr/>
        </p:nvSpPr>
        <p:spPr bwMode="gray">
          <a:xfrm>
            <a:off x="8915400" y="2743200"/>
            <a:ext cx="457200" cy="6858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9255909"/>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7" name="Rectangle 5"/>
          <p:cNvSpPr>
            <a:spLocks noGrp="1" noChangeArrowheads="1"/>
          </p:cNvSpPr>
          <p:nvPr>
            <p:ph type="title"/>
          </p:nvPr>
        </p:nvSpPr>
        <p:spPr/>
        <p:txBody>
          <a:bodyPr/>
          <a:lstStyle/>
          <a:p>
            <a:r>
              <a:rPr lang="en-US" altLang="en-US">
                <a:latin typeface="Courier New" panose="02070309020205020404" pitchFamily="49" charset="0"/>
              </a:rPr>
              <a:t>UPDATE</a:t>
            </a:r>
            <a:r>
              <a:rPr lang="en-US" altLang="en-US"/>
              <a:t> Statement Syntax</a:t>
            </a:r>
          </a:p>
        </p:txBody>
      </p:sp>
      <p:sp>
        <p:nvSpPr>
          <p:cNvPr id="330758" name="Rectangle 6"/>
          <p:cNvSpPr>
            <a:spLocks noGrp="1" noChangeArrowheads="1"/>
          </p:cNvSpPr>
          <p:nvPr>
            <p:ph type="body" idx="4294967295"/>
          </p:nvPr>
        </p:nvSpPr>
        <p:spPr>
          <a:xfrm>
            <a:off x="2133600" y="2003180"/>
            <a:ext cx="7918450" cy="1833562"/>
          </a:xfrm>
          <a:prstGeom prst="rect">
            <a:avLst/>
          </a:prstGeom>
        </p:spPr>
        <p:txBody>
          <a:bodyPr>
            <a:normAutofit lnSpcReduction="10000"/>
          </a:bodyPr>
          <a:lstStyle/>
          <a:p>
            <a:pPr lvl="1"/>
            <a:r>
              <a:rPr lang="en-US" altLang="en-US" dirty="0"/>
              <a:t>Modify existing values in a table with the </a:t>
            </a:r>
            <a:r>
              <a:rPr lang="en-US" altLang="en-US" dirty="0">
                <a:latin typeface="Courier New" panose="02070309020205020404" pitchFamily="49" charset="0"/>
              </a:rPr>
              <a:t>UPDATE</a:t>
            </a:r>
            <a:r>
              <a:rPr lang="en-US" altLang="en-US" dirty="0"/>
              <a:t> statement:</a:t>
            </a:r>
          </a:p>
          <a:p>
            <a:pPr lvl="1">
              <a:buFont typeface="Arial" panose="020B0604020202020204" pitchFamily="34" charset="0"/>
              <a:buNone/>
            </a:pPr>
            <a:r>
              <a:rPr lang="en-US" altLang="en-US" dirty="0"/>
              <a:t/>
            </a:r>
            <a:br>
              <a:rPr lang="en-US" altLang="en-US" dirty="0"/>
            </a:br>
            <a:r>
              <a:rPr lang="en-US" altLang="en-US" dirty="0"/>
              <a:t/>
            </a:r>
            <a:br>
              <a:rPr lang="en-US" altLang="en-US" dirty="0"/>
            </a:br>
            <a:endParaRPr lang="en-US" altLang="en-US" dirty="0"/>
          </a:p>
          <a:p>
            <a:pPr lvl="1"/>
            <a:r>
              <a:rPr lang="en-US" altLang="en-US" dirty="0"/>
              <a:t>Update more than one row at a time (if required).</a:t>
            </a:r>
          </a:p>
        </p:txBody>
      </p:sp>
      <p:sp>
        <p:nvSpPr>
          <p:cNvPr id="330755" name="Rectangle 3"/>
          <p:cNvSpPr>
            <a:spLocks noChangeArrowheads="1"/>
          </p:cNvSpPr>
          <p:nvPr/>
        </p:nvSpPr>
        <p:spPr bwMode="blackGray">
          <a:xfrm>
            <a:off x="2362201" y="2458792"/>
            <a:ext cx="7305675" cy="9413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UPDATE		</a:t>
            </a:r>
            <a:r>
              <a:rPr lang="en-US" altLang="en-US" sz="1800" i="1" dirty="0">
                <a:solidFill>
                  <a:srgbClr val="000000"/>
                </a:solidFill>
                <a:latin typeface="Courier New" panose="02070309020205020404" pitchFamily="49" charset="0"/>
              </a:rPr>
              <a:t>table</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SET		</a:t>
            </a:r>
            <a:r>
              <a:rPr lang="en-US" altLang="en-US" sz="1800" i="1" dirty="0">
                <a:solidFill>
                  <a:srgbClr val="000000"/>
                </a:solidFill>
                <a:latin typeface="Courier New" panose="02070309020205020404" pitchFamily="49" charset="0"/>
              </a:rPr>
              <a:t>column</a:t>
            </a:r>
            <a:r>
              <a:rPr lang="en-US" altLang="en-US" sz="1800" dirty="0">
                <a:solidFill>
                  <a:srgbClr val="000000"/>
                </a:solidFill>
                <a:latin typeface="Courier New" panose="02070309020205020404" pitchFamily="49" charset="0"/>
              </a:rPr>
              <a:t> = </a:t>
            </a:r>
            <a:r>
              <a:rPr lang="en-US" altLang="en-US" sz="1800" i="1" dirty="0">
                <a:solidFill>
                  <a:srgbClr val="000000"/>
                </a:solidFill>
                <a:latin typeface="Courier New" panose="02070309020205020404" pitchFamily="49" charset="0"/>
              </a:rPr>
              <a:t>value</a:t>
            </a:r>
            <a:r>
              <a:rPr lang="en-US" altLang="en-US" sz="1800" dirty="0">
                <a:solidFill>
                  <a:srgbClr val="000000"/>
                </a:solidFill>
                <a:latin typeface="Courier New" panose="02070309020205020404" pitchFamily="49" charset="0"/>
              </a:rPr>
              <a:t> [, </a:t>
            </a:r>
            <a:r>
              <a:rPr lang="en-US" altLang="en-US" sz="1800" i="1" dirty="0">
                <a:solidFill>
                  <a:srgbClr val="000000"/>
                </a:solidFill>
                <a:latin typeface="Courier New" panose="02070309020205020404" pitchFamily="49" charset="0"/>
              </a:rPr>
              <a:t>column </a:t>
            </a: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value, ...</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[WHERE 		</a:t>
            </a:r>
            <a:r>
              <a:rPr lang="en-US" altLang="en-US" sz="1800" i="1" dirty="0">
                <a:solidFill>
                  <a:srgbClr val="000000"/>
                </a:solidFill>
                <a:latin typeface="Courier New" panose="02070309020205020404" pitchFamily="49" charset="0"/>
              </a:rPr>
              <a:t>condition</a:t>
            </a:r>
            <a:r>
              <a:rPr lang="en-US" altLang="en-US" sz="18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680365429"/>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7" name="Rectangle 7"/>
          <p:cNvSpPr>
            <a:spLocks noGrp="1" noChangeArrowheads="1"/>
          </p:cNvSpPr>
          <p:nvPr>
            <p:ph type="title"/>
          </p:nvPr>
        </p:nvSpPr>
        <p:spPr/>
        <p:txBody>
          <a:bodyPr/>
          <a:lstStyle/>
          <a:p>
            <a:r>
              <a:rPr lang="en-US" altLang="en-US"/>
              <a:t>Updating Rows in a Table</a:t>
            </a:r>
          </a:p>
        </p:txBody>
      </p:sp>
      <p:sp>
        <p:nvSpPr>
          <p:cNvPr id="332808" name="Rectangle 8"/>
          <p:cNvSpPr>
            <a:spLocks noGrp="1" noChangeArrowheads="1"/>
          </p:cNvSpPr>
          <p:nvPr>
            <p:ph type="body" idx="4294967295"/>
          </p:nvPr>
        </p:nvSpPr>
        <p:spPr>
          <a:xfrm>
            <a:off x="2133600" y="1668331"/>
            <a:ext cx="7918450" cy="4724400"/>
          </a:xfrm>
          <a:prstGeom prst="rect">
            <a:avLst/>
          </a:prstGeom>
        </p:spPr>
        <p:txBody>
          <a:bodyPr/>
          <a:lstStyle/>
          <a:p>
            <a:pPr lvl="1"/>
            <a:r>
              <a:rPr lang="en-US" altLang="en-US" dirty="0"/>
              <a:t>Values for a specific row or rows are modified if you specify the </a:t>
            </a:r>
            <a:r>
              <a:rPr lang="en-US" altLang="en-US" dirty="0">
                <a:latin typeface="Courier New" panose="02070309020205020404" pitchFamily="49" charset="0"/>
              </a:rPr>
              <a:t>WHERE</a:t>
            </a:r>
            <a:r>
              <a:rPr lang="en-US" altLang="en-US" dirty="0"/>
              <a:t> clause:</a:t>
            </a:r>
          </a:p>
          <a:p>
            <a:pPr lvl="2"/>
            <a:endParaRPr lang="en-US" altLang="en-US" dirty="0"/>
          </a:p>
          <a:p>
            <a:pPr lvl="2"/>
            <a:endParaRPr lang="en-US" altLang="en-US" dirty="0"/>
          </a:p>
          <a:p>
            <a:pPr lvl="2"/>
            <a:endParaRPr lang="en-US" altLang="en-US" dirty="0"/>
          </a:p>
          <a:p>
            <a:pPr lvl="2"/>
            <a:endParaRPr lang="en-US" altLang="en-US" dirty="0"/>
          </a:p>
          <a:p>
            <a:pPr lvl="1"/>
            <a:r>
              <a:rPr lang="en-US" altLang="en-US" dirty="0"/>
              <a:t>Values for all the rows in the table are modified if you omit the </a:t>
            </a:r>
            <a:r>
              <a:rPr lang="en-US" altLang="en-US" dirty="0">
                <a:latin typeface="Courier New" panose="02070309020205020404" pitchFamily="49" charset="0"/>
              </a:rPr>
              <a:t>WHERE</a:t>
            </a:r>
            <a:r>
              <a:rPr lang="en-US" altLang="en-US" dirty="0"/>
              <a:t> clause:</a:t>
            </a:r>
          </a:p>
          <a:p>
            <a:pPr lvl="2"/>
            <a:endParaRPr lang="en-US" altLang="en-US" dirty="0"/>
          </a:p>
          <a:p>
            <a:pPr lvl="2"/>
            <a:endParaRPr lang="en-US" altLang="en-US" dirty="0"/>
          </a:p>
          <a:p>
            <a:pPr lvl="2"/>
            <a:endParaRPr lang="en-US" altLang="en-US" dirty="0"/>
          </a:p>
          <a:p>
            <a:pPr lvl="1"/>
            <a:r>
              <a:rPr lang="en-US" altLang="en-US" dirty="0"/>
              <a:t>Specify </a:t>
            </a:r>
            <a:r>
              <a:rPr lang="en-US" altLang="en-US" dirty="0">
                <a:latin typeface="Courier New" panose="02070309020205020404" pitchFamily="49" charset="0"/>
              </a:rPr>
              <a:t>SET</a:t>
            </a:r>
            <a:r>
              <a:rPr lang="en-US" altLang="en-US" dirty="0"/>
              <a:t> </a:t>
            </a:r>
            <a:r>
              <a:rPr lang="en-US" altLang="en-US" i="1" dirty="0" err="1">
                <a:latin typeface="Courier New" panose="02070309020205020404" pitchFamily="49" charset="0"/>
              </a:rPr>
              <a:t>column_name</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NULL</a:t>
            </a:r>
            <a:r>
              <a:rPr lang="en-US" altLang="en-US" dirty="0"/>
              <a:t> to update a column value to </a:t>
            </a:r>
            <a:r>
              <a:rPr lang="en-US" altLang="en-US" dirty="0">
                <a:latin typeface="Courier New" panose="02070309020205020404" pitchFamily="49" charset="0"/>
              </a:rPr>
              <a:t>NULL</a:t>
            </a:r>
            <a:r>
              <a:rPr lang="en-US" altLang="en-US" dirty="0"/>
              <a:t>.</a:t>
            </a:r>
          </a:p>
        </p:txBody>
      </p:sp>
      <p:sp>
        <p:nvSpPr>
          <p:cNvPr id="332804" name="Rectangle 4"/>
          <p:cNvSpPr>
            <a:spLocks noChangeArrowheads="1"/>
          </p:cNvSpPr>
          <p:nvPr/>
        </p:nvSpPr>
        <p:spPr bwMode="blackGray">
          <a:xfrm>
            <a:off x="2362200" y="2352543"/>
            <a:ext cx="7308850" cy="13716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UPDATE employees</a:t>
            </a:r>
          </a:p>
          <a:p>
            <a:pPr eaLnBrk="0" hangingPunct="0">
              <a:buClrTx/>
              <a:buFontTx/>
              <a:buNone/>
            </a:pPr>
            <a:r>
              <a:rPr lang="en-US" altLang="en-US" sz="1800" dirty="0">
                <a:solidFill>
                  <a:srgbClr val="000000"/>
                </a:solidFill>
                <a:latin typeface="Courier New" panose="02070309020205020404" pitchFamily="49" charset="0"/>
              </a:rPr>
              <a:t>SET    </a:t>
            </a:r>
            <a:r>
              <a:rPr lang="en-US" altLang="en-US" sz="1800" dirty="0" err="1">
                <a:solidFill>
                  <a:srgbClr val="000000"/>
                </a:solidFill>
                <a:latin typeface="Courier New" panose="02070309020205020404" pitchFamily="49" charset="0"/>
              </a:rPr>
              <a:t>department_id</a:t>
            </a:r>
            <a:r>
              <a:rPr lang="en-US" altLang="en-US" sz="1800" dirty="0">
                <a:solidFill>
                  <a:srgbClr val="000000"/>
                </a:solidFill>
                <a:latin typeface="Courier New" panose="02070309020205020404" pitchFamily="49" charset="0"/>
              </a:rPr>
              <a:t> = 50</a:t>
            </a:r>
          </a:p>
          <a:p>
            <a:pPr eaLnBrk="0" hangingPunct="0">
              <a:buClrTx/>
              <a:buFontTx/>
              <a:buNone/>
            </a:pPr>
            <a:r>
              <a:rPr lang="en-US" altLang="en-US" sz="1800" dirty="0">
                <a:solidFill>
                  <a:srgbClr val="000000"/>
                </a:solidFill>
                <a:latin typeface="Courier New" panose="02070309020205020404" pitchFamily="49" charset="0"/>
              </a:rPr>
              <a:t>WHERE  </a:t>
            </a:r>
            <a:r>
              <a:rPr lang="en-US" altLang="en-US" sz="1800" dirty="0" err="1">
                <a:solidFill>
                  <a:srgbClr val="000000"/>
                </a:solidFill>
                <a:latin typeface="Courier New" panose="02070309020205020404" pitchFamily="49" charset="0"/>
              </a:rPr>
              <a:t>employee_id</a:t>
            </a:r>
            <a:r>
              <a:rPr lang="en-US" altLang="en-US" sz="1800" dirty="0">
                <a:solidFill>
                  <a:srgbClr val="000000"/>
                </a:solidFill>
                <a:latin typeface="Courier New" panose="02070309020205020404" pitchFamily="49" charset="0"/>
              </a:rPr>
              <a:t> = 113;</a:t>
            </a:r>
            <a:endParaRPr lang="en-US" altLang="en-US" sz="1800" dirty="0">
              <a:solidFill>
                <a:srgbClr val="FF3300"/>
              </a:solidFill>
              <a:latin typeface="Courier New" panose="02070309020205020404" pitchFamily="49" charset="0"/>
            </a:endParaRPr>
          </a:p>
        </p:txBody>
      </p:sp>
      <p:sp>
        <p:nvSpPr>
          <p:cNvPr id="332805" name="Rectangle 5"/>
          <p:cNvSpPr>
            <a:spLocks noChangeArrowheads="1"/>
          </p:cNvSpPr>
          <p:nvPr/>
        </p:nvSpPr>
        <p:spPr bwMode="gray">
          <a:xfrm>
            <a:off x="2438400" y="3190743"/>
            <a:ext cx="3335338"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6" name="Rectangle 6"/>
          <p:cNvSpPr>
            <a:spLocks noChangeArrowheads="1"/>
          </p:cNvSpPr>
          <p:nvPr/>
        </p:nvSpPr>
        <p:spPr bwMode="blackGray">
          <a:xfrm>
            <a:off x="2362200" y="4638543"/>
            <a:ext cx="7308850" cy="9350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UPDATE 	copy_emp</a:t>
            </a:r>
          </a:p>
          <a:p>
            <a:pPr eaLnBrk="0" hangingPunct="0">
              <a:buClrTx/>
              <a:buFontTx/>
              <a:buNone/>
            </a:pPr>
            <a:r>
              <a:rPr lang="en-US" altLang="en-US" sz="1800">
                <a:solidFill>
                  <a:srgbClr val="000000"/>
                </a:solidFill>
                <a:latin typeface="Courier New" panose="02070309020205020404" pitchFamily="49" charset="0"/>
              </a:rPr>
              <a:t>SET    	department_id = 110;</a:t>
            </a:r>
          </a:p>
          <a:p>
            <a:pPr eaLnBrk="0" hangingPunct="0">
              <a:buClrTx/>
              <a:buFontTx/>
              <a:buNone/>
            </a:pPr>
            <a:endParaRPr lang="en-US" altLang="en-US" sz="1800">
              <a:solidFill>
                <a:srgbClr val="FF3300"/>
              </a:solidFill>
              <a:latin typeface="Courier New" panose="02070309020205020404" pitchFamily="49" charset="0"/>
            </a:endParaRPr>
          </a:p>
        </p:txBody>
      </p:sp>
      <p:pic>
        <p:nvPicPr>
          <p:cNvPr id="332809" name="Picture 9" descr="C:\project-SQLFund1\images\img09-16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1" y="3495543"/>
            <a:ext cx="123507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32811" name="Picture 11" descr="C:\project-SQLFund1\images\img09-rowsupdate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62201" y="5324344"/>
            <a:ext cx="1268413" cy="2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605896"/>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953" name="Picture 2057" descr="C:\project-SQLFund1\images\img09-1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81250" y="1817689"/>
            <a:ext cx="4217988" cy="2092325"/>
          </a:xfrm>
          <a:prstGeom prst="rect">
            <a:avLst/>
          </a:prstGeom>
          <a:noFill/>
          <a:extLst>
            <a:ext uri="{909E8E84-426E-40DD-AFC4-6F175D3DCCD1}">
              <a14:hiddenFill xmlns:a14="http://schemas.microsoft.com/office/drawing/2010/main">
                <a:solidFill>
                  <a:srgbClr val="FFFFFF"/>
                </a:solidFill>
              </a14:hiddenFill>
            </a:ext>
          </a:extLst>
        </p:spPr>
      </p:pic>
      <p:sp>
        <p:nvSpPr>
          <p:cNvPr id="338946" name="Rectangle 2050"/>
          <p:cNvSpPr>
            <a:spLocks noChangeArrowheads="1"/>
          </p:cNvSpPr>
          <p:nvPr/>
        </p:nvSpPr>
        <p:spPr bwMode="auto">
          <a:xfrm>
            <a:off x="2057400" y="4022726"/>
            <a:ext cx="5843588"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spcBef>
                <a:spcPct val="0"/>
              </a:spcBef>
              <a:tabLst>
                <a:tab pos="576263" algn="l"/>
              </a:tabLst>
              <a:defRPr sz="2400">
                <a:solidFill>
                  <a:schemeClr val="tx1"/>
                </a:solidFill>
                <a:latin typeface="Times New Roman" panose="02020603050405020304" pitchFamily="18" charset="0"/>
              </a:defRPr>
            </a:lvl1pPr>
            <a:lvl2pPr marL="341313" indent="-227013" algn="l" defTabSz="346075">
              <a:spcBef>
                <a:spcPct val="0"/>
              </a:spcBef>
              <a:tabLst>
                <a:tab pos="576263" algn="l"/>
              </a:tabLst>
              <a:defRPr sz="2400">
                <a:solidFill>
                  <a:schemeClr val="tx1"/>
                </a:solidFill>
                <a:latin typeface="Times New Roman" panose="02020603050405020304" pitchFamily="18" charset="0"/>
              </a:defRPr>
            </a:lvl2pPr>
            <a:lvl3pPr marL="741363" indent="-285750" algn="l" defTabSz="346075">
              <a:spcBef>
                <a:spcPct val="0"/>
              </a:spcBef>
              <a:tabLst>
                <a:tab pos="576263" algn="l"/>
              </a:tabLst>
              <a:defRPr sz="2400">
                <a:solidFill>
                  <a:schemeClr val="tx1"/>
                </a:solidFill>
                <a:latin typeface="Times New Roman" panose="02020603050405020304" pitchFamily="18" charset="0"/>
              </a:defRPr>
            </a:lvl3pPr>
            <a:lvl4pPr marL="1600200" indent="-228600" algn="l" defTabSz="346075">
              <a:spcBef>
                <a:spcPct val="0"/>
              </a:spcBef>
              <a:tabLst>
                <a:tab pos="576263" algn="l"/>
              </a:tabLst>
              <a:defRPr sz="2400">
                <a:solidFill>
                  <a:schemeClr val="tx1"/>
                </a:solidFill>
                <a:latin typeface="Times New Roman" panose="02020603050405020304" pitchFamily="18" charset="0"/>
              </a:defRPr>
            </a:lvl4pPr>
            <a:lvl5pPr marL="2057400" indent="-228600" algn="l" defTabSz="346075">
              <a:spcBef>
                <a:spcPct val="0"/>
              </a:spcBef>
              <a:tabLst>
                <a:tab pos="576263"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9pPr>
          </a:lstStyle>
          <a:p>
            <a:pPr eaLnBrk="0" hangingPunct="0">
              <a:lnSpc>
                <a:spcPct val="65000"/>
              </a:lnSpc>
              <a:spcBef>
                <a:spcPct val="35000"/>
              </a:spcBef>
              <a:buClrTx/>
              <a:buFontTx/>
              <a:buNone/>
            </a:pPr>
            <a:r>
              <a:rPr lang="en-US" altLang="en-US" sz="2000">
                <a:latin typeface="Arial" panose="020B0604020202020204" pitchFamily="34" charset="0"/>
              </a:rPr>
              <a:t>Delete a row from the </a:t>
            </a:r>
            <a:r>
              <a:rPr lang="en-US" altLang="en-US" sz="2000">
                <a:latin typeface="Courier New" panose="02070309020205020404" pitchFamily="49" charset="0"/>
              </a:rPr>
              <a:t>DEPARTMENTS</a:t>
            </a:r>
            <a:r>
              <a:rPr lang="en-US" altLang="en-US" sz="2000">
                <a:latin typeface="Arial" panose="020B0604020202020204" pitchFamily="34" charset="0"/>
              </a:rPr>
              <a:t> table:</a:t>
            </a:r>
          </a:p>
        </p:txBody>
      </p:sp>
      <p:sp>
        <p:nvSpPr>
          <p:cNvPr id="338947" name="Rectangle 2051"/>
          <p:cNvSpPr>
            <a:spLocks noGrp="1" noChangeArrowheads="1"/>
          </p:cNvSpPr>
          <p:nvPr>
            <p:ph type="title"/>
          </p:nvPr>
        </p:nvSpPr>
        <p:spPr/>
        <p:txBody>
          <a:bodyPr/>
          <a:lstStyle/>
          <a:p>
            <a:r>
              <a:rPr lang="en-US" altLang="en-US" dirty="0"/>
              <a:t>Removing a Row from a Table </a:t>
            </a:r>
            <a:r>
              <a:rPr lang="en-US" altLang="en-US" dirty="0" smtClean="0"/>
              <a:t/>
            </a:r>
            <a:br>
              <a:rPr lang="en-US" altLang="en-US" dirty="0" smtClean="0"/>
            </a:br>
            <a:endParaRPr lang="en-US" altLang="en-US" dirty="0"/>
          </a:p>
        </p:txBody>
      </p:sp>
      <p:sp>
        <p:nvSpPr>
          <p:cNvPr id="338948" name="Rectangle 2052"/>
          <p:cNvSpPr>
            <a:spLocks noChangeArrowheads="1"/>
          </p:cNvSpPr>
          <p:nvPr/>
        </p:nvSpPr>
        <p:spPr bwMode="auto">
          <a:xfrm>
            <a:off x="2065338" y="1436689"/>
            <a:ext cx="2125582"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200">
                <a:latin typeface="Courier New" panose="02070309020205020404" pitchFamily="49" charset="0"/>
              </a:rPr>
              <a:t>DEPARTMENTS</a:t>
            </a:r>
            <a:r>
              <a:rPr lang="en-US" altLang="en-US" sz="2000"/>
              <a:t> </a:t>
            </a:r>
          </a:p>
        </p:txBody>
      </p:sp>
      <p:sp>
        <p:nvSpPr>
          <p:cNvPr id="338951" name="Rectangle 2055"/>
          <p:cNvSpPr>
            <a:spLocks noChangeArrowheads="1"/>
          </p:cNvSpPr>
          <p:nvPr/>
        </p:nvSpPr>
        <p:spPr bwMode="gray">
          <a:xfrm>
            <a:off x="2381250" y="3646488"/>
            <a:ext cx="4191000"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38954" name="Picture 2058" descr="C:\project-SQLFund1\images\img09-17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81251" y="4332288"/>
            <a:ext cx="4183063" cy="183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34169"/>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7" name="Rectangle 5"/>
          <p:cNvSpPr>
            <a:spLocks noGrp="1" noChangeArrowheads="1"/>
          </p:cNvSpPr>
          <p:nvPr>
            <p:ph type="title"/>
          </p:nvPr>
        </p:nvSpPr>
        <p:spPr/>
        <p:txBody>
          <a:bodyPr/>
          <a:lstStyle/>
          <a:p>
            <a:r>
              <a:rPr lang="en-US" altLang="en-US">
                <a:latin typeface="Courier New" panose="02070309020205020404" pitchFamily="49" charset="0"/>
              </a:rPr>
              <a:t>DELETE</a:t>
            </a:r>
            <a:r>
              <a:rPr lang="en-US" altLang="en-US"/>
              <a:t> Statement</a:t>
            </a:r>
          </a:p>
        </p:txBody>
      </p:sp>
      <p:sp>
        <p:nvSpPr>
          <p:cNvPr id="340998" name="Rectangle 6"/>
          <p:cNvSpPr>
            <a:spLocks noGrp="1" noChangeArrowheads="1"/>
          </p:cNvSpPr>
          <p:nvPr>
            <p:ph type="body" idx="4294967295"/>
          </p:nvPr>
        </p:nvSpPr>
        <p:spPr>
          <a:xfrm>
            <a:off x="2133600" y="2196363"/>
            <a:ext cx="7918450" cy="695325"/>
          </a:xfrm>
          <a:prstGeom prst="rect">
            <a:avLst/>
          </a:prstGeom>
        </p:spPr>
        <p:txBody>
          <a:bodyPr>
            <a:normAutofit fontScale="92500" lnSpcReduction="20000"/>
          </a:bodyPr>
          <a:lstStyle/>
          <a:p>
            <a:r>
              <a:rPr lang="en-US" altLang="en-US" dirty="0"/>
              <a:t>You can remove existing rows from a table by using the </a:t>
            </a:r>
            <a:r>
              <a:rPr lang="en-US" altLang="en-US" dirty="0">
                <a:latin typeface="Courier New" panose="02070309020205020404" pitchFamily="49" charset="0"/>
              </a:rPr>
              <a:t>DELETE</a:t>
            </a:r>
            <a:r>
              <a:rPr lang="en-US" altLang="en-US" dirty="0"/>
              <a:t> statement:</a:t>
            </a:r>
          </a:p>
        </p:txBody>
      </p:sp>
      <p:sp>
        <p:nvSpPr>
          <p:cNvPr id="340996" name="Rectangle 4"/>
          <p:cNvSpPr>
            <a:spLocks noChangeArrowheads="1"/>
          </p:cNvSpPr>
          <p:nvPr/>
        </p:nvSpPr>
        <p:spPr bwMode="blackGray">
          <a:xfrm>
            <a:off x="2362201" y="3109175"/>
            <a:ext cx="7305675" cy="8350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1pPr>
            <a:lvl2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2pPr>
            <a:lvl3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3pPr>
            <a:lvl4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4pPr>
            <a:lvl5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DELETE </a:t>
            </a:r>
            <a:r>
              <a:rPr lang="en-US" altLang="en-US" sz="1800" dirty="0" smtClean="0">
                <a:solidFill>
                  <a:srgbClr val="000000"/>
                </a:solidFill>
                <a:latin typeface="Courier New" panose="02070309020205020404" pitchFamily="49" charset="0"/>
              </a:rPr>
              <a:t>FROM</a:t>
            </a: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table</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[WHERE	  </a:t>
            </a:r>
            <a:r>
              <a:rPr lang="en-US" altLang="en-US" sz="1800" i="1" dirty="0">
                <a:solidFill>
                  <a:srgbClr val="000000"/>
                </a:solidFill>
                <a:latin typeface="Courier New" panose="02070309020205020404" pitchFamily="49" charset="0"/>
              </a:rPr>
              <a:t>condition</a:t>
            </a:r>
            <a:r>
              <a:rPr lang="en-US" altLang="en-US" sz="18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010321449"/>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6" name="Rectangle 6"/>
          <p:cNvSpPr>
            <a:spLocks noGrp="1" noChangeArrowheads="1"/>
          </p:cNvSpPr>
          <p:nvPr>
            <p:ph type="title"/>
          </p:nvPr>
        </p:nvSpPr>
        <p:spPr/>
        <p:txBody>
          <a:bodyPr/>
          <a:lstStyle/>
          <a:p>
            <a:r>
              <a:rPr lang="en-US" altLang="en-US"/>
              <a:t>Deleting Rows from a Table</a:t>
            </a:r>
          </a:p>
        </p:txBody>
      </p:sp>
      <p:sp>
        <p:nvSpPr>
          <p:cNvPr id="343047" name="Rectangle 7"/>
          <p:cNvSpPr>
            <a:spLocks noGrp="1" noChangeArrowheads="1"/>
          </p:cNvSpPr>
          <p:nvPr>
            <p:ph type="body" idx="4294967295"/>
          </p:nvPr>
        </p:nvSpPr>
        <p:spPr>
          <a:xfrm>
            <a:off x="2133600" y="1900151"/>
            <a:ext cx="7918450" cy="2436812"/>
          </a:xfrm>
          <a:prstGeom prst="rect">
            <a:avLst/>
          </a:prstGeom>
        </p:spPr>
        <p:txBody>
          <a:bodyPr/>
          <a:lstStyle/>
          <a:p>
            <a:pPr lvl="1"/>
            <a:r>
              <a:rPr lang="en-US" altLang="en-US" dirty="0"/>
              <a:t>Specific rows are deleted if you specify the </a:t>
            </a:r>
            <a:r>
              <a:rPr lang="en-US" altLang="en-US" dirty="0">
                <a:latin typeface="Courier New" panose="02070309020205020404" pitchFamily="49" charset="0"/>
              </a:rPr>
              <a:t>WHERE</a:t>
            </a:r>
            <a:r>
              <a:rPr lang="en-US" altLang="en-US" dirty="0"/>
              <a:t> clause:</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lvl="1"/>
            <a:r>
              <a:rPr lang="en-US" altLang="en-US" dirty="0"/>
              <a:t>All rows in the table are deleted if you omit the </a:t>
            </a:r>
            <a:r>
              <a:rPr lang="en-US" altLang="en-US" dirty="0">
                <a:latin typeface="Courier New" panose="02070309020205020404" pitchFamily="49" charset="0"/>
              </a:rPr>
              <a:t>WHERE</a:t>
            </a:r>
            <a:r>
              <a:rPr lang="en-US" altLang="en-US" dirty="0"/>
              <a:t> clause:</a:t>
            </a:r>
          </a:p>
        </p:txBody>
      </p:sp>
      <p:sp>
        <p:nvSpPr>
          <p:cNvPr id="343044" name="Rectangle 4"/>
          <p:cNvSpPr>
            <a:spLocks noChangeArrowheads="1"/>
          </p:cNvSpPr>
          <p:nvPr/>
        </p:nvSpPr>
        <p:spPr bwMode="blackGray">
          <a:xfrm>
            <a:off x="2362201" y="2431963"/>
            <a:ext cx="7305675" cy="10239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688975" algn="l"/>
                <a:tab pos="1824038" algn="l"/>
                <a:tab pos="2735263" algn="l"/>
                <a:tab pos="4579938" algn="l"/>
              </a:tabLst>
              <a:defRPr sz="2400">
                <a:solidFill>
                  <a:schemeClr val="tx1"/>
                </a:solidFill>
                <a:latin typeface="Times New Roman" panose="02020603050405020304" pitchFamily="18" charset="0"/>
              </a:defRPr>
            </a:lvl1pPr>
            <a:lvl2pPr algn="l">
              <a:spcBef>
                <a:spcPct val="0"/>
              </a:spcBef>
              <a:tabLst>
                <a:tab pos="688975" algn="l"/>
                <a:tab pos="1824038" algn="l"/>
                <a:tab pos="2735263" algn="l"/>
                <a:tab pos="4579938" algn="l"/>
              </a:tabLst>
              <a:defRPr sz="2400">
                <a:solidFill>
                  <a:schemeClr val="tx1"/>
                </a:solidFill>
                <a:latin typeface="Times New Roman" panose="02020603050405020304" pitchFamily="18" charset="0"/>
              </a:defRPr>
            </a:lvl2pPr>
            <a:lvl3pPr algn="l">
              <a:spcBef>
                <a:spcPct val="0"/>
              </a:spcBef>
              <a:tabLst>
                <a:tab pos="688975" algn="l"/>
                <a:tab pos="1824038" algn="l"/>
                <a:tab pos="2735263" algn="l"/>
                <a:tab pos="4579938" algn="l"/>
              </a:tabLst>
              <a:defRPr sz="2400">
                <a:solidFill>
                  <a:schemeClr val="tx1"/>
                </a:solidFill>
                <a:latin typeface="Times New Roman" panose="02020603050405020304" pitchFamily="18" charset="0"/>
              </a:defRPr>
            </a:lvl3pPr>
            <a:lvl4pPr algn="l">
              <a:spcBef>
                <a:spcPct val="0"/>
              </a:spcBef>
              <a:tabLst>
                <a:tab pos="688975" algn="l"/>
                <a:tab pos="1824038" algn="l"/>
                <a:tab pos="2735263" algn="l"/>
                <a:tab pos="4579938" algn="l"/>
              </a:tabLst>
              <a:defRPr sz="2400">
                <a:solidFill>
                  <a:schemeClr val="tx1"/>
                </a:solidFill>
                <a:latin typeface="Times New Roman" panose="02020603050405020304" pitchFamily="18" charset="0"/>
              </a:defRPr>
            </a:lvl4pPr>
            <a:lvl5pPr algn="l">
              <a:spcBef>
                <a:spcPct val="0"/>
              </a:spcBef>
              <a:tabLst>
                <a:tab pos="688975" algn="l"/>
                <a:tab pos="1824038" algn="l"/>
                <a:tab pos="2735263"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 DELETE FROM departments</a:t>
            </a:r>
          </a:p>
          <a:p>
            <a:pPr eaLnBrk="0" hangingPunct="0">
              <a:buClrTx/>
              <a:buFontTx/>
              <a:buNone/>
            </a:pPr>
            <a:r>
              <a:rPr lang="en-US" altLang="en-US" sz="1800" dirty="0">
                <a:solidFill>
                  <a:srgbClr val="000000"/>
                </a:solidFill>
                <a:latin typeface="Courier New" panose="02070309020205020404" pitchFamily="49" charset="0"/>
              </a:rPr>
              <a:t> WHERE  </a:t>
            </a:r>
            <a:r>
              <a:rPr lang="en-US" altLang="en-US" sz="1800" dirty="0" err="1">
                <a:solidFill>
                  <a:srgbClr val="000000"/>
                </a:solidFill>
                <a:latin typeface="Courier New" panose="02070309020205020404" pitchFamily="49" charset="0"/>
              </a:rPr>
              <a:t>department_name</a:t>
            </a:r>
            <a:r>
              <a:rPr lang="en-US" altLang="en-US" sz="1800" dirty="0">
                <a:solidFill>
                  <a:srgbClr val="000000"/>
                </a:solidFill>
                <a:latin typeface="Courier New" panose="02070309020205020404" pitchFamily="49" charset="0"/>
              </a:rPr>
              <a:t> = </a:t>
            </a:r>
            <a:r>
              <a:rPr lang="en-US" altLang="en-US" sz="1800" dirty="0" smtClean="0">
                <a:solidFill>
                  <a:srgbClr val="000000"/>
                </a:solidFill>
                <a:latin typeface="Courier New" panose="02070309020205020404" pitchFamily="49" charset="0"/>
              </a:rPr>
              <a:t>‘Finance</a:t>
            </a:r>
            <a:r>
              <a:rPr lang="en-US" altLang="en-US" sz="1800" dirty="0">
                <a:solidFill>
                  <a:srgbClr val="000000"/>
                </a:solidFill>
                <a:latin typeface="Courier New" panose="02070309020205020404" pitchFamily="49" charset="0"/>
              </a:rPr>
              <a:t>';</a:t>
            </a:r>
            <a:endParaRPr lang="en-US" altLang="en-US" sz="1800" dirty="0">
              <a:solidFill>
                <a:srgbClr val="FF3300"/>
              </a:solidFill>
              <a:latin typeface="Courier New" panose="02070309020205020404" pitchFamily="49" charset="0"/>
            </a:endParaRPr>
          </a:p>
          <a:p>
            <a:pPr eaLnBrk="0" hangingPunct="0">
              <a:buClrTx/>
              <a:buFontTx/>
              <a:buNone/>
            </a:pPr>
            <a:endParaRPr lang="en-US" altLang="en-US" sz="1800" dirty="0">
              <a:solidFill>
                <a:srgbClr val="FF3300"/>
              </a:solidFill>
              <a:latin typeface="Courier New" panose="02070309020205020404" pitchFamily="49" charset="0"/>
            </a:endParaRPr>
          </a:p>
        </p:txBody>
      </p:sp>
      <p:sp>
        <p:nvSpPr>
          <p:cNvPr id="343045" name="Rectangle 5"/>
          <p:cNvSpPr>
            <a:spLocks noChangeArrowheads="1"/>
          </p:cNvSpPr>
          <p:nvPr/>
        </p:nvSpPr>
        <p:spPr bwMode="blackGray">
          <a:xfrm>
            <a:off x="2362201" y="4413163"/>
            <a:ext cx="7305675" cy="9906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688975" algn="l"/>
                <a:tab pos="1824038" algn="l"/>
                <a:tab pos="2735263" algn="l"/>
                <a:tab pos="4579938" algn="l"/>
              </a:tabLst>
              <a:defRPr sz="2400">
                <a:solidFill>
                  <a:schemeClr val="tx1"/>
                </a:solidFill>
                <a:latin typeface="Times New Roman" panose="02020603050405020304" pitchFamily="18" charset="0"/>
              </a:defRPr>
            </a:lvl1pPr>
            <a:lvl2pPr algn="l">
              <a:spcBef>
                <a:spcPct val="0"/>
              </a:spcBef>
              <a:tabLst>
                <a:tab pos="688975" algn="l"/>
                <a:tab pos="1824038" algn="l"/>
                <a:tab pos="2735263" algn="l"/>
                <a:tab pos="4579938" algn="l"/>
              </a:tabLst>
              <a:defRPr sz="2400">
                <a:solidFill>
                  <a:schemeClr val="tx1"/>
                </a:solidFill>
                <a:latin typeface="Times New Roman" panose="02020603050405020304" pitchFamily="18" charset="0"/>
              </a:defRPr>
            </a:lvl2pPr>
            <a:lvl3pPr algn="l">
              <a:spcBef>
                <a:spcPct val="0"/>
              </a:spcBef>
              <a:tabLst>
                <a:tab pos="688975" algn="l"/>
                <a:tab pos="1824038" algn="l"/>
                <a:tab pos="2735263" algn="l"/>
                <a:tab pos="4579938" algn="l"/>
              </a:tabLst>
              <a:defRPr sz="2400">
                <a:solidFill>
                  <a:schemeClr val="tx1"/>
                </a:solidFill>
                <a:latin typeface="Times New Roman" panose="02020603050405020304" pitchFamily="18" charset="0"/>
              </a:defRPr>
            </a:lvl3pPr>
            <a:lvl4pPr algn="l">
              <a:spcBef>
                <a:spcPct val="0"/>
              </a:spcBef>
              <a:tabLst>
                <a:tab pos="688975" algn="l"/>
                <a:tab pos="1824038" algn="l"/>
                <a:tab pos="2735263" algn="l"/>
                <a:tab pos="4579938" algn="l"/>
              </a:tabLst>
              <a:defRPr sz="2400">
                <a:solidFill>
                  <a:schemeClr val="tx1"/>
                </a:solidFill>
                <a:latin typeface="Times New Roman" panose="02020603050405020304" pitchFamily="18" charset="0"/>
              </a:defRPr>
            </a:lvl4pPr>
            <a:lvl5pPr algn="l">
              <a:spcBef>
                <a:spcPct val="0"/>
              </a:spcBef>
              <a:tabLst>
                <a:tab pos="688975" algn="l"/>
                <a:tab pos="1824038" algn="l"/>
                <a:tab pos="2735263"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DELETE FROM  copy_emp;</a:t>
            </a:r>
          </a:p>
        </p:txBody>
      </p:sp>
      <p:pic>
        <p:nvPicPr>
          <p:cNvPr id="343048" name="Picture 8" descr="C:\project-SQLFund1\images\img09-rowsdele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1" y="5098963"/>
            <a:ext cx="1292225" cy="217488"/>
          </a:xfrm>
          <a:prstGeom prst="rect">
            <a:avLst/>
          </a:prstGeom>
          <a:noFill/>
          <a:extLst>
            <a:ext uri="{909E8E84-426E-40DD-AFC4-6F175D3DCCD1}">
              <a14:hiddenFill xmlns:a14="http://schemas.microsoft.com/office/drawing/2010/main">
                <a:solidFill>
                  <a:srgbClr val="FFFFFF"/>
                </a:solidFill>
              </a14:hiddenFill>
            </a:ext>
          </a:extLst>
        </p:spPr>
      </p:pic>
      <p:pic>
        <p:nvPicPr>
          <p:cNvPr id="343049" name="Picture 9" descr="C:\project-SQLFund1\images\img09-rowdelet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14601" y="3193964"/>
            <a:ext cx="1211263" cy="20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42632"/>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2" name="Rectangle 6"/>
          <p:cNvSpPr>
            <a:spLocks noGrp="1" noChangeArrowheads="1"/>
          </p:cNvSpPr>
          <p:nvPr>
            <p:ph type="title"/>
          </p:nvPr>
        </p:nvSpPr>
        <p:spPr/>
        <p:txBody>
          <a:bodyPr/>
          <a:lstStyle/>
          <a:p>
            <a:r>
              <a:rPr lang="en-US" altLang="en-US" dirty="0">
                <a:latin typeface="Courier New" panose="02070309020205020404" pitchFamily="49" charset="0"/>
              </a:rPr>
              <a:t>TRUNCATE</a:t>
            </a:r>
            <a:r>
              <a:rPr lang="en-US" altLang="en-US" dirty="0"/>
              <a:t> Statement</a:t>
            </a:r>
          </a:p>
        </p:txBody>
      </p:sp>
      <p:sp>
        <p:nvSpPr>
          <p:cNvPr id="347143" name="Rectangle 7"/>
          <p:cNvSpPr>
            <a:spLocks noGrp="1" noChangeArrowheads="1"/>
          </p:cNvSpPr>
          <p:nvPr>
            <p:ph type="body" idx="4294967295"/>
          </p:nvPr>
        </p:nvSpPr>
        <p:spPr>
          <a:xfrm>
            <a:off x="1360867" y="1874591"/>
            <a:ext cx="8774805" cy="3113087"/>
          </a:xfrm>
          <a:prstGeom prst="rect">
            <a:avLst/>
          </a:prstGeom>
        </p:spPr>
        <p:txBody>
          <a:bodyPr>
            <a:normAutofit fontScale="92500" lnSpcReduction="20000"/>
          </a:bodyPr>
          <a:lstStyle/>
          <a:p>
            <a:pPr lvl="1"/>
            <a:r>
              <a:rPr lang="en-US" altLang="en-US" dirty="0"/>
              <a:t>Removes all rows from a table, leaving the table empty and the table structure intact</a:t>
            </a:r>
          </a:p>
          <a:p>
            <a:pPr lvl="1"/>
            <a:r>
              <a:rPr lang="en-US" altLang="en-US" dirty="0"/>
              <a:t>Is a data definition language (DDL) statement rather than a DML statement; </a:t>
            </a:r>
            <a:r>
              <a:rPr lang="en-US" altLang="en-US" dirty="0" smtClean="0"/>
              <a:t>cannot easily be undone </a:t>
            </a:r>
          </a:p>
          <a:p>
            <a:pPr lvl="1"/>
            <a:r>
              <a:rPr lang="en-US" altLang="en-US" dirty="0" smtClean="0"/>
              <a:t>It </a:t>
            </a:r>
            <a:r>
              <a:rPr lang="en-US" altLang="en-US" dirty="0"/>
              <a:t>requires the DROP privilege.</a:t>
            </a:r>
          </a:p>
          <a:p>
            <a:pPr lvl="1"/>
            <a:endParaRPr lang="en-US" altLang="en-US" dirty="0"/>
          </a:p>
          <a:p>
            <a:pPr lvl="1"/>
            <a:r>
              <a:rPr lang="en-US" altLang="en-US" dirty="0"/>
              <a:t>Syntax:</a:t>
            </a:r>
          </a:p>
          <a:p>
            <a:pPr lvl="1"/>
            <a:endParaRPr lang="en-US" altLang="en-US" sz="2600" dirty="0"/>
          </a:p>
          <a:p>
            <a:pPr lvl="1"/>
            <a:r>
              <a:rPr lang="en-US" altLang="en-US" dirty="0"/>
              <a:t>Example:</a:t>
            </a:r>
          </a:p>
          <a:p>
            <a:pPr lvl="1"/>
            <a:endParaRPr lang="en-US" altLang="en-US" dirty="0"/>
          </a:p>
        </p:txBody>
      </p:sp>
      <p:sp>
        <p:nvSpPr>
          <p:cNvPr id="347140" name="Rectangle 4"/>
          <p:cNvSpPr>
            <a:spLocks noChangeArrowheads="1"/>
          </p:cNvSpPr>
          <p:nvPr/>
        </p:nvSpPr>
        <p:spPr bwMode="blackGray">
          <a:xfrm>
            <a:off x="2438400" y="4574928"/>
            <a:ext cx="7315200" cy="4127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1pPr>
            <a:lvl2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2pPr>
            <a:lvl3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3pPr>
            <a:lvl4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4pPr>
            <a:lvl5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TRUNCATE TABLE </a:t>
            </a:r>
            <a:r>
              <a:rPr lang="en-US" altLang="en-US" sz="1800" i="1">
                <a:solidFill>
                  <a:srgbClr val="000000"/>
                </a:solidFill>
                <a:latin typeface="Courier New" panose="02070309020205020404" pitchFamily="49" charset="0"/>
              </a:rPr>
              <a:t>table_name</a:t>
            </a:r>
            <a:r>
              <a:rPr lang="en-US" altLang="en-US" sz="1800">
                <a:solidFill>
                  <a:srgbClr val="000000"/>
                </a:solidFill>
                <a:latin typeface="Courier New" panose="02070309020205020404" pitchFamily="49" charset="0"/>
              </a:rPr>
              <a:t>;</a:t>
            </a:r>
          </a:p>
        </p:txBody>
      </p:sp>
      <p:sp>
        <p:nvSpPr>
          <p:cNvPr id="347141" name="Rectangle 5"/>
          <p:cNvSpPr>
            <a:spLocks noChangeArrowheads="1"/>
          </p:cNvSpPr>
          <p:nvPr/>
        </p:nvSpPr>
        <p:spPr bwMode="blackGray">
          <a:xfrm>
            <a:off x="2438400" y="5523339"/>
            <a:ext cx="7315200" cy="4127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1pPr>
            <a:lvl2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2pPr>
            <a:lvl3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3pPr>
            <a:lvl4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4pPr>
            <a:lvl5pPr algn="l">
              <a:spcBef>
                <a:spcPct val="0"/>
              </a:spcBef>
              <a:tabLst>
                <a:tab pos="688975" algn="l"/>
                <a:tab pos="1824038" algn="l"/>
                <a:tab pos="3324225"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TRUNCATE TABLE copy_emp;</a:t>
            </a:r>
          </a:p>
        </p:txBody>
      </p:sp>
    </p:spTree>
    <p:extLst>
      <p:ext uri="{BB962C8B-B14F-4D97-AF65-F5344CB8AC3E}">
        <p14:creationId xmlns:p14="http://schemas.microsoft.com/office/powerpoint/2010/main" val="35667597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Transactions</a:t>
            </a:r>
          </a:p>
        </p:txBody>
      </p:sp>
      <p:sp>
        <p:nvSpPr>
          <p:cNvPr id="3" name="Content Placeholder 2"/>
          <p:cNvSpPr>
            <a:spLocks noGrp="1"/>
          </p:cNvSpPr>
          <p:nvPr>
            <p:ph sz="quarter" idx="13"/>
          </p:nvPr>
        </p:nvSpPr>
        <p:spPr/>
        <p:txBody>
          <a:bodyPr/>
          <a:lstStyle/>
          <a:p>
            <a:r>
              <a:rPr lang="en-US" dirty="0"/>
              <a:t>In </a:t>
            </a:r>
            <a:r>
              <a:rPr lang="en-US" dirty="0" err="1"/>
              <a:t>InnoDB</a:t>
            </a:r>
            <a:r>
              <a:rPr lang="en-US" dirty="0"/>
              <a:t>, all user activity occurs inside a transaction. </a:t>
            </a:r>
            <a:endParaRPr lang="en-US" dirty="0" smtClean="0"/>
          </a:p>
          <a:p>
            <a:r>
              <a:rPr lang="en-US" dirty="0" smtClean="0"/>
              <a:t>If </a:t>
            </a:r>
            <a:r>
              <a:rPr lang="en-US" dirty="0"/>
              <a:t>autocommit mode is enabled, each SQL statement forms a single transaction on its own</a:t>
            </a:r>
            <a:r>
              <a:rPr lang="en-US" dirty="0" smtClean="0"/>
              <a:t>.</a:t>
            </a:r>
          </a:p>
          <a:p>
            <a:r>
              <a:rPr lang="en-US" dirty="0"/>
              <a:t>By default, MySQL starts the session for each new connection with autocommit enabled, so MySQL does a commit after each SQL statement if that statement did not return an error. If a statement returns an error, the commit or rollback behavior depends on the error.</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78</a:t>
            </a:fld>
            <a:endParaRPr lang="en-US" dirty="0"/>
          </a:p>
        </p:txBody>
      </p:sp>
    </p:spTree>
    <p:extLst>
      <p:ext uri="{BB962C8B-B14F-4D97-AF65-F5344CB8AC3E}">
        <p14:creationId xmlns:p14="http://schemas.microsoft.com/office/powerpoint/2010/main" val="15064088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Transactions</a:t>
            </a:r>
          </a:p>
        </p:txBody>
      </p:sp>
      <p:sp>
        <p:nvSpPr>
          <p:cNvPr id="3" name="Content Placeholder 2"/>
          <p:cNvSpPr>
            <a:spLocks noGrp="1"/>
          </p:cNvSpPr>
          <p:nvPr>
            <p:ph sz="quarter" idx="13"/>
          </p:nvPr>
        </p:nvSpPr>
        <p:spPr/>
        <p:txBody>
          <a:bodyPr/>
          <a:lstStyle/>
          <a:p>
            <a:r>
              <a:rPr lang="en-US" dirty="0"/>
              <a:t>A session that has autocommit enabled can perform a multiple-statement transaction by starting it with an explicit </a:t>
            </a:r>
            <a:r>
              <a:rPr lang="en-US" dirty="0">
                <a:solidFill>
                  <a:srgbClr val="FF0000"/>
                </a:solidFill>
              </a:rPr>
              <a:t>START TRANSACTION </a:t>
            </a:r>
            <a:r>
              <a:rPr lang="en-US" dirty="0"/>
              <a:t>or BEGIN statement and ending it with a </a:t>
            </a:r>
            <a:r>
              <a:rPr lang="en-US" dirty="0">
                <a:solidFill>
                  <a:srgbClr val="FF0000"/>
                </a:solidFill>
              </a:rPr>
              <a:t>COMMIT</a:t>
            </a:r>
            <a:r>
              <a:rPr lang="en-US" dirty="0"/>
              <a:t> or </a:t>
            </a:r>
            <a:r>
              <a:rPr lang="en-US" dirty="0">
                <a:solidFill>
                  <a:srgbClr val="FF0000"/>
                </a:solidFill>
              </a:rPr>
              <a:t>ROLLBACK</a:t>
            </a:r>
            <a:r>
              <a:rPr lang="en-US" dirty="0"/>
              <a:t> statement</a:t>
            </a:r>
            <a:r>
              <a:rPr lang="en-US" dirty="0" smtClean="0"/>
              <a:t>.</a:t>
            </a:r>
          </a:p>
          <a:p>
            <a:endParaRPr lang="en-US" dirty="0"/>
          </a:p>
          <a:p>
            <a:r>
              <a:rPr lang="en-US" dirty="0"/>
              <a:t>To use multiple-statement transactions, switch autocommit off with the SQL statement </a:t>
            </a:r>
            <a:r>
              <a:rPr lang="en-US" dirty="0">
                <a:solidFill>
                  <a:srgbClr val="FF0000"/>
                </a:solidFill>
              </a:rPr>
              <a:t>SET autocommit = 0 </a:t>
            </a:r>
            <a:r>
              <a:rPr lang="en-US" dirty="0"/>
              <a:t>and end each transaction with </a:t>
            </a:r>
            <a:r>
              <a:rPr lang="en-US" dirty="0">
                <a:solidFill>
                  <a:srgbClr val="FF0000"/>
                </a:solidFill>
              </a:rPr>
              <a:t>COMMIT</a:t>
            </a:r>
            <a:r>
              <a:rPr lang="en-US" dirty="0"/>
              <a:t> or </a:t>
            </a:r>
            <a:r>
              <a:rPr lang="en-US" dirty="0">
                <a:solidFill>
                  <a:srgbClr val="FF0000"/>
                </a:solidFill>
              </a:rPr>
              <a:t>ROLLBACK</a:t>
            </a:r>
            <a:r>
              <a:rPr lang="en-US" dirty="0"/>
              <a:t> as appropriate.</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79</a:t>
            </a:fld>
            <a:endParaRPr lang="en-US" dirty="0"/>
          </a:p>
        </p:txBody>
      </p:sp>
    </p:spTree>
    <p:extLst>
      <p:ext uri="{BB962C8B-B14F-4D97-AF65-F5344CB8AC3E}">
        <p14:creationId xmlns:p14="http://schemas.microsoft.com/office/powerpoint/2010/main" val="403404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a:t>MYSQL</a:t>
            </a:r>
          </a:p>
        </p:txBody>
      </p:sp>
      <p:sp>
        <p:nvSpPr>
          <p:cNvPr id="3" name="Content Placeholder 2"/>
          <p:cNvSpPr>
            <a:spLocks noGrp="1"/>
          </p:cNvSpPr>
          <p:nvPr>
            <p:ph sz="quarter" idx="13"/>
          </p:nvPr>
        </p:nvSpPr>
        <p:spPr/>
        <p:txBody>
          <a:bodyPr/>
          <a:lstStyle/>
          <a:p>
            <a:r>
              <a:rPr lang="en-US" dirty="0" smtClean="0"/>
              <a:t>Download latest version of mysql (popular versions are 5.1,..,5.6 and now 5.7.</a:t>
            </a:r>
          </a:p>
          <a:p>
            <a:r>
              <a:rPr lang="en-US" dirty="0" smtClean="0"/>
              <a:t>Install Mysql server and connect with it using command line.</a:t>
            </a:r>
          </a:p>
          <a:p>
            <a:r>
              <a:rPr lang="en-US" dirty="0" smtClean="0"/>
              <a:t>Or you can use wamp server or others products includes mysql server.</a:t>
            </a:r>
          </a:p>
          <a:p>
            <a:r>
              <a:rPr lang="en-US" dirty="0" smtClean="0"/>
              <a:t>If you want work with GUI you can use Mysql workbench software.</a:t>
            </a:r>
          </a:p>
          <a:p>
            <a:r>
              <a:rPr lang="en-US" dirty="0" smtClean="0"/>
              <a:t>Connect to server using user: root it is the database administrator.</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394603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Transactions</a:t>
            </a:r>
          </a:p>
        </p:txBody>
      </p:sp>
      <p:sp>
        <p:nvSpPr>
          <p:cNvPr id="3" name="Content Placeholder 2"/>
          <p:cNvSpPr>
            <a:spLocks noGrp="1"/>
          </p:cNvSpPr>
          <p:nvPr>
            <p:ph sz="quarter" idx="13"/>
          </p:nvPr>
        </p:nvSpPr>
        <p:spPr>
          <a:xfrm>
            <a:off x="913774" y="1996226"/>
            <a:ext cx="5106026" cy="3794974"/>
          </a:xfrm>
        </p:spPr>
        <p:txBody>
          <a:bodyPr>
            <a:noAutofit/>
          </a:bodyPr>
          <a:lstStyle/>
          <a:p>
            <a:pPr marL="0" indent="0">
              <a:buNone/>
            </a:pPr>
            <a:r>
              <a:rPr lang="en-US" sz="1400" dirty="0"/>
              <a:t>mysql&gt; CREATE TABLE customer (a INT, b CHAR (20), INDEX (a));</a:t>
            </a:r>
          </a:p>
          <a:p>
            <a:pPr marL="0" indent="0">
              <a:buNone/>
            </a:pPr>
            <a:r>
              <a:rPr lang="en-US" sz="1400" dirty="0" smtClean="0"/>
              <a:t>mysql</a:t>
            </a:r>
            <a:r>
              <a:rPr lang="en-US" sz="1400" dirty="0"/>
              <a:t>&gt; -- Do a transaction with autocommit turned on.</a:t>
            </a:r>
          </a:p>
          <a:p>
            <a:pPr marL="0" indent="0">
              <a:buNone/>
            </a:pPr>
            <a:r>
              <a:rPr lang="en-US" sz="1400" dirty="0"/>
              <a:t>mysql&gt; START TRANSACTION;</a:t>
            </a:r>
          </a:p>
          <a:p>
            <a:pPr marL="0" indent="0">
              <a:buNone/>
            </a:pPr>
            <a:r>
              <a:rPr lang="en-US" sz="1400" dirty="0" smtClean="0"/>
              <a:t>mysql</a:t>
            </a:r>
            <a:r>
              <a:rPr lang="en-US" sz="1400" dirty="0"/>
              <a:t>&gt; INSERT INTO customer VALUES (10, '</a:t>
            </a:r>
            <a:r>
              <a:rPr lang="en-US" sz="1400" dirty="0" err="1"/>
              <a:t>Heikki</a:t>
            </a:r>
            <a:r>
              <a:rPr lang="en-US" sz="1400" dirty="0"/>
              <a:t>');</a:t>
            </a:r>
          </a:p>
          <a:p>
            <a:pPr marL="0" indent="0">
              <a:buNone/>
            </a:pPr>
            <a:r>
              <a:rPr lang="en-US" sz="1400" dirty="0" smtClean="0"/>
              <a:t>mysql</a:t>
            </a:r>
            <a:r>
              <a:rPr lang="en-US" sz="1400" dirty="0"/>
              <a:t>&gt; COMMIT</a:t>
            </a:r>
            <a:r>
              <a:rPr lang="en-US" sz="1400" dirty="0" smtClean="0"/>
              <a:t>;</a:t>
            </a:r>
          </a:p>
          <a:p>
            <a:pPr marL="0" indent="0">
              <a:buNone/>
            </a:pPr>
            <a:r>
              <a:rPr lang="en-US" sz="1400" dirty="0"/>
              <a:t>mysql&gt; -- Do another transaction with autocommit turned off.</a:t>
            </a:r>
          </a:p>
          <a:p>
            <a:pPr marL="0" indent="0">
              <a:buNone/>
            </a:pPr>
            <a:r>
              <a:rPr lang="en-US" sz="1400" dirty="0"/>
              <a:t>mysql&gt; SET autocommit=0;</a:t>
            </a:r>
          </a:p>
          <a:p>
            <a:pPr marL="0" indent="0">
              <a:buNone/>
            </a:pPr>
            <a:r>
              <a:rPr lang="en-US" sz="1400" dirty="0" smtClean="0"/>
              <a:t>mysql</a:t>
            </a:r>
            <a:r>
              <a:rPr lang="en-US" sz="1400" dirty="0"/>
              <a:t>&gt; INSERT INTO customer VALUES (15, 'John</a:t>
            </a:r>
            <a:r>
              <a:rPr lang="en-US" sz="1400" dirty="0" smtClean="0"/>
              <a:t>');</a:t>
            </a:r>
          </a:p>
          <a:p>
            <a:pPr marL="0" indent="0">
              <a:buNone/>
            </a:pPr>
            <a:r>
              <a:rPr lang="en-US" sz="1400" dirty="0"/>
              <a:t>INSERT INTO customer VALUES (20, 'Paul');</a:t>
            </a:r>
          </a:p>
          <a:p>
            <a:pPr marL="0" indent="0">
              <a:buNone/>
            </a:pPr>
            <a:endParaRPr lang="en-US" sz="1400" dirty="0"/>
          </a:p>
          <a:p>
            <a:pPr marL="0" indent="0">
              <a:buNone/>
            </a:pPr>
            <a:endParaRPr lang="en-US" sz="1400" dirty="0"/>
          </a:p>
        </p:txBody>
      </p:sp>
      <p:sp>
        <p:nvSpPr>
          <p:cNvPr id="6" name="Content Placeholder 5"/>
          <p:cNvSpPr>
            <a:spLocks noGrp="1"/>
          </p:cNvSpPr>
          <p:nvPr>
            <p:ph sz="quarter" idx="14"/>
          </p:nvPr>
        </p:nvSpPr>
        <p:spPr>
          <a:xfrm>
            <a:off x="6172200" y="1996226"/>
            <a:ext cx="5105400" cy="3794973"/>
          </a:xfrm>
        </p:spPr>
        <p:txBody>
          <a:bodyPr>
            <a:normAutofit fontScale="25000" lnSpcReduction="20000"/>
          </a:bodyPr>
          <a:lstStyle/>
          <a:p>
            <a:pPr marL="0" indent="0">
              <a:buNone/>
            </a:pPr>
            <a:r>
              <a:rPr lang="en-US" sz="5600" dirty="0" smtClean="0"/>
              <a:t>mysql</a:t>
            </a:r>
            <a:r>
              <a:rPr lang="en-US" sz="5600" dirty="0"/>
              <a:t>&gt; DELETE FROM customer WHERE b = '</a:t>
            </a:r>
            <a:r>
              <a:rPr lang="en-US" sz="5600" dirty="0" err="1"/>
              <a:t>Heikki</a:t>
            </a:r>
            <a:r>
              <a:rPr lang="en-US" sz="5600" dirty="0"/>
              <a:t>';</a:t>
            </a:r>
          </a:p>
          <a:p>
            <a:pPr marL="0" indent="0">
              <a:buNone/>
            </a:pPr>
            <a:r>
              <a:rPr lang="en-US" sz="5600" dirty="0" smtClean="0"/>
              <a:t>mysql</a:t>
            </a:r>
            <a:r>
              <a:rPr lang="en-US" sz="5600" dirty="0"/>
              <a:t>&gt; -- Now we undo those last 2 inserts and the delete.</a:t>
            </a:r>
          </a:p>
          <a:p>
            <a:pPr marL="0" indent="0">
              <a:buNone/>
            </a:pPr>
            <a:r>
              <a:rPr lang="en-US" sz="5600" dirty="0"/>
              <a:t>mysql&gt; ROLLBACK;</a:t>
            </a:r>
          </a:p>
          <a:p>
            <a:pPr marL="0" indent="0">
              <a:buNone/>
            </a:pPr>
            <a:r>
              <a:rPr lang="en-US" sz="5600" dirty="0" smtClean="0"/>
              <a:t>mysql</a:t>
            </a:r>
            <a:r>
              <a:rPr lang="en-US" sz="5600" dirty="0"/>
              <a:t>&gt; SELECT * FROM customer;</a:t>
            </a:r>
          </a:p>
          <a:p>
            <a:pPr marL="0" indent="0">
              <a:buNone/>
            </a:pPr>
            <a:r>
              <a:rPr lang="en-US" sz="5600" dirty="0"/>
              <a:t>+------+--------+</a:t>
            </a:r>
          </a:p>
          <a:p>
            <a:pPr marL="0" indent="0">
              <a:buNone/>
            </a:pPr>
            <a:r>
              <a:rPr lang="en-US" sz="5600" dirty="0"/>
              <a:t>| a    | b      |</a:t>
            </a:r>
          </a:p>
          <a:p>
            <a:pPr marL="0" indent="0">
              <a:buNone/>
            </a:pPr>
            <a:r>
              <a:rPr lang="en-US" sz="5600" dirty="0"/>
              <a:t>+------+--------+</a:t>
            </a:r>
          </a:p>
          <a:p>
            <a:pPr marL="0" indent="0">
              <a:buNone/>
            </a:pPr>
            <a:r>
              <a:rPr lang="en-US" sz="5600" dirty="0"/>
              <a:t>|   10 | </a:t>
            </a:r>
            <a:r>
              <a:rPr lang="en-US" sz="5600" dirty="0" err="1"/>
              <a:t>Heikki</a:t>
            </a:r>
            <a:r>
              <a:rPr lang="en-US" sz="5600" dirty="0"/>
              <a:t> |</a:t>
            </a:r>
          </a:p>
          <a:p>
            <a:pPr marL="0" indent="0">
              <a:buNone/>
            </a:pPr>
            <a:r>
              <a:rPr lang="en-US" sz="5600" dirty="0"/>
              <a:t>+------+--------+</a:t>
            </a:r>
          </a:p>
          <a:p>
            <a:pPr marL="0" indent="0">
              <a:buNone/>
            </a:pPr>
            <a:r>
              <a:rPr lang="en-US" sz="5600" dirty="0"/>
              <a:t>1 row in set (0.00 sec)</a:t>
            </a:r>
          </a:p>
          <a:p>
            <a:pPr marL="0" indent="0">
              <a:buNone/>
            </a:pPr>
            <a:r>
              <a:rPr lang="en-US" sz="5600" dirty="0"/>
              <a:t>mysql&gt;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80</a:t>
            </a:fld>
            <a:endParaRPr lang="en-US" dirty="0"/>
          </a:p>
        </p:txBody>
      </p:sp>
    </p:spTree>
    <p:extLst>
      <p:ext uri="{BB962C8B-B14F-4D97-AF65-F5344CB8AC3E}">
        <p14:creationId xmlns:p14="http://schemas.microsoft.com/office/powerpoint/2010/main" val="86066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Connect to mysql server using command line</a:t>
            </a:r>
            <a:endParaRPr lang="en-US" dirty="0"/>
          </a:p>
        </p:txBody>
      </p:sp>
      <p:sp>
        <p:nvSpPr>
          <p:cNvPr id="2" name="Footer Placeholder 1"/>
          <p:cNvSpPr>
            <a:spLocks noGrp="1"/>
          </p:cNvSpPr>
          <p:nvPr>
            <p:ph type="ftr" sz="quarter" idx="11"/>
          </p:nvPr>
        </p:nvSpPr>
        <p:spPr/>
        <p:txBody>
          <a:bodyPr/>
          <a:lstStyle/>
          <a:p>
            <a:r>
              <a:rPr lang="en-US" smtClean="0"/>
              <a:t>Made by : Eng. Doaa M. Abd Elfatah</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9</a:t>
            </a:fld>
            <a:endParaRPr lang="en-US" dirty="0"/>
          </a:p>
        </p:txBody>
      </p:sp>
      <p:pic>
        <p:nvPicPr>
          <p:cNvPr id="4" name="Picture 3"/>
          <p:cNvPicPr>
            <a:picLocks noChangeAspect="1"/>
          </p:cNvPicPr>
          <p:nvPr/>
        </p:nvPicPr>
        <p:blipFill>
          <a:blip r:embed="rId2"/>
          <a:stretch>
            <a:fillRect/>
          </a:stretch>
        </p:blipFill>
        <p:spPr>
          <a:xfrm>
            <a:off x="1143671" y="2194369"/>
            <a:ext cx="4057650" cy="3448050"/>
          </a:xfrm>
          <a:prstGeom prst="rect">
            <a:avLst/>
          </a:prstGeom>
        </p:spPr>
      </p:pic>
      <p:pic>
        <p:nvPicPr>
          <p:cNvPr id="5" name="Picture 4"/>
          <p:cNvPicPr>
            <a:picLocks noChangeAspect="1"/>
          </p:cNvPicPr>
          <p:nvPr/>
        </p:nvPicPr>
        <p:blipFill>
          <a:blip r:embed="rId3"/>
          <a:stretch>
            <a:fillRect/>
          </a:stretch>
        </p:blipFill>
        <p:spPr>
          <a:xfrm>
            <a:off x="5489016" y="2290919"/>
            <a:ext cx="6391275" cy="3124200"/>
          </a:xfrm>
          <a:prstGeom prst="rect">
            <a:avLst/>
          </a:prstGeom>
        </p:spPr>
      </p:pic>
    </p:spTree>
    <p:extLst>
      <p:ext uri="{BB962C8B-B14F-4D97-AF65-F5344CB8AC3E}">
        <p14:creationId xmlns:p14="http://schemas.microsoft.com/office/powerpoint/2010/main" val="392202211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919</TotalTime>
  <Words>8226</Words>
  <Application>Microsoft Office PowerPoint</Application>
  <PresentationFormat>Widescreen</PresentationFormat>
  <Paragraphs>1022</Paragraphs>
  <Slides>80</Slides>
  <Notes>46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8" baseType="lpstr">
      <vt:lpstr>SimSun</vt:lpstr>
      <vt:lpstr>Arial</vt:lpstr>
      <vt:lpstr>Calibri</vt:lpstr>
      <vt:lpstr>Courier New</vt:lpstr>
      <vt:lpstr>Times New Roman</vt:lpstr>
      <vt:lpstr>Tw Cen MT</vt:lpstr>
      <vt:lpstr>Droplet</vt:lpstr>
      <vt:lpstr>Document</vt:lpstr>
      <vt:lpstr>My SQL</vt:lpstr>
      <vt:lpstr>Introduction to SQl with MySQL Engine</vt:lpstr>
      <vt:lpstr>Introduction to SQl with MySQL Engine</vt:lpstr>
      <vt:lpstr>Introduction</vt:lpstr>
      <vt:lpstr>What is MYSQL?</vt:lpstr>
      <vt:lpstr>What is MYSQL?</vt:lpstr>
      <vt:lpstr>Installing MYSQL</vt:lpstr>
      <vt:lpstr>Installing MYSQL</vt:lpstr>
      <vt:lpstr>Connect to mysql server using command line</vt:lpstr>
      <vt:lpstr>Definition of a Relational Database</vt:lpstr>
      <vt:lpstr>Relating Multiple Tables</vt:lpstr>
      <vt:lpstr>Using SQL to Query Your Database</vt:lpstr>
      <vt:lpstr>PowerPoint Presentation</vt:lpstr>
      <vt:lpstr>SQL Statements</vt:lpstr>
      <vt:lpstr>Create database</vt:lpstr>
      <vt:lpstr>Create database</vt:lpstr>
      <vt:lpstr> character set</vt:lpstr>
      <vt:lpstr>Character Sets and Collations in General</vt:lpstr>
      <vt:lpstr>Character Sets and Collations in General</vt:lpstr>
      <vt:lpstr>MySQL can do these things for you:</vt:lpstr>
      <vt:lpstr>Drop database</vt:lpstr>
      <vt:lpstr>Examples</vt:lpstr>
      <vt:lpstr>Create table</vt:lpstr>
      <vt:lpstr>Cloning or Copying a Table</vt:lpstr>
      <vt:lpstr>Mysql Data types</vt:lpstr>
      <vt:lpstr>Mysql Data types</vt:lpstr>
      <vt:lpstr>Mysql Data types</vt:lpstr>
      <vt:lpstr>Mysql Data types</vt:lpstr>
      <vt:lpstr>Storage Engines</vt:lpstr>
      <vt:lpstr>Example</vt:lpstr>
      <vt:lpstr>Reset Auto Increment Values</vt:lpstr>
      <vt:lpstr>How To Use The MySQL Generated Columns</vt:lpstr>
      <vt:lpstr>How To Use The MySQL Generated Columns</vt:lpstr>
      <vt:lpstr>Drop table</vt:lpstr>
      <vt:lpstr>Including Constraints</vt:lpstr>
      <vt:lpstr>Defining Constraints</vt:lpstr>
      <vt:lpstr>Defining Constraints </vt:lpstr>
      <vt:lpstr>NOT NULL Constraint </vt:lpstr>
      <vt:lpstr>UNIQUE Constraint</vt:lpstr>
      <vt:lpstr>UNIQUE Constraint </vt:lpstr>
      <vt:lpstr>PRIMARY KEY Constraint</vt:lpstr>
      <vt:lpstr>FOREIGN KEY Constraint   </vt:lpstr>
      <vt:lpstr>FOREIGN KEY Constraint </vt:lpstr>
      <vt:lpstr>FOREIGN KEY Constraint: Keywords</vt:lpstr>
      <vt:lpstr>SELECT STATMENT</vt:lpstr>
      <vt:lpstr>Capabilities of SQL SELECT Statements</vt:lpstr>
      <vt:lpstr>Basic SELECT Statement</vt:lpstr>
      <vt:lpstr>Selecting All Columns</vt:lpstr>
      <vt:lpstr>Selecting Specific Columns</vt:lpstr>
      <vt:lpstr>Arithmetic Expressions </vt:lpstr>
      <vt:lpstr>Using Arithmetic Operators</vt:lpstr>
      <vt:lpstr>Operator Precedence </vt:lpstr>
      <vt:lpstr>Defining a Null Value</vt:lpstr>
      <vt:lpstr>Null Values in Arithmetic Expressions </vt:lpstr>
      <vt:lpstr>Using Column Aliases </vt:lpstr>
      <vt:lpstr>Duplicate Rows </vt:lpstr>
      <vt:lpstr>Limiting Rows Using a Selection</vt:lpstr>
      <vt:lpstr>Limiting the Rows that Are Selected</vt:lpstr>
      <vt:lpstr>Using the WHERE Clause</vt:lpstr>
      <vt:lpstr>Comparison Operators </vt:lpstr>
      <vt:lpstr>Defining Conditions Using the Logical Operators </vt:lpstr>
      <vt:lpstr>Using the ORDER BY Clause </vt:lpstr>
      <vt:lpstr>Sorting </vt:lpstr>
      <vt:lpstr>Sorting </vt:lpstr>
      <vt:lpstr>Manipulating Data</vt:lpstr>
      <vt:lpstr>Data Manipulation Language</vt:lpstr>
      <vt:lpstr>Adding a New Row to a Table  </vt:lpstr>
      <vt:lpstr>INSERT Statement Syntax </vt:lpstr>
      <vt:lpstr>Inserting New Rows</vt:lpstr>
      <vt:lpstr>Inserting Rows with Null Values</vt:lpstr>
      <vt:lpstr>Changing Data in a Table</vt:lpstr>
      <vt:lpstr>UPDATE Statement Syntax</vt:lpstr>
      <vt:lpstr>Updating Rows in a Table</vt:lpstr>
      <vt:lpstr>Removing a Row from a Table  </vt:lpstr>
      <vt:lpstr>DELETE Statement</vt:lpstr>
      <vt:lpstr>Deleting Rows from a Table</vt:lpstr>
      <vt:lpstr>TRUNCATE Statement</vt:lpstr>
      <vt:lpstr>Database Transactions</vt:lpstr>
      <vt:lpstr>Database Transactions</vt:lpstr>
      <vt:lpstr>Database Transactions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SQL</dc:title>
  <dc:creator>amir</dc:creator>
  <cp:lastModifiedBy>amir</cp:lastModifiedBy>
  <cp:revision>131</cp:revision>
  <dcterms:created xsi:type="dcterms:W3CDTF">2016-09-28T22:10:40Z</dcterms:created>
  <dcterms:modified xsi:type="dcterms:W3CDTF">2016-10-03T22:14:20Z</dcterms:modified>
</cp:coreProperties>
</file>