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handoutMasterIdLst>
    <p:handoutMasterId r:id="rId33"/>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8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4" d="100"/>
          <a:sy n="74"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2493C1-E99E-4515-AA5C-800C91673DCD}" type="datetimeFigureOut">
              <a:rPr lang="en-US" smtClean="0"/>
              <a:t>10/4/2016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7F9560-2CB9-4863-BCAC-5F40877D39A0}" type="slidenum">
              <a:rPr lang="en-US" smtClean="0"/>
              <a:t>‹#›</a:t>
            </a:fld>
            <a:endParaRPr lang="en-US"/>
          </a:p>
        </p:txBody>
      </p:sp>
    </p:spTree>
    <p:extLst>
      <p:ext uri="{BB962C8B-B14F-4D97-AF65-F5344CB8AC3E}">
        <p14:creationId xmlns:p14="http://schemas.microsoft.com/office/powerpoint/2010/main" val="1373124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278A8-C800-422B-84A2-75D77C9DA070}" type="datetimeFigureOut">
              <a:rPr lang="en-US" smtClean="0"/>
              <a:t>10/4/2016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A7E1-093C-45EC-B332-8453E08DEA03}" type="slidenum">
              <a:rPr lang="en-US" smtClean="0"/>
              <a:t>‹#›</a:t>
            </a:fld>
            <a:endParaRPr lang="en-US"/>
          </a:p>
        </p:txBody>
      </p:sp>
    </p:spTree>
    <p:extLst>
      <p:ext uri="{BB962C8B-B14F-4D97-AF65-F5344CB8AC3E}">
        <p14:creationId xmlns:p14="http://schemas.microsoft.com/office/powerpoint/2010/main" val="15897909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image" Target="../media/image22.png"/></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B90297EF-659B-4310-8E35-7B1F354000AA}" type="slidenum">
              <a:rPr lang="en-US" altLang="en-US">
                <a:solidFill>
                  <a:schemeClr val="tx1"/>
                </a:solidFill>
              </a:rPr>
              <a:pPr/>
              <a:t>3</a:t>
            </a:fld>
            <a:endParaRPr lang="en-US" altLang="en-US">
              <a:solidFill>
                <a:schemeClr val="tx1"/>
              </a:solidFill>
            </a:endParaRPr>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CASE</a:t>
            </a:r>
            <a:r>
              <a:rPr lang="en-US" altLang="en-US"/>
              <a:t> Expression</a:t>
            </a:r>
          </a:p>
          <a:p>
            <a:pPr lvl="1"/>
            <a:r>
              <a:rPr lang="en-US" altLang="en-US">
                <a:solidFill>
                  <a:schemeClr val="tx1"/>
                </a:solidFill>
                <a:latin typeface="Courier New" panose="02070309020205020404" pitchFamily="49" charset="0"/>
              </a:rPr>
              <a:t>CASE</a:t>
            </a:r>
            <a:r>
              <a:rPr lang="en-US" altLang="en-US">
                <a:solidFill>
                  <a:schemeClr val="tx1"/>
                </a:solidFill>
              </a:rPr>
              <a:t> expressions allow you to use the </a:t>
            </a:r>
            <a:r>
              <a:rPr lang="en-US" altLang="en-US">
                <a:solidFill>
                  <a:schemeClr val="tx1"/>
                </a:solidFill>
                <a:latin typeface="Courier New" panose="02070309020205020404" pitchFamily="49" charset="0"/>
              </a:rPr>
              <a:t>IF-THEN</a:t>
            </a:r>
            <a:r>
              <a:rPr lang="en-US" altLang="en-US">
                <a:latin typeface="Courier New" panose="02070309020205020404" pitchFamily="49" charset="0"/>
              </a:rPr>
              <a:t>-ELSE</a:t>
            </a:r>
            <a:r>
              <a:rPr lang="en-US" altLang="en-US"/>
              <a:t> logic in SQL statements without having to invoke procedures.</a:t>
            </a:r>
          </a:p>
          <a:p>
            <a:pPr lvl="1"/>
            <a:r>
              <a:rPr lang="en-US" altLang="en-US"/>
              <a:t>In a simple </a:t>
            </a:r>
            <a:r>
              <a:rPr lang="en-US" altLang="en-US">
                <a:latin typeface="Courier New" panose="02070309020205020404" pitchFamily="49" charset="0"/>
              </a:rPr>
              <a:t>CASE</a:t>
            </a:r>
            <a:r>
              <a:rPr lang="en-US" altLang="en-US"/>
              <a:t> expression, the Oracle server searches for the first </a:t>
            </a:r>
            <a:r>
              <a:rPr lang="en-US" altLang="en-US">
                <a:latin typeface="Courier New" panose="02070309020205020404" pitchFamily="49" charset="0"/>
              </a:rPr>
              <a:t>WHEN ... THEN</a:t>
            </a:r>
            <a:r>
              <a:rPr lang="en-US" altLang="en-US"/>
              <a:t> pair for which </a:t>
            </a:r>
            <a:r>
              <a:rPr lang="en-US" altLang="en-US">
                <a:latin typeface="Courier New" panose="02070309020205020404" pitchFamily="49" charset="0"/>
              </a:rPr>
              <a:t>expr</a:t>
            </a:r>
            <a:r>
              <a:rPr lang="en-US" altLang="en-US"/>
              <a:t> is equal to </a:t>
            </a:r>
            <a:r>
              <a:rPr lang="en-US" altLang="en-US">
                <a:latin typeface="Courier New" panose="02070309020205020404" pitchFamily="49" charset="0"/>
              </a:rPr>
              <a:t>comparison_expr</a:t>
            </a:r>
            <a:r>
              <a:rPr lang="en-US" altLang="en-US"/>
              <a:t> and returns </a:t>
            </a:r>
            <a:r>
              <a:rPr lang="en-US" altLang="en-US">
                <a:latin typeface="Courier New" panose="02070309020205020404" pitchFamily="49" charset="0"/>
              </a:rPr>
              <a:t>return_expr</a:t>
            </a:r>
            <a:r>
              <a:rPr lang="en-US" altLang="en-US"/>
              <a:t>. If none of the </a:t>
            </a:r>
            <a:r>
              <a:rPr lang="en-US" altLang="en-US">
                <a:latin typeface="Courier New" panose="02070309020205020404" pitchFamily="49" charset="0"/>
              </a:rPr>
              <a:t>WHEN ... THEN</a:t>
            </a:r>
            <a:r>
              <a:rPr lang="en-US" altLang="en-US"/>
              <a:t> pairs meet this condition, and if an </a:t>
            </a:r>
            <a:r>
              <a:rPr lang="en-US" altLang="en-US">
                <a:latin typeface="Courier New" panose="02070309020205020404" pitchFamily="49" charset="0"/>
              </a:rPr>
              <a:t>ELSE</a:t>
            </a:r>
            <a:r>
              <a:rPr lang="en-US" altLang="en-US"/>
              <a:t> clause exists, then the Oracle server returns </a:t>
            </a:r>
            <a:r>
              <a:rPr lang="en-US" altLang="en-US">
                <a:latin typeface="Courier New" panose="02070309020205020404" pitchFamily="49" charset="0"/>
              </a:rPr>
              <a:t>else_expr</a:t>
            </a:r>
            <a:r>
              <a:rPr lang="en-US" altLang="en-US"/>
              <a:t>. Otherwise, the Oracle server returns a null. You cannot specify the literal </a:t>
            </a:r>
            <a:r>
              <a:rPr lang="en-US" altLang="en-US">
                <a:latin typeface="Courier New" panose="02070309020205020404" pitchFamily="49" charset="0"/>
              </a:rPr>
              <a:t>NULL</a:t>
            </a:r>
            <a:r>
              <a:rPr lang="en-US" altLang="en-US"/>
              <a:t> for all the </a:t>
            </a:r>
            <a:r>
              <a:rPr lang="en-US" altLang="en-US">
                <a:latin typeface="Courier New" panose="02070309020205020404" pitchFamily="49" charset="0"/>
              </a:rPr>
              <a:t>return_expr</a:t>
            </a:r>
            <a:r>
              <a:rPr lang="en-US" altLang="en-US"/>
              <a:t>s and the </a:t>
            </a:r>
            <a:r>
              <a:rPr lang="en-US" altLang="en-US">
                <a:latin typeface="Courier New" panose="02070309020205020404" pitchFamily="49" charset="0"/>
              </a:rPr>
              <a:t>else_expr</a:t>
            </a:r>
            <a:r>
              <a:rPr lang="en-US" altLang="en-US"/>
              <a:t>. </a:t>
            </a:r>
          </a:p>
          <a:p>
            <a:pPr lvl="1"/>
            <a:r>
              <a:rPr lang="en-US" altLang="en-US"/>
              <a:t>All of the expressions ( </a:t>
            </a:r>
            <a:r>
              <a:rPr lang="en-US" altLang="en-US">
                <a:latin typeface="Courier New" panose="02070309020205020404" pitchFamily="49" charset="0"/>
              </a:rPr>
              <a:t>expr</a:t>
            </a:r>
            <a:r>
              <a:rPr lang="en-US" altLang="en-US"/>
              <a:t>, </a:t>
            </a:r>
            <a:r>
              <a:rPr lang="en-US" altLang="en-US">
                <a:latin typeface="Courier New" panose="02070309020205020404" pitchFamily="49" charset="0"/>
              </a:rPr>
              <a:t>comparison_expr</a:t>
            </a:r>
            <a:r>
              <a:rPr lang="en-US" altLang="en-US"/>
              <a:t>, and </a:t>
            </a:r>
            <a:r>
              <a:rPr lang="en-US" altLang="en-US">
                <a:latin typeface="Courier New" panose="02070309020205020404" pitchFamily="49" charset="0"/>
              </a:rPr>
              <a:t>return_expr</a:t>
            </a:r>
            <a:r>
              <a:rPr lang="en-US" altLang="en-US"/>
              <a:t>) must be of the same data type, which can be </a:t>
            </a:r>
            <a:r>
              <a:rPr lang="en-US" altLang="en-US">
                <a:latin typeface="Courier New" panose="02070309020205020404" pitchFamily="49" charset="0"/>
              </a:rPr>
              <a:t>CHAR</a:t>
            </a:r>
            <a:r>
              <a:rPr lang="en-US" altLang="en-US"/>
              <a:t>, </a:t>
            </a:r>
            <a:r>
              <a:rPr lang="en-US" altLang="en-US">
                <a:latin typeface="Courier New" panose="02070309020205020404" pitchFamily="49" charset="0"/>
              </a:rPr>
              <a:t>VARCHAR2</a:t>
            </a:r>
            <a:r>
              <a:rPr lang="en-US" altLang="en-US"/>
              <a:t>, </a:t>
            </a:r>
            <a:r>
              <a:rPr lang="en-US" altLang="en-US">
                <a:latin typeface="Courier New" panose="02070309020205020404" pitchFamily="49" charset="0"/>
              </a:rPr>
              <a:t>NCHAR</a:t>
            </a:r>
            <a:r>
              <a:rPr lang="en-US" altLang="en-US"/>
              <a:t>, or </a:t>
            </a:r>
            <a:r>
              <a:rPr lang="en-US" altLang="en-US">
                <a:latin typeface="Courier New" panose="02070309020205020404" pitchFamily="49" charset="0"/>
              </a:rPr>
              <a:t>NVARCHAR2</a:t>
            </a:r>
            <a:r>
              <a:rPr lang="en-US" altLang="en-US"/>
              <a:t>.</a:t>
            </a:r>
          </a:p>
        </p:txBody>
      </p:sp>
    </p:spTree>
    <p:extLst>
      <p:ext uri="{BB962C8B-B14F-4D97-AF65-F5344CB8AC3E}">
        <p14:creationId xmlns:p14="http://schemas.microsoft.com/office/powerpoint/2010/main" val="326204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D7B1B189-8F05-4D95-9E8A-87358D88F03F}" type="slidenum">
              <a:rPr lang="en-US" altLang="en-US">
                <a:solidFill>
                  <a:schemeClr val="tx1"/>
                </a:solidFill>
              </a:rPr>
              <a:pPr/>
              <a:t>21</a:t>
            </a:fld>
            <a:endParaRPr lang="en-US" altLang="en-US">
              <a:solidFill>
                <a:schemeClr val="tx1"/>
              </a:solidFill>
            </a:endParaRPr>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COUNT</a:t>
            </a:r>
            <a:r>
              <a:rPr lang="en-US" altLang="en-US"/>
              <a:t> Function</a:t>
            </a:r>
          </a:p>
          <a:p>
            <a:pPr lvl="1"/>
            <a:r>
              <a:rPr lang="en-US" altLang="en-US">
                <a:solidFill>
                  <a:schemeClr val="tx1"/>
                </a:solidFill>
              </a:rPr>
              <a:t>The </a:t>
            </a:r>
            <a:r>
              <a:rPr lang="en-US" altLang="en-US">
                <a:solidFill>
                  <a:schemeClr val="tx1"/>
                </a:solidFill>
                <a:latin typeface="Courier New" panose="02070309020205020404" pitchFamily="49" charset="0"/>
              </a:rPr>
              <a:t>COUNT</a:t>
            </a:r>
            <a:r>
              <a:rPr lang="en-US" altLang="en-US">
                <a:solidFill>
                  <a:schemeClr val="tx1"/>
                </a:solidFill>
              </a:rPr>
              <a:t> function has three formats:</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COUNT(*) </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COUNT(</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COUNT(DISTINCT</a:t>
            </a:r>
            <a:r>
              <a:rPr lang="en-US" altLang="en-US">
                <a:solidFill>
                  <a:schemeClr val="tx1"/>
                </a:solidFill>
              </a:rPr>
              <a:t> </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p>
          <a:p>
            <a:pPr lvl="1"/>
            <a:r>
              <a:rPr lang="en-US" altLang="en-US">
                <a:solidFill>
                  <a:schemeClr val="tx1"/>
                </a:solidFill>
                <a:latin typeface="Courier New" panose="02070309020205020404" pitchFamily="49" charset="0"/>
              </a:rPr>
              <a:t>COUNT(*)</a:t>
            </a:r>
            <a:r>
              <a:rPr lang="en-US" altLang="en-US">
                <a:solidFill>
                  <a:schemeClr val="tx1"/>
                </a:solidFill>
              </a:rPr>
              <a:t> returns the number of rows in a table that satisfy the criteria of the </a:t>
            </a:r>
            <a:r>
              <a:rPr lang="en-US" altLang="en-US">
                <a:solidFill>
                  <a:schemeClr val="tx1"/>
                </a:solidFill>
                <a:latin typeface="Courier New" panose="02070309020205020404" pitchFamily="49" charset="0"/>
              </a:rPr>
              <a:t>SELECT</a:t>
            </a:r>
            <a:r>
              <a:rPr lang="en-US" altLang="en-US">
                <a:solidFill>
                  <a:schemeClr val="tx1"/>
                </a:solidFill>
              </a:rPr>
              <a:t> statement, including duplicate rows and rows containing null values in any of the columns. If a </a:t>
            </a:r>
            <a:r>
              <a:rPr lang="en-US" altLang="en-US">
                <a:solidFill>
                  <a:schemeClr val="tx1"/>
                </a:solidFill>
                <a:latin typeface="Courier New" panose="02070309020205020404" pitchFamily="49" charset="0"/>
              </a:rPr>
              <a:t>WHERE</a:t>
            </a:r>
            <a:r>
              <a:rPr lang="en-US" altLang="en-US">
                <a:solidFill>
                  <a:schemeClr val="tx1"/>
                </a:solidFill>
              </a:rPr>
              <a:t> clause is included in the </a:t>
            </a:r>
            <a:r>
              <a:rPr lang="en-US" altLang="en-US">
                <a:solidFill>
                  <a:schemeClr val="tx1"/>
                </a:solidFill>
                <a:latin typeface="Courier New" panose="02070309020205020404" pitchFamily="49" charset="0"/>
              </a:rPr>
              <a:t>SELECT</a:t>
            </a:r>
            <a:r>
              <a:rPr lang="en-US" altLang="en-US">
                <a:solidFill>
                  <a:schemeClr val="tx1"/>
                </a:solidFill>
              </a:rPr>
              <a:t> statement, </a:t>
            </a:r>
            <a:r>
              <a:rPr lang="en-US" altLang="en-US">
                <a:solidFill>
                  <a:schemeClr val="tx1"/>
                </a:solidFill>
                <a:latin typeface="Courier New" panose="02070309020205020404" pitchFamily="49" charset="0"/>
              </a:rPr>
              <a:t>COUNT(*)</a:t>
            </a:r>
            <a:r>
              <a:rPr lang="en-US" altLang="en-US">
                <a:solidFill>
                  <a:schemeClr val="tx1"/>
                </a:solidFill>
              </a:rPr>
              <a:t> returns the number of rows that satisfy the condition in the </a:t>
            </a:r>
            <a:r>
              <a:rPr lang="en-US" altLang="en-US">
                <a:solidFill>
                  <a:schemeClr val="tx1"/>
                </a:solidFill>
                <a:latin typeface="Courier New" panose="02070309020205020404" pitchFamily="49" charset="0"/>
              </a:rPr>
              <a:t>WHERE</a:t>
            </a:r>
            <a:r>
              <a:rPr lang="en-US" altLang="en-US">
                <a:solidFill>
                  <a:schemeClr val="tx1"/>
                </a:solidFill>
              </a:rPr>
              <a:t> clause. </a:t>
            </a:r>
          </a:p>
          <a:p>
            <a:pPr lvl="1"/>
            <a:r>
              <a:rPr lang="en-US" altLang="en-US">
                <a:solidFill>
                  <a:schemeClr val="tx1"/>
                </a:solidFill>
              </a:rPr>
              <a:t>In contrast, </a:t>
            </a:r>
            <a:r>
              <a:rPr lang="en-US" altLang="en-US">
                <a:solidFill>
                  <a:schemeClr val="tx1"/>
                </a:solidFill>
                <a:latin typeface="Courier New" panose="02070309020205020404" pitchFamily="49" charset="0"/>
              </a:rPr>
              <a:t>COUNT(</a:t>
            </a:r>
            <a:r>
              <a:rPr lang="en-US" altLang="en-US" i="1">
                <a:solidFill>
                  <a:schemeClr val="tx1"/>
                </a:solidFill>
                <a:latin typeface="Courier New" panose="02070309020205020404" pitchFamily="49" charset="0"/>
              </a:rPr>
              <a:t>expr)</a:t>
            </a:r>
            <a:r>
              <a:rPr lang="en-US" altLang="en-US" i="1">
                <a:solidFill>
                  <a:schemeClr val="tx1"/>
                </a:solidFill>
              </a:rPr>
              <a:t> </a:t>
            </a:r>
            <a:r>
              <a:rPr lang="en-US" altLang="en-US">
                <a:solidFill>
                  <a:schemeClr val="tx1"/>
                </a:solidFill>
              </a:rPr>
              <a:t>returns the number of non-null values that are in the column identified by </a:t>
            </a:r>
            <a:r>
              <a:rPr lang="en-US" altLang="en-US" i="1">
                <a:solidFill>
                  <a:schemeClr val="tx1"/>
                </a:solidFill>
                <a:latin typeface="Courier New" panose="02070309020205020404" pitchFamily="49" charset="0"/>
              </a:rPr>
              <a:t>expr</a:t>
            </a:r>
            <a:r>
              <a:rPr lang="en-US" altLang="en-US">
                <a:solidFill>
                  <a:schemeClr val="tx1"/>
                </a:solidFill>
              </a:rPr>
              <a:t>. </a:t>
            </a:r>
          </a:p>
          <a:p>
            <a:pPr lvl="1"/>
            <a:r>
              <a:rPr lang="en-US" altLang="en-US">
                <a:solidFill>
                  <a:schemeClr val="tx1"/>
                </a:solidFill>
                <a:latin typeface="Courier New" panose="02070309020205020404" pitchFamily="49" charset="0"/>
              </a:rPr>
              <a:t>COUNT(DISTINCT</a:t>
            </a:r>
            <a:r>
              <a:rPr lang="en-US" altLang="en-US">
                <a:solidFill>
                  <a:schemeClr val="tx1"/>
                </a:solidFill>
              </a:rPr>
              <a:t> </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r>
              <a:rPr lang="en-US" altLang="en-US">
                <a:solidFill>
                  <a:schemeClr val="tx1"/>
                </a:solidFill>
              </a:rPr>
              <a:t> returns the number of unique, non-null values that are in the column identified by </a:t>
            </a:r>
            <a:r>
              <a:rPr lang="en-US" altLang="en-US" i="1">
                <a:solidFill>
                  <a:schemeClr val="tx1"/>
                </a:solidFill>
                <a:latin typeface="Courier New" panose="02070309020205020404" pitchFamily="49" charset="0"/>
              </a:rPr>
              <a:t>expr</a:t>
            </a:r>
            <a:r>
              <a:rPr lang="en-US" altLang="en-US">
                <a:solidFill>
                  <a:schemeClr val="tx1"/>
                </a:solidFill>
              </a:rPr>
              <a:t>.</a:t>
            </a:r>
          </a:p>
          <a:p>
            <a:pPr lvl="1"/>
            <a:r>
              <a:rPr lang="en-US" altLang="en-US" b="1">
                <a:solidFill>
                  <a:schemeClr val="tx1"/>
                </a:solidFill>
              </a:rPr>
              <a:t>Examples:</a:t>
            </a:r>
          </a:p>
          <a:p>
            <a:pPr lvl="2">
              <a:buFont typeface="Times New Roman" panose="02020603050405020304" pitchFamily="18" charset="0"/>
              <a:buNone/>
            </a:pPr>
            <a:r>
              <a:rPr lang="en-US" altLang="en-US">
                <a:solidFill>
                  <a:schemeClr val="tx1"/>
                </a:solidFill>
              </a:rPr>
              <a:t>1.	The example in the slide displays the number of employees in department 50.</a:t>
            </a:r>
          </a:p>
          <a:p>
            <a:pPr lvl="2">
              <a:buFont typeface="Times New Roman" panose="02020603050405020304" pitchFamily="18" charset="0"/>
              <a:buNone/>
            </a:pPr>
            <a:r>
              <a:rPr lang="en-US" altLang="en-US">
                <a:solidFill>
                  <a:schemeClr val="tx1"/>
                </a:solidFill>
              </a:rPr>
              <a:t>2.	The example in the slide displays the number of employees in department 80 who can earn a commission.</a:t>
            </a:r>
            <a:endParaRPr lang="en-US" altLang="en-US"/>
          </a:p>
        </p:txBody>
      </p:sp>
    </p:spTree>
    <p:extLst>
      <p:ext uri="{BB962C8B-B14F-4D97-AF65-F5344CB8AC3E}">
        <p14:creationId xmlns:p14="http://schemas.microsoft.com/office/powerpoint/2010/main" val="230228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BA3DAF6F-BEF4-42D8-BBE2-E7D258BC169C}" type="slidenum">
              <a:rPr lang="en-US" altLang="en-US">
                <a:solidFill>
                  <a:schemeClr val="tx1"/>
                </a:solidFill>
              </a:rPr>
              <a:pPr/>
              <a:t>22</a:t>
            </a:fld>
            <a:endParaRPr lang="en-US" altLang="en-US">
              <a:solidFill>
                <a:schemeClr val="tx1"/>
              </a:solidFill>
            </a:endParaRPr>
          </a:p>
        </p:txBody>
      </p:sp>
      <p:sp>
        <p:nvSpPr>
          <p:cNvPr id="323586" name="Rectangle 1026"/>
          <p:cNvSpPr>
            <a:spLocks noGrp="1" noRot="1" noChangeAspect="1" noChangeArrowheads="1" noTextEdit="1"/>
          </p:cNvSpPr>
          <p:nvPr>
            <p:ph type="sldImg"/>
          </p:nvPr>
        </p:nvSpPr>
        <p:spPr>
          <a:ln/>
        </p:spPr>
      </p:sp>
      <p:sp>
        <p:nvSpPr>
          <p:cNvPr id="323587" name="Rectangle 1027"/>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DISTINCT</a:t>
            </a:r>
            <a:r>
              <a:rPr lang="en-US" altLang="en-US"/>
              <a:t> Keyword</a:t>
            </a:r>
          </a:p>
          <a:p>
            <a:pPr lvl="1"/>
            <a:r>
              <a:rPr lang="en-US" altLang="en-US">
                <a:solidFill>
                  <a:schemeClr val="tx1"/>
                </a:solidFill>
              </a:rPr>
              <a:t>Use the </a:t>
            </a:r>
            <a:r>
              <a:rPr lang="en-US" altLang="en-US">
                <a:solidFill>
                  <a:schemeClr val="tx1"/>
                </a:solidFill>
                <a:latin typeface="Courier New" panose="02070309020205020404" pitchFamily="49" charset="0"/>
              </a:rPr>
              <a:t>DISTINCT</a:t>
            </a:r>
            <a:r>
              <a:rPr lang="en-US" altLang="en-US">
                <a:solidFill>
                  <a:schemeClr val="tx1"/>
                </a:solidFill>
              </a:rPr>
              <a:t> keyword to suppress the counting of any duplicate values in a column.</a:t>
            </a:r>
          </a:p>
          <a:p>
            <a:pPr lvl="1"/>
            <a:r>
              <a:rPr lang="en-US" altLang="en-US">
                <a:solidFill>
                  <a:schemeClr val="tx1"/>
                </a:solidFill>
              </a:rPr>
              <a:t>The example in the slide displays the number of distinct department values that are in the </a:t>
            </a:r>
            <a:r>
              <a:rPr lang="en-US" altLang="en-US">
                <a:solidFill>
                  <a:schemeClr val="tx1"/>
                </a:solidFill>
                <a:latin typeface="Courier New" panose="02070309020205020404" pitchFamily="49" charset="0"/>
              </a:rPr>
              <a:t>EMPLOYEES</a:t>
            </a:r>
            <a:r>
              <a:rPr lang="en-US" altLang="en-US">
                <a:solidFill>
                  <a:schemeClr val="tx1"/>
                </a:solidFill>
              </a:rPr>
              <a:t> table.</a:t>
            </a:r>
            <a:endParaRPr lang="en-US" altLang="en-US"/>
          </a:p>
        </p:txBody>
      </p:sp>
    </p:spTree>
    <p:extLst>
      <p:ext uri="{BB962C8B-B14F-4D97-AF65-F5344CB8AC3E}">
        <p14:creationId xmlns:p14="http://schemas.microsoft.com/office/powerpoint/2010/main" val="1153160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48F1B646-BF04-4A0A-9B51-A8D081539787}" type="slidenum">
              <a:rPr lang="en-US" altLang="en-US">
                <a:solidFill>
                  <a:schemeClr val="tx1"/>
                </a:solidFill>
              </a:rPr>
              <a:pPr/>
              <a:t>23</a:t>
            </a:fld>
            <a:endParaRPr lang="en-US" altLang="en-US">
              <a:solidFill>
                <a:schemeClr val="tx1"/>
              </a:solidFill>
            </a:endParaRPr>
          </a:p>
        </p:txBody>
      </p:sp>
      <p:sp>
        <p:nvSpPr>
          <p:cNvPr id="327684" name="Rectangle 4"/>
          <p:cNvSpPr>
            <a:spLocks noGrp="1" noRot="1" noChangeAspect="1" noChangeArrowheads="1" noTextEdit="1"/>
          </p:cNvSpPr>
          <p:nvPr>
            <p:ph type="sldImg"/>
          </p:nvPr>
        </p:nvSpPr>
        <p:spPr>
          <a:ln/>
        </p:spPr>
      </p:sp>
      <p:sp>
        <p:nvSpPr>
          <p:cNvPr id="327685" name="Rectangle 5"/>
          <p:cNvSpPr>
            <a:spLocks noGrp="1" noChangeArrowheads="1"/>
          </p:cNvSpPr>
          <p:nvPr>
            <p:ph type="body" idx="1"/>
          </p:nvPr>
        </p:nvSpPr>
        <p:spPr>
          <a:xfrm>
            <a:off x="477838" y="5400675"/>
            <a:ext cx="6359525" cy="3663950"/>
          </a:xfrm>
        </p:spPr>
        <p:txBody>
          <a:bodyPr/>
          <a:lstStyle/>
          <a:p>
            <a:r>
              <a:rPr lang="en-US" altLang="en-US"/>
              <a:t>Creating Groups of Data</a:t>
            </a:r>
          </a:p>
          <a:p>
            <a:pPr lvl="1"/>
            <a:r>
              <a:rPr lang="en-US" altLang="en-US">
                <a:solidFill>
                  <a:schemeClr val="tx1"/>
                </a:solidFill>
              </a:rPr>
              <a:t>Until this point in our discussion, all group functions have treated the table as one large group of information. At times, however, you need to divide the table of information into smaller groups. This can be done by using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endParaRPr lang="en-US" altLang="en-US"/>
          </a:p>
        </p:txBody>
      </p:sp>
    </p:spTree>
    <p:extLst>
      <p:ext uri="{BB962C8B-B14F-4D97-AF65-F5344CB8AC3E}">
        <p14:creationId xmlns:p14="http://schemas.microsoft.com/office/powerpoint/2010/main" val="251603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FDCF21F2-50E7-4500-B83B-8F2BC2E62949}" type="slidenum">
              <a:rPr lang="en-US" altLang="en-US">
                <a:solidFill>
                  <a:schemeClr val="tx1"/>
                </a:solidFill>
              </a:rPr>
              <a:pPr/>
              <a:t>24</a:t>
            </a:fld>
            <a:endParaRPr lang="en-US" altLang="en-US">
              <a:solidFill>
                <a:schemeClr val="tx1"/>
              </a:solidFill>
            </a:endParaRPr>
          </a:p>
        </p:txBody>
      </p:sp>
      <p:sp>
        <p:nvSpPr>
          <p:cNvPr id="329732" name="Rectangle 4"/>
          <p:cNvSpPr>
            <a:spLocks noGrp="1" noRot="1" noChangeAspect="1" noChangeArrowheads="1" noTextEdit="1"/>
          </p:cNvSpPr>
          <p:nvPr>
            <p:ph type="sldImg"/>
          </p:nvPr>
        </p:nvSpPr>
        <p:spPr>
          <a:ln/>
        </p:spPr>
      </p:sp>
      <p:sp>
        <p:nvSpPr>
          <p:cNvPr id="329733" name="Rectangle 5"/>
          <p:cNvSpPr>
            <a:spLocks noGrp="1" noChangeArrowheads="1"/>
          </p:cNvSpPr>
          <p:nvPr>
            <p:ph type="body" idx="1"/>
          </p:nvPr>
        </p:nvSpPr>
        <p:spPr>
          <a:xfrm>
            <a:off x="477838" y="5400675"/>
            <a:ext cx="6359525" cy="3663950"/>
          </a:xfrm>
        </p:spPr>
        <p:txBody>
          <a:bodyPr/>
          <a:lstStyle/>
          <a:p>
            <a:r>
              <a:rPr lang="en-US" altLang="en-US"/>
              <a:t>Creating Groups of Data: </a:t>
            </a:r>
            <a:r>
              <a:rPr lang="en-US" altLang="en-US">
                <a:latin typeface="Courier New" panose="02070309020205020404" pitchFamily="49" charset="0"/>
              </a:rPr>
              <a:t>GROUP</a:t>
            </a:r>
            <a:r>
              <a:rPr lang="en-US" altLang="en-US">
                <a:latin typeface="Times New Roman" panose="02020603050405020304" pitchFamily="18" charset="0"/>
              </a:rPr>
              <a:t> </a:t>
            </a:r>
            <a:r>
              <a:rPr lang="en-US" altLang="en-US">
                <a:latin typeface="Courier New" panose="02070309020205020404" pitchFamily="49" charset="0"/>
              </a:rPr>
              <a:t>BY</a:t>
            </a:r>
            <a:r>
              <a:rPr lang="en-US" altLang="en-US"/>
              <a:t> Clause Syntax</a:t>
            </a:r>
          </a:p>
          <a:p>
            <a:pPr lvl="1"/>
            <a:r>
              <a:rPr lang="en-US" altLang="en-US">
                <a:solidFill>
                  <a:schemeClr val="tx1"/>
                </a:solidFill>
              </a:rPr>
              <a:t>You can use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to divide the rows in a table into groups. You can then use the group functions to return summary information for each group.</a:t>
            </a:r>
          </a:p>
          <a:p>
            <a:pPr lvl="1"/>
            <a:r>
              <a:rPr lang="en-US" altLang="en-US">
                <a:solidFill>
                  <a:schemeClr val="tx1"/>
                </a:solidFill>
              </a:rPr>
              <a:t>In the syntax:</a:t>
            </a:r>
          </a:p>
          <a:p>
            <a:pPr lvl="2">
              <a:buFont typeface="Times New Roman" panose="02020603050405020304" pitchFamily="18" charset="0"/>
              <a:buNone/>
            </a:pPr>
            <a:r>
              <a:rPr lang="en-US" altLang="en-US" i="1">
                <a:solidFill>
                  <a:schemeClr val="tx1"/>
                </a:solidFill>
                <a:latin typeface="Courier New" panose="02070309020205020404" pitchFamily="49" charset="0"/>
              </a:rPr>
              <a:t>group_by_expression 	</a:t>
            </a:r>
            <a:r>
              <a:rPr lang="en-US" altLang="en-US">
                <a:solidFill>
                  <a:schemeClr val="tx1"/>
                </a:solidFill>
              </a:rPr>
              <a:t>specifies columns whose values determine the basis for</a:t>
            </a:r>
            <a:br>
              <a:rPr lang="en-US" altLang="en-US">
                <a:solidFill>
                  <a:schemeClr val="tx1"/>
                </a:solidFill>
              </a:rPr>
            </a:br>
            <a:r>
              <a:rPr lang="en-US" altLang="en-US">
                <a:solidFill>
                  <a:schemeClr val="tx1"/>
                </a:solidFill>
              </a:rPr>
              <a:t>					grouping rows</a:t>
            </a:r>
          </a:p>
          <a:p>
            <a:pPr lvl="1"/>
            <a:r>
              <a:rPr lang="en-US" altLang="en-US" b="1">
                <a:solidFill>
                  <a:schemeClr val="tx1"/>
                </a:solidFill>
              </a:rPr>
              <a:t>Guidelines</a:t>
            </a:r>
          </a:p>
          <a:p>
            <a:pPr lvl="2"/>
            <a:r>
              <a:rPr lang="en-US" altLang="en-US">
                <a:solidFill>
                  <a:schemeClr val="tx1"/>
                </a:solidFill>
              </a:rPr>
              <a:t>If you include a group function in a </a:t>
            </a:r>
            <a:r>
              <a:rPr lang="en-US" altLang="en-US">
                <a:solidFill>
                  <a:schemeClr val="tx1"/>
                </a:solidFill>
                <a:latin typeface="Courier New" panose="02070309020205020404" pitchFamily="49" charset="0"/>
              </a:rPr>
              <a:t>SELECT</a:t>
            </a:r>
            <a:r>
              <a:rPr lang="en-US" altLang="en-US">
                <a:solidFill>
                  <a:schemeClr val="tx1"/>
                </a:solidFill>
              </a:rPr>
              <a:t> clause, you cannot select individual results as well, </a:t>
            </a:r>
            <a:r>
              <a:rPr lang="en-US" altLang="en-US" i="1">
                <a:solidFill>
                  <a:schemeClr val="tx1"/>
                </a:solidFill>
              </a:rPr>
              <a:t>unless</a:t>
            </a:r>
            <a:r>
              <a:rPr lang="en-US" altLang="en-US">
                <a:solidFill>
                  <a:schemeClr val="tx1"/>
                </a:solidFill>
              </a:rPr>
              <a:t> the individual column appears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You receive an error message if you fail to include the column list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a:p>
            <a:pPr lvl="2"/>
            <a:r>
              <a:rPr lang="en-US" altLang="en-US">
                <a:solidFill>
                  <a:schemeClr val="tx1"/>
                </a:solidFill>
              </a:rPr>
              <a:t>Using a </a:t>
            </a:r>
            <a:r>
              <a:rPr lang="en-US" altLang="en-US">
                <a:solidFill>
                  <a:schemeClr val="tx1"/>
                </a:solidFill>
                <a:latin typeface="Courier New" panose="02070309020205020404" pitchFamily="49" charset="0"/>
              </a:rPr>
              <a:t>WHERE</a:t>
            </a:r>
            <a:r>
              <a:rPr lang="en-US" altLang="en-US">
                <a:solidFill>
                  <a:schemeClr val="tx1"/>
                </a:solidFill>
              </a:rPr>
              <a:t> clause, you can exclude rows before dividing them into groups.</a:t>
            </a:r>
          </a:p>
          <a:p>
            <a:pPr lvl="2"/>
            <a:r>
              <a:rPr lang="en-US" altLang="en-US">
                <a:solidFill>
                  <a:schemeClr val="tx1"/>
                </a:solidFill>
              </a:rPr>
              <a:t>You must include the </a:t>
            </a:r>
            <a:r>
              <a:rPr lang="en-US" altLang="en-US" i="1">
                <a:solidFill>
                  <a:schemeClr val="tx1"/>
                </a:solidFill>
              </a:rPr>
              <a:t>columns</a:t>
            </a:r>
            <a:r>
              <a:rPr lang="en-US" altLang="en-US">
                <a:solidFill>
                  <a:schemeClr val="tx1"/>
                </a:solidFill>
              </a:rPr>
              <a:t>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a:p>
            <a:pPr lvl="2"/>
            <a:r>
              <a:rPr lang="en-US" altLang="en-US">
                <a:solidFill>
                  <a:schemeClr val="tx1"/>
                </a:solidFill>
              </a:rPr>
              <a:t>You cannot use a column alias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endParaRPr lang="en-US" altLang="en-US"/>
          </a:p>
        </p:txBody>
      </p:sp>
    </p:spTree>
    <p:extLst>
      <p:ext uri="{BB962C8B-B14F-4D97-AF65-F5344CB8AC3E}">
        <p14:creationId xmlns:p14="http://schemas.microsoft.com/office/powerpoint/2010/main" val="12519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D9354DD1-1064-4588-A45C-3E839C173C9C}" type="slidenum">
              <a:rPr lang="en-US" altLang="en-US">
                <a:solidFill>
                  <a:schemeClr val="tx1"/>
                </a:solidFill>
              </a:rPr>
              <a:pPr/>
              <a:t>25</a:t>
            </a:fld>
            <a:endParaRPr lang="en-US" altLang="en-US">
              <a:solidFill>
                <a:schemeClr val="tx1"/>
              </a:solidFill>
            </a:endParaRPr>
          </a:p>
        </p:txBody>
      </p:sp>
      <p:sp>
        <p:nvSpPr>
          <p:cNvPr id="331780" name="Rectangle 4"/>
          <p:cNvSpPr>
            <a:spLocks noGrp="1" noRot="1" noChangeAspect="1" noChangeArrowheads="1" noTextEdit="1"/>
          </p:cNvSpPr>
          <p:nvPr>
            <p:ph type="sldImg"/>
          </p:nvPr>
        </p:nvSpPr>
        <p:spPr>
          <a:ln/>
        </p:spPr>
      </p:sp>
      <p:sp>
        <p:nvSpPr>
          <p:cNvPr id="331781" name="Rectangle 5"/>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GROUP</a:t>
            </a:r>
            <a:r>
              <a:rPr lang="en-US" altLang="en-US">
                <a:latin typeface="Times New Roman" panose="02020603050405020304" pitchFamily="18" charset="0"/>
              </a:rPr>
              <a:t> </a:t>
            </a:r>
            <a:r>
              <a:rPr lang="en-US" altLang="en-US">
                <a:latin typeface="Courier New" panose="02070309020205020404" pitchFamily="49" charset="0"/>
              </a:rPr>
              <a:t>BY</a:t>
            </a:r>
            <a:r>
              <a:rPr lang="en-US" altLang="en-US"/>
              <a:t> Clause</a:t>
            </a:r>
          </a:p>
          <a:p>
            <a:pPr lvl="1"/>
            <a:r>
              <a:rPr lang="en-US" altLang="en-US">
                <a:solidFill>
                  <a:schemeClr val="tx1"/>
                </a:solidFill>
              </a:rPr>
              <a:t>When using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make sure that all columns in the </a:t>
            </a:r>
            <a:r>
              <a:rPr lang="en-US" altLang="en-US">
                <a:solidFill>
                  <a:schemeClr val="tx1"/>
                </a:solidFill>
                <a:latin typeface="Courier New" panose="02070309020205020404" pitchFamily="49" charset="0"/>
              </a:rPr>
              <a:t>SELECT</a:t>
            </a:r>
            <a:r>
              <a:rPr lang="en-US" altLang="en-US">
                <a:solidFill>
                  <a:schemeClr val="tx1"/>
                </a:solidFill>
              </a:rPr>
              <a:t> list that are not group functions are included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The example in the slide displays the department number and the average salary for each department. Here is how this </a:t>
            </a:r>
            <a:r>
              <a:rPr lang="en-US" altLang="en-US">
                <a:solidFill>
                  <a:schemeClr val="tx1"/>
                </a:solidFill>
                <a:latin typeface="Courier New" panose="02070309020205020404" pitchFamily="49" charset="0"/>
              </a:rPr>
              <a:t>SELECT</a:t>
            </a:r>
            <a:r>
              <a:rPr lang="en-US" altLang="en-US">
                <a:solidFill>
                  <a:schemeClr val="tx1"/>
                </a:solidFill>
              </a:rPr>
              <a:t> statement, containing a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is evaluated:</a:t>
            </a:r>
          </a:p>
          <a:p>
            <a:pPr lvl="2"/>
            <a:r>
              <a:rPr lang="en-US" altLang="en-US">
                <a:solidFill>
                  <a:schemeClr val="tx1"/>
                </a:solidFill>
              </a:rPr>
              <a:t>The </a:t>
            </a:r>
            <a:r>
              <a:rPr lang="en-US" altLang="en-US">
                <a:solidFill>
                  <a:schemeClr val="tx1"/>
                </a:solidFill>
                <a:latin typeface="Courier New" panose="02070309020205020404" pitchFamily="49" charset="0"/>
              </a:rPr>
              <a:t>SELECT</a:t>
            </a:r>
            <a:r>
              <a:rPr lang="en-US" altLang="en-US">
                <a:solidFill>
                  <a:schemeClr val="tx1"/>
                </a:solidFill>
              </a:rPr>
              <a:t> clause specifies the columns to be retrieved, as follows:</a:t>
            </a:r>
          </a:p>
          <a:p>
            <a:pPr lvl="3"/>
            <a:r>
              <a:rPr lang="en-US" altLang="en-US">
                <a:solidFill>
                  <a:schemeClr val="tx1"/>
                </a:solidFill>
              </a:rPr>
              <a:t>Department number column in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3"/>
            <a:r>
              <a:rPr lang="en-US" altLang="en-US">
                <a:solidFill>
                  <a:schemeClr val="tx1"/>
                </a:solidFill>
              </a:rPr>
              <a:t>The average of all salaries in the group that you specified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a:p>
            <a:pPr lvl="2"/>
            <a:r>
              <a:rPr lang="en-US" altLang="en-US">
                <a:solidFill>
                  <a:schemeClr val="tx1"/>
                </a:solidFill>
              </a:rPr>
              <a:t>The </a:t>
            </a:r>
            <a:r>
              <a:rPr lang="en-US" altLang="en-US">
                <a:solidFill>
                  <a:schemeClr val="tx1"/>
                </a:solidFill>
                <a:latin typeface="Courier New" panose="02070309020205020404" pitchFamily="49" charset="0"/>
              </a:rPr>
              <a:t>FROM</a:t>
            </a:r>
            <a:r>
              <a:rPr lang="en-US" altLang="en-US">
                <a:solidFill>
                  <a:schemeClr val="tx1"/>
                </a:solidFill>
              </a:rPr>
              <a:t> clause specifies the tables that the database must access: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2"/>
            <a:r>
              <a:rPr lang="en-US" altLang="en-US">
                <a:solidFill>
                  <a:schemeClr val="tx1"/>
                </a:solidFill>
              </a:rPr>
              <a:t>The </a:t>
            </a:r>
            <a:r>
              <a:rPr lang="en-US" altLang="en-US">
                <a:solidFill>
                  <a:schemeClr val="tx1"/>
                </a:solidFill>
                <a:latin typeface="Courier New" panose="02070309020205020404" pitchFamily="49" charset="0"/>
              </a:rPr>
              <a:t>WHERE</a:t>
            </a:r>
            <a:r>
              <a:rPr lang="en-US" altLang="en-US">
                <a:solidFill>
                  <a:schemeClr val="tx1"/>
                </a:solidFill>
              </a:rPr>
              <a:t> clause specifies the rows to be retrieved. Because there is no </a:t>
            </a:r>
            <a:r>
              <a:rPr lang="en-US" altLang="en-US">
                <a:solidFill>
                  <a:schemeClr val="tx1"/>
                </a:solidFill>
                <a:latin typeface="Courier New" panose="02070309020205020404" pitchFamily="49" charset="0"/>
              </a:rPr>
              <a:t>WHERE</a:t>
            </a:r>
            <a:r>
              <a:rPr lang="en-US" altLang="en-US">
                <a:solidFill>
                  <a:schemeClr val="tx1"/>
                </a:solidFill>
              </a:rPr>
              <a:t> clause, all rows are retrieved by default.</a:t>
            </a:r>
          </a:p>
          <a:p>
            <a:pPr lvl="2"/>
            <a:r>
              <a:rPr lang="en-US" altLang="en-US">
                <a:solidFill>
                  <a:schemeClr val="tx1"/>
                </a:solidFill>
              </a:rPr>
              <a:t>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specifies how the rows should be grouped. The rows are grouped by department number, so the </a:t>
            </a:r>
            <a:r>
              <a:rPr lang="en-US" altLang="en-US">
                <a:solidFill>
                  <a:schemeClr val="tx1"/>
                </a:solidFill>
                <a:latin typeface="Courier New" panose="02070309020205020404" pitchFamily="49" charset="0"/>
              </a:rPr>
              <a:t>AVG</a:t>
            </a:r>
            <a:r>
              <a:rPr lang="en-US" altLang="en-US">
                <a:solidFill>
                  <a:schemeClr val="tx1"/>
                </a:solidFill>
              </a:rPr>
              <a:t> function that is applied to the salary column calculates the average salary for each department.</a:t>
            </a:r>
            <a:endParaRPr lang="en-US" altLang="en-US"/>
          </a:p>
        </p:txBody>
      </p:sp>
    </p:spTree>
    <p:extLst>
      <p:ext uri="{BB962C8B-B14F-4D97-AF65-F5344CB8AC3E}">
        <p14:creationId xmlns:p14="http://schemas.microsoft.com/office/powerpoint/2010/main" val="394153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8AD5559B-C109-427F-9F6E-CDA47BCD35EB}" type="slidenum">
              <a:rPr lang="en-US" altLang="en-US">
                <a:solidFill>
                  <a:schemeClr val="tx1"/>
                </a:solidFill>
              </a:rPr>
              <a:pPr/>
              <a:t>26</a:t>
            </a:fld>
            <a:endParaRPr lang="en-US" altLang="en-US">
              <a:solidFill>
                <a:schemeClr val="tx1"/>
              </a:solidFill>
            </a:endParaRPr>
          </a:p>
        </p:txBody>
      </p:sp>
      <p:pic>
        <p:nvPicPr>
          <p:cNvPr id="333835" name="Picture 11" descr="C:\project-SQLFund1\images\img-05-14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7389813"/>
            <a:ext cx="4772025" cy="982662"/>
          </a:xfrm>
          <a:prstGeom prst="rect">
            <a:avLst/>
          </a:prstGeom>
          <a:noFill/>
          <a:extLst>
            <a:ext uri="{909E8E84-426E-40DD-AFC4-6F175D3DCCD1}">
              <a14:hiddenFill xmlns:a14="http://schemas.microsoft.com/office/drawing/2010/main">
                <a:solidFill>
                  <a:srgbClr val="FFFFFF"/>
                </a:solidFill>
              </a14:hiddenFill>
            </a:ext>
          </a:extLst>
        </p:spPr>
      </p:pic>
      <p:sp>
        <p:nvSpPr>
          <p:cNvPr id="333828" name="Rectangle 4"/>
          <p:cNvSpPr>
            <a:spLocks noGrp="1" noRot="1" noChangeAspect="1" noChangeArrowheads="1" noTextEdit="1"/>
          </p:cNvSpPr>
          <p:nvPr>
            <p:ph type="sldImg"/>
          </p:nvPr>
        </p:nvSpPr>
        <p:spPr>
          <a:ln/>
        </p:spPr>
      </p:sp>
      <p:sp>
        <p:nvSpPr>
          <p:cNvPr id="333829" name="Rectangle 5"/>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(continued)</a:t>
            </a:r>
          </a:p>
          <a:p>
            <a:pPr lvl="1"/>
            <a:r>
              <a:rPr lang="en-US" altLang="en-US"/>
              <a:t>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column does not have to be in the </a:t>
            </a:r>
            <a:r>
              <a:rPr lang="en-US" altLang="en-US">
                <a:latin typeface="Courier New" panose="02070309020205020404" pitchFamily="49" charset="0"/>
              </a:rPr>
              <a:t>SELECT</a:t>
            </a:r>
            <a:r>
              <a:rPr lang="en-US" altLang="en-US"/>
              <a:t> clause. For example, the </a:t>
            </a:r>
            <a:r>
              <a:rPr lang="en-US" altLang="en-US">
                <a:latin typeface="Courier New" panose="02070309020205020404" pitchFamily="49" charset="0"/>
              </a:rPr>
              <a:t>SELECT</a:t>
            </a:r>
            <a:r>
              <a:rPr lang="en-US" altLang="en-US"/>
              <a:t> statement in the slide displays the average salaries for each department without displaying the respective department numbers. Without the department numbers, however, the results do not look meaningful. </a:t>
            </a:r>
          </a:p>
          <a:p>
            <a:pPr lvl="1"/>
            <a:r>
              <a:rPr lang="en-US" altLang="en-US"/>
              <a:t>You can also use the group function in the </a:t>
            </a:r>
            <a:r>
              <a:rPr lang="en-US" altLang="en-US">
                <a:latin typeface="Courier New" panose="02070309020205020404" pitchFamily="49" charset="0"/>
              </a:rPr>
              <a:t>ORDER</a:t>
            </a:r>
            <a:r>
              <a:rPr lang="en-US" altLang="en-US"/>
              <a:t> </a:t>
            </a:r>
            <a:r>
              <a:rPr lang="en-US" altLang="en-US">
                <a:latin typeface="Courier New" panose="02070309020205020404" pitchFamily="49" charset="0"/>
              </a:rPr>
              <a:t>BY</a:t>
            </a:r>
            <a:r>
              <a:rPr lang="en-US" altLang="en-US"/>
              <a:t> clause:</a:t>
            </a:r>
          </a:p>
          <a:p>
            <a:pPr lvl="4"/>
            <a:r>
              <a:rPr lang="en-US" altLang="en-US"/>
              <a:t> SELECT   department_id, AVG(salary)</a:t>
            </a:r>
          </a:p>
          <a:p>
            <a:pPr lvl="4"/>
            <a:r>
              <a:rPr lang="en-US" altLang="en-US"/>
              <a:t> FROM     employees</a:t>
            </a:r>
          </a:p>
          <a:p>
            <a:pPr lvl="4"/>
            <a:r>
              <a:rPr lang="en-US" altLang="en-US"/>
              <a:t> GROUP BY department_id</a:t>
            </a:r>
          </a:p>
          <a:p>
            <a:pPr lvl="4"/>
            <a:r>
              <a:rPr lang="en-US" altLang="en-US"/>
              <a:t> ORDER BY AVG(salary);</a:t>
            </a:r>
          </a:p>
        </p:txBody>
      </p:sp>
      <p:sp>
        <p:nvSpPr>
          <p:cNvPr id="333830" name="Rectangle 6"/>
          <p:cNvSpPr>
            <a:spLocks noChangeArrowheads="1"/>
          </p:cNvSpPr>
          <p:nvPr/>
        </p:nvSpPr>
        <p:spPr bwMode="auto">
          <a:xfrm>
            <a:off x="571500" y="7429500"/>
            <a:ext cx="59785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34" name="Text Box 10"/>
          <p:cNvSpPr txBox="1">
            <a:spLocks noChangeArrowheads="1"/>
          </p:cNvSpPr>
          <p:nvPr/>
        </p:nvSpPr>
        <p:spPr bwMode="auto">
          <a:xfrm>
            <a:off x="682625" y="8178800"/>
            <a:ext cx="37465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48" tIns="12848" rIns="12848" bIns="12848">
            <a:spAutoFit/>
          </a:bodyPr>
          <a:lstStyle>
            <a:lvl1pPr algn="l" defTabSz="831850">
              <a:spcBef>
                <a:spcPct val="0"/>
              </a:spcBef>
              <a:defRPr sz="2400">
                <a:solidFill>
                  <a:schemeClr val="tx1"/>
                </a:solidFill>
                <a:latin typeface="Times New Roman" panose="02020603050405020304" pitchFamily="18" charset="0"/>
              </a:defRPr>
            </a:lvl1pPr>
            <a:lvl2pPr marL="415925" algn="l" defTabSz="831850">
              <a:spcBef>
                <a:spcPct val="0"/>
              </a:spcBef>
              <a:defRPr sz="2400">
                <a:solidFill>
                  <a:schemeClr val="tx1"/>
                </a:solidFill>
                <a:latin typeface="Times New Roman" panose="02020603050405020304" pitchFamily="18" charset="0"/>
              </a:defRPr>
            </a:lvl2pPr>
            <a:lvl3pPr marL="831850" algn="l" defTabSz="831850">
              <a:spcBef>
                <a:spcPct val="0"/>
              </a:spcBef>
              <a:defRPr sz="2400">
                <a:solidFill>
                  <a:schemeClr val="tx1"/>
                </a:solidFill>
                <a:latin typeface="Times New Roman" panose="02020603050405020304" pitchFamily="18" charset="0"/>
              </a:defRPr>
            </a:lvl3pPr>
            <a:lvl4pPr marL="1250950" algn="l" defTabSz="831850">
              <a:spcBef>
                <a:spcPct val="0"/>
              </a:spcBef>
              <a:defRPr sz="2400">
                <a:solidFill>
                  <a:schemeClr val="tx1"/>
                </a:solidFill>
                <a:latin typeface="Times New Roman" panose="02020603050405020304" pitchFamily="18" charset="0"/>
              </a:defRPr>
            </a:lvl4pPr>
            <a:lvl5pPr marL="1666875" algn="l" defTabSz="831850">
              <a:spcBef>
                <a:spcPct val="0"/>
              </a:spcBef>
              <a:defRPr sz="2400">
                <a:solidFill>
                  <a:schemeClr val="tx1"/>
                </a:solidFill>
                <a:latin typeface="Times New Roman" panose="02020603050405020304" pitchFamily="18" charset="0"/>
              </a:defRPr>
            </a:lvl5pPr>
            <a:lvl6pPr marL="2124075" defTabSz="831850" fontAlgn="base">
              <a:spcBef>
                <a:spcPct val="0"/>
              </a:spcBef>
              <a:spcAft>
                <a:spcPct val="0"/>
              </a:spcAft>
              <a:defRPr sz="2400">
                <a:solidFill>
                  <a:schemeClr val="tx1"/>
                </a:solidFill>
                <a:latin typeface="Times New Roman" panose="02020603050405020304" pitchFamily="18" charset="0"/>
              </a:defRPr>
            </a:lvl6pPr>
            <a:lvl7pPr marL="2581275" defTabSz="831850" fontAlgn="base">
              <a:spcBef>
                <a:spcPct val="0"/>
              </a:spcBef>
              <a:spcAft>
                <a:spcPct val="0"/>
              </a:spcAft>
              <a:defRPr sz="2400">
                <a:solidFill>
                  <a:schemeClr val="tx1"/>
                </a:solidFill>
                <a:latin typeface="Times New Roman" panose="02020603050405020304" pitchFamily="18" charset="0"/>
              </a:defRPr>
            </a:lvl7pPr>
            <a:lvl8pPr marL="3038475" defTabSz="831850" fontAlgn="base">
              <a:spcBef>
                <a:spcPct val="0"/>
              </a:spcBef>
              <a:spcAft>
                <a:spcPct val="0"/>
              </a:spcAft>
              <a:defRPr sz="2400">
                <a:solidFill>
                  <a:schemeClr val="tx1"/>
                </a:solidFill>
                <a:latin typeface="Times New Roman" panose="02020603050405020304" pitchFamily="18" charset="0"/>
              </a:defRPr>
            </a:lvl8pPr>
            <a:lvl9pPr marL="3495675" defTabSz="831850"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33836" name="Picture 12" descr="C:\project-SQLFund1\images\img-05-14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 y="8572500"/>
            <a:ext cx="4795838" cy="50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129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25147C61-9A83-4F74-B793-0E2730357798}" type="slidenum">
              <a:rPr lang="en-US" altLang="en-US">
                <a:solidFill>
                  <a:schemeClr val="tx1"/>
                </a:solidFill>
              </a:rPr>
              <a:pPr/>
              <a:t>27</a:t>
            </a:fld>
            <a:endParaRPr lang="en-US" altLang="en-US">
              <a:solidFill>
                <a:schemeClr val="tx1"/>
              </a:solidFill>
            </a:endParaRPr>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Group</a:t>
            </a:r>
            <a:r>
              <a:rPr lang="en-US" altLang="en-US">
                <a:latin typeface="Times New Roman" panose="02020603050405020304" pitchFamily="18" charset="0"/>
              </a:rPr>
              <a:t> </a:t>
            </a:r>
            <a:r>
              <a:rPr lang="en-US" altLang="en-US">
                <a:latin typeface="Courier New" panose="02070309020205020404" pitchFamily="49" charset="0"/>
              </a:rPr>
              <a:t>By</a:t>
            </a:r>
            <a:r>
              <a:rPr lang="en-US" altLang="en-US"/>
              <a:t> Clause on Multiple Columns</a:t>
            </a:r>
          </a:p>
          <a:p>
            <a:pPr lvl="1"/>
            <a:r>
              <a:rPr lang="en-US" altLang="en-US">
                <a:solidFill>
                  <a:schemeClr val="tx1"/>
                </a:solidFill>
              </a:rPr>
              <a:t>You can return summary results for groups and subgroups by listing more than one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column. You can determine the default sort order of the results by the order of the columns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In the example in the slide, the </a:t>
            </a:r>
            <a:r>
              <a:rPr lang="en-US" altLang="en-US">
                <a:solidFill>
                  <a:schemeClr val="tx1"/>
                </a:solidFill>
                <a:latin typeface="Courier New" panose="02070309020205020404" pitchFamily="49" charset="0"/>
              </a:rPr>
              <a:t>SELECT</a:t>
            </a:r>
            <a:r>
              <a:rPr lang="en-US" altLang="en-US">
                <a:solidFill>
                  <a:schemeClr val="tx1"/>
                </a:solidFill>
              </a:rPr>
              <a:t> statement containing a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is evaluated as follows:</a:t>
            </a:r>
          </a:p>
          <a:p>
            <a:pPr lvl="2"/>
            <a:r>
              <a:rPr lang="en-US" altLang="en-US">
                <a:solidFill>
                  <a:schemeClr val="tx1"/>
                </a:solidFill>
              </a:rPr>
              <a:t>The </a:t>
            </a:r>
            <a:r>
              <a:rPr lang="en-US" altLang="en-US">
                <a:solidFill>
                  <a:schemeClr val="tx1"/>
                </a:solidFill>
                <a:latin typeface="Courier New" panose="02070309020205020404" pitchFamily="49" charset="0"/>
              </a:rPr>
              <a:t>SELECT</a:t>
            </a:r>
            <a:r>
              <a:rPr lang="en-US" altLang="en-US">
                <a:solidFill>
                  <a:schemeClr val="tx1"/>
                </a:solidFill>
              </a:rPr>
              <a:t> clause specifies the column to be retrieved:</a:t>
            </a:r>
          </a:p>
          <a:p>
            <a:pPr lvl="3"/>
            <a:r>
              <a:rPr lang="en-US" altLang="en-US">
                <a:solidFill>
                  <a:schemeClr val="tx1"/>
                </a:solidFill>
              </a:rPr>
              <a:t>Department number in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3"/>
            <a:r>
              <a:rPr lang="en-US" altLang="en-US">
                <a:solidFill>
                  <a:schemeClr val="tx1"/>
                </a:solidFill>
              </a:rPr>
              <a:t>Job ID in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3"/>
            <a:r>
              <a:rPr lang="en-US" altLang="en-US">
                <a:solidFill>
                  <a:schemeClr val="tx1"/>
                </a:solidFill>
              </a:rPr>
              <a:t>The sum of all salaries in the group that you specified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a:p>
            <a:pPr lvl="2"/>
            <a:r>
              <a:rPr lang="en-US" altLang="en-US">
                <a:solidFill>
                  <a:schemeClr val="tx1"/>
                </a:solidFill>
              </a:rPr>
              <a:t>The </a:t>
            </a:r>
            <a:r>
              <a:rPr lang="en-US" altLang="en-US">
                <a:solidFill>
                  <a:schemeClr val="tx1"/>
                </a:solidFill>
                <a:latin typeface="Courier New" panose="02070309020205020404" pitchFamily="49" charset="0"/>
              </a:rPr>
              <a:t>FROM</a:t>
            </a:r>
            <a:r>
              <a:rPr lang="en-US" altLang="en-US">
                <a:solidFill>
                  <a:schemeClr val="tx1"/>
                </a:solidFill>
              </a:rPr>
              <a:t> clause specifies the tables that the database must access: the </a:t>
            </a:r>
            <a:r>
              <a:rPr lang="en-US" altLang="en-US">
                <a:solidFill>
                  <a:schemeClr val="tx1"/>
                </a:solidFill>
                <a:latin typeface="Courier New" panose="02070309020205020404" pitchFamily="49" charset="0"/>
              </a:rPr>
              <a:t>EMPLOYEES</a:t>
            </a:r>
            <a:r>
              <a:rPr lang="en-US" altLang="en-US">
                <a:solidFill>
                  <a:schemeClr val="tx1"/>
                </a:solidFill>
              </a:rPr>
              <a:t> table</a:t>
            </a:r>
          </a:p>
          <a:p>
            <a:pPr lvl="2"/>
            <a:r>
              <a:rPr lang="en-US" altLang="en-US">
                <a:solidFill>
                  <a:schemeClr val="tx1"/>
                </a:solidFill>
              </a:rPr>
              <a:t>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specifies how you must group the rows:</a:t>
            </a:r>
          </a:p>
          <a:p>
            <a:pPr lvl="3"/>
            <a:r>
              <a:rPr lang="en-US" altLang="en-US">
                <a:solidFill>
                  <a:schemeClr val="tx1"/>
                </a:solidFill>
              </a:rPr>
              <a:t>First, the rows are grouped by the department number.</a:t>
            </a:r>
          </a:p>
          <a:p>
            <a:pPr lvl="3"/>
            <a:r>
              <a:rPr lang="en-US" altLang="en-US">
                <a:solidFill>
                  <a:schemeClr val="tx1"/>
                </a:solidFill>
              </a:rPr>
              <a:t>Second, the rows are grouped by job ID in the department number groups.</a:t>
            </a:r>
          </a:p>
          <a:p>
            <a:pPr lvl="1"/>
            <a:r>
              <a:rPr lang="en-US" altLang="en-US">
                <a:solidFill>
                  <a:schemeClr val="tx1"/>
                </a:solidFill>
              </a:rPr>
              <a:t>So the </a:t>
            </a:r>
            <a:r>
              <a:rPr lang="en-US" altLang="en-US">
                <a:solidFill>
                  <a:schemeClr val="tx1"/>
                </a:solidFill>
                <a:latin typeface="Courier New" panose="02070309020205020404" pitchFamily="49" charset="0"/>
              </a:rPr>
              <a:t>SUM</a:t>
            </a:r>
            <a:r>
              <a:rPr lang="en-US" altLang="en-US">
                <a:solidFill>
                  <a:schemeClr val="tx1"/>
                </a:solidFill>
              </a:rPr>
              <a:t> function is applied to the salary column for all job IDs in each department number group.</a:t>
            </a:r>
          </a:p>
        </p:txBody>
      </p:sp>
    </p:spTree>
    <p:extLst>
      <p:ext uri="{BB962C8B-B14F-4D97-AF65-F5344CB8AC3E}">
        <p14:creationId xmlns:p14="http://schemas.microsoft.com/office/powerpoint/2010/main" val="881178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286DDF4F-73F0-4D2D-9E91-DA12A3779615}" type="slidenum">
              <a:rPr lang="en-US" altLang="en-US">
                <a:solidFill>
                  <a:schemeClr val="tx1"/>
                </a:solidFill>
              </a:rPr>
              <a:pPr/>
              <a:t>28</a:t>
            </a:fld>
            <a:endParaRPr lang="en-US" altLang="en-US">
              <a:solidFill>
                <a:schemeClr val="tx1"/>
              </a:solidFill>
            </a:endParaRPr>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xfrm>
            <a:off x="477838" y="5400675"/>
            <a:ext cx="6359525" cy="3663950"/>
          </a:xfrm>
        </p:spPr>
        <p:txBody>
          <a:bodyPr/>
          <a:lstStyle/>
          <a:p>
            <a:r>
              <a:rPr lang="en-US" altLang="en-US"/>
              <a:t>Restricting Group Results</a:t>
            </a:r>
          </a:p>
          <a:p>
            <a:pPr lvl="1"/>
            <a:r>
              <a:rPr lang="en-US" altLang="en-US"/>
              <a:t>You use the </a:t>
            </a:r>
            <a:r>
              <a:rPr lang="en-US" altLang="en-US">
                <a:latin typeface="Courier New" panose="02070309020205020404" pitchFamily="49" charset="0"/>
              </a:rPr>
              <a:t>HAVING</a:t>
            </a:r>
            <a:r>
              <a:rPr lang="en-US" altLang="en-US"/>
              <a:t> clause to restrict groups in the same way that you use the </a:t>
            </a:r>
            <a:r>
              <a:rPr lang="en-US" altLang="en-US">
                <a:latin typeface="Courier New" panose="02070309020205020404" pitchFamily="49" charset="0"/>
              </a:rPr>
              <a:t>WHERE</a:t>
            </a:r>
            <a:r>
              <a:rPr lang="en-US" altLang="en-US"/>
              <a:t> clause to restrict the rows that you select. To find the maximum salary in each of the departments that have a maximum salary greater than $10,000, you need to do the following:</a:t>
            </a:r>
          </a:p>
          <a:p>
            <a:pPr lvl="2">
              <a:buFont typeface="Times New Roman" panose="02020603050405020304" pitchFamily="18" charset="0"/>
              <a:buNone/>
            </a:pPr>
            <a:r>
              <a:rPr lang="en-US" altLang="en-US"/>
              <a:t>1.	Find the average salary for each department by grouping by department number.</a:t>
            </a:r>
          </a:p>
          <a:p>
            <a:pPr lvl="2">
              <a:buFont typeface="Times New Roman" panose="02020603050405020304" pitchFamily="18" charset="0"/>
              <a:buNone/>
            </a:pPr>
            <a:r>
              <a:rPr lang="en-US" altLang="en-US"/>
              <a:t>2.	Restrict the groups to those departments with a maximum salary greater than $10,000.</a:t>
            </a:r>
          </a:p>
        </p:txBody>
      </p:sp>
    </p:spTree>
    <p:extLst>
      <p:ext uri="{BB962C8B-B14F-4D97-AF65-F5344CB8AC3E}">
        <p14:creationId xmlns:p14="http://schemas.microsoft.com/office/powerpoint/2010/main" val="244655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21464386-B406-434B-97B5-59AFCF0ACCC2}" type="slidenum">
              <a:rPr lang="en-US" altLang="en-US">
                <a:solidFill>
                  <a:schemeClr val="tx1"/>
                </a:solidFill>
              </a:rPr>
              <a:pPr/>
              <a:t>29</a:t>
            </a:fld>
            <a:endParaRPr lang="en-US" altLang="en-US">
              <a:solidFill>
                <a:schemeClr val="tx1"/>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xfrm>
            <a:off x="477838" y="5400675"/>
            <a:ext cx="6359525" cy="3663950"/>
          </a:xfrm>
        </p:spPr>
        <p:txBody>
          <a:bodyPr/>
          <a:lstStyle/>
          <a:p>
            <a:r>
              <a:rPr lang="en-US" altLang="en-US"/>
              <a:t>Restricting Group Results with the </a:t>
            </a:r>
            <a:r>
              <a:rPr lang="en-US" altLang="en-US">
                <a:latin typeface="Courier New" panose="02070309020205020404" pitchFamily="49" charset="0"/>
              </a:rPr>
              <a:t>HAVING</a:t>
            </a:r>
            <a:r>
              <a:rPr lang="en-US" altLang="en-US"/>
              <a:t> Clause</a:t>
            </a:r>
          </a:p>
          <a:p>
            <a:pPr lvl="1"/>
            <a:r>
              <a:rPr lang="en-US" altLang="en-US">
                <a:solidFill>
                  <a:schemeClr val="tx1"/>
                </a:solidFill>
              </a:rPr>
              <a:t>You use the </a:t>
            </a:r>
            <a:r>
              <a:rPr lang="en-US" altLang="en-US">
                <a:solidFill>
                  <a:schemeClr val="tx1"/>
                </a:solidFill>
                <a:latin typeface="Courier New" panose="02070309020205020404" pitchFamily="49" charset="0"/>
              </a:rPr>
              <a:t>HAVING</a:t>
            </a:r>
            <a:r>
              <a:rPr lang="en-US" altLang="en-US">
                <a:solidFill>
                  <a:schemeClr val="tx1"/>
                </a:solidFill>
              </a:rPr>
              <a:t> clause to specify the groups that are to be displayed, thus further restricting the groups on the basis of aggregate information.</a:t>
            </a:r>
          </a:p>
          <a:p>
            <a:pPr lvl="1"/>
            <a:r>
              <a:rPr lang="en-US" altLang="en-US">
                <a:solidFill>
                  <a:schemeClr val="tx1"/>
                </a:solidFill>
              </a:rPr>
              <a:t>In the syntax, </a:t>
            </a:r>
            <a:r>
              <a:rPr lang="en-US" altLang="en-US" i="1">
                <a:solidFill>
                  <a:schemeClr val="tx1"/>
                </a:solidFill>
                <a:latin typeface="Courier New" panose="02070309020205020404" pitchFamily="49" charset="0"/>
              </a:rPr>
              <a:t>group</a:t>
            </a:r>
            <a:r>
              <a:rPr lang="en-US" altLang="en-US" i="1">
                <a:solidFill>
                  <a:schemeClr val="tx1"/>
                </a:solidFill>
              </a:rPr>
              <a:t>_</a:t>
            </a:r>
            <a:r>
              <a:rPr lang="en-US" altLang="en-US" i="1">
                <a:solidFill>
                  <a:schemeClr val="tx1"/>
                </a:solidFill>
                <a:latin typeface="Courier New" panose="02070309020205020404" pitchFamily="49" charset="0"/>
              </a:rPr>
              <a:t>condition</a:t>
            </a:r>
            <a:r>
              <a:rPr lang="en-US" altLang="en-US" i="1">
                <a:solidFill>
                  <a:schemeClr val="tx1"/>
                </a:solidFill>
              </a:rPr>
              <a:t> </a:t>
            </a:r>
            <a:r>
              <a:rPr lang="en-US" altLang="en-US">
                <a:solidFill>
                  <a:schemeClr val="tx1"/>
                </a:solidFill>
              </a:rPr>
              <a:t>restricts the groups of rows returned to those groups for which the specified condition is true.</a:t>
            </a:r>
          </a:p>
          <a:p>
            <a:pPr lvl="1"/>
            <a:r>
              <a:rPr lang="en-US" altLang="en-US">
                <a:solidFill>
                  <a:schemeClr val="tx1"/>
                </a:solidFill>
              </a:rPr>
              <a:t>The Oracle server performs the following steps when you use the </a:t>
            </a:r>
            <a:r>
              <a:rPr lang="en-US" altLang="en-US">
                <a:solidFill>
                  <a:schemeClr val="tx1"/>
                </a:solidFill>
                <a:latin typeface="Courier New" panose="02070309020205020404" pitchFamily="49" charset="0"/>
              </a:rPr>
              <a:t>HAVING</a:t>
            </a:r>
            <a:r>
              <a:rPr lang="en-US" altLang="en-US">
                <a:solidFill>
                  <a:schemeClr val="tx1"/>
                </a:solidFill>
              </a:rPr>
              <a:t> clause:</a:t>
            </a:r>
          </a:p>
          <a:p>
            <a:pPr marL="457200" lvl="2" indent="-228600">
              <a:spcBef>
                <a:spcPct val="15000"/>
              </a:spcBef>
              <a:buFont typeface="Times New Roman" panose="02020603050405020304" pitchFamily="18" charset="0"/>
              <a:buNone/>
            </a:pPr>
            <a:r>
              <a:rPr lang="en-US" altLang="en-US">
                <a:solidFill>
                  <a:schemeClr val="tx1"/>
                </a:solidFill>
              </a:rPr>
              <a:t>1.	Rows are grouped.</a:t>
            </a:r>
          </a:p>
          <a:p>
            <a:pPr marL="457200" lvl="2" indent="-228600">
              <a:spcBef>
                <a:spcPct val="15000"/>
              </a:spcBef>
              <a:buFont typeface="Times New Roman" panose="02020603050405020304" pitchFamily="18" charset="0"/>
              <a:buNone/>
            </a:pPr>
            <a:r>
              <a:rPr lang="en-US" altLang="en-US">
                <a:solidFill>
                  <a:schemeClr val="tx1"/>
                </a:solidFill>
              </a:rPr>
              <a:t>2.	The group function is applied to the group.</a:t>
            </a:r>
          </a:p>
          <a:p>
            <a:pPr marL="457200" lvl="2" indent="-228600">
              <a:spcBef>
                <a:spcPct val="15000"/>
              </a:spcBef>
              <a:buFont typeface="Times New Roman" panose="02020603050405020304" pitchFamily="18" charset="0"/>
              <a:buNone/>
            </a:pPr>
            <a:r>
              <a:rPr lang="en-US" altLang="en-US">
                <a:solidFill>
                  <a:schemeClr val="tx1"/>
                </a:solidFill>
              </a:rPr>
              <a:t>3.	The groups that match the criteria in the </a:t>
            </a:r>
            <a:r>
              <a:rPr lang="en-US" altLang="en-US">
                <a:solidFill>
                  <a:schemeClr val="tx1"/>
                </a:solidFill>
                <a:latin typeface="Courier New" panose="02070309020205020404" pitchFamily="49" charset="0"/>
              </a:rPr>
              <a:t>HAVING</a:t>
            </a:r>
            <a:r>
              <a:rPr lang="en-US" altLang="en-US">
                <a:solidFill>
                  <a:schemeClr val="tx1"/>
                </a:solidFill>
              </a:rPr>
              <a:t> clause are displayed.</a:t>
            </a:r>
          </a:p>
          <a:p>
            <a:pPr lvl="1"/>
            <a:r>
              <a:rPr lang="en-US" altLang="en-US">
                <a:solidFill>
                  <a:schemeClr val="tx1"/>
                </a:solidFill>
              </a:rPr>
              <a:t>The </a:t>
            </a:r>
            <a:r>
              <a:rPr lang="en-US" altLang="en-US">
                <a:solidFill>
                  <a:schemeClr val="tx1"/>
                </a:solidFill>
                <a:latin typeface="Courier New" panose="02070309020205020404" pitchFamily="49" charset="0"/>
              </a:rPr>
              <a:t>HAVING</a:t>
            </a:r>
            <a:r>
              <a:rPr lang="en-US" altLang="en-US">
                <a:solidFill>
                  <a:schemeClr val="tx1"/>
                </a:solidFill>
              </a:rPr>
              <a:t> clause can precede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but it is recommended that you place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first because it is more logical. Groups are formed and group functions are calculated before the </a:t>
            </a:r>
            <a:r>
              <a:rPr lang="en-US" altLang="en-US">
                <a:solidFill>
                  <a:schemeClr val="tx1"/>
                </a:solidFill>
                <a:latin typeface="Courier New" panose="02070309020205020404" pitchFamily="49" charset="0"/>
              </a:rPr>
              <a:t>HAVING</a:t>
            </a:r>
            <a:r>
              <a:rPr lang="en-US" altLang="en-US">
                <a:solidFill>
                  <a:schemeClr val="tx1"/>
                </a:solidFill>
              </a:rPr>
              <a:t> clause is applied to the groups in the </a:t>
            </a:r>
            <a:r>
              <a:rPr lang="en-US" altLang="en-US">
                <a:solidFill>
                  <a:schemeClr val="tx1"/>
                </a:solidFill>
                <a:latin typeface="Courier New" panose="02070309020205020404" pitchFamily="49" charset="0"/>
              </a:rPr>
              <a:t>SELECT</a:t>
            </a:r>
            <a:r>
              <a:rPr lang="en-US" altLang="en-US">
                <a:solidFill>
                  <a:schemeClr val="tx1"/>
                </a:solidFill>
              </a:rPr>
              <a:t> list.</a:t>
            </a:r>
          </a:p>
        </p:txBody>
      </p:sp>
    </p:spTree>
    <p:extLst>
      <p:ext uri="{BB962C8B-B14F-4D97-AF65-F5344CB8AC3E}">
        <p14:creationId xmlns:p14="http://schemas.microsoft.com/office/powerpoint/2010/main" val="2358606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CF837E66-DA11-4F93-8AD8-4195164BDAB4}" type="slidenum">
              <a:rPr lang="en-US" altLang="en-US">
                <a:solidFill>
                  <a:schemeClr val="tx1"/>
                </a:solidFill>
              </a:rPr>
              <a:pPr/>
              <a:t>30</a:t>
            </a:fld>
            <a:endParaRPr lang="en-US" altLang="en-US">
              <a:solidFill>
                <a:schemeClr val="tx1"/>
              </a:solidFill>
            </a:endParaRPr>
          </a:p>
        </p:txBody>
      </p:sp>
      <p:sp>
        <p:nvSpPr>
          <p:cNvPr id="348171" name="Rectangle 11"/>
          <p:cNvSpPr>
            <a:spLocks noGrp="1" noRot="1" noChangeAspect="1" noChangeArrowheads="1" noTextEdit="1"/>
          </p:cNvSpPr>
          <p:nvPr>
            <p:ph type="sldImg"/>
          </p:nvPr>
        </p:nvSpPr>
        <p:spPr>
          <a:ln/>
        </p:spPr>
      </p:sp>
      <p:sp>
        <p:nvSpPr>
          <p:cNvPr id="348172" name="Rectangle 12"/>
          <p:cNvSpPr>
            <a:spLocks noGrp="1" noChangeArrowheads="1"/>
          </p:cNvSpPr>
          <p:nvPr>
            <p:ph type="body" idx="1"/>
          </p:nvPr>
        </p:nvSpPr>
        <p:spPr/>
        <p:txBody>
          <a:bodyPr/>
          <a:lstStyle/>
          <a:p>
            <a:r>
              <a:rPr lang="en-US" altLang="en-US"/>
              <a:t>Using the </a:t>
            </a:r>
            <a:r>
              <a:rPr lang="en-US" altLang="en-US">
                <a:latin typeface="Courier New" panose="02070309020205020404" pitchFamily="49" charset="0"/>
              </a:rPr>
              <a:t>HAVING</a:t>
            </a:r>
            <a:r>
              <a:rPr lang="en-US" altLang="en-US"/>
              <a:t> Clause</a:t>
            </a:r>
          </a:p>
          <a:p>
            <a:pPr lvl="1"/>
            <a:r>
              <a:rPr lang="en-US" altLang="en-US">
                <a:solidFill>
                  <a:schemeClr val="tx1"/>
                </a:solidFill>
              </a:rPr>
              <a:t>The example in the slide displays the department numbers and maximum salaries for those departments with a maximum salary greater than $10,000. </a:t>
            </a:r>
          </a:p>
          <a:p>
            <a:pPr lvl="1"/>
            <a:r>
              <a:rPr lang="en-US" altLang="en-US">
                <a:solidFill>
                  <a:schemeClr val="tx1"/>
                </a:solidFill>
              </a:rPr>
              <a:t>You can use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without using a group function in the </a:t>
            </a:r>
            <a:r>
              <a:rPr lang="en-US" altLang="en-US">
                <a:solidFill>
                  <a:schemeClr val="tx1"/>
                </a:solidFill>
                <a:latin typeface="Courier New" panose="02070309020205020404" pitchFamily="49" charset="0"/>
              </a:rPr>
              <a:t>SELECT</a:t>
            </a:r>
            <a:r>
              <a:rPr lang="en-US" altLang="en-US">
                <a:solidFill>
                  <a:schemeClr val="tx1"/>
                </a:solidFill>
              </a:rPr>
              <a:t> list. If you restrict rows based on the result of a group function, you must have a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as well as the </a:t>
            </a:r>
            <a:r>
              <a:rPr lang="en-US" altLang="en-US">
                <a:solidFill>
                  <a:schemeClr val="tx1"/>
                </a:solidFill>
                <a:latin typeface="Courier New" panose="02070309020205020404" pitchFamily="49" charset="0"/>
              </a:rPr>
              <a:t>HAVING</a:t>
            </a:r>
            <a:r>
              <a:rPr lang="en-US" altLang="en-US">
                <a:solidFill>
                  <a:schemeClr val="tx1"/>
                </a:solidFill>
              </a:rPr>
              <a:t> clause.</a:t>
            </a:r>
          </a:p>
          <a:p>
            <a:pPr lvl="1"/>
            <a:r>
              <a:rPr lang="en-US" altLang="en-US">
                <a:solidFill>
                  <a:schemeClr val="tx1"/>
                </a:solidFill>
              </a:rPr>
              <a:t>The following example displays the department numbers and average salaries for those departments with a maximum salary greater than $10,000:</a:t>
            </a:r>
            <a:endParaRPr lang="en-US" altLang="en-US" sz="500">
              <a:solidFill>
                <a:schemeClr val="tx1"/>
              </a:solidFill>
            </a:endParaRPr>
          </a:p>
          <a:p>
            <a:pPr lvl="4">
              <a:spcBef>
                <a:spcPct val="25000"/>
              </a:spcBef>
            </a:pPr>
            <a:r>
              <a:rPr lang="en-US" altLang="en-US">
                <a:solidFill>
                  <a:schemeClr val="tx1"/>
                </a:solidFill>
              </a:rPr>
              <a:t>SELECT   department_id, AVG(salary)</a:t>
            </a:r>
          </a:p>
          <a:p>
            <a:pPr lvl="4"/>
            <a:r>
              <a:rPr lang="en-US" altLang="en-US">
                <a:solidFill>
                  <a:schemeClr val="tx1"/>
                </a:solidFill>
              </a:rPr>
              <a:t>FROM     employees</a:t>
            </a:r>
          </a:p>
          <a:p>
            <a:pPr lvl="4"/>
            <a:r>
              <a:rPr lang="en-US" altLang="en-US">
                <a:solidFill>
                  <a:schemeClr val="tx1"/>
                </a:solidFill>
              </a:rPr>
              <a:t>GROUP BY department_id</a:t>
            </a:r>
          </a:p>
          <a:p>
            <a:pPr lvl="4"/>
            <a:r>
              <a:rPr lang="en-US" altLang="en-US">
                <a:solidFill>
                  <a:schemeClr val="tx1"/>
                </a:solidFill>
              </a:rPr>
              <a:t>HAVING   max(salary)&gt;10000;</a:t>
            </a:r>
            <a:endParaRPr lang="en-US" altLang="en-US"/>
          </a:p>
        </p:txBody>
      </p:sp>
      <p:sp>
        <p:nvSpPr>
          <p:cNvPr id="348166" name="Rectangle 6"/>
          <p:cNvSpPr>
            <a:spLocks noChangeArrowheads="1"/>
          </p:cNvSpPr>
          <p:nvPr/>
        </p:nvSpPr>
        <p:spPr bwMode="auto">
          <a:xfrm>
            <a:off x="715963" y="6732588"/>
            <a:ext cx="5976937"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48168" name="Picture 8" descr="C:\project-SQLFund1\images\img-05-21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7810500"/>
            <a:ext cx="3576638"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670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0822B555-4CD3-4475-94DD-4D0119ABBAC2}" type="slidenum">
              <a:rPr lang="en-US" altLang="en-US">
                <a:solidFill>
                  <a:schemeClr val="tx1"/>
                </a:solidFill>
              </a:rPr>
              <a:pPr/>
              <a:t>5</a:t>
            </a:fld>
            <a:endParaRPr lang="en-US" altLang="en-US">
              <a:solidFill>
                <a:schemeClr val="tx1"/>
              </a:solidFill>
            </a:endParaRPr>
          </a:p>
        </p:txBody>
      </p:sp>
      <p:sp>
        <p:nvSpPr>
          <p:cNvPr id="419842" name="Rectangle 2050"/>
          <p:cNvSpPr>
            <a:spLocks noGrp="1" noRot="1" noChangeAspect="1" noChangeArrowheads="1" noTextEdit="1"/>
          </p:cNvSpPr>
          <p:nvPr>
            <p:ph type="sldImg"/>
          </p:nvPr>
        </p:nvSpPr>
        <p:spPr>
          <a:ln/>
        </p:spPr>
      </p:sp>
      <p:sp>
        <p:nvSpPr>
          <p:cNvPr id="419843" name="Rectangle 2051"/>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CASE</a:t>
            </a:r>
            <a:r>
              <a:rPr lang="en-US" altLang="en-US"/>
              <a:t> Expression</a:t>
            </a:r>
          </a:p>
          <a:p>
            <a:pPr lvl="1"/>
            <a:r>
              <a:rPr lang="en-US" altLang="en-US"/>
              <a:t>In the SQL statement in the slide, the value of </a:t>
            </a:r>
            <a:r>
              <a:rPr lang="en-US" altLang="en-US">
                <a:latin typeface="Courier New" panose="02070309020205020404" pitchFamily="49" charset="0"/>
              </a:rPr>
              <a:t>JOB_ID</a:t>
            </a:r>
            <a:r>
              <a:rPr lang="en-US" altLang="en-US"/>
              <a:t> is decoded. If </a:t>
            </a:r>
            <a:r>
              <a:rPr lang="en-US" altLang="en-US">
                <a:latin typeface="Courier New" panose="02070309020205020404" pitchFamily="49" charset="0"/>
              </a:rPr>
              <a:t>JOB_ID</a:t>
            </a:r>
            <a:r>
              <a:rPr lang="en-US" altLang="en-US"/>
              <a:t> is </a:t>
            </a:r>
            <a:r>
              <a:rPr lang="en-US" altLang="en-US">
                <a:latin typeface="Courier New" panose="02070309020205020404" pitchFamily="49" charset="0"/>
              </a:rPr>
              <a:t>IT_PROG</a:t>
            </a:r>
            <a:r>
              <a:rPr lang="en-US" altLang="en-US"/>
              <a:t>, the salary increase is 10%; if </a:t>
            </a:r>
            <a:r>
              <a:rPr lang="en-US" altLang="en-US">
                <a:latin typeface="Courier New" panose="02070309020205020404" pitchFamily="49" charset="0"/>
              </a:rPr>
              <a:t>JOB_ID</a:t>
            </a:r>
            <a:r>
              <a:rPr lang="en-US" altLang="en-US"/>
              <a:t> is </a:t>
            </a:r>
            <a:r>
              <a:rPr lang="en-US" altLang="en-US">
                <a:latin typeface="Courier New" panose="02070309020205020404" pitchFamily="49" charset="0"/>
              </a:rPr>
              <a:t>ST_CLERK</a:t>
            </a:r>
            <a:r>
              <a:rPr lang="en-US" altLang="en-US"/>
              <a:t>, the salary increase is 15%; if </a:t>
            </a:r>
            <a:r>
              <a:rPr lang="en-US" altLang="en-US">
                <a:latin typeface="Courier New" panose="02070309020205020404" pitchFamily="49" charset="0"/>
              </a:rPr>
              <a:t>JOB_ID</a:t>
            </a:r>
            <a:r>
              <a:rPr lang="en-US" altLang="en-US"/>
              <a:t> is </a:t>
            </a:r>
            <a:r>
              <a:rPr lang="en-US" altLang="en-US">
                <a:latin typeface="Courier New" panose="02070309020205020404" pitchFamily="49" charset="0"/>
              </a:rPr>
              <a:t>SA_REP</a:t>
            </a:r>
            <a:r>
              <a:rPr lang="en-US" altLang="en-US"/>
              <a:t>, the salary increase is 20%. For all other job roles, there is no increase in salary.</a:t>
            </a:r>
          </a:p>
          <a:p>
            <a:pPr lvl="1"/>
            <a:r>
              <a:rPr lang="en-US" altLang="en-US"/>
              <a:t>The same statement can be written with the </a:t>
            </a:r>
            <a:r>
              <a:rPr lang="en-US" altLang="en-US">
                <a:latin typeface="Courier New" panose="02070309020205020404" pitchFamily="49" charset="0"/>
              </a:rPr>
              <a:t>DECODE</a:t>
            </a:r>
            <a:r>
              <a:rPr lang="en-US" altLang="en-US"/>
              <a:t> function.</a:t>
            </a:r>
          </a:p>
          <a:p>
            <a:pPr lvl="1"/>
            <a:r>
              <a:rPr lang="en-US" altLang="en-US"/>
              <a:t>This is an example of a searched </a:t>
            </a:r>
            <a:r>
              <a:rPr lang="en-US" altLang="en-US">
                <a:latin typeface="Courier New" panose="02070309020205020404" pitchFamily="49" charset="0"/>
              </a:rPr>
              <a:t>CASE</a:t>
            </a:r>
            <a:r>
              <a:rPr lang="en-US" altLang="en-US"/>
              <a:t> expression. In a searched </a:t>
            </a:r>
            <a:r>
              <a:rPr lang="en-US" altLang="en-US">
                <a:latin typeface="Courier New" panose="02070309020205020404" pitchFamily="49" charset="0"/>
              </a:rPr>
              <a:t>CASE</a:t>
            </a:r>
            <a:r>
              <a:rPr lang="en-US" altLang="en-US"/>
              <a:t> expression, the search occurs from left to right until an occurrence of the listed condition is found, and then it returns the return expression. If no condition is found to be true, and if an </a:t>
            </a:r>
            <a:r>
              <a:rPr lang="en-US" altLang="en-US">
                <a:latin typeface="Courier New" panose="02070309020205020404" pitchFamily="49" charset="0"/>
              </a:rPr>
              <a:t>ELSE</a:t>
            </a:r>
            <a:r>
              <a:rPr lang="en-US" altLang="en-US"/>
              <a:t> clause exists, the return expression in the </a:t>
            </a:r>
            <a:r>
              <a:rPr lang="en-US" altLang="en-US">
                <a:latin typeface="Courier New" panose="02070309020205020404" pitchFamily="49" charset="0"/>
              </a:rPr>
              <a:t>ELSE</a:t>
            </a:r>
            <a:r>
              <a:rPr lang="en-US" altLang="en-US"/>
              <a:t> clause is returned; otherwise, a </a:t>
            </a:r>
            <a:r>
              <a:rPr lang="en-US" altLang="en-US">
                <a:latin typeface="Courier New" panose="02070309020205020404" pitchFamily="49" charset="0"/>
              </a:rPr>
              <a:t>NULL</a:t>
            </a:r>
            <a:r>
              <a:rPr lang="en-US" altLang="en-US"/>
              <a:t> is returned.</a:t>
            </a:r>
          </a:p>
          <a:p>
            <a:pPr lvl="4"/>
            <a:r>
              <a:rPr lang="en-US" altLang="en-US"/>
              <a:t>SELECT last_name,salary, </a:t>
            </a:r>
          </a:p>
          <a:p>
            <a:pPr lvl="4"/>
            <a:r>
              <a:rPr lang="en-US" altLang="en-US"/>
              <a:t>(CASE WHEN salary&lt;5000 THEN 'Low' </a:t>
            </a:r>
          </a:p>
          <a:p>
            <a:pPr lvl="4"/>
            <a:r>
              <a:rPr lang="en-US" altLang="en-US"/>
              <a:t>      WHEN salary&lt;10000 THEN 'Medium' </a:t>
            </a:r>
          </a:p>
          <a:p>
            <a:pPr lvl="4"/>
            <a:r>
              <a:rPr lang="en-US" altLang="en-US"/>
              <a:t>      WHEN salary&lt;20000 THEN 'Good' </a:t>
            </a:r>
          </a:p>
          <a:p>
            <a:pPr lvl="4"/>
            <a:r>
              <a:rPr lang="en-US" altLang="en-US"/>
              <a:t>      ELSE 'Excellent' </a:t>
            </a:r>
          </a:p>
          <a:p>
            <a:pPr lvl="4"/>
            <a:r>
              <a:rPr lang="en-US" altLang="en-US"/>
              <a:t>END) qualified_salary </a:t>
            </a:r>
          </a:p>
          <a:p>
            <a:pPr lvl="4"/>
            <a:r>
              <a:rPr lang="en-US" altLang="en-US"/>
              <a:t>FROM employees;</a:t>
            </a:r>
          </a:p>
        </p:txBody>
      </p:sp>
    </p:spTree>
    <p:extLst>
      <p:ext uri="{BB962C8B-B14F-4D97-AF65-F5344CB8AC3E}">
        <p14:creationId xmlns:p14="http://schemas.microsoft.com/office/powerpoint/2010/main" val="311538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3 - </a:t>
            </a:r>
            <a:fld id="{EF017363-743E-47EA-A435-208D10C76EE0}" type="slidenum">
              <a:rPr lang="en-US" altLang="en-US">
                <a:solidFill>
                  <a:schemeClr val="tx1"/>
                </a:solidFill>
              </a:rPr>
              <a:pPr/>
              <a:t>6</a:t>
            </a:fld>
            <a:endParaRPr lang="en-US" altLang="en-US">
              <a:solidFill>
                <a:schemeClr val="tx1"/>
              </a:solidFill>
            </a:endParaRPr>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a:xfrm>
            <a:off x="477838" y="5400675"/>
            <a:ext cx="6359525" cy="3663950"/>
          </a:xfrm>
        </p:spPr>
        <p:txBody>
          <a:bodyPr/>
          <a:lstStyle/>
          <a:p>
            <a:r>
              <a:rPr lang="en-US" altLang="en-US"/>
              <a:t>SQL Functions</a:t>
            </a:r>
          </a:p>
          <a:p>
            <a:pPr lvl="1"/>
            <a:r>
              <a:rPr lang="en-US" altLang="en-US"/>
              <a:t>Functions are a very powerful feature of SQL. They can be used to do the following:</a:t>
            </a:r>
          </a:p>
          <a:p>
            <a:pPr lvl="2"/>
            <a:r>
              <a:rPr lang="en-US" altLang="en-US"/>
              <a:t>Perform calculations on data</a:t>
            </a:r>
          </a:p>
          <a:p>
            <a:pPr lvl="2"/>
            <a:r>
              <a:rPr lang="en-US" altLang="en-US"/>
              <a:t>Modify individual data items</a:t>
            </a:r>
          </a:p>
          <a:p>
            <a:pPr lvl="2"/>
            <a:r>
              <a:rPr lang="en-US" altLang="en-US"/>
              <a:t>Manipulate output for groups of rows</a:t>
            </a:r>
          </a:p>
          <a:p>
            <a:pPr lvl="2"/>
            <a:r>
              <a:rPr lang="en-US" altLang="en-US"/>
              <a:t>Format dates and numbers for display</a:t>
            </a:r>
          </a:p>
          <a:p>
            <a:pPr lvl="2"/>
            <a:r>
              <a:rPr lang="en-US" altLang="en-US"/>
              <a:t>Convert column data types</a:t>
            </a:r>
          </a:p>
          <a:p>
            <a:pPr lvl="1"/>
            <a:r>
              <a:rPr lang="en-US" altLang="en-US"/>
              <a:t>SQL functions sometimes take arguments and always return a value.</a:t>
            </a:r>
          </a:p>
          <a:p>
            <a:pPr lvl="1"/>
            <a:r>
              <a:rPr lang="en-US" altLang="en-US" b="1"/>
              <a:t>Note:</a:t>
            </a:r>
            <a:r>
              <a:rPr lang="en-US" altLang="en-US"/>
              <a:t> If you want to know whether a function is a SQL:2003 compliant function, refer to the </a:t>
            </a:r>
            <a:r>
              <a:rPr lang="en-US" altLang="en-US" i="1"/>
              <a:t>Oracle Compliance To Core SQL:2003</a:t>
            </a:r>
            <a:r>
              <a:rPr lang="en-US" altLang="en-US"/>
              <a:t> section in</a:t>
            </a:r>
            <a:r>
              <a:rPr lang="en-US" altLang="en-US" b="1"/>
              <a:t> </a:t>
            </a:r>
            <a:r>
              <a:rPr lang="en-US" altLang="en-US" i="1"/>
              <a:t>Oracle Database SQL Language Reference 11g, Release 1 (11.1)</a:t>
            </a:r>
            <a:r>
              <a:rPr lang="en-US" altLang="en-US"/>
              <a:t>.</a:t>
            </a:r>
            <a:endParaRPr lang="en-US" altLang="en-US">
              <a:latin typeface="Courier New" panose="02070309020205020404" pitchFamily="49" charset="0"/>
            </a:endParaRPr>
          </a:p>
        </p:txBody>
      </p:sp>
    </p:spTree>
    <p:extLst>
      <p:ext uri="{BB962C8B-B14F-4D97-AF65-F5344CB8AC3E}">
        <p14:creationId xmlns:p14="http://schemas.microsoft.com/office/powerpoint/2010/main" val="1438363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3 - </a:t>
            </a:r>
            <a:fld id="{AAE54D41-EC60-4ACE-AC07-41818FB98612}" type="slidenum">
              <a:rPr lang="en-US" altLang="en-US">
                <a:solidFill>
                  <a:schemeClr val="tx1"/>
                </a:solidFill>
              </a:rPr>
              <a:pPr/>
              <a:t>7</a:t>
            </a:fld>
            <a:endParaRPr lang="en-US" altLang="en-US">
              <a:solidFill>
                <a:schemeClr val="tx1"/>
              </a:solidFill>
            </a:endParaRPr>
          </a:p>
        </p:txBody>
      </p:sp>
      <p:sp>
        <p:nvSpPr>
          <p:cNvPr id="313347" name="Rectangle 3"/>
          <p:cNvSpPr>
            <a:spLocks noGrp="1" noRot="1" noChangeAspect="1" noChangeArrowheads="1" noTextEdit="1"/>
          </p:cNvSpPr>
          <p:nvPr>
            <p:ph type="sldImg"/>
          </p:nvPr>
        </p:nvSpPr>
        <p:spPr>
          <a:ln/>
        </p:spPr>
      </p:sp>
      <p:sp>
        <p:nvSpPr>
          <p:cNvPr id="313348" name="Rectangle 4"/>
          <p:cNvSpPr>
            <a:spLocks noGrp="1" noChangeArrowheads="1"/>
          </p:cNvSpPr>
          <p:nvPr>
            <p:ph type="body" idx="1"/>
          </p:nvPr>
        </p:nvSpPr>
        <p:spPr>
          <a:xfrm>
            <a:off x="477838" y="5400675"/>
            <a:ext cx="6359525" cy="3663950"/>
          </a:xfrm>
        </p:spPr>
        <p:txBody>
          <a:bodyPr/>
          <a:lstStyle/>
          <a:p>
            <a:r>
              <a:rPr lang="en-US" altLang="en-US"/>
              <a:t>Two Types of SQL Functions </a:t>
            </a:r>
          </a:p>
          <a:p>
            <a:pPr lvl="1"/>
            <a:r>
              <a:rPr lang="en-US" altLang="en-US">
                <a:solidFill>
                  <a:schemeClr val="tx1"/>
                </a:solidFill>
              </a:rPr>
              <a:t>There are two types of functions:</a:t>
            </a:r>
          </a:p>
          <a:p>
            <a:pPr lvl="2">
              <a:buClr>
                <a:schemeClr val="tx1"/>
              </a:buClr>
            </a:pPr>
            <a:r>
              <a:rPr lang="en-US" altLang="en-US">
                <a:solidFill>
                  <a:schemeClr val="tx1"/>
                </a:solidFill>
              </a:rPr>
              <a:t>Single-row functions</a:t>
            </a:r>
          </a:p>
          <a:p>
            <a:pPr lvl="2">
              <a:buClr>
                <a:schemeClr val="tx1"/>
              </a:buClr>
            </a:pPr>
            <a:r>
              <a:rPr lang="en-US" altLang="en-US">
                <a:solidFill>
                  <a:schemeClr val="tx1"/>
                </a:solidFill>
              </a:rPr>
              <a:t>Multiple-row functions</a:t>
            </a:r>
          </a:p>
          <a:p>
            <a:pPr lvl="1"/>
            <a:r>
              <a:rPr lang="en-US" altLang="en-US" b="1">
                <a:solidFill>
                  <a:schemeClr val="tx1"/>
                </a:solidFill>
              </a:rPr>
              <a:t>Single-Row Functions</a:t>
            </a:r>
          </a:p>
          <a:p>
            <a:pPr lvl="1"/>
            <a:r>
              <a:rPr lang="en-US" altLang="en-US">
                <a:solidFill>
                  <a:schemeClr val="tx1"/>
                </a:solidFill>
              </a:rPr>
              <a:t>These functions operate on single rows only and return one result per row. There are different types of single-row functions. This lesson covers the following ones:</a:t>
            </a:r>
          </a:p>
          <a:p>
            <a:pPr lvl="2">
              <a:buClr>
                <a:schemeClr val="tx1"/>
              </a:buClr>
            </a:pPr>
            <a:r>
              <a:rPr lang="en-US" altLang="en-US">
                <a:solidFill>
                  <a:schemeClr val="tx1"/>
                </a:solidFill>
              </a:rPr>
              <a:t>Character</a:t>
            </a:r>
          </a:p>
          <a:p>
            <a:pPr lvl="2">
              <a:buClr>
                <a:schemeClr val="tx1"/>
              </a:buClr>
            </a:pPr>
            <a:r>
              <a:rPr lang="en-US" altLang="en-US">
                <a:solidFill>
                  <a:schemeClr val="tx1"/>
                </a:solidFill>
              </a:rPr>
              <a:t>Number</a:t>
            </a:r>
          </a:p>
          <a:p>
            <a:pPr lvl="2">
              <a:buClr>
                <a:schemeClr val="tx1"/>
              </a:buClr>
            </a:pPr>
            <a:r>
              <a:rPr lang="en-US" altLang="en-US">
                <a:solidFill>
                  <a:schemeClr val="tx1"/>
                </a:solidFill>
              </a:rPr>
              <a:t>Date</a:t>
            </a:r>
          </a:p>
          <a:p>
            <a:pPr lvl="2">
              <a:buClr>
                <a:schemeClr val="tx1"/>
              </a:buClr>
            </a:pPr>
            <a:r>
              <a:rPr lang="en-US" altLang="en-US">
                <a:solidFill>
                  <a:schemeClr val="tx1"/>
                </a:solidFill>
              </a:rPr>
              <a:t>Conversion</a:t>
            </a:r>
          </a:p>
          <a:p>
            <a:pPr lvl="2">
              <a:buClr>
                <a:schemeClr val="tx1"/>
              </a:buClr>
            </a:pPr>
            <a:r>
              <a:rPr lang="en-US" altLang="en-US">
                <a:solidFill>
                  <a:schemeClr val="tx1"/>
                </a:solidFill>
              </a:rPr>
              <a:t>General</a:t>
            </a:r>
          </a:p>
          <a:p>
            <a:pPr lvl="1"/>
            <a:r>
              <a:rPr lang="en-US" altLang="en-US" b="1"/>
              <a:t>Multiple-Row Functions</a:t>
            </a:r>
          </a:p>
          <a:p>
            <a:pPr lvl="1"/>
            <a:r>
              <a:rPr lang="en-US" altLang="en-US"/>
              <a:t>Functions can manipulate groups of rows to give one result per group of rows. These functions are also known as </a:t>
            </a:r>
            <a:r>
              <a:rPr lang="en-US" altLang="en-US" i="1"/>
              <a:t>group functions</a:t>
            </a:r>
            <a:r>
              <a:rPr lang="en-US" altLang="en-US"/>
              <a:t> (covered in lesson 5 titled “Reporting Aggregated Data Using the Group Functions”).</a:t>
            </a:r>
          </a:p>
          <a:p>
            <a:pPr lvl="1"/>
            <a:r>
              <a:rPr lang="en-US" altLang="en-US" b="1"/>
              <a:t>Note:</a:t>
            </a:r>
            <a:r>
              <a:rPr lang="en-US" altLang="en-US"/>
              <a:t> For more information and a complete list of available functions and their syntax, see the topic, </a:t>
            </a:r>
            <a:r>
              <a:rPr lang="en-US" altLang="en-US" i="1"/>
              <a:t>Functions</a:t>
            </a:r>
            <a:r>
              <a:rPr lang="en-US" altLang="en-US"/>
              <a:t> in </a:t>
            </a:r>
            <a:r>
              <a:rPr lang="en-US" altLang="en-US" i="1"/>
              <a:t>Oracle Database SQL Language Reference 11g, Release 1 (11.1)</a:t>
            </a:r>
            <a:r>
              <a:rPr lang="en-US" altLang="en-US"/>
              <a:t>.</a:t>
            </a:r>
          </a:p>
        </p:txBody>
      </p:sp>
    </p:spTree>
    <p:extLst>
      <p:ext uri="{BB962C8B-B14F-4D97-AF65-F5344CB8AC3E}">
        <p14:creationId xmlns:p14="http://schemas.microsoft.com/office/powerpoint/2010/main" val="233090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3 - </a:t>
            </a:r>
            <a:fld id="{65822D03-2481-49D6-B921-078CFB566DA6}" type="slidenum">
              <a:rPr lang="en-US" altLang="en-US">
                <a:solidFill>
                  <a:schemeClr val="tx1"/>
                </a:solidFill>
              </a:rPr>
              <a:pPr/>
              <a:t>8</a:t>
            </a:fld>
            <a:endParaRPr lang="en-US" altLang="en-US">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77838" y="5400675"/>
            <a:ext cx="6359525" cy="3663950"/>
          </a:xfrm>
        </p:spPr>
        <p:txBody>
          <a:bodyPr/>
          <a:lstStyle/>
          <a:p>
            <a:r>
              <a:rPr lang="en-US" altLang="en-US"/>
              <a:t>Single-Row Functions</a:t>
            </a:r>
          </a:p>
          <a:p>
            <a:pPr lvl="1"/>
            <a:r>
              <a:rPr lang="en-US" altLang="en-US"/>
              <a:t>Single-row functions</a:t>
            </a:r>
            <a:r>
              <a:rPr lang="en-US" altLang="en-US">
                <a:solidFill>
                  <a:srgbClr val="FC0128"/>
                </a:solidFill>
              </a:rPr>
              <a:t> </a:t>
            </a:r>
            <a:r>
              <a:rPr lang="en-US" altLang="en-US"/>
              <a:t>are used to manipulate data items. </a:t>
            </a:r>
            <a:r>
              <a:rPr lang="en-US" altLang="en-US">
                <a:solidFill>
                  <a:schemeClr val="tx1"/>
                </a:solidFill>
              </a:rPr>
              <a:t>They accept one or more arguments and return one value for each row that is returned by the query. An argument can be one of the following:</a:t>
            </a:r>
          </a:p>
          <a:p>
            <a:pPr lvl="2"/>
            <a:r>
              <a:rPr lang="en-US" altLang="en-US"/>
              <a:t>User-supplied constant</a:t>
            </a:r>
          </a:p>
          <a:p>
            <a:pPr lvl="2"/>
            <a:r>
              <a:rPr lang="en-US" altLang="en-US"/>
              <a:t>Variable value </a:t>
            </a:r>
          </a:p>
          <a:p>
            <a:pPr lvl="2"/>
            <a:r>
              <a:rPr lang="en-US" altLang="en-US"/>
              <a:t>Column name</a:t>
            </a:r>
          </a:p>
          <a:p>
            <a:pPr lvl="2"/>
            <a:r>
              <a:rPr lang="en-US" altLang="en-US"/>
              <a:t>Expression</a:t>
            </a:r>
          </a:p>
          <a:p>
            <a:pPr lvl="1"/>
            <a:r>
              <a:rPr lang="en-US" altLang="en-US"/>
              <a:t>Features of single-row functions include:</a:t>
            </a:r>
          </a:p>
          <a:p>
            <a:pPr lvl="2"/>
            <a:r>
              <a:rPr lang="en-US" altLang="en-US"/>
              <a:t>Acting on each row that is returned in the query</a:t>
            </a:r>
          </a:p>
          <a:p>
            <a:pPr lvl="2"/>
            <a:r>
              <a:rPr lang="en-US" altLang="en-US"/>
              <a:t>Returning one result per row</a:t>
            </a:r>
          </a:p>
          <a:p>
            <a:pPr lvl="2"/>
            <a:r>
              <a:rPr lang="en-US" altLang="en-US"/>
              <a:t>Possibly returning a data value of a different type than the one that is referenced</a:t>
            </a:r>
          </a:p>
          <a:p>
            <a:pPr lvl="2"/>
            <a:r>
              <a:rPr lang="en-US" altLang="en-US"/>
              <a:t>Possibly expecting one or more arguments</a:t>
            </a:r>
          </a:p>
          <a:p>
            <a:pPr lvl="2"/>
            <a:r>
              <a:rPr lang="en-US" altLang="en-US"/>
              <a:t>Can be used in </a:t>
            </a:r>
            <a:r>
              <a:rPr lang="en-US" altLang="en-US">
                <a:latin typeface="Courier New" panose="02070309020205020404" pitchFamily="49" charset="0"/>
              </a:rPr>
              <a:t>SELECT</a:t>
            </a:r>
            <a:r>
              <a:rPr lang="en-US" altLang="en-US"/>
              <a:t>, </a:t>
            </a:r>
            <a:r>
              <a:rPr lang="en-US" altLang="en-US">
                <a:latin typeface="Courier New" panose="02070309020205020404" pitchFamily="49" charset="0"/>
              </a:rPr>
              <a:t>WHERE</a:t>
            </a:r>
            <a:r>
              <a:rPr lang="en-US" altLang="en-US"/>
              <a:t>, and </a:t>
            </a:r>
            <a:r>
              <a:rPr lang="en-US" altLang="en-US">
                <a:latin typeface="Courier New" panose="02070309020205020404" pitchFamily="49" charset="0"/>
              </a:rPr>
              <a:t>ORDER</a:t>
            </a:r>
            <a:r>
              <a:rPr lang="en-US" altLang="en-US"/>
              <a:t> </a:t>
            </a:r>
            <a:r>
              <a:rPr lang="en-US" altLang="en-US">
                <a:latin typeface="Courier New" panose="02070309020205020404" pitchFamily="49" charset="0"/>
              </a:rPr>
              <a:t>BY</a:t>
            </a:r>
            <a:r>
              <a:rPr lang="en-US" altLang="en-US"/>
              <a:t> clauses; can be nested</a:t>
            </a:r>
          </a:p>
          <a:p>
            <a:pPr lvl="1"/>
            <a:r>
              <a:rPr lang="en-US" altLang="en-US"/>
              <a:t>In the syntax:</a:t>
            </a:r>
          </a:p>
          <a:p>
            <a:pPr lvl="2" algn="just">
              <a:buFont typeface="Times New Roman" panose="02020603050405020304" pitchFamily="18" charset="0"/>
              <a:buNone/>
            </a:pPr>
            <a:r>
              <a:rPr lang="en-US" altLang="en-US" i="1">
                <a:latin typeface="Courier New" panose="02070309020205020404" pitchFamily="49" charset="0"/>
              </a:rPr>
              <a:t>function_name</a:t>
            </a:r>
            <a:r>
              <a:rPr lang="en-US" altLang="en-US"/>
              <a:t>	is the name of the function</a:t>
            </a:r>
          </a:p>
          <a:p>
            <a:pPr lvl="2" algn="just">
              <a:buFont typeface="Times New Roman" panose="02020603050405020304" pitchFamily="18" charset="0"/>
              <a:buNone/>
            </a:pPr>
            <a:r>
              <a:rPr lang="en-US" altLang="en-US" i="1">
                <a:latin typeface="Courier New" panose="02070309020205020404" pitchFamily="49" charset="0"/>
              </a:rPr>
              <a:t>arg1, arg2		</a:t>
            </a:r>
            <a:r>
              <a:rPr lang="en-US" altLang="en-US"/>
              <a:t>is any argument to be used by the function. This can be 						represented by a column name or expression.</a:t>
            </a:r>
          </a:p>
        </p:txBody>
      </p:sp>
    </p:spTree>
    <p:extLst>
      <p:ext uri="{BB962C8B-B14F-4D97-AF65-F5344CB8AC3E}">
        <p14:creationId xmlns:p14="http://schemas.microsoft.com/office/powerpoint/2010/main" val="123052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EB4D42E2-F064-4B4B-950E-A4EAE0399636}" type="slidenum">
              <a:rPr lang="en-US" altLang="en-US">
                <a:solidFill>
                  <a:schemeClr val="tx1"/>
                </a:solidFill>
              </a:rPr>
              <a:pPr/>
              <a:t>17</a:t>
            </a:fld>
            <a:endParaRPr lang="en-US" altLang="en-US">
              <a:solidFill>
                <a:schemeClr val="tx1"/>
              </a:solidFill>
            </a:endParaRPr>
          </a:p>
        </p:txBody>
      </p:sp>
      <p:sp>
        <p:nvSpPr>
          <p:cNvPr id="311298" name="Rectangle 2"/>
          <p:cNvSpPr>
            <a:spLocks noChangeArrowheads="1"/>
          </p:cNvSpPr>
          <p:nvPr/>
        </p:nvSpPr>
        <p:spPr bwMode="auto">
          <a:xfrm>
            <a:off x="4143375" y="0"/>
            <a:ext cx="3171825"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299" name="Rectangle 3"/>
          <p:cNvSpPr>
            <a:spLocks noChangeArrowheads="1"/>
          </p:cNvSpPr>
          <p:nvPr/>
        </p:nvSpPr>
        <p:spPr bwMode="auto">
          <a:xfrm>
            <a:off x="-1588" y="0"/>
            <a:ext cx="316706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2" name="Rectangle 6"/>
          <p:cNvSpPr>
            <a:spLocks noGrp="1" noRot="1" noChangeAspect="1" noChangeArrowheads="1" noTextEdit="1"/>
          </p:cNvSpPr>
          <p:nvPr>
            <p:ph type="sldImg"/>
          </p:nvPr>
        </p:nvSpPr>
        <p:spPr>
          <a:ln/>
        </p:spPr>
      </p:sp>
      <p:sp>
        <p:nvSpPr>
          <p:cNvPr id="311303" name="Rectangle 7"/>
          <p:cNvSpPr>
            <a:spLocks noGrp="1" noChangeArrowheads="1"/>
          </p:cNvSpPr>
          <p:nvPr>
            <p:ph type="body" idx="1"/>
          </p:nvPr>
        </p:nvSpPr>
        <p:spPr/>
        <p:txBody>
          <a:bodyPr/>
          <a:lstStyle/>
          <a:p>
            <a:r>
              <a:rPr lang="en-US" altLang="en-US"/>
              <a:t>What Are Group Functions?</a:t>
            </a:r>
          </a:p>
          <a:p>
            <a:pPr lvl="1"/>
            <a:r>
              <a:rPr lang="en-US" altLang="en-US"/>
              <a:t>Unlike single-row functions, group functions operate on sets of rows to give one result per group. These sets may comprise the entire table or the table split into groups.</a:t>
            </a:r>
          </a:p>
        </p:txBody>
      </p:sp>
    </p:spTree>
    <p:extLst>
      <p:ext uri="{BB962C8B-B14F-4D97-AF65-F5344CB8AC3E}">
        <p14:creationId xmlns:p14="http://schemas.microsoft.com/office/powerpoint/2010/main" val="2777971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A702CCBA-4239-406F-8AF4-2E3B927D7B09}" type="slidenum">
              <a:rPr lang="en-US" altLang="en-US">
                <a:solidFill>
                  <a:schemeClr val="tx1"/>
                </a:solidFill>
              </a:rPr>
              <a:pPr/>
              <a:t>18</a:t>
            </a:fld>
            <a:endParaRPr lang="en-US" altLang="en-US">
              <a:solidFill>
                <a:schemeClr val="tx1"/>
              </a:solidFill>
            </a:endParaRPr>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a:xfrm>
            <a:off x="477838" y="5400675"/>
            <a:ext cx="6359525" cy="3663950"/>
          </a:xfrm>
        </p:spPr>
        <p:txBody>
          <a:bodyPr/>
          <a:lstStyle/>
          <a:p>
            <a:r>
              <a:rPr lang="en-US" altLang="en-US"/>
              <a:t>Types of Group Functions</a:t>
            </a:r>
          </a:p>
          <a:p>
            <a:pPr lvl="1"/>
            <a:r>
              <a:rPr lang="en-US" altLang="en-US"/>
              <a:t>Each of the functions accepts an argument. The following table identifies the options that you can use in the syntax:</a:t>
            </a:r>
          </a:p>
        </p:txBody>
      </p:sp>
      <p:graphicFrame>
        <p:nvGraphicFramePr>
          <p:cNvPr id="313348" name="Object 4"/>
          <p:cNvGraphicFramePr>
            <a:graphicFrameLocks/>
          </p:cNvGraphicFramePr>
          <p:nvPr/>
        </p:nvGraphicFramePr>
        <p:xfrm>
          <a:off x="471488" y="6088063"/>
          <a:ext cx="6254750" cy="2857500"/>
        </p:xfrm>
        <a:graphic>
          <a:graphicData uri="http://schemas.openxmlformats.org/presentationml/2006/ole">
            <mc:AlternateContent xmlns:mc="http://schemas.openxmlformats.org/markup-compatibility/2006">
              <mc:Choice xmlns:v="urn:schemas-microsoft-com:vml" Requires="v">
                <p:oleObj spid="_x0000_s26643" name="Document" r:id="rId4" imgW="6045840" imgH="2763000" progId="Word.Document.8">
                  <p:embed/>
                </p:oleObj>
              </mc:Choice>
              <mc:Fallback>
                <p:oleObj name="Document" r:id="rId4" imgW="6045840" imgH="2763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8" y="6088063"/>
                        <a:ext cx="62547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3349" name="Rectangle 5"/>
          <p:cNvSpPr>
            <a:spLocks noChangeArrowheads="1"/>
          </p:cNvSpPr>
          <p:nvPr/>
        </p:nvSpPr>
        <p:spPr bwMode="auto">
          <a:xfrm>
            <a:off x="779463" y="8415338"/>
            <a:ext cx="19367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63066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999D62A3-F9FA-4D99-B11F-E777921798C7}" type="slidenum">
              <a:rPr lang="en-US" altLang="en-US">
                <a:solidFill>
                  <a:schemeClr val="tx1"/>
                </a:solidFill>
              </a:rPr>
              <a:pPr/>
              <a:t>19</a:t>
            </a:fld>
            <a:endParaRPr lang="en-US" altLang="en-US">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77838" y="5400675"/>
            <a:ext cx="6359525" cy="3663950"/>
          </a:xfrm>
        </p:spPr>
        <p:txBody>
          <a:bodyPr/>
          <a:lstStyle/>
          <a:p>
            <a:r>
              <a:rPr lang="en-US" altLang="en-US"/>
              <a:t>Group Functions: Syntax</a:t>
            </a:r>
          </a:p>
          <a:p>
            <a:pPr lvl="1"/>
            <a:r>
              <a:rPr lang="en-US" altLang="en-US"/>
              <a:t>The group function is placed after the </a:t>
            </a:r>
            <a:r>
              <a:rPr lang="en-US" altLang="en-US">
                <a:latin typeface="Courier New" panose="02070309020205020404" pitchFamily="49" charset="0"/>
              </a:rPr>
              <a:t>SELECT</a:t>
            </a:r>
            <a:r>
              <a:rPr lang="en-US" altLang="en-US"/>
              <a:t> keyword. You may have multiple group functions separated by commas. </a:t>
            </a:r>
          </a:p>
          <a:p>
            <a:pPr lvl="1"/>
            <a:r>
              <a:rPr lang="en-US" altLang="en-US"/>
              <a:t>Guidelines for using the group functions:</a:t>
            </a:r>
          </a:p>
          <a:p>
            <a:pPr lvl="2">
              <a:buClr>
                <a:schemeClr val="tx1"/>
              </a:buClr>
              <a:buSzPct val="70000"/>
              <a:buFont typeface="Courier New" panose="02070309020205020404" pitchFamily="49" charset="0"/>
              <a:buChar char="•"/>
            </a:pPr>
            <a:r>
              <a:rPr lang="en-US" altLang="en-US">
                <a:solidFill>
                  <a:schemeClr val="tx1"/>
                </a:solidFill>
                <a:latin typeface="Courier New" panose="02070309020205020404" pitchFamily="49" charset="0"/>
              </a:rPr>
              <a:t>DISTINCT</a:t>
            </a:r>
            <a:r>
              <a:rPr lang="en-US" altLang="en-US">
                <a:solidFill>
                  <a:schemeClr val="tx1"/>
                </a:solidFill>
              </a:rPr>
              <a:t> makes the function consider only nonduplicate values; </a:t>
            </a:r>
            <a:r>
              <a:rPr lang="en-US" altLang="en-US">
                <a:solidFill>
                  <a:schemeClr val="tx1"/>
                </a:solidFill>
                <a:latin typeface="Courier New" panose="02070309020205020404" pitchFamily="49" charset="0"/>
              </a:rPr>
              <a:t>ALL</a:t>
            </a:r>
            <a:r>
              <a:rPr lang="en-US" altLang="en-US">
                <a:solidFill>
                  <a:schemeClr val="tx1"/>
                </a:solidFill>
              </a:rPr>
              <a:t> makes it consider every value, including duplicates. The default is </a:t>
            </a:r>
            <a:r>
              <a:rPr lang="en-US" altLang="en-US">
                <a:solidFill>
                  <a:schemeClr val="tx1"/>
                </a:solidFill>
                <a:latin typeface="Courier New" panose="02070309020205020404" pitchFamily="49" charset="0"/>
              </a:rPr>
              <a:t>ALL</a:t>
            </a:r>
            <a:r>
              <a:rPr lang="en-US" altLang="en-US">
                <a:solidFill>
                  <a:schemeClr val="tx1"/>
                </a:solidFill>
              </a:rPr>
              <a:t> and therefore does not need to be specified.</a:t>
            </a:r>
          </a:p>
          <a:p>
            <a:pPr lvl="2"/>
            <a:r>
              <a:rPr lang="en-US" altLang="en-US">
                <a:solidFill>
                  <a:schemeClr val="tx1"/>
                </a:solidFill>
              </a:rPr>
              <a:t>The data types for the functions with an </a:t>
            </a:r>
            <a:r>
              <a:rPr lang="en-US" altLang="en-US">
                <a:solidFill>
                  <a:schemeClr val="tx1"/>
                </a:solidFill>
                <a:latin typeface="Courier New" panose="02070309020205020404" pitchFamily="49" charset="0"/>
              </a:rPr>
              <a:t>expr</a:t>
            </a:r>
            <a:r>
              <a:rPr lang="en-US" altLang="en-US">
                <a:solidFill>
                  <a:schemeClr val="tx1"/>
                </a:solidFill>
              </a:rPr>
              <a:t> argument may be </a:t>
            </a:r>
            <a:r>
              <a:rPr lang="en-US" altLang="en-US">
                <a:solidFill>
                  <a:schemeClr val="tx1"/>
                </a:solidFill>
                <a:latin typeface="Courier New" panose="02070309020205020404" pitchFamily="49" charset="0"/>
              </a:rPr>
              <a:t>CHAR</a:t>
            </a:r>
            <a:r>
              <a:rPr lang="en-US" altLang="en-US">
                <a:solidFill>
                  <a:schemeClr val="tx1"/>
                </a:solidFill>
              </a:rPr>
              <a:t>, </a:t>
            </a:r>
            <a:r>
              <a:rPr lang="en-US" altLang="en-US">
                <a:solidFill>
                  <a:schemeClr val="tx1"/>
                </a:solidFill>
                <a:latin typeface="Courier New" panose="02070309020205020404" pitchFamily="49" charset="0"/>
              </a:rPr>
              <a:t>VARCHAR2</a:t>
            </a:r>
            <a:r>
              <a:rPr lang="en-US" altLang="en-US">
                <a:solidFill>
                  <a:schemeClr val="tx1"/>
                </a:solidFill>
              </a:rPr>
              <a:t>, </a:t>
            </a:r>
            <a:r>
              <a:rPr lang="en-US" altLang="en-US">
                <a:solidFill>
                  <a:schemeClr val="tx1"/>
                </a:solidFill>
                <a:latin typeface="Courier New" panose="02070309020205020404" pitchFamily="49" charset="0"/>
              </a:rPr>
              <a:t>NUMBER</a:t>
            </a:r>
            <a:r>
              <a:rPr lang="en-US" altLang="en-US">
                <a:solidFill>
                  <a:schemeClr val="tx1"/>
                </a:solidFill>
              </a:rPr>
              <a:t>, or </a:t>
            </a:r>
            <a:r>
              <a:rPr lang="en-US" altLang="en-US">
                <a:solidFill>
                  <a:schemeClr val="tx1"/>
                </a:solidFill>
                <a:latin typeface="Courier New" panose="02070309020205020404" pitchFamily="49" charset="0"/>
              </a:rPr>
              <a:t>DATE</a:t>
            </a:r>
            <a:r>
              <a:rPr lang="en-US" altLang="en-US">
                <a:solidFill>
                  <a:schemeClr val="tx1"/>
                </a:solidFill>
              </a:rPr>
              <a:t>. </a:t>
            </a:r>
          </a:p>
          <a:p>
            <a:pPr lvl="2"/>
            <a:r>
              <a:rPr lang="en-US" altLang="en-US">
                <a:solidFill>
                  <a:schemeClr val="tx1"/>
                </a:solidFill>
              </a:rPr>
              <a:t>All group functions ignore null values. To substitute a value for null values, use the </a:t>
            </a:r>
            <a:r>
              <a:rPr lang="en-US" altLang="en-US">
                <a:solidFill>
                  <a:schemeClr val="tx1"/>
                </a:solidFill>
                <a:latin typeface="Courier New" panose="02070309020205020404" pitchFamily="49" charset="0"/>
              </a:rPr>
              <a:t>NVL</a:t>
            </a:r>
            <a:r>
              <a:rPr lang="en-US" altLang="en-US">
                <a:solidFill>
                  <a:schemeClr val="tx1"/>
                </a:solidFill>
              </a:rPr>
              <a:t>, </a:t>
            </a:r>
            <a:r>
              <a:rPr lang="en-US" altLang="en-US">
                <a:solidFill>
                  <a:schemeClr val="tx1"/>
                </a:solidFill>
                <a:latin typeface="Courier New" panose="02070309020205020404" pitchFamily="49" charset="0"/>
              </a:rPr>
              <a:t>NVL2</a:t>
            </a:r>
            <a:r>
              <a:rPr lang="en-US" altLang="en-US">
                <a:solidFill>
                  <a:schemeClr val="tx1"/>
                </a:solidFill>
              </a:rPr>
              <a:t>, or </a:t>
            </a:r>
            <a:r>
              <a:rPr lang="en-US" altLang="en-US">
                <a:solidFill>
                  <a:schemeClr val="tx1"/>
                </a:solidFill>
                <a:latin typeface="Courier New" panose="02070309020205020404" pitchFamily="49" charset="0"/>
              </a:rPr>
              <a:t>COALESCE</a:t>
            </a:r>
            <a:r>
              <a:rPr lang="en-US" altLang="en-US">
                <a:solidFill>
                  <a:schemeClr val="tx1"/>
                </a:solidFill>
              </a:rPr>
              <a:t> functions.</a:t>
            </a:r>
            <a:endParaRPr lang="en-US" altLang="en-US"/>
          </a:p>
        </p:txBody>
      </p:sp>
      <p:sp>
        <p:nvSpPr>
          <p:cNvPr id="315396" name="Rectangle 4"/>
          <p:cNvSpPr>
            <a:spLocks noChangeArrowheads="1"/>
          </p:cNvSpPr>
          <p:nvPr/>
        </p:nvSpPr>
        <p:spPr bwMode="auto">
          <a:xfrm>
            <a:off x="779463" y="8415338"/>
            <a:ext cx="19367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90294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8DB88C6C-56AE-45CE-A5EA-36CDF13BC708}" type="slidenum">
              <a:rPr lang="en-US" altLang="en-US">
                <a:solidFill>
                  <a:schemeClr val="tx1"/>
                </a:solidFill>
              </a:rPr>
              <a:pPr/>
              <a:t>20</a:t>
            </a:fld>
            <a:endParaRPr lang="en-US" altLang="en-US">
              <a:solidFill>
                <a:schemeClr val="tx1"/>
              </a:solidFill>
            </a:endParaRPr>
          </a:p>
        </p:txBody>
      </p:sp>
      <p:sp>
        <p:nvSpPr>
          <p:cNvPr id="317444" name="Rectangle 4"/>
          <p:cNvSpPr>
            <a:spLocks noGrp="1" noRot="1" noChangeAspect="1" noChangeArrowheads="1" noTextEdit="1"/>
          </p:cNvSpPr>
          <p:nvPr>
            <p:ph type="sldImg"/>
          </p:nvPr>
        </p:nvSpPr>
        <p:spPr>
          <a:ln/>
        </p:spPr>
      </p:sp>
      <p:sp>
        <p:nvSpPr>
          <p:cNvPr id="317445" name="Rectangle 5"/>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AVG</a:t>
            </a:r>
            <a:r>
              <a:rPr lang="en-US" altLang="en-US"/>
              <a:t> and </a:t>
            </a:r>
            <a:r>
              <a:rPr lang="en-US" altLang="en-US">
                <a:latin typeface="Courier New" panose="02070309020205020404" pitchFamily="49" charset="0"/>
              </a:rPr>
              <a:t>SUM</a:t>
            </a:r>
            <a:r>
              <a:rPr lang="en-US" altLang="en-US"/>
              <a:t> Functions</a:t>
            </a:r>
          </a:p>
          <a:p>
            <a:pPr lvl="1"/>
            <a:r>
              <a:rPr lang="en-US" altLang="en-US">
                <a:solidFill>
                  <a:schemeClr val="tx1"/>
                </a:solidFill>
              </a:rPr>
              <a:t>You can use the </a:t>
            </a:r>
            <a:r>
              <a:rPr lang="en-US" altLang="en-US">
                <a:solidFill>
                  <a:schemeClr val="tx1"/>
                </a:solidFill>
                <a:latin typeface="Courier New" panose="02070309020205020404" pitchFamily="49" charset="0"/>
              </a:rPr>
              <a:t>AVG</a:t>
            </a:r>
            <a:r>
              <a:rPr lang="en-US" altLang="en-US">
                <a:solidFill>
                  <a:schemeClr val="tx1"/>
                </a:solidFill>
              </a:rPr>
              <a:t>, </a:t>
            </a:r>
            <a:r>
              <a:rPr lang="en-US" altLang="en-US">
                <a:solidFill>
                  <a:schemeClr val="tx1"/>
                </a:solidFill>
                <a:latin typeface="Courier New" panose="02070309020205020404" pitchFamily="49" charset="0"/>
              </a:rPr>
              <a:t>SUM</a:t>
            </a:r>
            <a:r>
              <a:rPr lang="en-US" altLang="en-US">
                <a:solidFill>
                  <a:schemeClr val="tx1"/>
                </a:solidFill>
              </a:rPr>
              <a:t>, </a:t>
            </a:r>
            <a:r>
              <a:rPr lang="en-US" altLang="en-US">
                <a:solidFill>
                  <a:schemeClr val="tx1"/>
                </a:solidFill>
                <a:latin typeface="Courier New" panose="02070309020205020404" pitchFamily="49" charset="0"/>
              </a:rPr>
              <a:t>MIN</a:t>
            </a:r>
            <a:r>
              <a:rPr lang="en-US" altLang="en-US">
                <a:solidFill>
                  <a:schemeClr val="tx1"/>
                </a:solidFill>
              </a:rPr>
              <a:t>, and </a:t>
            </a:r>
            <a:r>
              <a:rPr lang="en-US" altLang="en-US">
                <a:solidFill>
                  <a:schemeClr val="tx1"/>
                </a:solidFill>
                <a:latin typeface="Courier New" panose="02070309020205020404" pitchFamily="49" charset="0"/>
              </a:rPr>
              <a:t>MAX</a:t>
            </a:r>
            <a:r>
              <a:rPr lang="en-US" altLang="en-US">
                <a:solidFill>
                  <a:schemeClr val="tx1"/>
                </a:solidFill>
              </a:rPr>
              <a:t> functions against the columns that can store numeric data. The example in the slide displays the average, highest, lowest, and sum of monthly salaries for all sales representatives.</a:t>
            </a:r>
            <a:endParaRPr lang="en-US" altLang="en-US"/>
          </a:p>
        </p:txBody>
      </p:sp>
    </p:spTree>
    <p:extLst>
      <p:ext uri="{BB962C8B-B14F-4D97-AF65-F5344CB8AC3E}">
        <p14:creationId xmlns:p14="http://schemas.microsoft.com/office/powerpoint/2010/main" val="2104857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F05789-7FDB-422F-8C69-BA4E02FD97C5}"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4E8F1-F231-40D2-A94A-68209C1FC7E6}"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35AE7-36C1-4948-B52B-5466A2DEFEBD}"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5BC0D-7F63-48AF-9F58-507A71BC91E6}"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F121-54C3-45E0-B27F-231AD2D798BC}"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90023-CB92-4069-B914-B6440132CCEE}" type="datetime1">
              <a:rPr lang="en-US" smtClean="0"/>
              <a:t>10/4/2016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EF69750-52C9-43CD-905A-DACA4FC954F6}" type="datetime1">
              <a:rPr lang="en-US" smtClean="0"/>
              <a:t>10/4/2016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B7F8F-32BE-4CC5-A645-99E2994335C1}"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BC7F6-D40C-4120-9460-AF38D8C21553}"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5611C-AAA1-46E8-BAAC-05C6D75874CC}"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2BCDE-4E41-4D10-A5D3-0A3363400E33}" type="datetime1">
              <a:rPr lang="en-US" smtClean="0"/>
              <a:t>10/4/2016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15121-D063-4687-ADD5-BF055C327E9C}"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99097-B0EE-4B17-B674-31A3AC8C5E7A}" type="datetime1">
              <a:rPr lang="en-US" smtClean="0"/>
              <a:t>10/4/2016</a:t>
            </a:fld>
            <a:endParaRPr lang="en-US" dirty="0"/>
          </a:p>
        </p:txBody>
      </p:sp>
      <p:sp>
        <p:nvSpPr>
          <p:cNvPr id="8" name="Footer Placeholder 7"/>
          <p:cNvSpPr>
            <a:spLocks noGrp="1"/>
          </p:cNvSpPr>
          <p:nvPr>
            <p:ph type="ftr" sz="quarter" idx="11"/>
          </p:nvPr>
        </p:nvSpPr>
        <p:spPr/>
        <p:txBody>
          <a:bodyPr/>
          <a:lstStyle/>
          <a:p>
            <a:r>
              <a:rPr lang="en-US" smtClean="0"/>
              <a:t>Made by : Eng. Doaa M. Abd Elfatah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0154C-F50F-48C3-972A-50B71948BE17}" type="datetime1">
              <a:rPr lang="en-US" smtClean="0"/>
              <a:t>10/4/2016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24FAD8-A3BF-4C3B-9039-F494A46C2F71}" type="datetime1">
              <a:rPr lang="en-US" smtClean="0"/>
              <a:t>10/4/2016</a:t>
            </a:fld>
            <a:endParaRPr lang="en-US" dirty="0"/>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123C-9877-47F0-BDF9-E319F72C823D}"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920F2-370E-4258-9B51-85100DCF37E6}" type="datetime1">
              <a:rPr lang="en-US" smtClean="0"/>
              <a:t>10/4/2016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C9F599-EA41-4BE3-9D37-E65905C53ACB}" type="datetime1">
              <a:rPr lang="en-US" smtClean="0"/>
              <a:t>10/4/2016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Made by : Eng. Doaa M. Abd Elfatah</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8"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92254" y="169156"/>
            <a:ext cx="1465510" cy="7579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ev.mysql.com/doc/refman/5.7/en/mathematical-functions.html#function_pow" TargetMode="External"/><Relationship Id="rId2" Type="http://schemas.openxmlformats.org/officeDocument/2006/relationships/hyperlink" Target="http://dev.mysql.com/doc/refman/5.7/en/numeric-functio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ev.mysql.com/doc/refman/5.7/en/mathematical-functions.html#function_pow" TargetMode="External"/><Relationship Id="rId2" Type="http://schemas.openxmlformats.org/officeDocument/2006/relationships/hyperlink" Target="http://dev.mysql.com/doc/refman/5.7/en/date-and-time-function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dev.mysql.com/doc/refman/5.7/en/information-functions.html#function_row-count" TargetMode="External"/><Relationship Id="rId13" Type="http://schemas.openxmlformats.org/officeDocument/2006/relationships/hyperlink" Target="http://dev.mysql.com/doc/refman/5.7/en/information-functions.html#function_version" TargetMode="External"/><Relationship Id="rId3" Type="http://schemas.openxmlformats.org/officeDocument/2006/relationships/hyperlink" Target="http://dev.mysql.com/doc/refman/5.7/en/information-functions.html#function_collation" TargetMode="External"/><Relationship Id="rId7" Type="http://schemas.openxmlformats.org/officeDocument/2006/relationships/hyperlink" Target="http://dev.mysql.com/doc/refman/5.7/en/information-functions.html#function_last-insert-id" TargetMode="External"/><Relationship Id="rId12" Type="http://schemas.openxmlformats.org/officeDocument/2006/relationships/hyperlink" Target="http://dev.mysql.com/doc/refman/5.7/en/information-functions.html#function_user" TargetMode="External"/><Relationship Id="rId2" Type="http://schemas.openxmlformats.org/officeDocument/2006/relationships/hyperlink" Target="http://dev.mysql.com/doc/refman/5.7/en/information-functions.html#function_charset" TargetMode="External"/><Relationship Id="rId1" Type="http://schemas.openxmlformats.org/officeDocument/2006/relationships/slideLayout" Target="../slideLayouts/slideLayout2.xml"/><Relationship Id="rId6" Type="http://schemas.openxmlformats.org/officeDocument/2006/relationships/hyperlink" Target="http://dev.mysql.com/doc/refman/5.7/en/information-functions.html#function_database" TargetMode="External"/><Relationship Id="rId11" Type="http://schemas.openxmlformats.org/officeDocument/2006/relationships/hyperlink" Target="http://dev.mysql.com/doc/refman/5.7/en/information-functions.html#function_system-user" TargetMode="External"/><Relationship Id="rId5" Type="http://schemas.openxmlformats.org/officeDocument/2006/relationships/hyperlink" Target="http://dev.mysql.com/doc/refman/5.7/en/information-functions.html#function_current-user" TargetMode="External"/><Relationship Id="rId10" Type="http://schemas.openxmlformats.org/officeDocument/2006/relationships/hyperlink" Target="http://dev.mysql.com/doc/refman/5.7/en/information-functions.html#function_session-user" TargetMode="External"/><Relationship Id="rId4" Type="http://schemas.openxmlformats.org/officeDocument/2006/relationships/hyperlink" Target="http://dev.mysql.com/doc/refman/5.7/en/information-functions.html#function_connection-id" TargetMode="External"/><Relationship Id="rId9" Type="http://schemas.openxmlformats.org/officeDocument/2006/relationships/hyperlink" Target="http://dev.mysql.com/doc/refman/5.7/en/information-functions.html#function_schem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ev.mysql.com/doc/refman/5.7/en/string-func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 SQL</a:t>
            </a:r>
            <a:endParaRPr lang="en-US" dirty="0"/>
          </a:p>
        </p:txBody>
      </p:sp>
      <p:sp>
        <p:nvSpPr>
          <p:cNvPr id="3" name="Subtitle 2"/>
          <p:cNvSpPr>
            <a:spLocks noGrp="1"/>
          </p:cNvSpPr>
          <p:nvPr>
            <p:ph type="subTitle" idx="1"/>
          </p:nvPr>
        </p:nvSpPr>
        <p:spPr/>
        <p:txBody>
          <a:bodyPr/>
          <a:lstStyle/>
          <a:p>
            <a:r>
              <a:rPr lang="en-US" dirty="0" smtClean="0"/>
              <a:t>Made by: Eng. </a:t>
            </a:r>
            <a:r>
              <a:rPr lang="en-US" dirty="0" err="1" smtClean="0"/>
              <a:t>Doaa</a:t>
            </a:r>
            <a:r>
              <a:rPr lang="en-US" dirty="0" smtClean="0"/>
              <a:t> </a:t>
            </a:r>
            <a:r>
              <a:rPr lang="en-US" dirty="0" err="1" smtClean="0"/>
              <a:t>m.Abd</a:t>
            </a:r>
            <a:r>
              <a:rPr lang="en-US" dirty="0" smtClean="0"/>
              <a:t> </a:t>
            </a:r>
            <a:r>
              <a:rPr lang="en-US" dirty="0" err="1" smtClean="0"/>
              <a:t>elfatah</a:t>
            </a:r>
            <a:endParaRPr lang="en-US" dirty="0" smtClean="0"/>
          </a:p>
        </p:txBody>
      </p:sp>
    </p:spTree>
    <p:extLst>
      <p:ext uri="{BB962C8B-B14F-4D97-AF65-F5344CB8AC3E}">
        <p14:creationId xmlns:p14="http://schemas.microsoft.com/office/powerpoint/2010/main" val="368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51090"/>
            <a:ext cx="10364451" cy="1596177"/>
          </a:xfrm>
        </p:spPr>
        <p:txBody>
          <a:bodyPr/>
          <a:lstStyle/>
          <a:p>
            <a:r>
              <a:rPr lang="en-US" dirty="0" smtClean="0"/>
              <a:t>Examples</a:t>
            </a:r>
            <a:endParaRPr lang="en-US" dirty="0"/>
          </a:p>
        </p:txBody>
      </p:sp>
      <p:sp>
        <p:nvSpPr>
          <p:cNvPr id="3" name="Content Placeholder 2"/>
          <p:cNvSpPr>
            <a:spLocks noGrp="1"/>
          </p:cNvSpPr>
          <p:nvPr>
            <p:ph sz="quarter" idx="13"/>
          </p:nvPr>
        </p:nvSpPr>
        <p:spPr>
          <a:xfrm>
            <a:off x="913774" y="1970471"/>
            <a:ext cx="10363826" cy="3910884"/>
          </a:xfrm>
        </p:spPr>
        <p:txBody>
          <a:bodyPr/>
          <a:lstStyle/>
          <a:p>
            <a:r>
              <a:rPr lang="en-US" dirty="0"/>
              <a:t>select </a:t>
            </a:r>
            <a:r>
              <a:rPr lang="en-US" dirty="0" err="1" smtClean="0"/>
              <a:t>concat</a:t>
            </a:r>
            <a:r>
              <a:rPr lang="en-US" dirty="0" smtClean="0"/>
              <a:t>(</a:t>
            </a:r>
            <a:r>
              <a:rPr lang="en-US" dirty="0"/>
              <a:t>'</a:t>
            </a:r>
            <a:r>
              <a:rPr lang="en-US" dirty="0" err="1"/>
              <a:t>doaa</a:t>
            </a:r>
            <a:r>
              <a:rPr lang="en-US" dirty="0"/>
              <a:t>' , ' ' , '</a:t>
            </a:r>
            <a:r>
              <a:rPr lang="en-US" dirty="0" err="1"/>
              <a:t>mohmaed</a:t>
            </a:r>
            <a:r>
              <a:rPr lang="en-US" dirty="0"/>
              <a:t>') </a:t>
            </a:r>
            <a:r>
              <a:rPr lang="en-US" dirty="0" err="1" smtClean="0"/>
              <a:t>full_name</a:t>
            </a:r>
            <a:r>
              <a:rPr lang="en-US" dirty="0" smtClean="0"/>
              <a:t>;		--</a:t>
            </a:r>
            <a:r>
              <a:rPr lang="en-US" dirty="0" err="1" smtClean="0"/>
              <a:t>doaa</a:t>
            </a:r>
            <a:r>
              <a:rPr lang="en-US" dirty="0" smtClean="0"/>
              <a:t> </a:t>
            </a:r>
            <a:r>
              <a:rPr lang="en-US" dirty="0" err="1" smtClean="0"/>
              <a:t>moahmed</a:t>
            </a:r>
            <a:endParaRPr lang="en-US" dirty="0" smtClean="0"/>
          </a:p>
          <a:p>
            <a:r>
              <a:rPr lang="en-US" dirty="0"/>
              <a:t>select length('</a:t>
            </a:r>
            <a:r>
              <a:rPr lang="en-US" dirty="0" err="1"/>
              <a:t>doaa</a:t>
            </a:r>
            <a:r>
              <a:rPr lang="en-US" dirty="0"/>
              <a:t>') , CHAR_LENGTH('</a:t>
            </a:r>
            <a:r>
              <a:rPr lang="en-US" dirty="0" err="1"/>
              <a:t>doaa</a:t>
            </a:r>
            <a:r>
              <a:rPr lang="en-US" dirty="0"/>
              <a:t>')  from </a:t>
            </a:r>
            <a:r>
              <a:rPr lang="en-US" dirty="0" smtClean="0"/>
              <a:t>dual;   	--  4 ,4</a:t>
            </a:r>
          </a:p>
          <a:p>
            <a:r>
              <a:rPr lang="en-US" dirty="0"/>
              <a:t>select LENGTH</a:t>
            </a:r>
            <a:r>
              <a:rPr lang="en-US" dirty="0" smtClean="0"/>
              <a:t>(‘</a:t>
            </a:r>
            <a:r>
              <a:rPr lang="ar-EG" dirty="0" smtClean="0"/>
              <a:t>أحمد</a:t>
            </a:r>
            <a:r>
              <a:rPr lang="en-US" dirty="0" smtClean="0"/>
              <a:t>’)   , CHAR_LENGTH(‘</a:t>
            </a:r>
            <a:r>
              <a:rPr lang="ar-EG" dirty="0" smtClean="0"/>
              <a:t>أحمد</a:t>
            </a:r>
            <a:r>
              <a:rPr lang="en-US" dirty="0" smtClean="0"/>
              <a:t>’);    			-- 8  , 4 </a:t>
            </a:r>
          </a:p>
          <a:p>
            <a:r>
              <a:rPr lang="en-US" dirty="0"/>
              <a:t>SELECT INSTR</a:t>
            </a:r>
            <a:r>
              <a:rPr lang="en-US" dirty="0" smtClean="0"/>
              <a:t>(‘New horizons', ‘new');    			-- 1</a:t>
            </a:r>
          </a:p>
          <a:p>
            <a:r>
              <a:rPr lang="en-US" dirty="0"/>
              <a:t>SELECT INSTR(‘New horizons', </a:t>
            </a:r>
            <a:r>
              <a:rPr lang="en-US" dirty="0" smtClean="0"/>
              <a:t>‘old');     			-- 0</a:t>
            </a:r>
            <a:endParaRPr lang="en-US" dirty="0"/>
          </a:p>
          <a:p>
            <a:r>
              <a:rPr lang="en-US" dirty="0"/>
              <a:t>SELECT LEFT('</a:t>
            </a:r>
            <a:r>
              <a:rPr lang="en-US" dirty="0" err="1"/>
              <a:t>foobarbar</a:t>
            </a:r>
            <a:r>
              <a:rPr lang="en-US" dirty="0"/>
              <a:t>', 5);					</a:t>
            </a:r>
            <a:r>
              <a:rPr lang="en-US" dirty="0" smtClean="0"/>
              <a:t>--</a:t>
            </a:r>
            <a:r>
              <a:rPr lang="en-US" dirty="0" err="1" smtClean="0"/>
              <a:t>fooba</a:t>
            </a:r>
            <a:endParaRPr lang="en-US" dirty="0" smtClean="0"/>
          </a:p>
          <a:p>
            <a:r>
              <a:rPr lang="en-US" dirty="0"/>
              <a:t>SELECT RIGHT('</a:t>
            </a:r>
            <a:r>
              <a:rPr lang="en-US" dirty="0" err="1"/>
              <a:t>foobarbar</a:t>
            </a:r>
            <a:r>
              <a:rPr lang="en-US" dirty="0"/>
              <a:t>', 4);					--</a:t>
            </a:r>
            <a:r>
              <a:rPr lang="en-US" dirty="0" err="1" smtClean="0"/>
              <a:t>rbar</a:t>
            </a:r>
            <a:endParaRPr lang="en-US" dirty="0" smtClean="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4072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51090"/>
            <a:ext cx="10364451" cy="1596177"/>
          </a:xfrm>
        </p:spPr>
        <p:txBody>
          <a:bodyPr/>
          <a:lstStyle/>
          <a:p>
            <a:r>
              <a:rPr lang="en-US" dirty="0" smtClean="0"/>
              <a:t>Examples</a:t>
            </a:r>
            <a:endParaRPr lang="en-US" dirty="0"/>
          </a:p>
        </p:txBody>
      </p:sp>
      <p:sp>
        <p:nvSpPr>
          <p:cNvPr id="3" name="Content Placeholder 2"/>
          <p:cNvSpPr>
            <a:spLocks noGrp="1"/>
          </p:cNvSpPr>
          <p:nvPr>
            <p:ph sz="quarter" idx="13"/>
          </p:nvPr>
        </p:nvSpPr>
        <p:spPr>
          <a:xfrm>
            <a:off x="913774" y="2125015"/>
            <a:ext cx="10363826" cy="3910884"/>
          </a:xfrm>
        </p:spPr>
        <p:txBody>
          <a:bodyPr/>
          <a:lstStyle/>
          <a:p>
            <a:r>
              <a:rPr lang="en-US" dirty="0"/>
              <a:t>SELECT SUBSTRING('Quadratically',5</a:t>
            </a:r>
            <a:r>
              <a:rPr lang="en-US" dirty="0" smtClean="0"/>
              <a:t>);			</a:t>
            </a:r>
            <a:r>
              <a:rPr lang="en-US" dirty="0"/>
              <a:t>	--</a:t>
            </a:r>
            <a:r>
              <a:rPr lang="en-US" dirty="0" err="1" smtClean="0"/>
              <a:t>ratically</a:t>
            </a:r>
            <a:endParaRPr lang="en-US" dirty="0" smtClean="0"/>
          </a:p>
          <a:p>
            <a:r>
              <a:rPr lang="en-US" dirty="0"/>
              <a:t>SELECT </a:t>
            </a:r>
            <a:r>
              <a:rPr lang="en-US" dirty="0" smtClean="0"/>
              <a:t>SUBSTRING</a:t>
            </a:r>
            <a:r>
              <a:rPr lang="en-US" dirty="0"/>
              <a:t>('Quadratically',5,6);			--</a:t>
            </a:r>
            <a:r>
              <a:rPr lang="en-US" dirty="0" err="1" smtClean="0"/>
              <a:t>ratica</a:t>
            </a:r>
            <a:endParaRPr lang="en-US" dirty="0" smtClean="0"/>
          </a:p>
          <a:p>
            <a:r>
              <a:rPr lang="en-US" dirty="0"/>
              <a:t>SELECT </a:t>
            </a:r>
            <a:r>
              <a:rPr lang="en-US" dirty="0" smtClean="0"/>
              <a:t>SUBSTRING</a:t>
            </a:r>
            <a:r>
              <a:rPr lang="en-US" dirty="0"/>
              <a:t>('</a:t>
            </a:r>
            <a:r>
              <a:rPr lang="en-US" dirty="0" err="1"/>
              <a:t>Sakila</a:t>
            </a:r>
            <a:r>
              <a:rPr lang="en-US" dirty="0"/>
              <a:t>', -3</a:t>
            </a:r>
            <a:r>
              <a:rPr lang="en-US" dirty="0" smtClean="0"/>
              <a:t>);					--</a:t>
            </a:r>
            <a:r>
              <a:rPr lang="en-US" dirty="0" err="1" smtClean="0"/>
              <a:t>ila</a:t>
            </a:r>
            <a:endParaRPr lang="en-US" dirty="0" smtClean="0"/>
          </a:p>
          <a:p>
            <a:r>
              <a:rPr lang="en-US" dirty="0"/>
              <a:t> SELECT TRIM('  bar   </a:t>
            </a:r>
            <a:r>
              <a:rPr lang="en-US" dirty="0" smtClean="0"/>
              <a:t>');						--bar</a:t>
            </a:r>
          </a:p>
          <a:p>
            <a:r>
              <a:rPr lang="en-US" dirty="0"/>
              <a:t>SELECT SPACE(6);						--’      ‘</a:t>
            </a:r>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036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Numeric Functions</a:t>
            </a:r>
            <a:endParaRPr lang="en-US" dirty="0"/>
          </a:p>
        </p:txBody>
      </p:sp>
      <p:sp>
        <p:nvSpPr>
          <p:cNvPr id="3" name="Content Placeholder 2"/>
          <p:cNvSpPr>
            <a:spLocks noGrp="1"/>
          </p:cNvSpPr>
          <p:nvPr>
            <p:ph sz="quarter" idx="13"/>
          </p:nvPr>
        </p:nvSpPr>
        <p:spPr>
          <a:xfrm>
            <a:off x="913774" y="1931832"/>
            <a:ext cx="10363826" cy="3859368"/>
          </a:xfrm>
        </p:spPr>
        <p:txBody>
          <a:bodyPr>
            <a:normAutofit/>
          </a:bodyPr>
          <a:lstStyle/>
          <a:p>
            <a:r>
              <a:rPr lang="en-US" dirty="0" smtClean="0"/>
              <a:t>abs()	</a:t>
            </a:r>
            <a:r>
              <a:rPr lang="en-US" dirty="0"/>
              <a:t>	</a:t>
            </a:r>
            <a:r>
              <a:rPr lang="en-US" dirty="0" smtClean="0"/>
              <a:t>	Return </a:t>
            </a:r>
            <a:r>
              <a:rPr lang="en-US" dirty="0"/>
              <a:t>the absolute </a:t>
            </a:r>
            <a:r>
              <a:rPr lang="en-US" dirty="0" smtClean="0"/>
              <a:t>value</a:t>
            </a:r>
          </a:p>
          <a:p>
            <a:r>
              <a:rPr lang="en-US" dirty="0" smtClean="0"/>
              <a:t>pow() or power()</a:t>
            </a:r>
            <a:r>
              <a:rPr lang="en-US" dirty="0"/>
              <a:t>	Return the argument raised to the specified </a:t>
            </a:r>
            <a:r>
              <a:rPr lang="en-US" dirty="0" smtClean="0"/>
              <a:t>power</a:t>
            </a:r>
          </a:p>
          <a:p>
            <a:r>
              <a:rPr lang="en-US" dirty="0" smtClean="0"/>
              <a:t>round()</a:t>
            </a:r>
            <a:r>
              <a:rPr lang="en-US" dirty="0"/>
              <a:t>	</a:t>
            </a:r>
            <a:r>
              <a:rPr lang="en-US" dirty="0" smtClean="0"/>
              <a:t>	Round </a:t>
            </a:r>
            <a:r>
              <a:rPr lang="en-US" dirty="0"/>
              <a:t>the </a:t>
            </a:r>
            <a:r>
              <a:rPr lang="en-US" dirty="0" smtClean="0"/>
              <a:t>argument</a:t>
            </a:r>
          </a:p>
          <a:p>
            <a:r>
              <a:rPr lang="en-US" dirty="0"/>
              <a:t>Mod()			</a:t>
            </a:r>
            <a:r>
              <a:rPr lang="en-US" dirty="0" smtClean="0"/>
              <a:t>Return </a:t>
            </a:r>
            <a:r>
              <a:rPr lang="en-US" dirty="0"/>
              <a:t>the remainder</a:t>
            </a:r>
          </a:p>
          <a:p>
            <a:r>
              <a:rPr lang="en-US" dirty="0"/>
              <a:t>TRUNCATE()		Truncate to specified number of decimal places</a:t>
            </a:r>
          </a:p>
          <a:p>
            <a:endParaRPr lang="en-US" dirty="0" smtClean="0"/>
          </a:p>
          <a:p>
            <a:r>
              <a:rPr lang="en-US" dirty="0" smtClean="0"/>
              <a:t>See </a:t>
            </a:r>
            <a:r>
              <a:rPr lang="en-US" dirty="0"/>
              <a:t>more </a:t>
            </a:r>
            <a:br>
              <a:rPr lang="en-US" dirty="0"/>
            </a:br>
            <a:r>
              <a:rPr lang="en-US" dirty="0">
                <a:hlinkClick r:id="rId2"/>
              </a:rPr>
              <a:t>http://</a:t>
            </a:r>
            <a:r>
              <a:rPr lang="en-US" dirty="0" smtClean="0">
                <a:hlinkClick r:id="rId2"/>
              </a:rPr>
              <a:t>dev.mysql.com/doc/refman/5.7/en/numeric-functions.html</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
        <p:nvSpPr>
          <p:cNvPr id="6"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sng" strike="noStrike" cap="none" normalizeH="0" baseline="0" smtClean="0">
                <a:ln>
                  <a:noFill/>
                </a:ln>
                <a:solidFill>
                  <a:srgbClr val="000000"/>
                </a:solidFill>
                <a:effectLst/>
                <a:latin typeface="Courier New" panose="02070309020205020404" pitchFamily="49" charset="0"/>
                <a:cs typeface="Courier New" panose="02070309020205020404" pitchFamily="49" charset="0"/>
                <a:hlinkClick r:id="rId3"/>
              </a:rPr>
              <a:t>POW()</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58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51090"/>
            <a:ext cx="10364451" cy="1596177"/>
          </a:xfrm>
        </p:spPr>
        <p:txBody>
          <a:bodyPr/>
          <a:lstStyle/>
          <a:p>
            <a:r>
              <a:rPr lang="en-US" dirty="0" smtClean="0"/>
              <a:t>Examples</a:t>
            </a:r>
            <a:endParaRPr lang="en-US" dirty="0"/>
          </a:p>
        </p:txBody>
      </p:sp>
      <p:sp>
        <p:nvSpPr>
          <p:cNvPr id="3" name="Content Placeholder 2"/>
          <p:cNvSpPr>
            <a:spLocks noGrp="1"/>
          </p:cNvSpPr>
          <p:nvPr>
            <p:ph sz="quarter" idx="13"/>
          </p:nvPr>
        </p:nvSpPr>
        <p:spPr>
          <a:xfrm>
            <a:off x="913774" y="2125015"/>
            <a:ext cx="10363826" cy="3910884"/>
          </a:xfrm>
        </p:spPr>
        <p:txBody>
          <a:bodyPr/>
          <a:lstStyle/>
          <a:p>
            <a:r>
              <a:rPr lang="en-US" dirty="0"/>
              <a:t>select abs(-10)</a:t>
            </a:r>
            <a:r>
              <a:rPr lang="en-US" dirty="0" smtClean="0"/>
              <a:t>		</a:t>
            </a:r>
            <a:r>
              <a:rPr lang="en-US" dirty="0"/>
              <a:t>	</a:t>
            </a:r>
            <a:r>
              <a:rPr lang="en-US" dirty="0" smtClean="0"/>
              <a:t>--10</a:t>
            </a:r>
          </a:p>
          <a:p>
            <a:r>
              <a:rPr lang="en-US" dirty="0"/>
              <a:t>select pow(10,2)			</a:t>
            </a:r>
            <a:r>
              <a:rPr lang="en-US" dirty="0" smtClean="0"/>
              <a:t>--100</a:t>
            </a:r>
          </a:p>
          <a:p>
            <a:r>
              <a:rPr lang="en-US" dirty="0" smtClean="0"/>
              <a:t>select </a:t>
            </a:r>
            <a:r>
              <a:rPr lang="en-US" dirty="0"/>
              <a:t>mod(10,2</a:t>
            </a:r>
            <a:r>
              <a:rPr lang="en-US" dirty="0" smtClean="0"/>
              <a:t>);			--0</a:t>
            </a:r>
          </a:p>
          <a:p>
            <a:r>
              <a:rPr lang="en-US" dirty="0"/>
              <a:t>select round(10.57</a:t>
            </a:r>
            <a:r>
              <a:rPr lang="en-US" dirty="0" smtClean="0"/>
              <a:t>)</a:t>
            </a:r>
            <a:r>
              <a:rPr lang="en-US" dirty="0"/>
              <a:t>			</a:t>
            </a:r>
            <a:r>
              <a:rPr lang="en-US" dirty="0" smtClean="0"/>
              <a:t>--11</a:t>
            </a:r>
          </a:p>
          <a:p>
            <a:r>
              <a:rPr lang="en-US" dirty="0"/>
              <a:t>SELECT TRUNCATE(1.293,1</a:t>
            </a:r>
            <a:r>
              <a:rPr lang="en-US" dirty="0" smtClean="0"/>
              <a:t>);		--1.2</a:t>
            </a:r>
            <a:endParaRPr lang="en-US" dirty="0"/>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562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Functions</a:t>
            </a:r>
          </a:p>
        </p:txBody>
      </p:sp>
      <p:sp>
        <p:nvSpPr>
          <p:cNvPr id="3" name="Content Placeholder 2"/>
          <p:cNvSpPr>
            <a:spLocks noGrp="1"/>
          </p:cNvSpPr>
          <p:nvPr>
            <p:ph sz="quarter" idx="13"/>
          </p:nvPr>
        </p:nvSpPr>
        <p:spPr>
          <a:xfrm>
            <a:off x="218941" y="1931832"/>
            <a:ext cx="11771289" cy="3859368"/>
          </a:xfrm>
        </p:spPr>
        <p:txBody>
          <a:bodyPr>
            <a:normAutofit/>
          </a:bodyPr>
          <a:lstStyle/>
          <a:p>
            <a:r>
              <a:rPr lang="en-US" dirty="0" smtClean="0"/>
              <a:t>now</a:t>
            </a:r>
            <a:r>
              <a:rPr lang="en-US" dirty="0"/>
              <a:t>() or </a:t>
            </a:r>
            <a:r>
              <a:rPr lang="en-US" dirty="0" smtClean="0"/>
              <a:t>CURRENT_TIMESTAMP	Return </a:t>
            </a:r>
            <a:r>
              <a:rPr lang="en-US" dirty="0"/>
              <a:t>the current date and </a:t>
            </a:r>
            <a:r>
              <a:rPr lang="en-US" dirty="0" smtClean="0"/>
              <a:t>time</a:t>
            </a:r>
          </a:p>
          <a:p>
            <a:r>
              <a:rPr lang="en-US" dirty="0"/>
              <a:t>DATE</a:t>
            </a:r>
            <a:r>
              <a:rPr lang="en-US" dirty="0" smtClean="0"/>
              <a:t>() 				Extract </a:t>
            </a:r>
            <a:r>
              <a:rPr lang="en-US" dirty="0"/>
              <a:t>the date part of a date or </a:t>
            </a:r>
            <a:r>
              <a:rPr lang="en-US" dirty="0" err="1"/>
              <a:t>datetime</a:t>
            </a:r>
            <a:r>
              <a:rPr lang="en-US" dirty="0"/>
              <a:t> </a:t>
            </a:r>
            <a:r>
              <a:rPr lang="en-US" dirty="0" smtClean="0"/>
              <a:t>expression</a:t>
            </a:r>
          </a:p>
          <a:p>
            <a:r>
              <a:rPr lang="en-US" dirty="0"/>
              <a:t>CURTIME() </a:t>
            </a:r>
            <a:r>
              <a:rPr lang="en-US" dirty="0" smtClean="0"/>
              <a:t> or </a:t>
            </a:r>
            <a:r>
              <a:rPr lang="en-US" dirty="0"/>
              <a:t>	CURRENT_TIME</a:t>
            </a:r>
            <a:r>
              <a:rPr lang="en-US" dirty="0" smtClean="0"/>
              <a:t>		Return </a:t>
            </a:r>
            <a:r>
              <a:rPr lang="en-US" dirty="0"/>
              <a:t>the current </a:t>
            </a:r>
            <a:r>
              <a:rPr lang="en-US" dirty="0" smtClean="0"/>
              <a:t>time</a:t>
            </a:r>
          </a:p>
          <a:p>
            <a:r>
              <a:rPr lang="en-US" dirty="0"/>
              <a:t>TIME()				</a:t>
            </a:r>
            <a:r>
              <a:rPr lang="en-US" dirty="0" smtClean="0"/>
              <a:t>	Extract </a:t>
            </a:r>
            <a:r>
              <a:rPr lang="en-US" dirty="0"/>
              <a:t>the time portion of the expression </a:t>
            </a:r>
            <a:r>
              <a:rPr lang="en-US" dirty="0" smtClean="0"/>
              <a:t>passed</a:t>
            </a:r>
          </a:p>
          <a:p>
            <a:r>
              <a:rPr lang="en-US" dirty="0"/>
              <a:t>DATE_FORMAT(</a:t>
            </a:r>
            <a:r>
              <a:rPr lang="en-US" dirty="0" err="1"/>
              <a:t>date,format</a:t>
            </a:r>
            <a:r>
              <a:rPr lang="en-US" dirty="0"/>
              <a:t>)	</a:t>
            </a:r>
            <a:r>
              <a:rPr lang="en-US" dirty="0" smtClean="0"/>
              <a:t>	Formats </a:t>
            </a:r>
            <a:r>
              <a:rPr lang="en-US" dirty="0"/>
              <a:t>the date value according to the format string.</a:t>
            </a:r>
          </a:p>
          <a:p>
            <a:r>
              <a:rPr lang="en-US" dirty="0" smtClean="0"/>
              <a:t>Hour(),day(),month(),year()…</a:t>
            </a:r>
          </a:p>
          <a:p>
            <a:r>
              <a:rPr lang="en-US" dirty="0" smtClean="0"/>
              <a:t>See </a:t>
            </a:r>
            <a:r>
              <a:rPr lang="en-US" dirty="0"/>
              <a:t>more </a:t>
            </a:r>
            <a:br>
              <a:rPr lang="en-US" dirty="0"/>
            </a:br>
            <a:r>
              <a:rPr lang="en-US" dirty="0">
                <a:hlinkClick r:id="rId2"/>
              </a:rPr>
              <a:t>http://</a:t>
            </a:r>
            <a:r>
              <a:rPr lang="en-US" dirty="0" smtClean="0">
                <a:hlinkClick r:id="rId2"/>
              </a:rPr>
              <a:t>dev.mysql.com/doc/refman/5.7/en/date-and-time-functions.html</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
        <p:nvSpPr>
          <p:cNvPr id="6"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sng" strike="noStrike" cap="none" normalizeH="0" baseline="0" smtClean="0">
                <a:ln>
                  <a:noFill/>
                </a:ln>
                <a:solidFill>
                  <a:srgbClr val="000000"/>
                </a:solidFill>
                <a:effectLst/>
                <a:latin typeface="Courier New" panose="02070309020205020404" pitchFamily="49" charset="0"/>
                <a:cs typeface="Courier New" panose="02070309020205020404" pitchFamily="49" charset="0"/>
                <a:hlinkClick r:id="rId3"/>
              </a:rPr>
              <a:t>POW()</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703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51090"/>
            <a:ext cx="10364451" cy="1596177"/>
          </a:xfrm>
        </p:spPr>
        <p:txBody>
          <a:bodyPr/>
          <a:lstStyle/>
          <a:p>
            <a:r>
              <a:rPr lang="en-US" dirty="0" smtClean="0"/>
              <a:t>Examples</a:t>
            </a:r>
            <a:endParaRPr lang="en-US" dirty="0"/>
          </a:p>
        </p:txBody>
      </p:sp>
      <p:sp>
        <p:nvSpPr>
          <p:cNvPr id="3" name="Content Placeholder 2"/>
          <p:cNvSpPr>
            <a:spLocks noGrp="1"/>
          </p:cNvSpPr>
          <p:nvPr>
            <p:ph sz="quarter" idx="13"/>
          </p:nvPr>
        </p:nvSpPr>
        <p:spPr>
          <a:xfrm>
            <a:off x="913774" y="2125015"/>
            <a:ext cx="10363826" cy="3910884"/>
          </a:xfrm>
        </p:spPr>
        <p:txBody>
          <a:bodyPr/>
          <a:lstStyle/>
          <a:p>
            <a:r>
              <a:rPr lang="en-US" dirty="0"/>
              <a:t>select </a:t>
            </a:r>
            <a:r>
              <a:rPr lang="en-US" dirty="0" smtClean="0"/>
              <a:t>now()		</a:t>
            </a:r>
            <a:r>
              <a:rPr lang="en-US" dirty="0"/>
              <a:t>	</a:t>
            </a:r>
          </a:p>
          <a:p>
            <a:r>
              <a:rPr lang="en-US" dirty="0"/>
              <a:t>select month('1981-10-11</a:t>
            </a:r>
            <a:r>
              <a:rPr lang="en-US" dirty="0" smtClean="0"/>
              <a:t>')		--10</a:t>
            </a:r>
          </a:p>
          <a:p>
            <a:r>
              <a:rPr lang="en-US" dirty="0"/>
              <a:t>select year('1981-10-11') , month('1981-10-11') ,day('1981-10-11</a:t>
            </a:r>
            <a:r>
              <a:rPr lang="en-US" dirty="0" smtClean="0"/>
              <a:t>')</a:t>
            </a:r>
          </a:p>
          <a:p>
            <a:r>
              <a:rPr lang="en-US" dirty="0" smtClean="0"/>
              <a:t>SELECT DATE_FORMAT</a:t>
            </a:r>
            <a:r>
              <a:rPr lang="en-US" dirty="0"/>
              <a:t>('2009-10-04 22:23:00', '%W %M %Y</a:t>
            </a:r>
            <a:r>
              <a:rPr lang="en-US" dirty="0" smtClean="0"/>
              <a:t>');</a:t>
            </a:r>
          </a:p>
          <a:p>
            <a:r>
              <a:rPr lang="en-US" dirty="0"/>
              <a:t>SELECT EXTRACT(YEAR FROM '2009-07-02');</a:t>
            </a:r>
            <a:endParaRPr lang="en-US" dirty="0" smtClean="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74184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Functions</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582351505"/>
              </p:ext>
            </p:extLst>
          </p:nvPr>
        </p:nvGraphicFramePr>
        <p:xfrm>
          <a:off x="1030309" y="1774538"/>
          <a:ext cx="9697792" cy="4048085"/>
        </p:xfrm>
        <a:graphic>
          <a:graphicData uri="http://schemas.openxmlformats.org/drawingml/2006/table">
            <a:tbl>
              <a:tblPr/>
              <a:tblGrid>
                <a:gridCol w="2343956"/>
                <a:gridCol w="7353836"/>
              </a:tblGrid>
              <a:tr h="170917">
                <a:tc>
                  <a:txBody>
                    <a:bodyPr/>
                    <a:lstStyle/>
                    <a:p>
                      <a:pPr fontAlgn="base"/>
                      <a:r>
                        <a:rPr lang="en-US" sz="1600" b="1" i="0" dirty="0">
                          <a:effectLst/>
                        </a:rPr>
                        <a:t>Name</a:t>
                      </a:r>
                    </a:p>
                  </a:txBody>
                  <a:tcPr marL="14734" marR="14734" marT="14734" marB="1473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b="1" i="0">
                          <a:effectLst/>
                        </a:rPr>
                        <a:t>Description</a:t>
                      </a:r>
                    </a:p>
                  </a:txBody>
                  <a:tcPr marL="14734" marR="14734" marT="14734" marB="14734">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dirty="0">
                          <a:solidFill>
                            <a:srgbClr val="0074A3"/>
                          </a:solidFill>
                          <a:effectLst/>
                          <a:hlinkClick r:id="rId2"/>
                        </a:rPr>
                        <a:t>CHARSET()</a:t>
                      </a:r>
                      <a:endParaRPr lang="en-US" sz="1600" dirty="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a:effectLst/>
                        </a:rPr>
                        <a:t>Return the character set of the argument</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dirty="0">
                          <a:solidFill>
                            <a:srgbClr val="0074A3"/>
                          </a:solidFill>
                          <a:effectLst/>
                          <a:hlinkClick r:id="rId3"/>
                        </a:rPr>
                        <a:t>COLLATION()</a:t>
                      </a:r>
                      <a:endParaRPr lang="en-US" sz="1600" dirty="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a:effectLst/>
                        </a:rPr>
                        <a:t>Return the collation of the string argument</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a:solidFill>
                            <a:srgbClr val="0074A3"/>
                          </a:solidFill>
                          <a:effectLst/>
                          <a:hlinkClick r:id="rId4"/>
                        </a:rPr>
                        <a:t>CONNECTION_ID()</a:t>
                      </a:r>
                      <a:endParaRPr lang="en-US" sz="160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dirty="0">
                          <a:effectLst/>
                        </a:rPr>
                        <a:t>Return the connection ID (thread ID) for the connection</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a:solidFill>
                            <a:srgbClr val="0074A3"/>
                          </a:solidFill>
                          <a:effectLst/>
                          <a:hlinkClick r:id="rId5"/>
                        </a:rPr>
                        <a:t>CURRENT_USER(), CURRENT_USER</a:t>
                      </a:r>
                      <a:endParaRPr lang="en-US" sz="160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a:effectLst/>
                        </a:rPr>
                        <a:t>The authenticated user name and host name</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a:solidFill>
                            <a:srgbClr val="0074A3"/>
                          </a:solidFill>
                          <a:effectLst/>
                          <a:hlinkClick r:id="rId6"/>
                        </a:rPr>
                        <a:t>DATABASE()</a:t>
                      </a:r>
                      <a:endParaRPr lang="en-US" sz="160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dirty="0">
                          <a:effectLst/>
                        </a:rPr>
                        <a:t>Return the default (current) database name</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330047">
                <a:tc>
                  <a:txBody>
                    <a:bodyPr/>
                    <a:lstStyle/>
                    <a:p>
                      <a:pPr fontAlgn="base"/>
                      <a:r>
                        <a:rPr lang="en-US" sz="1600" u="none" strike="noStrike" dirty="0">
                          <a:solidFill>
                            <a:srgbClr val="0074A3"/>
                          </a:solidFill>
                          <a:effectLst/>
                          <a:hlinkClick r:id="rId7"/>
                        </a:rPr>
                        <a:t>LAST_INSERT_ID()</a:t>
                      </a:r>
                      <a:endParaRPr lang="en-US" sz="1600" dirty="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dirty="0">
                          <a:effectLst/>
                        </a:rPr>
                        <a:t>Value of the AUTOINCREMENT column for the last INSERT</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a:solidFill>
                            <a:srgbClr val="0074A3"/>
                          </a:solidFill>
                          <a:effectLst/>
                          <a:hlinkClick r:id="rId8"/>
                        </a:rPr>
                        <a:t>ROW_COUNT()</a:t>
                      </a:r>
                      <a:endParaRPr lang="en-US" sz="160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dirty="0">
                          <a:effectLst/>
                        </a:rPr>
                        <a:t>The number of rows updated</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a:solidFill>
                            <a:srgbClr val="0074A3"/>
                          </a:solidFill>
                          <a:effectLst/>
                          <a:hlinkClick r:id="rId9"/>
                        </a:rPr>
                        <a:t>SCHEMA()</a:t>
                      </a:r>
                      <a:endParaRPr lang="en-US" sz="160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dirty="0">
                          <a:effectLst/>
                        </a:rPr>
                        <a:t>Synonym for DATABASE()</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a:solidFill>
                            <a:srgbClr val="0074A3"/>
                          </a:solidFill>
                          <a:effectLst/>
                          <a:hlinkClick r:id="rId10"/>
                        </a:rPr>
                        <a:t>SESSION_USER()</a:t>
                      </a:r>
                      <a:endParaRPr lang="en-US" sz="160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dirty="0">
                          <a:effectLst/>
                        </a:rPr>
                        <a:t>Synonym for USER()</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a:solidFill>
                            <a:srgbClr val="0074A3"/>
                          </a:solidFill>
                          <a:effectLst/>
                          <a:hlinkClick r:id="rId11"/>
                        </a:rPr>
                        <a:t>SYSTEM_USER()</a:t>
                      </a:r>
                      <a:endParaRPr lang="en-US" sz="160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dirty="0">
                          <a:effectLst/>
                        </a:rPr>
                        <a:t>Synonym for USER()</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a:solidFill>
                            <a:srgbClr val="0074A3"/>
                          </a:solidFill>
                          <a:effectLst/>
                          <a:hlinkClick r:id="rId12"/>
                        </a:rPr>
                        <a:t>USER()</a:t>
                      </a:r>
                      <a:endParaRPr lang="en-US" sz="160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dirty="0">
                          <a:effectLst/>
                        </a:rPr>
                        <a:t>The user name and host name provided by the client</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188598">
                <a:tc>
                  <a:txBody>
                    <a:bodyPr/>
                    <a:lstStyle/>
                    <a:p>
                      <a:pPr fontAlgn="base"/>
                      <a:r>
                        <a:rPr lang="en-US" sz="1600" u="none" strike="noStrike">
                          <a:solidFill>
                            <a:srgbClr val="0074A3"/>
                          </a:solidFill>
                          <a:effectLst/>
                          <a:hlinkClick r:id="rId13"/>
                        </a:rPr>
                        <a:t>VERSION()</a:t>
                      </a:r>
                      <a:endParaRPr lang="en-US" sz="1600">
                        <a:effectLst/>
                      </a:endParaRP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600" dirty="0">
                          <a:effectLst/>
                        </a:rPr>
                        <a:t>Return a string that indicates the MySQL server version</a:t>
                      </a:r>
                    </a:p>
                  </a:txBody>
                  <a:tcPr marL="24557" marR="24557" marT="23575" marB="23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98404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7" name="Rectangle 5"/>
          <p:cNvSpPr>
            <a:spLocks noChangeArrowheads="1"/>
          </p:cNvSpPr>
          <p:nvPr/>
        </p:nvSpPr>
        <p:spPr bwMode="gray">
          <a:xfrm>
            <a:off x="7713664" y="3825876"/>
            <a:ext cx="1825625" cy="1012825"/>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0291" name="Picture 19" descr="C:\project-SQLFund1\images\img-05-03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1" y="4038600"/>
            <a:ext cx="1211263" cy="503238"/>
          </a:xfrm>
          <a:prstGeom prst="rect">
            <a:avLst/>
          </a:prstGeom>
          <a:noFill/>
          <a:extLst>
            <a:ext uri="{909E8E84-426E-40DD-AFC4-6F175D3DCCD1}">
              <a14:hiddenFill xmlns:a14="http://schemas.microsoft.com/office/drawing/2010/main">
                <a:solidFill>
                  <a:srgbClr val="FFFFFF"/>
                </a:solidFill>
              </a14:hiddenFill>
            </a:ext>
          </a:extLst>
        </p:spPr>
      </p:pic>
      <p:pic>
        <p:nvPicPr>
          <p:cNvPr id="310289" name="Picture 17" descr="C:\project-SQLFund1\images\img-05-03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5257800"/>
            <a:ext cx="26066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310288" name="Picture 16" descr="C:\project-SQLFund1\images\img-05-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438401"/>
            <a:ext cx="2617788" cy="2536825"/>
          </a:xfrm>
          <a:prstGeom prst="rect">
            <a:avLst/>
          </a:prstGeom>
          <a:noFill/>
          <a:extLst>
            <a:ext uri="{909E8E84-426E-40DD-AFC4-6F175D3DCCD1}">
              <a14:hiddenFill xmlns:a14="http://schemas.microsoft.com/office/drawing/2010/main">
                <a:solidFill>
                  <a:srgbClr val="FFFFFF"/>
                </a:solidFill>
              </a14:hiddenFill>
            </a:ext>
          </a:extLst>
        </p:spPr>
      </p:pic>
      <p:sp>
        <p:nvSpPr>
          <p:cNvPr id="310286" name="Rectangle 14"/>
          <p:cNvSpPr>
            <a:spLocks noGrp="1" noChangeArrowheads="1"/>
          </p:cNvSpPr>
          <p:nvPr>
            <p:ph type="title"/>
          </p:nvPr>
        </p:nvSpPr>
        <p:spPr/>
        <p:txBody>
          <a:bodyPr/>
          <a:lstStyle/>
          <a:p>
            <a:r>
              <a:rPr lang="en-US" altLang="en-US" dirty="0"/>
              <a:t>What Are Group Functions</a:t>
            </a:r>
            <a:r>
              <a:rPr lang="en-US" altLang="en-US" dirty="0" smtClean="0"/>
              <a:t>?</a:t>
            </a:r>
            <a:br>
              <a:rPr lang="en-US" altLang="en-US" dirty="0" smtClean="0"/>
            </a:br>
            <a:endParaRPr lang="en-US" altLang="en-US" dirty="0"/>
          </a:p>
        </p:txBody>
      </p:sp>
      <p:sp>
        <p:nvSpPr>
          <p:cNvPr id="310287" name="Rectangle 15"/>
          <p:cNvSpPr>
            <a:spLocks noGrp="1" noChangeArrowheads="1"/>
          </p:cNvSpPr>
          <p:nvPr>
            <p:ph type="body" idx="4294967295"/>
          </p:nvPr>
        </p:nvSpPr>
        <p:spPr>
          <a:xfrm>
            <a:off x="811369" y="1449389"/>
            <a:ext cx="10856889" cy="695325"/>
          </a:xfrm>
          <a:prstGeom prst="rect">
            <a:avLst/>
          </a:prstGeom>
        </p:spPr>
        <p:txBody>
          <a:bodyPr/>
          <a:lstStyle/>
          <a:p>
            <a:r>
              <a:rPr lang="en-US" altLang="en-US" dirty="0"/>
              <a:t>Group functions operate on sets of rows to give one result per group.</a:t>
            </a:r>
          </a:p>
        </p:txBody>
      </p:sp>
      <p:sp>
        <p:nvSpPr>
          <p:cNvPr id="310278" name="Rectangle 6"/>
          <p:cNvSpPr>
            <a:spLocks noChangeArrowheads="1"/>
          </p:cNvSpPr>
          <p:nvPr/>
        </p:nvSpPr>
        <p:spPr bwMode="auto">
          <a:xfrm>
            <a:off x="2635251" y="2120901"/>
            <a:ext cx="1412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latin typeface="Courier New" panose="02070309020205020404" pitchFamily="49" charset="0"/>
              </a:rPr>
              <a:t>EMPLOYEES</a:t>
            </a:r>
          </a:p>
        </p:txBody>
      </p:sp>
      <p:sp>
        <p:nvSpPr>
          <p:cNvPr id="310279" name="Freeform 7"/>
          <p:cNvSpPr>
            <a:spLocks/>
          </p:cNvSpPr>
          <p:nvPr/>
        </p:nvSpPr>
        <p:spPr bwMode="gray">
          <a:xfrm>
            <a:off x="5543551" y="2452689"/>
            <a:ext cx="2157413" cy="3589337"/>
          </a:xfrm>
          <a:custGeom>
            <a:avLst/>
            <a:gdLst>
              <a:gd name="T0" fmla="*/ 0 w 1359"/>
              <a:gd name="T1" fmla="*/ 2542 h 2543"/>
              <a:gd name="T2" fmla="*/ 0 w 1359"/>
              <a:gd name="T3" fmla="*/ 0 h 2543"/>
              <a:gd name="T4" fmla="*/ 1358 w 1359"/>
              <a:gd name="T5" fmla="*/ 962 h 2543"/>
              <a:gd name="T6" fmla="*/ 1358 w 1359"/>
              <a:gd name="T7" fmla="*/ 1702 h 2543"/>
              <a:gd name="T8" fmla="*/ 0 w 1359"/>
              <a:gd name="T9" fmla="*/ 2542 h 2543"/>
            </a:gdLst>
            <a:ahLst/>
            <a:cxnLst>
              <a:cxn ang="0">
                <a:pos x="T0" y="T1"/>
              </a:cxn>
              <a:cxn ang="0">
                <a:pos x="T2" y="T3"/>
              </a:cxn>
              <a:cxn ang="0">
                <a:pos x="T4" y="T5"/>
              </a:cxn>
              <a:cxn ang="0">
                <a:pos x="T6" y="T7"/>
              </a:cxn>
              <a:cxn ang="0">
                <a:pos x="T8" y="T9"/>
              </a:cxn>
            </a:cxnLst>
            <a:rect l="0" t="0" r="r" b="b"/>
            <a:pathLst>
              <a:path w="1359" h="2543">
                <a:moveTo>
                  <a:pt x="0" y="2542"/>
                </a:moveTo>
                <a:lnTo>
                  <a:pt x="0" y="0"/>
                </a:lnTo>
                <a:lnTo>
                  <a:pt x="1358" y="962"/>
                </a:lnTo>
                <a:lnTo>
                  <a:pt x="1358" y="1702"/>
                </a:lnTo>
                <a:lnTo>
                  <a:pt x="0" y="2542"/>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0" name="Rectangle 8"/>
          <p:cNvSpPr>
            <a:spLocks noChangeArrowheads="1"/>
          </p:cNvSpPr>
          <p:nvPr/>
        </p:nvSpPr>
        <p:spPr bwMode="auto">
          <a:xfrm>
            <a:off x="5507038" y="3924300"/>
            <a:ext cx="2278062"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85000"/>
              </a:lnSpc>
              <a:spcBef>
                <a:spcPct val="0"/>
              </a:spcBef>
              <a:buClrTx/>
              <a:buFontTx/>
              <a:buNone/>
            </a:pPr>
            <a:r>
              <a:rPr lang="en-US" altLang="en-US"/>
              <a:t>Maximum salary in </a:t>
            </a:r>
            <a:r>
              <a:rPr lang="en-US" altLang="en-US">
                <a:latin typeface="Courier New" panose="02070309020205020404" pitchFamily="49" charset="0"/>
              </a:rPr>
              <a:t>EMPLOYEES</a:t>
            </a:r>
            <a:r>
              <a:rPr lang="en-US" altLang="en-US" sz="2400">
                <a:latin typeface="Times New Roman" panose="02020603050405020304" pitchFamily="18" charset="0"/>
              </a:rPr>
              <a:t> </a:t>
            </a:r>
            <a:r>
              <a:rPr lang="en-US" altLang="en-US"/>
              <a:t>table</a:t>
            </a:r>
          </a:p>
        </p:txBody>
      </p:sp>
      <p:sp>
        <p:nvSpPr>
          <p:cNvPr id="310281" name="Rectangle 9"/>
          <p:cNvSpPr>
            <a:spLocks noChangeArrowheads="1"/>
          </p:cNvSpPr>
          <p:nvPr/>
        </p:nvSpPr>
        <p:spPr bwMode="gray">
          <a:xfrm>
            <a:off x="4724401" y="2667000"/>
            <a:ext cx="790575" cy="33528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3" name="Text Box 11"/>
          <p:cNvSpPr txBox="1">
            <a:spLocks noChangeArrowheads="1"/>
          </p:cNvSpPr>
          <p:nvPr/>
        </p:nvSpPr>
        <p:spPr bwMode="gray">
          <a:xfrm>
            <a:off x="2971801" y="4876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10285" name="Rectangle 13"/>
          <p:cNvSpPr>
            <a:spLocks noChangeArrowheads="1"/>
          </p:cNvSpPr>
          <p:nvPr/>
        </p:nvSpPr>
        <p:spPr bwMode="gray">
          <a:xfrm>
            <a:off x="7924800" y="4267200"/>
            <a:ext cx="1219200" cy="3048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5612812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30" name="Rectangle 10"/>
          <p:cNvSpPr>
            <a:spLocks noGrp="1" noChangeArrowheads="1"/>
          </p:cNvSpPr>
          <p:nvPr>
            <p:ph type="title"/>
          </p:nvPr>
        </p:nvSpPr>
        <p:spPr/>
        <p:txBody>
          <a:bodyPr/>
          <a:lstStyle/>
          <a:p>
            <a:r>
              <a:rPr lang="en-US" altLang="en-US"/>
              <a:t>Types of Group Functions</a:t>
            </a:r>
          </a:p>
        </p:txBody>
      </p:sp>
      <p:sp>
        <p:nvSpPr>
          <p:cNvPr id="312331" name="Rectangle 11"/>
          <p:cNvSpPr>
            <a:spLocks noGrp="1" noChangeArrowheads="1"/>
          </p:cNvSpPr>
          <p:nvPr>
            <p:ph type="body" idx="4294967295"/>
          </p:nvPr>
        </p:nvSpPr>
        <p:spPr>
          <a:xfrm>
            <a:off x="2133600" y="2299391"/>
            <a:ext cx="7918450" cy="2770187"/>
          </a:xfrm>
          <a:prstGeom prst="rect">
            <a:avLst/>
          </a:prstGeom>
        </p:spPr>
        <p:txBody>
          <a:bodyPr/>
          <a:lstStyle/>
          <a:p>
            <a:pPr lvl="1"/>
            <a:r>
              <a:rPr lang="en-US" altLang="en-US" dirty="0">
                <a:latin typeface="Courier New" panose="02070309020205020404" pitchFamily="49" charset="0"/>
              </a:rPr>
              <a:t>AVG</a:t>
            </a:r>
          </a:p>
          <a:p>
            <a:pPr lvl="1"/>
            <a:r>
              <a:rPr lang="en-US" altLang="en-US" dirty="0">
                <a:latin typeface="Courier New" panose="02070309020205020404" pitchFamily="49" charset="0"/>
              </a:rPr>
              <a:t>COUNT</a:t>
            </a:r>
          </a:p>
          <a:p>
            <a:pPr lvl="1"/>
            <a:r>
              <a:rPr lang="en-US" altLang="en-US" dirty="0">
                <a:latin typeface="Courier New" panose="02070309020205020404" pitchFamily="49" charset="0"/>
              </a:rPr>
              <a:t>MAX</a:t>
            </a:r>
          </a:p>
          <a:p>
            <a:pPr lvl="1"/>
            <a:r>
              <a:rPr lang="en-US" altLang="en-US" dirty="0">
                <a:latin typeface="Courier New" panose="02070309020205020404" pitchFamily="49" charset="0"/>
              </a:rPr>
              <a:t>MIN</a:t>
            </a:r>
          </a:p>
          <a:p>
            <a:pPr lvl="1"/>
            <a:r>
              <a:rPr lang="en-US" altLang="en-US" dirty="0" smtClean="0">
                <a:latin typeface="Courier New" panose="02070309020205020404" pitchFamily="49" charset="0"/>
              </a:rPr>
              <a:t>SUM</a:t>
            </a:r>
            <a:endParaRPr lang="en-US" altLang="en-US" dirty="0">
              <a:latin typeface="Courier New" panose="02070309020205020404" pitchFamily="49" charset="0"/>
            </a:endParaRPr>
          </a:p>
        </p:txBody>
      </p:sp>
      <p:sp>
        <p:nvSpPr>
          <p:cNvPr id="312325" name="Rectangle 5"/>
          <p:cNvSpPr>
            <a:spLocks noChangeArrowheads="1"/>
          </p:cNvSpPr>
          <p:nvPr/>
        </p:nvSpPr>
        <p:spPr bwMode="blackWhite">
          <a:xfrm>
            <a:off x="6083301" y="2686051"/>
            <a:ext cx="2263775" cy="95091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buClrTx/>
              <a:buFontTx/>
              <a:buNone/>
            </a:pPr>
            <a:r>
              <a:rPr lang="en-US" altLang="en-US"/>
              <a:t>Group</a:t>
            </a:r>
          </a:p>
          <a:p>
            <a:pPr algn="ctr" eaLnBrk="0" hangingPunct="0">
              <a:spcBef>
                <a:spcPct val="0"/>
              </a:spcBef>
              <a:buClrTx/>
              <a:buFontTx/>
              <a:buNone/>
            </a:pPr>
            <a:r>
              <a:rPr lang="en-US" altLang="en-US"/>
              <a:t>functions</a:t>
            </a:r>
          </a:p>
        </p:txBody>
      </p:sp>
      <p:sp>
        <p:nvSpPr>
          <p:cNvPr id="312326" name="Line 6"/>
          <p:cNvSpPr>
            <a:spLocks noChangeShapeType="1"/>
          </p:cNvSpPr>
          <p:nvPr/>
        </p:nvSpPr>
        <p:spPr bwMode="auto">
          <a:xfrm>
            <a:off x="5457825" y="3160713"/>
            <a:ext cx="609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7" name="Line 7"/>
          <p:cNvSpPr>
            <a:spLocks noChangeShapeType="1"/>
          </p:cNvSpPr>
          <p:nvPr/>
        </p:nvSpPr>
        <p:spPr bwMode="auto">
          <a:xfrm>
            <a:off x="8358188" y="3160713"/>
            <a:ext cx="609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8" name="Line 8"/>
          <p:cNvSpPr>
            <a:spLocks noChangeShapeType="1"/>
          </p:cNvSpPr>
          <p:nvPr/>
        </p:nvSpPr>
        <p:spPr bwMode="auto">
          <a:xfrm>
            <a:off x="5457825" y="2855913"/>
            <a:ext cx="609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9" name="Line 9"/>
          <p:cNvSpPr>
            <a:spLocks noChangeShapeType="1"/>
          </p:cNvSpPr>
          <p:nvPr/>
        </p:nvSpPr>
        <p:spPr bwMode="auto">
          <a:xfrm>
            <a:off x="5457825" y="3408363"/>
            <a:ext cx="609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1542671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blackGray">
          <a:xfrm>
            <a:off x="2400301" y="1838325"/>
            <a:ext cx="7262813" cy="14668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a:t>
            </a:r>
            <a:r>
              <a:rPr lang="en-US" altLang="en-US" sz="1800" i="1" dirty="0" err="1">
                <a:solidFill>
                  <a:srgbClr val="000000"/>
                </a:solidFill>
                <a:latin typeface="Courier New" panose="02070309020205020404" pitchFamily="49" charset="0"/>
              </a:rPr>
              <a:t>group_function</a:t>
            </a:r>
            <a:r>
              <a:rPr lang="en-US" altLang="en-US" sz="1800" i="1" dirty="0">
                <a:solidFill>
                  <a:srgbClr val="000000"/>
                </a:solidFill>
                <a:latin typeface="Courier New" panose="02070309020205020404" pitchFamily="49" charset="0"/>
              </a:rPr>
              <a:t>(column), ...</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FROM	  </a:t>
            </a:r>
            <a:r>
              <a:rPr lang="en-US" altLang="en-US" sz="1800" i="1" dirty="0">
                <a:solidFill>
                  <a:srgbClr val="000000"/>
                </a:solidFill>
                <a:latin typeface="Courier New" panose="02070309020205020404" pitchFamily="49" charset="0"/>
              </a:rPr>
              <a:t>table</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[WHERE	  </a:t>
            </a:r>
            <a:r>
              <a:rPr lang="en-US" altLang="en-US" sz="1800" i="1" dirty="0">
                <a:solidFill>
                  <a:srgbClr val="000000"/>
                </a:solidFill>
                <a:latin typeface="Courier New" panose="02070309020205020404" pitchFamily="49" charset="0"/>
              </a:rPr>
              <a:t>condition</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[ORDER BY  </a:t>
            </a:r>
            <a:r>
              <a:rPr lang="en-US" altLang="en-US" sz="1800" i="1" dirty="0">
                <a:solidFill>
                  <a:srgbClr val="000000"/>
                </a:solidFill>
                <a:latin typeface="Courier New" panose="02070309020205020404" pitchFamily="49" charset="0"/>
              </a:rPr>
              <a:t>column</a:t>
            </a:r>
            <a:r>
              <a:rPr lang="en-US" altLang="en-US" sz="1800" dirty="0">
                <a:solidFill>
                  <a:srgbClr val="000000"/>
                </a:solidFill>
                <a:latin typeface="Courier New" panose="02070309020205020404" pitchFamily="49" charset="0"/>
              </a:rPr>
              <a:t>];</a:t>
            </a:r>
          </a:p>
        </p:txBody>
      </p:sp>
      <p:sp>
        <p:nvSpPr>
          <p:cNvPr id="314371" name="Rectangle 3"/>
          <p:cNvSpPr>
            <a:spLocks noGrp="1" noChangeArrowheads="1"/>
          </p:cNvSpPr>
          <p:nvPr>
            <p:ph type="title"/>
          </p:nvPr>
        </p:nvSpPr>
        <p:spPr/>
        <p:txBody>
          <a:bodyPr/>
          <a:lstStyle/>
          <a:p>
            <a:r>
              <a:rPr lang="en-US" altLang="en-US"/>
              <a:t>Group Functions: Syntax</a:t>
            </a:r>
          </a:p>
        </p:txBody>
      </p:sp>
      <p:sp>
        <p:nvSpPr>
          <p:cNvPr id="314372" name="Rectangle 4"/>
          <p:cNvSpPr>
            <a:spLocks noChangeArrowheads="1"/>
          </p:cNvSpPr>
          <p:nvPr/>
        </p:nvSpPr>
        <p:spPr bwMode="gray">
          <a:xfrm>
            <a:off x="3962400" y="2006600"/>
            <a:ext cx="3810000" cy="3048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638241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expression &amp; Built in functions </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9777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26" name="Picture 10" descr="C:\project-SQLFund1\images\img-05-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4326229"/>
            <a:ext cx="5165725" cy="525463"/>
          </a:xfrm>
          <a:prstGeom prst="rect">
            <a:avLst/>
          </a:prstGeom>
          <a:noFill/>
          <a:extLst>
            <a:ext uri="{909E8E84-426E-40DD-AFC4-6F175D3DCCD1}">
              <a14:hiddenFill xmlns:a14="http://schemas.microsoft.com/office/drawing/2010/main">
                <a:solidFill>
                  <a:srgbClr val="FFFFFF"/>
                </a:solidFill>
              </a14:hiddenFill>
            </a:ext>
          </a:extLst>
        </p:spPr>
      </p:pic>
      <p:sp>
        <p:nvSpPr>
          <p:cNvPr id="316418" name="Rectangle 2"/>
          <p:cNvSpPr>
            <a:spLocks noChangeArrowheads="1"/>
          </p:cNvSpPr>
          <p:nvPr/>
        </p:nvSpPr>
        <p:spPr bwMode="blackGray">
          <a:xfrm>
            <a:off x="2400301" y="2726029"/>
            <a:ext cx="7262813" cy="11906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AVG(salary), MAX(salary),</a:t>
            </a:r>
          </a:p>
          <a:p>
            <a:pPr eaLnBrk="0" hangingPunct="0">
              <a:buClrTx/>
              <a:buFontTx/>
              <a:buNone/>
            </a:pPr>
            <a:r>
              <a:rPr lang="en-US" altLang="en-US" sz="1800">
                <a:solidFill>
                  <a:srgbClr val="000000"/>
                </a:solidFill>
                <a:latin typeface="Courier New" panose="02070309020205020404" pitchFamily="49" charset="0"/>
              </a:rPr>
              <a:t>       MIN(salary), SUM(salary)</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WHERE  job_id LIKE '%REP%';</a:t>
            </a:r>
          </a:p>
        </p:txBody>
      </p:sp>
      <p:sp>
        <p:nvSpPr>
          <p:cNvPr id="316424" name="Rectangle 8"/>
          <p:cNvSpPr>
            <a:spLocks noGrp="1" noChangeArrowheads="1"/>
          </p:cNvSpPr>
          <p:nvPr>
            <p:ph type="title"/>
          </p:nvPr>
        </p:nvSpPr>
        <p:spPr/>
        <p:txBody>
          <a:bodyPr/>
          <a:lstStyle/>
          <a:p>
            <a:r>
              <a:rPr lang="en-US" altLang="en-US" dirty="0"/>
              <a:t>Using the </a:t>
            </a:r>
            <a:r>
              <a:rPr lang="en-US" altLang="en-US" dirty="0">
                <a:latin typeface="Courier New" panose="02070309020205020404" pitchFamily="49" charset="0"/>
              </a:rPr>
              <a:t>AVG</a:t>
            </a:r>
            <a:r>
              <a:rPr lang="en-US" altLang="en-US" dirty="0"/>
              <a:t> and </a:t>
            </a:r>
            <a:r>
              <a:rPr lang="en-US" altLang="en-US" dirty="0">
                <a:latin typeface="Courier New" panose="02070309020205020404" pitchFamily="49" charset="0"/>
              </a:rPr>
              <a:t>SUM</a:t>
            </a:r>
            <a:r>
              <a:rPr lang="en-US" altLang="en-US" dirty="0"/>
              <a:t> </a:t>
            </a:r>
            <a:r>
              <a:rPr lang="en-US" altLang="en-US" dirty="0" smtClean="0"/>
              <a:t>Functions</a:t>
            </a:r>
            <a:br>
              <a:rPr lang="en-US" altLang="en-US" dirty="0" smtClean="0"/>
            </a:br>
            <a:endParaRPr lang="en-US" altLang="en-US" dirty="0"/>
          </a:p>
        </p:txBody>
      </p:sp>
      <p:sp>
        <p:nvSpPr>
          <p:cNvPr id="316425" name="Rectangle 9"/>
          <p:cNvSpPr>
            <a:spLocks noGrp="1" noChangeArrowheads="1"/>
          </p:cNvSpPr>
          <p:nvPr>
            <p:ph type="body" idx="4294967295"/>
          </p:nvPr>
        </p:nvSpPr>
        <p:spPr>
          <a:xfrm>
            <a:off x="2133600" y="1861512"/>
            <a:ext cx="7918450" cy="360362"/>
          </a:xfrm>
          <a:prstGeom prst="rect">
            <a:avLst/>
          </a:prstGeom>
        </p:spPr>
        <p:txBody>
          <a:bodyPr>
            <a:normAutofit fontScale="85000" lnSpcReduction="20000"/>
          </a:bodyPr>
          <a:lstStyle/>
          <a:p>
            <a:r>
              <a:rPr lang="en-US" altLang="en-US" dirty="0"/>
              <a:t>You can use </a:t>
            </a:r>
            <a:r>
              <a:rPr lang="en-US" altLang="en-US" dirty="0">
                <a:latin typeface="Courier New" panose="02070309020205020404" pitchFamily="49" charset="0"/>
              </a:rPr>
              <a:t>AVG</a:t>
            </a:r>
            <a:r>
              <a:rPr lang="en-US" altLang="en-US" dirty="0"/>
              <a:t> and </a:t>
            </a:r>
            <a:r>
              <a:rPr lang="en-US" altLang="en-US" dirty="0">
                <a:latin typeface="Courier New" panose="02070309020205020404" pitchFamily="49" charset="0"/>
              </a:rPr>
              <a:t>SUM</a:t>
            </a:r>
            <a:r>
              <a:rPr lang="en-US" altLang="en-US" dirty="0"/>
              <a:t> for numeric data.</a:t>
            </a:r>
          </a:p>
        </p:txBody>
      </p:sp>
      <p:sp>
        <p:nvSpPr>
          <p:cNvPr id="316421" name="Rectangle 5"/>
          <p:cNvSpPr>
            <a:spLocks noChangeArrowheads="1"/>
          </p:cNvSpPr>
          <p:nvPr/>
        </p:nvSpPr>
        <p:spPr bwMode="gray">
          <a:xfrm>
            <a:off x="3381375" y="2784767"/>
            <a:ext cx="3524250" cy="541337"/>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3" name="Rectangle 7"/>
          <p:cNvSpPr>
            <a:spLocks noChangeArrowheads="1"/>
          </p:cNvSpPr>
          <p:nvPr/>
        </p:nvSpPr>
        <p:spPr bwMode="gray">
          <a:xfrm>
            <a:off x="3429000" y="4351988"/>
            <a:ext cx="51816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6925500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4" name="Rectangle 12"/>
          <p:cNvSpPr>
            <a:spLocks noGrp="1" noChangeArrowheads="1"/>
          </p:cNvSpPr>
          <p:nvPr>
            <p:ph type="title"/>
          </p:nvPr>
        </p:nvSpPr>
        <p:spPr/>
        <p:txBody>
          <a:bodyPr/>
          <a:lstStyle/>
          <a:p>
            <a:r>
              <a:rPr lang="en-US" altLang="en-US" dirty="0"/>
              <a:t>Using the </a:t>
            </a:r>
            <a:r>
              <a:rPr lang="en-US" altLang="en-US" dirty="0">
                <a:latin typeface="Courier New" panose="02070309020205020404" pitchFamily="49" charset="0"/>
              </a:rPr>
              <a:t>COUNT</a:t>
            </a:r>
            <a:r>
              <a:rPr lang="en-US" altLang="en-US" dirty="0"/>
              <a:t> </a:t>
            </a:r>
            <a:r>
              <a:rPr lang="en-US" altLang="en-US" dirty="0" smtClean="0"/>
              <a:t>Function</a:t>
            </a:r>
            <a:br>
              <a:rPr lang="en-US" altLang="en-US" dirty="0" smtClean="0"/>
            </a:br>
            <a:r>
              <a:rPr lang="en-US" altLang="en-US" dirty="0" smtClean="0"/>
              <a:t/>
            </a:r>
            <a:br>
              <a:rPr lang="en-US" altLang="en-US" dirty="0" smtClean="0"/>
            </a:br>
            <a:endParaRPr lang="en-US" altLang="en-US" dirty="0"/>
          </a:p>
        </p:txBody>
      </p:sp>
      <p:sp>
        <p:nvSpPr>
          <p:cNvPr id="320525" name="Rectangle 13"/>
          <p:cNvSpPr>
            <a:spLocks noGrp="1" noChangeArrowheads="1"/>
          </p:cNvSpPr>
          <p:nvPr>
            <p:ph type="body" idx="4294967295"/>
          </p:nvPr>
        </p:nvSpPr>
        <p:spPr>
          <a:xfrm>
            <a:off x="2133600" y="1449388"/>
            <a:ext cx="7918450" cy="3105150"/>
          </a:xfrm>
          <a:prstGeom prst="rect">
            <a:avLst/>
          </a:prstGeom>
        </p:spPr>
        <p:txBody>
          <a:bodyPr/>
          <a:lstStyle/>
          <a:p>
            <a:r>
              <a:rPr lang="en-US" altLang="en-US" dirty="0">
                <a:latin typeface="Courier New" panose="02070309020205020404" pitchFamily="49" charset="0"/>
              </a:rPr>
              <a:t>COUNT(*)</a:t>
            </a:r>
            <a:r>
              <a:rPr lang="en-US" altLang="en-US" dirty="0"/>
              <a:t> returns the number of rows in a table:</a:t>
            </a:r>
          </a:p>
          <a:p>
            <a:endParaRPr lang="en-US" altLang="en-US" dirty="0"/>
          </a:p>
          <a:p>
            <a:endParaRPr lang="en-US" altLang="en-US" dirty="0"/>
          </a:p>
          <a:p>
            <a:endParaRPr lang="en-US" altLang="en-US" dirty="0"/>
          </a:p>
          <a:p>
            <a:r>
              <a:rPr lang="en-US" altLang="en-US" dirty="0" smtClean="0">
                <a:latin typeface="Courier New" panose="02070309020205020404" pitchFamily="49" charset="0"/>
              </a:rPr>
              <a:t>COUNT(</a:t>
            </a:r>
            <a:r>
              <a:rPr lang="en-US" altLang="en-US" i="1" dirty="0" smtClean="0">
                <a:latin typeface="Courier New" panose="02070309020205020404" pitchFamily="49" charset="0"/>
              </a:rPr>
              <a:t>expr</a:t>
            </a:r>
            <a:r>
              <a:rPr lang="en-US" altLang="en-US" dirty="0">
                <a:latin typeface="Courier New" panose="02070309020205020404" pitchFamily="49" charset="0"/>
              </a:rPr>
              <a:t>)</a:t>
            </a:r>
            <a:r>
              <a:rPr lang="en-US" altLang="en-US" dirty="0"/>
              <a:t> returns the number of rows with non-null values for </a:t>
            </a:r>
            <a:r>
              <a:rPr lang="en-US" altLang="en-US" i="1" dirty="0">
                <a:latin typeface="Courier New" panose="02070309020205020404" pitchFamily="49" charset="0"/>
              </a:rPr>
              <a:t>expr</a:t>
            </a:r>
            <a:r>
              <a:rPr lang="en-US" altLang="en-US" dirty="0"/>
              <a:t>:</a:t>
            </a:r>
          </a:p>
          <a:p>
            <a:endParaRPr lang="en-US" altLang="en-US" dirty="0"/>
          </a:p>
        </p:txBody>
      </p:sp>
      <p:sp>
        <p:nvSpPr>
          <p:cNvPr id="320515" name="Rectangle 3"/>
          <p:cNvSpPr>
            <a:spLocks noChangeArrowheads="1"/>
          </p:cNvSpPr>
          <p:nvPr/>
        </p:nvSpPr>
        <p:spPr bwMode="blackGray">
          <a:xfrm>
            <a:off x="2390775" y="4267201"/>
            <a:ext cx="7277100" cy="944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COUNT(commission_pct)</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WHERE  department_id = 80;</a:t>
            </a:r>
          </a:p>
        </p:txBody>
      </p:sp>
      <p:sp>
        <p:nvSpPr>
          <p:cNvPr id="320516" name="Rectangle 4"/>
          <p:cNvSpPr>
            <a:spLocks noChangeArrowheads="1"/>
          </p:cNvSpPr>
          <p:nvPr/>
        </p:nvSpPr>
        <p:spPr bwMode="blackGray">
          <a:xfrm>
            <a:off x="2390775" y="1905001"/>
            <a:ext cx="7277100" cy="944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COUNT(*)</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WHERE  department_id = 50;</a:t>
            </a:r>
          </a:p>
        </p:txBody>
      </p:sp>
      <p:sp>
        <p:nvSpPr>
          <p:cNvPr id="320519" name="Rectangle 7"/>
          <p:cNvSpPr>
            <a:spLocks noChangeArrowheads="1"/>
          </p:cNvSpPr>
          <p:nvPr/>
        </p:nvSpPr>
        <p:spPr bwMode="gray">
          <a:xfrm>
            <a:off x="3357564" y="1952625"/>
            <a:ext cx="1209675" cy="3175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1" name="Rectangle 9"/>
          <p:cNvSpPr>
            <a:spLocks noChangeArrowheads="1"/>
          </p:cNvSpPr>
          <p:nvPr/>
        </p:nvSpPr>
        <p:spPr bwMode="gray">
          <a:xfrm>
            <a:off x="3384551" y="4318000"/>
            <a:ext cx="2932113" cy="2809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2" name="Oval 10"/>
          <p:cNvSpPr>
            <a:spLocks noChangeArrowheads="1"/>
          </p:cNvSpPr>
          <p:nvPr/>
        </p:nvSpPr>
        <p:spPr bwMode="blackWhite">
          <a:xfrm>
            <a:off x="1739901" y="2119313"/>
            <a:ext cx="493713" cy="493712"/>
          </a:xfrm>
          <a:prstGeom prst="ellipse">
            <a:avLst/>
          </a:prstGeom>
          <a:solidFill>
            <a:schemeClr val="tx1">
              <a:lumMod val="65000"/>
              <a:lumOff val="35000"/>
            </a:schemeClr>
          </a:solidFill>
          <a:ln w="28575">
            <a:solidFill>
              <a:schemeClr val="bg2"/>
            </a:solidFill>
            <a:round/>
            <a:headEnd/>
            <a:tailEnd/>
          </a:ln>
          <a:effec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
        <p:nvSpPr>
          <p:cNvPr id="320523" name="Oval 11"/>
          <p:cNvSpPr>
            <a:spLocks noChangeArrowheads="1"/>
          </p:cNvSpPr>
          <p:nvPr/>
        </p:nvSpPr>
        <p:spPr bwMode="blackWhite">
          <a:xfrm>
            <a:off x="1733551" y="4452939"/>
            <a:ext cx="504825" cy="503237"/>
          </a:xfrm>
          <a:prstGeom prst="ellipse">
            <a:avLst/>
          </a:prstGeom>
          <a:solidFill>
            <a:schemeClr val="tx1">
              <a:lumMod val="65000"/>
              <a:lumOff val="35000"/>
            </a:schemeClr>
          </a:solidFill>
          <a:ln w="28575">
            <a:solidFill>
              <a:schemeClr val="bg2"/>
            </a:solidFill>
            <a:round/>
            <a:headEnd/>
            <a:tailEnd/>
          </a:ln>
          <a:effec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pic>
        <p:nvPicPr>
          <p:cNvPr id="320526" name="Picture 14" descr="C:\project-SQLFund1\images\img-05-0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2971800"/>
            <a:ext cx="1417638" cy="514350"/>
          </a:xfrm>
          <a:prstGeom prst="rect">
            <a:avLst/>
          </a:prstGeom>
          <a:noFill/>
          <a:extLst>
            <a:ext uri="{909E8E84-426E-40DD-AFC4-6F175D3DCCD1}">
              <a14:hiddenFill xmlns:a14="http://schemas.microsoft.com/office/drawing/2010/main">
                <a:solidFill>
                  <a:srgbClr val="FFFFFF"/>
                </a:solidFill>
              </a14:hiddenFill>
            </a:ext>
          </a:extLst>
        </p:spPr>
      </p:pic>
      <p:pic>
        <p:nvPicPr>
          <p:cNvPr id="320527" name="Picture 15" descr="C:\project-SQLFund1\images\img-05-08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14601" y="5410201"/>
            <a:ext cx="2365375" cy="52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71527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ChangeArrowheads="1"/>
          </p:cNvSpPr>
          <p:nvPr/>
        </p:nvSpPr>
        <p:spPr bwMode="blackGray">
          <a:xfrm>
            <a:off x="2390775" y="3214688"/>
            <a:ext cx="7277100" cy="6858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COUNT(DISTINCT </a:t>
            </a:r>
            <a:r>
              <a:rPr lang="en-US" altLang="en-US" sz="1800" dirty="0" err="1">
                <a:solidFill>
                  <a:srgbClr val="000000"/>
                </a:solidFill>
                <a:latin typeface="Courier New" panose="02070309020205020404" pitchFamily="49" charset="0"/>
              </a:rPr>
              <a:t>department_id</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FROM   employees;</a:t>
            </a:r>
          </a:p>
        </p:txBody>
      </p:sp>
      <p:sp>
        <p:nvSpPr>
          <p:cNvPr id="322567" name="Rectangle 7"/>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DISTINCT</a:t>
            </a:r>
            <a:r>
              <a:rPr lang="en-US" altLang="en-US"/>
              <a:t> Keyword</a:t>
            </a:r>
          </a:p>
        </p:txBody>
      </p:sp>
      <p:sp>
        <p:nvSpPr>
          <p:cNvPr id="322568" name="Rectangle 8"/>
          <p:cNvSpPr>
            <a:spLocks noGrp="1" noChangeArrowheads="1"/>
          </p:cNvSpPr>
          <p:nvPr>
            <p:ph type="body" idx="4294967295"/>
          </p:nvPr>
        </p:nvSpPr>
        <p:spPr>
          <a:xfrm>
            <a:off x="1300765" y="1913029"/>
            <a:ext cx="9678563" cy="1431925"/>
          </a:xfrm>
          <a:prstGeom prst="rect">
            <a:avLst/>
          </a:prstGeom>
        </p:spPr>
        <p:txBody>
          <a:bodyPr/>
          <a:lstStyle/>
          <a:p>
            <a:pPr lvl="1"/>
            <a:r>
              <a:rPr lang="en-US" altLang="en-US" dirty="0">
                <a:latin typeface="Courier New" panose="02070309020205020404" pitchFamily="49" charset="0"/>
              </a:rPr>
              <a:t>COUNT(DISTINCT</a:t>
            </a:r>
            <a:r>
              <a:rPr lang="en-US" altLang="en-US" dirty="0"/>
              <a:t> </a:t>
            </a:r>
            <a:r>
              <a:rPr lang="en-US" altLang="en-US" dirty="0">
                <a:latin typeface="Courier New" panose="02070309020205020404" pitchFamily="49" charset="0"/>
              </a:rPr>
              <a:t>expr)</a:t>
            </a:r>
            <a:r>
              <a:rPr lang="en-US" altLang="en-US" dirty="0"/>
              <a:t> returns the number of distinct non-null values of </a:t>
            </a:r>
            <a:r>
              <a:rPr lang="en-US" altLang="en-US" i="1" dirty="0">
                <a:latin typeface="Courier New" panose="02070309020205020404" pitchFamily="49" charset="0"/>
              </a:rPr>
              <a:t>expr</a:t>
            </a:r>
            <a:r>
              <a:rPr lang="en-US" altLang="en-US" dirty="0"/>
              <a:t>.</a:t>
            </a:r>
          </a:p>
          <a:p>
            <a:pPr lvl="1"/>
            <a:r>
              <a:rPr lang="en-US" altLang="en-US" dirty="0"/>
              <a:t>To display the number of distinct department values in the </a:t>
            </a:r>
            <a:r>
              <a:rPr lang="en-US" altLang="en-US" dirty="0">
                <a:latin typeface="Courier New" panose="02070309020205020404" pitchFamily="49" charset="0"/>
              </a:rPr>
              <a:t>EMPLOYEES</a:t>
            </a:r>
            <a:r>
              <a:rPr lang="en-US" altLang="en-US" dirty="0"/>
              <a:t> table:</a:t>
            </a:r>
          </a:p>
        </p:txBody>
      </p:sp>
      <p:sp>
        <p:nvSpPr>
          <p:cNvPr id="322566" name="Rectangle 6"/>
          <p:cNvSpPr>
            <a:spLocks noChangeArrowheads="1"/>
          </p:cNvSpPr>
          <p:nvPr/>
        </p:nvSpPr>
        <p:spPr bwMode="gray">
          <a:xfrm>
            <a:off x="3386139" y="3275014"/>
            <a:ext cx="4060825" cy="2809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22569" name="Picture 9" descr="C:\project-SQLFund1\images\img-05-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038600" y="4191000"/>
            <a:ext cx="2800350" cy="50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5244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79" name="Picture 23" descr="C:\project-SQLFund1\images\img-05-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514601" y="1912939"/>
            <a:ext cx="2606675" cy="3475037"/>
          </a:xfrm>
          <a:prstGeom prst="rect">
            <a:avLst/>
          </a:prstGeom>
          <a:noFill/>
          <a:extLst>
            <a:ext uri="{909E8E84-426E-40DD-AFC4-6F175D3DCCD1}">
              <a14:hiddenFill xmlns:a14="http://schemas.microsoft.com/office/drawing/2010/main">
                <a:solidFill>
                  <a:srgbClr val="FFFFFF"/>
                </a:solidFill>
              </a14:hiddenFill>
            </a:ext>
          </a:extLst>
        </p:spPr>
      </p:pic>
      <p:sp>
        <p:nvSpPr>
          <p:cNvPr id="326659" name="Freeform 3"/>
          <p:cNvSpPr>
            <a:spLocks/>
          </p:cNvSpPr>
          <p:nvPr/>
        </p:nvSpPr>
        <p:spPr bwMode="gray">
          <a:xfrm>
            <a:off x="5105400" y="1912938"/>
            <a:ext cx="1676400" cy="4138612"/>
          </a:xfrm>
          <a:custGeom>
            <a:avLst/>
            <a:gdLst>
              <a:gd name="T0" fmla="*/ 0 w 1210"/>
              <a:gd name="T1" fmla="*/ 2606 h 2607"/>
              <a:gd name="T2" fmla="*/ 0 w 1210"/>
              <a:gd name="T3" fmla="*/ 0 h 2607"/>
              <a:gd name="T4" fmla="*/ 1209 w 1210"/>
              <a:gd name="T5" fmla="*/ 741 h 2607"/>
              <a:gd name="T6" fmla="*/ 1209 w 1210"/>
              <a:gd name="T7" fmla="*/ 1849 h 2607"/>
              <a:gd name="T8" fmla="*/ 0 w 1210"/>
              <a:gd name="T9" fmla="*/ 2606 h 2607"/>
            </a:gdLst>
            <a:ahLst/>
            <a:cxnLst>
              <a:cxn ang="0">
                <a:pos x="T0" y="T1"/>
              </a:cxn>
              <a:cxn ang="0">
                <a:pos x="T2" y="T3"/>
              </a:cxn>
              <a:cxn ang="0">
                <a:pos x="T4" y="T5"/>
              </a:cxn>
              <a:cxn ang="0">
                <a:pos x="T6" y="T7"/>
              </a:cxn>
              <a:cxn ang="0">
                <a:pos x="T8" y="T9"/>
              </a:cxn>
            </a:cxnLst>
            <a:rect l="0" t="0" r="r" b="b"/>
            <a:pathLst>
              <a:path w="1210" h="2607">
                <a:moveTo>
                  <a:pt x="0" y="2606"/>
                </a:moveTo>
                <a:lnTo>
                  <a:pt x="0" y="0"/>
                </a:lnTo>
                <a:lnTo>
                  <a:pt x="1209" y="741"/>
                </a:lnTo>
                <a:lnTo>
                  <a:pt x="1209" y="1849"/>
                </a:lnTo>
                <a:lnTo>
                  <a:pt x="0" y="2606"/>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60" name="Rectangle 4"/>
          <p:cNvSpPr>
            <a:spLocks noGrp="1" noChangeArrowheads="1"/>
          </p:cNvSpPr>
          <p:nvPr>
            <p:ph type="title"/>
          </p:nvPr>
        </p:nvSpPr>
        <p:spPr>
          <a:xfrm>
            <a:off x="913775" y="451090"/>
            <a:ext cx="10364451" cy="1596177"/>
          </a:xfrm>
        </p:spPr>
        <p:txBody>
          <a:bodyPr/>
          <a:lstStyle/>
          <a:p>
            <a:r>
              <a:rPr lang="en-US" altLang="en-US" dirty="0"/>
              <a:t>Creating Groups of Data </a:t>
            </a:r>
          </a:p>
        </p:txBody>
      </p:sp>
      <p:sp>
        <p:nvSpPr>
          <p:cNvPr id="326661" name="Rectangle 5"/>
          <p:cNvSpPr>
            <a:spLocks noChangeArrowheads="1"/>
          </p:cNvSpPr>
          <p:nvPr/>
        </p:nvSpPr>
        <p:spPr bwMode="auto">
          <a:xfrm>
            <a:off x="2308226" y="1524000"/>
            <a:ext cx="157094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EMPLOYEES</a:t>
            </a:r>
          </a:p>
        </p:txBody>
      </p:sp>
      <p:sp>
        <p:nvSpPr>
          <p:cNvPr id="326663" name="Text Box 7"/>
          <p:cNvSpPr txBox="1">
            <a:spLocks noChangeArrowheads="1"/>
          </p:cNvSpPr>
          <p:nvPr/>
        </p:nvSpPr>
        <p:spPr bwMode="gray">
          <a:xfrm>
            <a:off x="2819401" y="5189538"/>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26665" name="Rectangle 9"/>
          <p:cNvSpPr>
            <a:spLocks noChangeArrowheads="1"/>
          </p:cNvSpPr>
          <p:nvPr/>
        </p:nvSpPr>
        <p:spPr bwMode="gray">
          <a:xfrm>
            <a:off x="2514600" y="2141538"/>
            <a:ext cx="2586038"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6" name="Rectangle 10"/>
          <p:cNvSpPr>
            <a:spLocks noChangeArrowheads="1"/>
          </p:cNvSpPr>
          <p:nvPr/>
        </p:nvSpPr>
        <p:spPr bwMode="gray">
          <a:xfrm>
            <a:off x="2514600" y="2446338"/>
            <a:ext cx="2586038" cy="3810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7" name="Rectangle 11"/>
          <p:cNvSpPr>
            <a:spLocks noChangeArrowheads="1"/>
          </p:cNvSpPr>
          <p:nvPr/>
        </p:nvSpPr>
        <p:spPr bwMode="gray">
          <a:xfrm>
            <a:off x="2514600" y="2827338"/>
            <a:ext cx="2586038" cy="11430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8" name="Rectangle 12"/>
          <p:cNvSpPr>
            <a:spLocks noChangeArrowheads="1"/>
          </p:cNvSpPr>
          <p:nvPr/>
        </p:nvSpPr>
        <p:spPr bwMode="gray">
          <a:xfrm>
            <a:off x="2514600" y="4046538"/>
            <a:ext cx="2586038" cy="609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9" name="Rectangle 13"/>
          <p:cNvSpPr>
            <a:spLocks noChangeArrowheads="1"/>
          </p:cNvSpPr>
          <p:nvPr/>
        </p:nvSpPr>
        <p:spPr bwMode="gray">
          <a:xfrm>
            <a:off x="2514600" y="4656138"/>
            <a:ext cx="2586038" cy="6858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6671" name="Group 15"/>
          <p:cNvGrpSpPr>
            <a:grpSpLocks/>
          </p:cNvGrpSpPr>
          <p:nvPr/>
        </p:nvGrpSpPr>
        <p:grpSpPr bwMode="auto">
          <a:xfrm>
            <a:off x="5181600" y="2141538"/>
            <a:ext cx="611188" cy="2889250"/>
            <a:chOff x="2518" y="1315"/>
            <a:chExt cx="385" cy="1820"/>
          </a:xfrm>
        </p:grpSpPr>
        <p:sp>
          <p:nvSpPr>
            <p:cNvPr id="326672" name="Rectangle 16"/>
            <p:cNvSpPr>
              <a:spLocks noChangeArrowheads="1"/>
            </p:cNvSpPr>
            <p:nvPr/>
          </p:nvSpPr>
          <p:spPr bwMode="auto">
            <a:xfrm>
              <a:off x="2518" y="1315"/>
              <a:ext cx="331"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120000"/>
                </a:lnSpc>
                <a:spcBef>
                  <a:spcPct val="60000"/>
                </a:spcBef>
                <a:buClrTx/>
                <a:buFontTx/>
                <a:buNone/>
              </a:pPr>
              <a:r>
                <a:rPr lang="en-US" altLang="en-US" sz="1200"/>
                <a:t>4400</a:t>
              </a:r>
            </a:p>
          </p:txBody>
        </p:sp>
        <p:sp>
          <p:nvSpPr>
            <p:cNvPr id="326673" name="Rectangle 17"/>
            <p:cNvSpPr>
              <a:spLocks noChangeArrowheads="1"/>
            </p:cNvSpPr>
            <p:nvPr/>
          </p:nvSpPr>
          <p:spPr bwMode="auto">
            <a:xfrm>
              <a:off x="2518" y="1540"/>
              <a:ext cx="331"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120000"/>
                </a:lnSpc>
                <a:spcBef>
                  <a:spcPct val="60000"/>
                </a:spcBef>
                <a:buClrTx/>
                <a:buFontTx/>
                <a:buNone/>
              </a:pPr>
              <a:r>
                <a:rPr lang="en-US" altLang="en-US" sz="1200"/>
                <a:t>9500</a:t>
              </a:r>
            </a:p>
          </p:txBody>
        </p:sp>
        <p:sp>
          <p:nvSpPr>
            <p:cNvPr id="326674" name="Rectangle 18"/>
            <p:cNvSpPr>
              <a:spLocks noChangeArrowheads="1"/>
            </p:cNvSpPr>
            <p:nvPr/>
          </p:nvSpPr>
          <p:spPr bwMode="auto">
            <a:xfrm>
              <a:off x="2518" y="1995"/>
              <a:ext cx="331"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120000"/>
                </a:lnSpc>
                <a:spcBef>
                  <a:spcPct val="60000"/>
                </a:spcBef>
                <a:buClrTx/>
                <a:buFontTx/>
                <a:buNone/>
              </a:pPr>
              <a:r>
                <a:rPr lang="en-US" altLang="en-US" sz="1200"/>
                <a:t>3500</a:t>
              </a:r>
            </a:p>
          </p:txBody>
        </p:sp>
        <p:sp>
          <p:nvSpPr>
            <p:cNvPr id="326675" name="Rectangle 19"/>
            <p:cNvSpPr>
              <a:spLocks noChangeArrowheads="1"/>
            </p:cNvSpPr>
            <p:nvPr/>
          </p:nvSpPr>
          <p:spPr bwMode="auto">
            <a:xfrm>
              <a:off x="2518" y="2503"/>
              <a:ext cx="331"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120000"/>
                </a:lnSpc>
                <a:spcBef>
                  <a:spcPct val="60000"/>
                </a:spcBef>
                <a:buClrTx/>
                <a:buFontTx/>
                <a:buNone/>
              </a:pPr>
              <a:r>
                <a:rPr lang="en-US" altLang="en-US" sz="1200"/>
                <a:t>6400</a:t>
              </a:r>
            </a:p>
          </p:txBody>
        </p:sp>
        <p:sp>
          <p:nvSpPr>
            <p:cNvPr id="326676" name="Rectangle 20"/>
            <p:cNvSpPr>
              <a:spLocks noChangeArrowheads="1"/>
            </p:cNvSpPr>
            <p:nvPr/>
          </p:nvSpPr>
          <p:spPr bwMode="auto">
            <a:xfrm>
              <a:off x="2518" y="2937"/>
              <a:ext cx="385"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120000"/>
                </a:lnSpc>
                <a:spcBef>
                  <a:spcPct val="60000"/>
                </a:spcBef>
                <a:buClrTx/>
                <a:buFontTx/>
                <a:buNone/>
              </a:pPr>
              <a:r>
                <a:rPr lang="en-US" altLang="en-US" sz="1200"/>
                <a:t>10033</a:t>
              </a:r>
            </a:p>
          </p:txBody>
        </p:sp>
      </p:grpSp>
      <p:sp>
        <p:nvSpPr>
          <p:cNvPr id="326677" name="Rectangle 21"/>
          <p:cNvSpPr>
            <a:spLocks noChangeArrowheads="1"/>
          </p:cNvSpPr>
          <p:nvPr/>
        </p:nvSpPr>
        <p:spPr bwMode="auto">
          <a:xfrm>
            <a:off x="6705600" y="1989139"/>
            <a:ext cx="2590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a:t>Average salary in </a:t>
            </a:r>
          </a:p>
          <a:p>
            <a:pPr algn="l" eaLnBrk="0" hangingPunct="0">
              <a:spcBef>
                <a:spcPct val="0"/>
              </a:spcBef>
              <a:buClrTx/>
              <a:buFontTx/>
              <a:buNone/>
            </a:pPr>
            <a:r>
              <a:rPr lang="en-US" altLang="en-US">
                <a:latin typeface="Courier New" panose="02070309020205020404" pitchFamily="49" charset="0"/>
              </a:rPr>
              <a:t>EMPLOYEES</a:t>
            </a:r>
            <a:r>
              <a:rPr lang="en-US" altLang="en-US"/>
              <a:t> table for </a:t>
            </a:r>
          </a:p>
          <a:p>
            <a:pPr algn="l" eaLnBrk="0" hangingPunct="0">
              <a:spcBef>
                <a:spcPct val="0"/>
              </a:spcBef>
              <a:buClrTx/>
              <a:buFontTx/>
              <a:buNone/>
            </a:pPr>
            <a:r>
              <a:rPr lang="en-US" altLang="en-US"/>
              <a:t>each department</a:t>
            </a:r>
          </a:p>
        </p:txBody>
      </p:sp>
      <p:pic>
        <p:nvPicPr>
          <p:cNvPr id="326680" name="Picture 24" descr="C:\project-SQLFund1\images\img-05-11a.gif"/>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476500" y="5557839"/>
            <a:ext cx="26289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326682" name="Picture 26" descr="C:\project-SQLFund1\images\img-05-11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400801" y="2979738"/>
            <a:ext cx="3165475" cy="212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13246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p:cNvSpPr>
            <a:spLocks noGrp="1" noChangeArrowheads="1"/>
          </p:cNvSpPr>
          <p:nvPr>
            <p:ph type="title"/>
          </p:nvPr>
        </p:nvSpPr>
        <p:spPr/>
        <p:txBody>
          <a:bodyPr/>
          <a:lstStyle/>
          <a:p>
            <a:r>
              <a:rPr lang="en-US" altLang="en-US"/>
              <a:t>Creating Groups of Data: </a:t>
            </a:r>
            <a:br>
              <a:rPr lang="en-US" altLang="en-US"/>
            </a:b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Syntax</a:t>
            </a:r>
          </a:p>
        </p:txBody>
      </p:sp>
      <p:sp>
        <p:nvSpPr>
          <p:cNvPr id="328711" name="Rectangle 7"/>
          <p:cNvSpPr>
            <a:spLocks noGrp="1" noChangeArrowheads="1"/>
          </p:cNvSpPr>
          <p:nvPr>
            <p:ph type="body" idx="4294967295"/>
          </p:nvPr>
        </p:nvSpPr>
        <p:spPr>
          <a:xfrm>
            <a:off x="2133600" y="2119093"/>
            <a:ext cx="7918450" cy="2301875"/>
          </a:xfrm>
          <a:prstGeom prst="rect">
            <a:avLst/>
          </a:prstGeom>
        </p:spPr>
        <p:txBody>
          <a:bodyPr>
            <a:normAutofit fontScale="85000" lnSpcReduction="20000"/>
          </a:bodyPr>
          <a:lstStyle/>
          <a:p>
            <a:endParaRPr lang="en-US" altLang="en-US"/>
          </a:p>
          <a:p>
            <a:endParaRPr lang="en-US" altLang="en-US"/>
          </a:p>
          <a:p>
            <a:endParaRPr lang="en-US" altLang="en-US"/>
          </a:p>
          <a:p>
            <a:endParaRPr lang="en-US" altLang="en-US"/>
          </a:p>
          <a:p>
            <a:r>
              <a:rPr lang="en-US" altLang="en-US"/>
              <a:t>You can divide rows in a table into smaller groups by 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a:t>
            </a:r>
          </a:p>
        </p:txBody>
      </p:sp>
      <p:sp>
        <p:nvSpPr>
          <p:cNvPr id="328708" name="Rectangle 4"/>
          <p:cNvSpPr>
            <a:spLocks noChangeArrowheads="1"/>
          </p:cNvSpPr>
          <p:nvPr/>
        </p:nvSpPr>
        <p:spPr bwMode="blackGray">
          <a:xfrm>
            <a:off x="2390775" y="2269905"/>
            <a:ext cx="7277100" cy="14065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a:t>
            </a:r>
            <a:r>
              <a:rPr lang="en-US" altLang="en-US" sz="1800" i="1" dirty="0">
                <a:solidFill>
                  <a:srgbClr val="000000"/>
                </a:solidFill>
                <a:latin typeface="Courier New" panose="02070309020205020404" pitchFamily="49" charset="0"/>
              </a:rPr>
              <a:t>column</a:t>
            </a:r>
            <a:r>
              <a:rPr lang="en-US" altLang="en-US" sz="1800" dirty="0">
                <a:solidFill>
                  <a:srgbClr val="000000"/>
                </a:solidFill>
                <a:latin typeface="Courier New" panose="02070309020205020404" pitchFamily="49" charset="0"/>
              </a:rPr>
              <a:t>, </a:t>
            </a:r>
            <a:r>
              <a:rPr lang="en-US" altLang="en-US" sz="1800" i="1" dirty="0" err="1">
                <a:solidFill>
                  <a:srgbClr val="000000"/>
                </a:solidFill>
                <a:latin typeface="Courier New" panose="02070309020205020404" pitchFamily="49" charset="0"/>
              </a:rPr>
              <a:t>group_function</a:t>
            </a:r>
            <a:r>
              <a:rPr lang="en-US" altLang="en-US" sz="1800" i="1" dirty="0">
                <a:solidFill>
                  <a:srgbClr val="000000"/>
                </a:solidFill>
                <a:latin typeface="Courier New" panose="02070309020205020404" pitchFamily="49" charset="0"/>
              </a:rPr>
              <a:t>(column)</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FROM      </a:t>
            </a:r>
            <a:r>
              <a:rPr lang="en-US" altLang="en-US" sz="1800" i="1" dirty="0">
                <a:solidFill>
                  <a:srgbClr val="000000"/>
                </a:solidFill>
                <a:latin typeface="Courier New" panose="02070309020205020404" pitchFamily="49" charset="0"/>
              </a:rPr>
              <a:t>table</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[WHERE    </a:t>
            </a:r>
            <a:r>
              <a:rPr lang="en-US" altLang="en-US" sz="1800" i="1" dirty="0">
                <a:solidFill>
                  <a:srgbClr val="000000"/>
                </a:solidFill>
                <a:latin typeface="Courier New" panose="02070309020205020404" pitchFamily="49" charset="0"/>
              </a:rPr>
              <a:t>condition</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[GROUP BY </a:t>
            </a:r>
            <a:r>
              <a:rPr lang="en-US" altLang="en-US" sz="1800" i="1" dirty="0" err="1">
                <a:solidFill>
                  <a:srgbClr val="000000"/>
                </a:solidFill>
                <a:latin typeface="Courier New" panose="02070309020205020404" pitchFamily="49" charset="0"/>
              </a:rPr>
              <a:t>group_by_expression</a:t>
            </a:r>
            <a:r>
              <a:rPr lang="en-US" altLang="en-US" sz="1800" dirty="0">
                <a:solidFill>
                  <a:srgbClr val="000000"/>
                </a:solidFill>
                <a:latin typeface="Courier New" panose="02070309020205020404" pitchFamily="49" charset="0"/>
              </a:rPr>
              <a:t>]</a:t>
            </a:r>
            <a:endParaRPr lang="en-US" altLang="en-US" sz="1800" i="1"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[ORDER BY </a:t>
            </a:r>
            <a:r>
              <a:rPr lang="en-US" altLang="en-US" sz="1800" i="1" dirty="0">
                <a:solidFill>
                  <a:srgbClr val="000000"/>
                </a:solidFill>
                <a:latin typeface="Courier New" panose="02070309020205020404" pitchFamily="49" charset="0"/>
              </a:rPr>
              <a:t>column</a:t>
            </a:r>
            <a:r>
              <a:rPr lang="en-US" altLang="en-US" sz="1800" dirty="0">
                <a:solidFill>
                  <a:srgbClr val="000000"/>
                </a:solidFill>
                <a:latin typeface="Courier New" panose="02070309020205020404" pitchFamily="49" charset="0"/>
              </a:rPr>
              <a:t>];</a:t>
            </a:r>
          </a:p>
        </p:txBody>
      </p:sp>
      <p:sp>
        <p:nvSpPr>
          <p:cNvPr id="328709" name="Rectangle 5"/>
          <p:cNvSpPr>
            <a:spLocks noChangeArrowheads="1"/>
          </p:cNvSpPr>
          <p:nvPr/>
        </p:nvSpPr>
        <p:spPr bwMode="gray">
          <a:xfrm>
            <a:off x="2473326" y="3104930"/>
            <a:ext cx="4575175" cy="3016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935558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blackGray">
          <a:xfrm>
            <a:off x="2390775" y="2914587"/>
            <a:ext cx="7277100" cy="98583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a:t>
            </a:r>
            <a:r>
              <a:rPr lang="en-US" altLang="en-US" sz="1800" dirty="0" err="1">
                <a:solidFill>
                  <a:srgbClr val="000000"/>
                </a:solidFill>
                <a:latin typeface="Courier New" panose="02070309020205020404" pitchFamily="49" charset="0"/>
              </a:rPr>
              <a:t>department_id</a:t>
            </a:r>
            <a:r>
              <a:rPr lang="en-US" altLang="en-US" sz="1800" dirty="0">
                <a:solidFill>
                  <a:srgbClr val="000000"/>
                </a:solidFill>
                <a:latin typeface="Courier New" panose="02070309020205020404" pitchFamily="49" charset="0"/>
              </a:rPr>
              <a:t>, AVG(salary)</a:t>
            </a:r>
          </a:p>
          <a:p>
            <a:pPr eaLnBrk="0" hangingPunct="0">
              <a:buClrTx/>
              <a:buFontTx/>
              <a:buNone/>
            </a:pPr>
            <a:r>
              <a:rPr lang="en-US" altLang="en-US" sz="1800" dirty="0">
                <a:solidFill>
                  <a:srgbClr val="000000"/>
                </a:solidFill>
                <a:latin typeface="Courier New" panose="02070309020205020404" pitchFamily="49" charset="0"/>
              </a:rPr>
              <a:t>FROM     employees</a:t>
            </a:r>
          </a:p>
          <a:p>
            <a:pPr eaLnBrk="0" hangingPunct="0">
              <a:buClrTx/>
              <a:buFontTx/>
              <a:buNone/>
            </a:pPr>
            <a:r>
              <a:rPr lang="en-US" altLang="en-US" sz="1800" dirty="0">
                <a:solidFill>
                  <a:srgbClr val="000000"/>
                </a:solidFill>
                <a:latin typeface="Courier New" panose="02070309020205020404" pitchFamily="49" charset="0"/>
              </a:rPr>
              <a:t>GROUP BY </a:t>
            </a:r>
            <a:r>
              <a:rPr lang="en-US" altLang="en-US" sz="1800" dirty="0" err="1">
                <a:solidFill>
                  <a:srgbClr val="000000"/>
                </a:solidFill>
                <a:latin typeface="Courier New" panose="02070309020205020404" pitchFamily="49" charset="0"/>
              </a:rPr>
              <a:t>department_id</a:t>
            </a:r>
            <a:r>
              <a:rPr lang="en-US" altLang="en-US" sz="1800" dirty="0">
                <a:solidFill>
                  <a:srgbClr val="000000"/>
                </a:solidFill>
                <a:latin typeface="Courier New" panose="02070309020205020404" pitchFamily="49" charset="0"/>
              </a:rPr>
              <a:t> ;</a:t>
            </a:r>
          </a:p>
        </p:txBody>
      </p:sp>
      <p:sp>
        <p:nvSpPr>
          <p:cNvPr id="330761" name="Rectangle 9"/>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a:t>
            </a:r>
          </a:p>
        </p:txBody>
      </p:sp>
      <p:sp>
        <p:nvSpPr>
          <p:cNvPr id="330762" name="Rectangle 10"/>
          <p:cNvSpPr>
            <a:spLocks noGrp="1" noChangeArrowheads="1"/>
          </p:cNvSpPr>
          <p:nvPr>
            <p:ph type="body" idx="4294967295"/>
          </p:nvPr>
        </p:nvSpPr>
        <p:spPr>
          <a:xfrm>
            <a:off x="1399504" y="1946212"/>
            <a:ext cx="8980868" cy="695325"/>
          </a:xfrm>
          <a:prstGeom prst="rect">
            <a:avLst/>
          </a:prstGeom>
        </p:spPr>
        <p:txBody>
          <a:bodyPr>
            <a:normAutofit fontScale="92500" lnSpcReduction="20000"/>
          </a:bodyPr>
          <a:lstStyle/>
          <a:p>
            <a:r>
              <a:rPr lang="en-US" altLang="en-US" dirty="0"/>
              <a:t>All columns in the </a:t>
            </a:r>
            <a:r>
              <a:rPr lang="en-US" altLang="en-US" dirty="0">
                <a:latin typeface="Courier New" panose="02070309020205020404" pitchFamily="49" charset="0"/>
              </a:rPr>
              <a:t>SELECT</a:t>
            </a:r>
            <a:r>
              <a:rPr lang="en-US" altLang="en-US" dirty="0"/>
              <a:t> list that are not in group functions must be in the </a:t>
            </a:r>
            <a:r>
              <a:rPr lang="en-US" altLang="en-US" dirty="0">
                <a:latin typeface="Courier New" panose="02070309020205020404" pitchFamily="49" charset="0"/>
              </a:rPr>
              <a:t>GROUP</a:t>
            </a:r>
            <a:r>
              <a:rPr lang="en-US" altLang="en-US" dirty="0"/>
              <a:t> </a:t>
            </a:r>
            <a:r>
              <a:rPr lang="en-US" altLang="en-US" dirty="0">
                <a:latin typeface="Courier New" panose="02070309020205020404" pitchFamily="49" charset="0"/>
              </a:rPr>
              <a:t>BY</a:t>
            </a:r>
            <a:r>
              <a:rPr lang="en-US" altLang="en-US" dirty="0"/>
              <a:t> clause.</a:t>
            </a:r>
          </a:p>
        </p:txBody>
      </p:sp>
      <p:sp>
        <p:nvSpPr>
          <p:cNvPr id="330759" name="Rectangle 7"/>
          <p:cNvSpPr>
            <a:spLocks noChangeArrowheads="1"/>
          </p:cNvSpPr>
          <p:nvPr/>
        </p:nvSpPr>
        <p:spPr bwMode="gray">
          <a:xfrm>
            <a:off x="2424113" y="3543237"/>
            <a:ext cx="3160712" cy="287337"/>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endParaRPr lang="en-US" altLang="en-US" sz="1800">
              <a:latin typeface="Arial" panose="020B0604020202020204" pitchFamily="34" charset="0"/>
            </a:endParaRPr>
          </a:p>
        </p:txBody>
      </p:sp>
      <p:sp>
        <p:nvSpPr>
          <p:cNvPr id="330760" name="Rectangle 8"/>
          <p:cNvSpPr>
            <a:spLocks noChangeArrowheads="1"/>
          </p:cNvSpPr>
          <p:nvPr/>
        </p:nvSpPr>
        <p:spPr bwMode="gray">
          <a:xfrm>
            <a:off x="3679826" y="2978087"/>
            <a:ext cx="1978025" cy="3016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0763" name="Picture 11" descr="C:\project-SQLFund1\images\img-05-1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343401" y="3995674"/>
            <a:ext cx="3406775" cy="213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2658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blackGray">
          <a:xfrm>
            <a:off x="2133600" y="2903091"/>
            <a:ext cx="7258050" cy="9159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anose="02020603050405020304" pitchFamily="18" charset="0"/>
              </a:defRPr>
            </a:lvl1pPr>
            <a:lvl2pPr algn="l">
              <a:spcBef>
                <a:spcPct val="0"/>
              </a:spcBef>
              <a:tabLst>
                <a:tab pos="682625" algn="l"/>
                <a:tab pos="1833563" algn="l"/>
              </a:tabLst>
              <a:defRPr sz="2400">
                <a:solidFill>
                  <a:schemeClr val="tx1"/>
                </a:solidFill>
                <a:latin typeface="Times New Roman" panose="02020603050405020304" pitchFamily="18" charset="0"/>
              </a:defRPr>
            </a:lvl2pPr>
            <a:lvl3pPr algn="l">
              <a:spcBef>
                <a:spcPct val="0"/>
              </a:spcBef>
              <a:tabLst>
                <a:tab pos="682625" algn="l"/>
                <a:tab pos="1833563" algn="l"/>
              </a:tabLst>
              <a:defRPr sz="2400">
                <a:solidFill>
                  <a:schemeClr val="tx1"/>
                </a:solidFill>
                <a:latin typeface="Times New Roman" panose="02020603050405020304" pitchFamily="18" charset="0"/>
              </a:defRPr>
            </a:lvl3pPr>
            <a:lvl4pPr algn="l">
              <a:spcBef>
                <a:spcPct val="0"/>
              </a:spcBef>
              <a:tabLst>
                <a:tab pos="682625" algn="l"/>
                <a:tab pos="1833563" algn="l"/>
              </a:tabLst>
              <a:defRPr sz="2400">
                <a:solidFill>
                  <a:schemeClr val="tx1"/>
                </a:solidFill>
                <a:latin typeface="Times New Roman" panose="02020603050405020304" pitchFamily="18" charset="0"/>
              </a:defRPr>
            </a:lvl4pPr>
            <a:lvl5pPr algn="l">
              <a:spcBef>
                <a:spcPct val="0"/>
              </a:spcBef>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pPr eaLnBrk="0" hangingPunct="0">
              <a:buClrTx/>
              <a:buFontTx/>
              <a:buNone/>
            </a:pPr>
            <a:endParaRPr lang="en-US" altLang="en-US" sz="1800">
              <a:solidFill>
                <a:srgbClr val="000000"/>
              </a:solidFill>
              <a:latin typeface="Courier New" panose="02070309020205020404" pitchFamily="49" charset="0"/>
            </a:endParaRPr>
          </a:p>
          <a:p>
            <a:pPr eaLnBrk="0" hangingPunct="0">
              <a:buClrTx/>
              <a:buFontTx/>
              <a:buNone/>
            </a:pPr>
            <a:endParaRPr lang="en-US" altLang="en-US" sz="1800">
              <a:solidFill>
                <a:srgbClr val="000000"/>
              </a:solidFill>
              <a:latin typeface="Courier New" panose="02070309020205020404" pitchFamily="49" charset="0"/>
            </a:endParaRPr>
          </a:p>
        </p:txBody>
      </p:sp>
      <p:sp>
        <p:nvSpPr>
          <p:cNvPr id="332808" name="Rectangle 8"/>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a:t>
            </a:r>
          </a:p>
        </p:txBody>
      </p:sp>
      <p:sp>
        <p:nvSpPr>
          <p:cNvPr id="332809" name="Rectangle 9"/>
          <p:cNvSpPr>
            <a:spLocks noGrp="1" noChangeArrowheads="1"/>
          </p:cNvSpPr>
          <p:nvPr>
            <p:ph type="body" idx="4294967295"/>
          </p:nvPr>
        </p:nvSpPr>
        <p:spPr>
          <a:xfrm>
            <a:off x="2133600" y="1975362"/>
            <a:ext cx="7918450" cy="360362"/>
          </a:xfrm>
          <a:prstGeom prst="rect">
            <a:avLst/>
          </a:prstGeom>
        </p:spPr>
        <p:txBody>
          <a:bodyPr>
            <a:normAutofit fontScale="85000" lnSpcReduction="20000"/>
          </a:bodyPr>
          <a:lstStyle/>
          <a:p>
            <a:r>
              <a:rPr lang="en-US" altLang="en-US" dirty="0"/>
              <a:t>The </a:t>
            </a:r>
            <a:r>
              <a:rPr lang="en-US" altLang="en-US" dirty="0">
                <a:latin typeface="Courier New" panose="02070309020205020404" pitchFamily="49" charset="0"/>
              </a:rPr>
              <a:t>GROUP</a:t>
            </a:r>
            <a:r>
              <a:rPr lang="en-US" altLang="en-US" dirty="0"/>
              <a:t> </a:t>
            </a:r>
            <a:r>
              <a:rPr lang="en-US" altLang="en-US" dirty="0">
                <a:latin typeface="Courier New" panose="02070309020205020404" pitchFamily="49" charset="0"/>
              </a:rPr>
              <a:t>BY</a:t>
            </a:r>
            <a:r>
              <a:rPr lang="en-US" altLang="en-US" dirty="0"/>
              <a:t> column does not have to be in the </a:t>
            </a:r>
            <a:r>
              <a:rPr lang="en-US" altLang="en-US" dirty="0">
                <a:latin typeface="Courier New" panose="02070309020205020404" pitchFamily="49" charset="0"/>
              </a:rPr>
              <a:t>SELECT</a:t>
            </a:r>
            <a:r>
              <a:rPr lang="en-US" altLang="en-US" dirty="0"/>
              <a:t> list.</a:t>
            </a:r>
          </a:p>
        </p:txBody>
      </p:sp>
      <p:sp>
        <p:nvSpPr>
          <p:cNvPr id="332805" name="Rectangle 5"/>
          <p:cNvSpPr>
            <a:spLocks noChangeArrowheads="1"/>
          </p:cNvSpPr>
          <p:nvPr/>
        </p:nvSpPr>
        <p:spPr bwMode="blackWhite">
          <a:xfrm>
            <a:off x="2460625" y="2841938"/>
            <a:ext cx="605155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682625" algn="l"/>
                <a:tab pos="1833563" algn="l"/>
              </a:tabLst>
              <a:defRPr sz="2400">
                <a:solidFill>
                  <a:schemeClr val="tx1"/>
                </a:solidFill>
                <a:latin typeface="Times New Roman" panose="02020603050405020304" pitchFamily="18" charset="0"/>
              </a:defRPr>
            </a:lvl1pPr>
            <a:lvl2pPr algn="l">
              <a:spcBef>
                <a:spcPct val="0"/>
              </a:spcBef>
              <a:tabLst>
                <a:tab pos="682625" algn="l"/>
                <a:tab pos="1833563" algn="l"/>
              </a:tabLst>
              <a:defRPr sz="2400">
                <a:solidFill>
                  <a:schemeClr val="tx1"/>
                </a:solidFill>
                <a:latin typeface="Times New Roman" panose="02020603050405020304" pitchFamily="18" charset="0"/>
              </a:defRPr>
            </a:lvl2pPr>
            <a:lvl3pPr algn="l">
              <a:spcBef>
                <a:spcPct val="0"/>
              </a:spcBef>
              <a:tabLst>
                <a:tab pos="682625" algn="l"/>
                <a:tab pos="1833563" algn="l"/>
              </a:tabLst>
              <a:defRPr sz="2400">
                <a:solidFill>
                  <a:schemeClr val="tx1"/>
                </a:solidFill>
                <a:latin typeface="Times New Roman" panose="02020603050405020304" pitchFamily="18" charset="0"/>
              </a:defRPr>
            </a:lvl3pPr>
            <a:lvl4pPr algn="l">
              <a:spcBef>
                <a:spcPct val="0"/>
              </a:spcBef>
              <a:tabLst>
                <a:tab pos="682625" algn="l"/>
                <a:tab pos="1833563" algn="l"/>
              </a:tabLst>
              <a:defRPr sz="2400">
                <a:solidFill>
                  <a:schemeClr val="tx1"/>
                </a:solidFill>
                <a:latin typeface="Times New Roman" panose="02020603050405020304" pitchFamily="18" charset="0"/>
              </a:defRPr>
            </a:lvl4pPr>
            <a:lvl5pPr algn="l">
              <a:spcBef>
                <a:spcPct val="0"/>
              </a:spcBef>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AVG(salary)</a:t>
            </a:r>
          </a:p>
          <a:p>
            <a:pPr eaLnBrk="0" hangingPunct="0">
              <a:buClrTx/>
              <a:buFontTx/>
              <a:buNone/>
            </a:pPr>
            <a:r>
              <a:rPr lang="en-US" altLang="en-US" sz="1800" dirty="0">
                <a:solidFill>
                  <a:srgbClr val="000000"/>
                </a:solidFill>
                <a:latin typeface="Courier New" panose="02070309020205020404" pitchFamily="49" charset="0"/>
              </a:rPr>
              <a:t>FROM     employees</a:t>
            </a:r>
          </a:p>
          <a:p>
            <a:pPr eaLnBrk="0" hangingPunct="0">
              <a:buClrTx/>
              <a:buFontTx/>
              <a:buNone/>
            </a:pPr>
            <a:r>
              <a:rPr lang="en-US" altLang="en-US" sz="1800" dirty="0">
                <a:solidFill>
                  <a:srgbClr val="000000"/>
                </a:solidFill>
                <a:latin typeface="Courier New" panose="02070309020205020404" pitchFamily="49" charset="0"/>
              </a:rPr>
              <a:t>GROUP BY </a:t>
            </a:r>
            <a:r>
              <a:rPr lang="en-US" altLang="en-US" sz="1800" dirty="0" err="1">
                <a:solidFill>
                  <a:srgbClr val="000000"/>
                </a:solidFill>
                <a:latin typeface="Courier New" panose="02070309020205020404" pitchFamily="49" charset="0"/>
              </a:rPr>
              <a:t>department_id</a:t>
            </a:r>
            <a:r>
              <a:rPr lang="en-US" altLang="en-US" sz="1800" dirty="0">
                <a:solidFill>
                  <a:srgbClr val="000000"/>
                </a:solidFill>
                <a:latin typeface="Courier New" panose="02070309020205020404" pitchFamily="49" charset="0"/>
              </a:rPr>
              <a:t> ;</a:t>
            </a:r>
          </a:p>
        </p:txBody>
      </p:sp>
      <p:sp>
        <p:nvSpPr>
          <p:cNvPr id="332807" name="Rectangle 7"/>
          <p:cNvSpPr>
            <a:spLocks noChangeArrowheads="1"/>
          </p:cNvSpPr>
          <p:nvPr/>
        </p:nvSpPr>
        <p:spPr bwMode="gray">
          <a:xfrm>
            <a:off x="2516188" y="3440427"/>
            <a:ext cx="3065462" cy="3016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2810" name="Picture 10" descr="C:\project-SQLFund1\images\img-05-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76801" y="4061139"/>
            <a:ext cx="2640013" cy="213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72724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blackGray">
          <a:xfrm>
            <a:off x="2390775" y="1999448"/>
            <a:ext cx="7277100" cy="11699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department_id dept_id, job_id, SUM(salary)</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GROUP BY department_id, job_id </a:t>
            </a:r>
          </a:p>
          <a:p>
            <a:pPr eaLnBrk="0" hangingPunct="0">
              <a:buClrTx/>
              <a:buFontTx/>
              <a:buNone/>
            </a:pPr>
            <a:r>
              <a:rPr lang="en-US" altLang="en-US" sz="1800">
                <a:solidFill>
                  <a:srgbClr val="000000"/>
                </a:solidFill>
                <a:latin typeface="Courier New" panose="02070309020205020404" pitchFamily="49" charset="0"/>
              </a:rPr>
              <a:t>ORDER BY department_id;</a:t>
            </a:r>
          </a:p>
        </p:txBody>
      </p:sp>
      <p:sp>
        <p:nvSpPr>
          <p:cNvPr id="336899" name="Rectangle 3"/>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a:t>
            </a:r>
            <a:br>
              <a:rPr lang="en-US" altLang="en-US"/>
            </a:br>
            <a:r>
              <a:rPr lang="en-US" altLang="en-US"/>
              <a:t>on Multiple Columns</a:t>
            </a:r>
          </a:p>
        </p:txBody>
      </p:sp>
      <p:sp>
        <p:nvSpPr>
          <p:cNvPr id="336900" name="Rectangle 4"/>
          <p:cNvSpPr>
            <a:spLocks noChangeArrowheads="1"/>
          </p:cNvSpPr>
          <p:nvPr/>
        </p:nvSpPr>
        <p:spPr bwMode="gray">
          <a:xfrm>
            <a:off x="2457451" y="2613812"/>
            <a:ext cx="4195763" cy="280987"/>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6904" name="Picture 8" descr="C:\project-SQLFund1\images\img-05-15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191001" y="3245637"/>
            <a:ext cx="3840163" cy="324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72302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062" name="Picture 22" descr="C:\project-SQLFund1\images\img-05-19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62201" y="5562601"/>
            <a:ext cx="3108325" cy="720725"/>
          </a:xfrm>
          <a:prstGeom prst="rect">
            <a:avLst/>
          </a:prstGeom>
          <a:noFill/>
          <a:extLst>
            <a:ext uri="{909E8E84-426E-40DD-AFC4-6F175D3DCCD1}">
              <a14:hiddenFill xmlns:a14="http://schemas.microsoft.com/office/drawing/2010/main">
                <a:solidFill>
                  <a:srgbClr val="FFFFFF"/>
                </a:solidFill>
              </a14:hiddenFill>
            </a:ext>
          </a:extLst>
        </p:spPr>
      </p:pic>
      <p:pic>
        <p:nvPicPr>
          <p:cNvPr id="343060" name="Picture 20" descr="C:\project-SQLFund1\images\img-05-1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62201" y="1600200"/>
            <a:ext cx="3121025" cy="3486150"/>
          </a:xfrm>
          <a:prstGeom prst="rect">
            <a:avLst/>
          </a:prstGeom>
          <a:noFill/>
          <a:extLst>
            <a:ext uri="{909E8E84-426E-40DD-AFC4-6F175D3DCCD1}">
              <a14:hiddenFill xmlns:a14="http://schemas.microsoft.com/office/drawing/2010/main">
                <a:solidFill>
                  <a:srgbClr val="FFFFFF"/>
                </a:solidFill>
              </a14:hiddenFill>
            </a:ext>
          </a:extLst>
        </p:spPr>
      </p:pic>
      <p:sp>
        <p:nvSpPr>
          <p:cNvPr id="343042" name="Rectangle 2"/>
          <p:cNvSpPr>
            <a:spLocks noGrp="1" noChangeArrowheads="1"/>
          </p:cNvSpPr>
          <p:nvPr>
            <p:ph type="title"/>
          </p:nvPr>
        </p:nvSpPr>
        <p:spPr>
          <a:xfrm>
            <a:off x="913775" y="245028"/>
            <a:ext cx="10364451" cy="1596177"/>
          </a:xfrm>
        </p:spPr>
        <p:txBody>
          <a:bodyPr/>
          <a:lstStyle/>
          <a:p>
            <a:r>
              <a:rPr lang="en-US" altLang="en-US" dirty="0"/>
              <a:t>Restricting Group Results</a:t>
            </a:r>
          </a:p>
        </p:txBody>
      </p:sp>
      <p:sp>
        <p:nvSpPr>
          <p:cNvPr id="343044" name="Rectangle 4"/>
          <p:cNvSpPr>
            <a:spLocks noChangeArrowheads="1"/>
          </p:cNvSpPr>
          <p:nvPr/>
        </p:nvSpPr>
        <p:spPr bwMode="auto">
          <a:xfrm>
            <a:off x="2286001" y="1295401"/>
            <a:ext cx="1412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dirty="0">
                <a:latin typeface="Courier New" panose="02070309020205020404" pitchFamily="49" charset="0"/>
              </a:rPr>
              <a:t>EMPLOYEES</a:t>
            </a:r>
          </a:p>
        </p:txBody>
      </p:sp>
      <p:sp>
        <p:nvSpPr>
          <p:cNvPr id="343048" name="Text Box 8"/>
          <p:cNvSpPr txBox="1">
            <a:spLocks noChangeArrowheads="1"/>
          </p:cNvSpPr>
          <p:nvPr/>
        </p:nvSpPr>
        <p:spPr bwMode="auto">
          <a:xfrm>
            <a:off x="2438401" y="5105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43050" name="Rectangle 10"/>
          <p:cNvSpPr>
            <a:spLocks noChangeArrowheads="1"/>
          </p:cNvSpPr>
          <p:nvPr/>
        </p:nvSpPr>
        <p:spPr bwMode="gray">
          <a:xfrm>
            <a:off x="4724401" y="2057400"/>
            <a:ext cx="765175"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2" name="Rectangle 12"/>
          <p:cNvSpPr>
            <a:spLocks noChangeArrowheads="1"/>
          </p:cNvSpPr>
          <p:nvPr/>
        </p:nvSpPr>
        <p:spPr bwMode="gray">
          <a:xfrm>
            <a:off x="4724400" y="4343400"/>
            <a:ext cx="73025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3" name="Rectangle 13"/>
          <p:cNvSpPr>
            <a:spLocks noChangeArrowheads="1"/>
          </p:cNvSpPr>
          <p:nvPr/>
        </p:nvSpPr>
        <p:spPr bwMode="gray">
          <a:xfrm>
            <a:off x="2590800" y="4343400"/>
            <a:ext cx="2895600" cy="6858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Rectangle 14"/>
          <p:cNvSpPr>
            <a:spLocks noChangeArrowheads="1"/>
          </p:cNvSpPr>
          <p:nvPr/>
        </p:nvSpPr>
        <p:spPr bwMode="gray">
          <a:xfrm>
            <a:off x="2667000" y="5562600"/>
            <a:ext cx="2819400" cy="457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7" name="Freeform 17"/>
          <p:cNvSpPr>
            <a:spLocks/>
          </p:cNvSpPr>
          <p:nvPr/>
        </p:nvSpPr>
        <p:spPr bwMode="gray">
          <a:xfrm>
            <a:off x="5486400" y="1600200"/>
            <a:ext cx="990600" cy="4648200"/>
          </a:xfrm>
          <a:custGeom>
            <a:avLst/>
            <a:gdLst>
              <a:gd name="T0" fmla="*/ 0 w 1687"/>
              <a:gd name="T1" fmla="*/ 2721 h 2722"/>
              <a:gd name="T2" fmla="*/ 0 w 1687"/>
              <a:gd name="T3" fmla="*/ 0 h 2722"/>
              <a:gd name="T4" fmla="*/ 1686 w 1687"/>
              <a:gd name="T5" fmla="*/ 1016 h 2722"/>
              <a:gd name="T6" fmla="*/ 1686 w 1687"/>
              <a:gd name="T7" fmla="*/ 1705 h 2722"/>
              <a:gd name="T8" fmla="*/ 0 w 1687"/>
              <a:gd name="T9" fmla="*/ 2721 h 2722"/>
            </a:gdLst>
            <a:ahLst/>
            <a:cxnLst>
              <a:cxn ang="0">
                <a:pos x="T0" y="T1"/>
              </a:cxn>
              <a:cxn ang="0">
                <a:pos x="T2" y="T3"/>
              </a:cxn>
              <a:cxn ang="0">
                <a:pos x="T4" y="T5"/>
              </a:cxn>
              <a:cxn ang="0">
                <a:pos x="T6" y="T7"/>
              </a:cxn>
              <a:cxn ang="0">
                <a:pos x="T8" y="T9"/>
              </a:cxn>
            </a:cxnLst>
            <a:rect l="0" t="0" r="r" b="b"/>
            <a:pathLst>
              <a:path w="1687" h="2722">
                <a:moveTo>
                  <a:pt x="0" y="2721"/>
                </a:moveTo>
                <a:lnTo>
                  <a:pt x="0" y="0"/>
                </a:lnTo>
                <a:lnTo>
                  <a:pt x="1686" y="1016"/>
                </a:lnTo>
                <a:lnTo>
                  <a:pt x="1686" y="1705"/>
                </a:lnTo>
                <a:lnTo>
                  <a:pt x="0" y="2721"/>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3058" name="Rectangle 18"/>
          <p:cNvSpPr>
            <a:spLocks noChangeArrowheads="1"/>
          </p:cNvSpPr>
          <p:nvPr/>
        </p:nvSpPr>
        <p:spPr bwMode="auto">
          <a:xfrm>
            <a:off x="6477000" y="2438400"/>
            <a:ext cx="2971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a:t>The maximum salary per department when it is</a:t>
            </a:r>
          </a:p>
          <a:p>
            <a:pPr algn="l" eaLnBrk="0" hangingPunct="0">
              <a:spcBef>
                <a:spcPct val="0"/>
              </a:spcBef>
              <a:buClrTx/>
              <a:buFontTx/>
              <a:buNone/>
            </a:pPr>
            <a:r>
              <a:rPr lang="en-US" altLang="en-US"/>
              <a:t>greater than $10,000</a:t>
            </a:r>
          </a:p>
        </p:txBody>
      </p:sp>
      <p:sp>
        <p:nvSpPr>
          <p:cNvPr id="343063" name="Rectangle 23"/>
          <p:cNvSpPr>
            <a:spLocks noChangeArrowheads="1"/>
          </p:cNvSpPr>
          <p:nvPr/>
        </p:nvSpPr>
        <p:spPr bwMode="gray">
          <a:xfrm>
            <a:off x="4724400" y="5867401"/>
            <a:ext cx="730250" cy="1365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66" name="Rectangle 26"/>
          <p:cNvSpPr>
            <a:spLocks noChangeArrowheads="1"/>
          </p:cNvSpPr>
          <p:nvPr/>
        </p:nvSpPr>
        <p:spPr bwMode="gray">
          <a:xfrm>
            <a:off x="2590800" y="2057400"/>
            <a:ext cx="2895600" cy="457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43067" name="Picture 27" descr="C:\project-SQLFund1\images\img-05-19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477001" y="3352801"/>
            <a:ext cx="2982913" cy="117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12119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p:cNvSpPr>
          <p:nvPr/>
        </p:nvSpPr>
        <p:spPr bwMode="blackGray">
          <a:xfrm>
            <a:off x="2390775" y="4379887"/>
            <a:ext cx="7272338" cy="17287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group_function</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[WHERE    </a:t>
            </a:r>
            <a:r>
              <a:rPr lang="en-US" altLang="en-US" sz="1800" i="1">
                <a:solidFill>
                  <a:srgbClr val="000000"/>
                </a:solidFill>
                <a:latin typeface="Courier New" panose="02070309020205020404" pitchFamily="49" charset="0"/>
              </a:rPr>
              <a:t>condition</a:t>
            </a:r>
            <a:r>
              <a:rPr lang="en-US" altLang="en-US" sz="1800">
                <a:solidFill>
                  <a:srgbClr val="000000"/>
                </a:solidFill>
                <a:latin typeface="Courier New" panose="02070309020205020404" pitchFamily="49" charset="0"/>
              </a:rPr>
              <a:t>]</a:t>
            </a:r>
          </a:p>
          <a:p>
            <a:pPr eaLnBrk="0" hangingPunct="0">
              <a:buClrTx/>
              <a:buFontTx/>
              <a:buNone/>
            </a:pPr>
            <a:r>
              <a:rPr lang="en-US" altLang="en-US" sz="1800">
                <a:solidFill>
                  <a:srgbClr val="000000"/>
                </a:solidFill>
                <a:latin typeface="Courier New" panose="02070309020205020404" pitchFamily="49" charset="0"/>
              </a:rPr>
              <a:t>[GROUP BY </a:t>
            </a:r>
            <a:r>
              <a:rPr lang="en-US" altLang="en-US" sz="1800" i="1">
                <a:solidFill>
                  <a:srgbClr val="000000"/>
                </a:solidFill>
                <a:latin typeface="Courier New" panose="02070309020205020404" pitchFamily="49" charset="0"/>
              </a:rPr>
              <a:t>group_by_expression</a:t>
            </a:r>
            <a:r>
              <a:rPr lang="en-US" altLang="en-US" sz="1800">
                <a:solidFill>
                  <a:srgbClr val="000000"/>
                </a:solidFill>
                <a:latin typeface="Courier New" panose="02070309020205020404" pitchFamily="49" charset="0"/>
              </a:rPr>
              <a:t>]</a:t>
            </a:r>
            <a:endParaRPr lang="en-US" altLang="en-US" sz="1800" i="1">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[HAVING   </a:t>
            </a:r>
            <a:r>
              <a:rPr lang="en-US" altLang="en-US" sz="1800" i="1">
                <a:solidFill>
                  <a:srgbClr val="000000"/>
                </a:solidFill>
                <a:latin typeface="Courier New" panose="02070309020205020404" pitchFamily="49" charset="0"/>
              </a:rPr>
              <a:t>group_condition</a:t>
            </a:r>
            <a:r>
              <a:rPr lang="en-US" altLang="en-US" sz="1800">
                <a:solidFill>
                  <a:srgbClr val="000000"/>
                </a:solidFill>
                <a:latin typeface="Courier New" panose="02070309020205020404" pitchFamily="49" charset="0"/>
              </a:rPr>
              <a:t>]</a:t>
            </a:r>
          </a:p>
          <a:p>
            <a:pPr eaLnBrk="0" hangingPunct="0">
              <a:buClrTx/>
              <a:buFontTx/>
              <a:buNone/>
            </a:pPr>
            <a:r>
              <a:rPr lang="en-US" altLang="en-US" sz="1800">
                <a:solidFill>
                  <a:srgbClr val="000000"/>
                </a:solidFill>
                <a:latin typeface="Courier New" panose="02070309020205020404" pitchFamily="49" charset="0"/>
              </a:rPr>
              <a:t>[ORDER BY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a:t>
            </a:r>
          </a:p>
        </p:txBody>
      </p:sp>
      <p:sp>
        <p:nvSpPr>
          <p:cNvPr id="345094" name="Rectangle 6"/>
          <p:cNvSpPr>
            <a:spLocks noGrp="1" noChangeArrowheads="1"/>
          </p:cNvSpPr>
          <p:nvPr>
            <p:ph type="title"/>
          </p:nvPr>
        </p:nvSpPr>
        <p:spPr/>
        <p:txBody>
          <a:bodyPr/>
          <a:lstStyle/>
          <a:p>
            <a:r>
              <a:rPr lang="en-US" altLang="en-US"/>
              <a:t>Restricting Group Results </a:t>
            </a:r>
            <a:br>
              <a:rPr lang="en-US" altLang="en-US"/>
            </a:br>
            <a:r>
              <a:rPr lang="en-US" altLang="en-US"/>
              <a:t>with the </a:t>
            </a:r>
            <a:r>
              <a:rPr lang="en-US" altLang="en-US">
                <a:latin typeface="Courier New" panose="02070309020205020404" pitchFamily="49" charset="0"/>
              </a:rPr>
              <a:t>HAVING</a:t>
            </a:r>
            <a:r>
              <a:rPr lang="en-US" altLang="en-US"/>
              <a:t> Clause</a:t>
            </a:r>
          </a:p>
        </p:txBody>
      </p:sp>
      <p:sp>
        <p:nvSpPr>
          <p:cNvPr id="345095" name="Rectangle 7"/>
          <p:cNvSpPr>
            <a:spLocks noGrp="1" noChangeArrowheads="1"/>
          </p:cNvSpPr>
          <p:nvPr>
            <p:ph type="body" idx="4294967295"/>
          </p:nvPr>
        </p:nvSpPr>
        <p:spPr>
          <a:xfrm>
            <a:off x="2133600" y="2247876"/>
            <a:ext cx="7918450" cy="1900237"/>
          </a:xfrm>
          <a:prstGeom prst="rect">
            <a:avLst/>
          </a:prstGeom>
        </p:spPr>
        <p:txBody>
          <a:bodyPr>
            <a:normAutofit lnSpcReduction="10000"/>
          </a:bodyPr>
          <a:lstStyle/>
          <a:p>
            <a:r>
              <a:rPr lang="en-US" altLang="en-US" dirty="0"/>
              <a:t>When you use the </a:t>
            </a:r>
            <a:r>
              <a:rPr lang="en-US" altLang="en-US" dirty="0">
                <a:latin typeface="Courier New" panose="02070309020205020404" pitchFamily="49" charset="0"/>
              </a:rPr>
              <a:t>HAVING</a:t>
            </a:r>
            <a:r>
              <a:rPr lang="en-US" altLang="en-US" dirty="0"/>
              <a:t> clause, the Oracle server restricts groups as follows:</a:t>
            </a:r>
          </a:p>
          <a:p>
            <a:pPr lvl="1">
              <a:buFont typeface="Arial" panose="020B0604020202020204" pitchFamily="34" charset="0"/>
              <a:buNone/>
            </a:pPr>
            <a:r>
              <a:rPr lang="en-US" altLang="en-US" dirty="0">
                <a:solidFill>
                  <a:schemeClr val="accent2"/>
                </a:solidFill>
              </a:rPr>
              <a:t>1.</a:t>
            </a:r>
            <a:r>
              <a:rPr lang="en-US" altLang="en-US" dirty="0"/>
              <a:t>	Rows are grouped.</a:t>
            </a:r>
          </a:p>
          <a:p>
            <a:pPr lvl="1">
              <a:buFont typeface="Arial" panose="020B0604020202020204" pitchFamily="34" charset="0"/>
              <a:buNone/>
            </a:pPr>
            <a:r>
              <a:rPr lang="en-US" altLang="en-US" dirty="0">
                <a:solidFill>
                  <a:schemeClr val="accent2"/>
                </a:solidFill>
              </a:rPr>
              <a:t>2.</a:t>
            </a:r>
            <a:r>
              <a:rPr lang="en-US" altLang="en-US" dirty="0"/>
              <a:t>	The group function is applied.</a:t>
            </a:r>
          </a:p>
          <a:p>
            <a:pPr lvl="1">
              <a:buFont typeface="Arial" panose="020B0604020202020204" pitchFamily="34" charset="0"/>
              <a:buNone/>
            </a:pPr>
            <a:r>
              <a:rPr lang="en-US" altLang="en-US" dirty="0">
                <a:solidFill>
                  <a:schemeClr val="accent2"/>
                </a:solidFill>
              </a:rPr>
              <a:t>3.</a:t>
            </a:r>
            <a:r>
              <a:rPr lang="en-US" altLang="en-US" dirty="0"/>
              <a:t>	Groups matching the </a:t>
            </a:r>
            <a:r>
              <a:rPr lang="en-US" altLang="en-US" dirty="0">
                <a:latin typeface="Courier New" panose="02070309020205020404" pitchFamily="49" charset="0"/>
              </a:rPr>
              <a:t>HAVING</a:t>
            </a:r>
            <a:r>
              <a:rPr lang="en-US" altLang="en-US" dirty="0"/>
              <a:t> clause are displayed.</a:t>
            </a:r>
          </a:p>
        </p:txBody>
      </p:sp>
      <p:sp>
        <p:nvSpPr>
          <p:cNvPr id="345093" name="Rectangle 5"/>
          <p:cNvSpPr>
            <a:spLocks noChangeArrowheads="1"/>
          </p:cNvSpPr>
          <p:nvPr/>
        </p:nvSpPr>
        <p:spPr bwMode="gray">
          <a:xfrm>
            <a:off x="2436813" y="5534000"/>
            <a:ext cx="4138612" cy="2667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6460499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3" name="Rectangle 1029"/>
          <p:cNvSpPr>
            <a:spLocks noGrp="1" noChangeArrowheads="1"/>
          </p:cNvSpPr>
          <p:nvPr>
            <p:ph type="title"/>
          </p:nvPr>
        </p:nvSpPr>
        <p:spPr/>
        <p:txBody>
          <a:bodyPr/>
          <a:lstStyle/>
          <a:p>
            <a:r>
              <a:rPr lang="en-US" altLang="en-US">
                <a:latin typeface="Courier New" panose="02070309020205020404" pitchFamily="49" charset="0"/>
              </a:rPr>
              <a:t>CASE</a:t>
            </a:r>
            <a:r>
              <a:rPr lang="en-US" altLang="en-US"/>
              <a:t> Expression</a:t>
            </a:r>
          </a:p>
        </p:txBody>
      </p:sp>
      <p:sp>
        <p:nvSpPr>
          <p:cNvPr id="416774" name="Rectangle 1030"/>
          <p:cNvSpPr>
            <a:spLocks noGrp="1" noChangeArrowheads="1"/>
          </p:cNvSpPr>
          <p:nvPr>
            <p:ph type="body" idx="4294967295"/>
          </p:nvPr>
        </p:nvSpPr>
        <p:spPr>
          <a:xfrm>
            <a:off x="1159099" y="2196362"/>
            <a:ext cx="8892951" cy="695325"/>
          </a:xfrm>
          <a:prstGeom prst="rect">
            <a:avLst/>
          </a:prstGeom>
        </p:spPr>
        <p:txBody>
          <a:bodyPr>
            <a:normAutofit fontScale="92500" lnSpcReduction="20000"/>
          </a:bodyPr>
          <a:lstStyle/>
          <a:p>
            <a:r>
              <a:rPr lang="en-US" altLang="en-US" dirty="0"/>
              <a:t>Facilitates conditional inquiries by doing the work of an</a:t>
            </a:r>
            <a:br>
              <a:rPr lang="en-US" altLang="en-US" dirty="0"/>
            </a:br>
            <a:r>
              <a:rPr lang="en-US" altLang="en-US" dirty="0">
                <a:latin typeface="Courier New" panose="02070309020205020404" pitchFamily="49" charset="0"/>
              </a:rPr>
              <a:t>IF-THEN-ELSE</a:t>
            </a:r>
            <a:r>
              <a:rPr lang="en-US" altLang="en-US" dirty="0"/>
              <a:t> statement:</a:t>
            </a:r>
          </a:p>
        </p:txBody>
      </p:sp>
      <p:sp>
        <p:nvSpPr>
          <p:cNvPr id="416772" name="Rectangle 1028"/>
          <p:cNvSpPr>
            <a:spLocks noChangeArrowheads="1"/>
          </p:cNvSpPr>
          <p:nvPr/>
        </p:nvSpPr>
        <p:spPr bwMode="blackGray">
          <a:xfrm>
            <a:off x="1474935" y="3109173"/>
            <a:ext cx="8270730" cy="15890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lnSpc>
                <a:spcPct val="105000"/>
              </a:lnSpc>
              <a:buClrTx/>
              <a:buFontTx/>
              <a:buNone/>
            </a:pPr>
            <a:r>
              <a:rPr lang="en-US" altLang="en-US" sz="1800">
                <a:solidFill>
                  <a:srgbClr val="000000"/>
                </a:solidFill>
                <a:latin typeface="Courier New" panose="02070309020205020404" pitchFamily="49" charset="0"/>
              </a:rPr>
              <a:t>CASE </a:t>
            </a:r>
            <a:r>
              <a:rPr lang="en-US" altLang="en-US" sz="1800" i="1">
                <a:solidFill>
                  <a:srgbClr val="000000"/>
                </a:solidFill>
                <a:latin typeface="Courier New" panose="02070309020205020404" pitchFamily="49" charset="0"/>
              </a:rPr>
              <a:t>expr</a:t>
            </a:r>
            <a:r>
              <a:rPr lang="en-US" altLang="en-US" sz="1800">
                <a:solidFill>
                  <a:srgbClr val="000000"/>
                </a:solidFill>
                <a:latin typeface="Courier New" panose="02070309020205020404" pitchFamily="49" charset="0"/>
              </a:rPr>
              <a:t> WHEN </a:t>
            </a:r>
            <a:r>
              <a:rPr lang="en-US" altLang="en-US" sz="1800" i="1">
                <a:solidFill>
                  <a:srgbClr val="000000"/>
                </a:solidFill>
                <a:latin typeface="Courier New" panose="02070309020205020404" pitchFamily="49" charset="0"/>
              </a:rPr>
              <a:t>comparison_expr1</a:t>
            </a:r>
            <a:r>
              <a:rPr lang="en-US" altLang="en-US" sz="1800">
                <a:solidFill>
                  <a:srgbClr val="000000"/>
                </a:solidFill>
                <a:latin typeface="Courier New" panose="02070309020205020404" pitchFamily="49" charset="0"/>
              </a:rPr>
              <a:t> THEN </a:t>
            </a:r>
            <a:r>
              <a:rPr lang="en-US" altLang="en-US" sz="1800" i="1">
                <a:solidFill>
                  <a:srgbClr val="000000"/>
                </a:solidFill>
                <a:latin typeface="Courier New" panose="02070309020205020404" pitchFamily="49" charset="0"/>
              </a:rPr>
              <a:t>return_expr1</a:t>
            </a:r>
          </a:p>
          <a:p>
            <a:pPr eaLnBrk="0" hangingPunct="0">
              <a:lnSpc>
                <a:spcPct val="105000"/>
              </a:lnSpc>
              <a:buClrTx/>
              <a:buFontTx/>
              <a:buNone/>
            </a:pPr>
            <a:r>
              <a:rPr lang="en-US" altLang="en-US" sz="1800" i="1">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[WHEN</a:t>
            </a:r>
            <a:r>
              <a:rPr lang="en-US" altLang="en-US" sz="1800" i="1">
                <a:solidFill>
                  <a:srgbClr val="000000"/>
                </a:solidFill>
                <a:latin typeface="Courier New" panose="02070309020205020404" pitchFamily="49" charset="0"/>
              </a:rPr>
              <a:t> comparison_expr2 </a:t>
            </a:r>
            <a:r>
              <a:rPr lang="en-US" altLang="en-US" sz="1800">
                <a:solidFill>
                  <a:srgbClr val="000000"/>
                </a:solidFill>
                <a:latin typeface="Courier New" panose="02070309020205020404" pitchFamily="49" charset="0"/>
              </a:rPr>
              <a:t>THEN</a:t>
            </a:r>
            <a:r>
              <a:rPr lang="en-US" altLang="en-US" sz="1800" i="1">
                <a:solidFill>
                  <a:srgbClr val="000000"/>
                </a:solidFill>
                <a:latin typeface="Courier New" panose="02070309020205020404" pitchFamily="49" charset="0"/>
              </a:rPr>
              <a:t> return_expr2</a:t>
            </a:r>
          </a:p>
          <a:p>
            <a:pPr eaLnBrk="0" hangingPunct="0">
              <a:lnSpc>
                <a:spcPct val="105000"/>
              </a:lnSpc>
              <a:buClrTx/>
              <a:buFontTx/>
              <a:buNone/>
            </a:pPr>
            <a:r>
              <a:rPr lang="en-US" altLang="en-US" sz="1800">
                <a:solidFill>
                  <a:srgbClr val="000000"/>
                </a:solidFill>
                <a:latin typeface="Courier New" panose="02070309020205020404" pitchFamily="49" charset="0"/>
              </a:rPr>
              <a:t>          WHEN</a:t>
            </a:r>
            <a:r>
              <a:rPr lang="en-US" altLang="en-US" sz="1800" i="1">
                <a:solidFill>
                  <a:srgbClr val="000000"/>
                </a:solidFill>
                <a:latin typeface="Courier New" panose="02070309020205020404" pitchFamily="49" charset="0"/>
              </a:rPr>
              <a:t> comparison_exprn </a:t>
            </a:r>
            <a:r>
              <a:rPr lang="en-US" altLang="en-US" sz="1800">
                <a:solidFill>
                  <a:srgbClr val="000000"/>
                </a:solidFill>
                <a:latin typeface="Courier New" panose="02070309020205020404" pitchFamily="49" charset="0"/>
              </a:rPr>
              <a:t>THEN</a:t>
            </a:r>
            <a:r>
              <a:rPr lang="en-US" altLang="en-US" sz="1800" i="1">
                <a:solidFill>
                  <a:srgbClr val="000000"/>
                </a:solidFill>
                <a:latin typeface="Courier New" panose="02070309020205020404" pitchFamily="49" charset="0"/>
              </a:rPr>
              <a:t> return_exprn</a:t>
            </a:r>
          </a:p>
          <a:p>
            <a:pPr eaLnBrk="0" hangingPunct="0">
              <a:lnSpc>
                <a:spcPct val="105000"/>
              </a:lnSpc>
              <a:buClrTx/>
              <a:buFontTx/>
              <a:buNone/>
            </a:pPr>
            <a:r>
              <a:rPr lang="en-US" altLang="en-US" sz="1800">
                <a:solidFill>
                  <a:srgbClr val="000000"/>
                </a:solidFill>
                <a:latin typeface="Courier New" panose="02070309020205020404" pitchFamily="49" charset="0"/>
              </a:rPr>
              <a:t>          ELSE </a:t>
            </a:r>
            <a:r>
              <a:rPr lang="en-US" altLang="en-US" sz="1800" i="1">
                <a:solidFill>
                  <a:srgbClr val="000000"/>
                </a:solidFill>
                <a:latin typeface="Courier New" panose="02070309020205020404" pitchFamily="49" charset="0"/>
              </a:rPr>
              <a:t>else_expr</a:t>
            </a:r>
            <a:r>
              <a:rPr lang="en-US" altLang="en-US" sz="1800">
                <a:solidFill>
                  <a:srgbClr val="000000"/>
                </a:solidFill>
                <a:latin typeface="Courier New" panose="02070309020205020404" pitchFamily="49" charset="0"/>
              </a:rPr>
              <a:t>]</a:t>
            </a:r>
          </a:p>
          <a:p>
            <a:pPr eaLnBrk="0" hangingPunct="0">
              <a:lnSpc>
                <a:spcPct val="105000"/>
              </a:lnSpc>
              <a:buClrTx/>
              <a:buFontTx/>
              <a:buNone/>
            </a:pPr>
            <a:r>
              <a:rPr lang="en-US" altLang="en-US" sz="1800">
                <a:solidFill>
                  <a:srgbClr val="000000"/>
                </a:solidFill>
                <a:latin typeface="Courier New" panose="02070309020205020404" pitchFamily="49" charset="0"/>
              </a:rPr>
              <a:t>END</a:t>
            </a:r>
          </a:p>
        </p:txBody>
      </p:sp>
    </p:spTree>
    <p:extLst>
      <p:ext uri="{BB962C8B-B14F-4D97-AF65-F5344CB8AC3E}">
        <p14:creationId xmlns:p14="http://schemas.microsoft.com/office/powerpoint/2010/main" val="11490120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p:cNvSpPr>
          <p:nvPr/>
        </p:nvSpPr>
        <p:spPr bwMode="blackGray">
          <a:xfrm>
            <a:off x="2390776" y="1828801"/>
            <a:ext cx="7300913" cy="12239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department_id, MAX(salary)</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GROUP BY department_id</a:t>
            </a:r>
          </a:p>
          <a:p>
            <a:pPr eaLnBrk="0" hangingPunct="0">
              <a:buClrTx/>
              <a:buFontTx/>
              <a:buNone/>
            </a:pPr>
            <a:r>
              <a:rPr lang="en-US" altLang="en-US" sz="1800">
                <a:solidFill>
                  <a:srgbClr val="000000"/>
                </a:solidFill>
                <a:latin typeface="Courier New" panose="02070309020205020404" pitchFamily="49" charset="0"/>
              </a:rPr>
              <a:t>HAVING   MAX(salary)&gt;10000 ;</a:t>
            </a:r>
          </a:p>
        </p:txBody>
      </p:sp>
      <p:sp>
        <p:nvSpPr>
          <p:cNvPr id="347139" name="Rectangle 3"/>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HAVING</a:t>
            </a:r>
            <a:r>
              <a:rPr lang="en-US" altLang="en-US"/>
              <a:t> Clause</a:t>
            </a:r>
          </a:p>
        </p:txBody>
      </p:sp>
      <p:sp>
        <p:nvSpPr>
          <p:cNvPr id="347140" name="Rectangle 4"/>
          <p:cNvSpPr>
            <a:spLocks noChangeArrowheads="1"/>
          </p:cNvSpPr>
          <p:nvPr/>
        </p:nvSpPr>
        <p:spPr bwMode="gray">
          <a:xfrm>
            <a:off x="2428876" y="2717800"/>
            <a:ext cx="3686175" cy="2667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47143" name="Picture 7" descr="C:\project-SQLFund1\images\img-05-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19600" y="3429000"/>
            <a:ext cx="29718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15171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expression</a:t>
            </a:r>
          </a:p>
        </p:txBody>
      </p:sp>
      <p:sp>
        <p:nvSpPr>
          <p:cNvPr id="3" name="Content Placeholder 2"/>
          <p:cNvSpPr>
            <a:spLocks noGrp="1"/>
          </p:cNvSpPr>
          <p:nvPr>
            <p:ph sz="quarter" idx="13"/>
          </p:nvPr>
        </p:nvSpPr>
        <p:spPr/>
        <p:txBody>
          <a:bodyPr/>
          <a:lstStyle/>
          <a:p>
            <a:pPr marL="0" indent="0">
              <a:buNone/>
            </a:pPr>
            <a:r>
              <a:rPr lang="en-US" dirty="0"/>
              <a:t>SELECT case </a:t>
            </a:r>
            <a:r>
              <a:rPr lang="en-US" dirty="0" err="1" smtClean="0"/>
              <a:t>colum_name</a:t>
            </a:r>
            <a:r>
              <a:rPr lang="en-US" dirty="0" smtClean="0"/>
              <a:t> </a:t>
            </a:r>
          </a:p>
          <a:p>
            <a:pPr marL="0" indent="0">
              <a:buNone/>
            </a:pPr>
            <a:r>
              <a:rPr lang="en-US" dirty="0"/>
              <a:t>	</a:t>
            </a:r>
            <a:r>
              <a:rPr lang="en-US" dirty="0" smtClean="0"/>
              <a:t>when value </a:t>
            </a:r>
            <a:r>
              <a:rPr lang="en-US" dirty="0"/>
              <a:t>then </a:t>
            </a:r>
            <a:r>
              <a:rPr lang="en-US" dirty="0" smtClean="0"/>
              <a:t>output</a:t>
            </a:r>
          </a:p>
          <a:p>
            <a:pPr marL="0" indent="0">
              <a:buNone/>
            </a:pPr>
            <a:r>
              <a:rPr lang="en-US" dirty="0"/>
              <a:t>	when value then output</a:t>
            </a:r>
          </a:p>
          <a:p>
            <a:pPr marL="0" indent="0">
              <a:buNone/>
            </a:pPr>
            <a:r>
              <a:rPr lang="en-US" dirty="0"/>
              <a:t>	when value then output</a:t>
            </a:r>
          </a:p>
          <a:p>
            <a:pPr marL="0" indent="0">
              <a:buNone/>
            </a:pPr>
            <a:r>
              <a:rPr lang="en-US" dirty="0" smtClean="0"/>
              <a:t>	…………</a:t>
            </a:r>
          </a:p>
          <a:p>
            <a:pPr marL="0" indent="0">
              <a:buNone/>
            </a:pPr>
            <a:r>
              <a:rPr lang="en-US" dirty="0" smtClean="0"/>
              <a:t>	else output </a:t>
            </a:r>
          </a:p>
          <a:p>
            <a:pPr marL="0" indent="0">
              <a:buNone/>
            </a:pPr>
            <a:r>
              <a:rPr lang="en-US" dirty="0" smtClean="0"/>
              <a:t>end </a:t>
            </a:r>
            <a:r>
              <a:rPr lang="en-US" dirty="0" err="1" smtClean="0"/>
              <a:t>column_alies</a:t>
            </a:r>
            <a:r>
              <a:rPr lang="en-US" dirty="0" smtClean="0"/>
              <a:t> FROM </a:t>
            </a:r>
            <a:r>
              <a:rPr lang="en-US" dirty="0" err="1" smtClean="0"/>
              <a:t>table_name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796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835" name="Picture 19" descr="C:\project-SQLFund1\images\img-04-33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581400" y="5985459"/>
            <a:ext cx="46291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18833" name="Picture 17" descr="C:\project-SQLFund1\images\img-04-33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581400" y="4613859"/>
            <a:ext cx="4629150" cy="1189038"/>
          </a:xfrm>
          <a:prstGeom prst="rect">
            <a:avLst/>
          </a:prstGeom>
          <a:noFill/>
          <a:extLst>
            <a:ext uri="{909E8E84-426E-40DD-AFC4-6F175D3DCCD1}">
              <a14:hiddenFill xmlns:a14="http://schemas.microsoft.com/office/drawing/2010/main">
                <a:solidFill>
                  <a:srgbClr val="FFFFFF"/>
                </a:solidFill>
              </a14:hiddenFill>
            </a:ext>
          </a:extLst>
        </p:spPr>
      </p:pic>
      <p:pic>
        <p:nvPicPr>
          <p:cNvPr id="418832" name="Picture 16" descr="C:\project-SQLFund1\images\img-04-3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581401" y="4156660"/>
            <a:ext cx="4640263" cy="263525"/>
          </a:xfrm>
          <a:prstGeom prst="rect">
            <a:avLst/>
          </a:prstGeom>
          <a:noFill/>
          <a:extLst>
            <a:ext uri="{909E8E84-426E-40DD-AFC4-6F175D3DCCD1}">
              <a14:hiddenFill xmlns:a14="http://schemas.microsoft.com/office/drawing/2010/main">
                <a:solidFill>
                  <a:srgbClr val="FFFFFF"/>
                </a:solidFill>
              </a14:hiddenFill>
            </a:ext>
          </a:extLst>
        </p:spPr>
      </p:pic>
      <p:sp>
        <p:nvSpPr>
          <p:cNvPr id="418818" name="Rectangle 2"/>
          <p:cNvSpPr>
            <a:spLocks noChangeArrowheads="1"/>
          </p:cNvSpPr>
          <p:nvPr/>
        </p:nvSpPr>
        <p:spPr bwMode="blackGray">
          <a:xfrm>
            <a:off x="2438401" y="2404059"/>
            <a:ext cx="7364413" cy="17081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lnSpc>
                <a:spcPct val="105000"/>
              </a:lnSpc>
              <a:buClrTx/>
              <a:buFontTx/>
              <a:buNone/>
            </a:pPr>
            <a:r>
              <a:rPr lang="en-US" altLang="en-US" sz="1800">
                <a:solidFill>
                  <a:srgbClr val="000000"/>
                </a:solidFill>
                <a:latin typeface="Courier New" panose="02070309020205020404" pitchFamily="49" charset="0"/>
              </a:rPr>
              <a:t>SELECT last_name, job_id, salary,</a:t>
            </a:r>
          </a:p>
          <a:p>
            <a:pPr eaLnBrk="0" hangingPunct="0">
              <a:lnSpc>
                <a:spcPct val="105000"/>
              </a:lnSpc>
              <a:buClrTx/>
              <a:buFontTx/>
              <a:buNone/>
            </a:pPr>
            <a:r>
              <a:rPr lang="en-US" altLang="en-US" sz="1800">
                <a:solidFill>
                  <a:srgbClr val="000000"/>
                </a:solidFill>
                <a:latin typeface="Courier New" panose="02070309020205020404" pitchFamily="49" charset="0"/>
              </a:rPr>
              <a:t>       CASE job_id WHEN 'IT_PROG'  THEN  1.10*salary</a:t>
            </a:r>
          </a:p>
          <a:p>
            <a:pPr eaLnBrk="0" hangingPunct="0">
              <a:lnSpc>
                <a:spcPct val="105000"/>
              </a:lnSpc>
              <a:buClrTx/>
              <a:buFontTx/>
              <a:buNone/>
            </a:pPr>
            <a:r>
              <a:rPr lang="en-US" altLang="en-US" sz="1800">
                <a:solidFill>
                  <a:srgbClr val="000000"/>
                </a:solidFill>
                <a:latin typeface="Courier New" panose="02070309020205020404" pitchFamily="49" charset="0"/>
              </a:rPr>
              <a:t>                   WHEN 'ST_CLERK' THEN  1.15*salary</a:t>
            </a:r>
          </a:p>
          <a:p>
            <a:pPr eaLnBrk="0" hangingPunct="0">
              <a:lnSpc>
                <a:spcPct val="105000"/>
              </a:lnSpc>
              <a:buClrTx/>
              <a:buFontTx/>
              <a:buNone/>
            </a:pPr>
            <a:r>
              <a:rPr lang="en-US" altLang="en-US" sz="1800">
                <a:solidFill>
                  <a:srgbClr val="000000"/>
                </a:solidFill>
                <a:latin typeface="Courier New" panose="02070309020205020404" pitchFamily="49" charset="0"/>
              </a:rPr>
              <a:t>                   WHEN 'SA_REP'   THEN  1.20*salary</a:t>
            </a:r>
          </a:p>
          <a:p>
            <a:pPr eaLnBrk="0" hangingPunct="0">
              <a:lnSpc>
                <a:spcPct val="105000"/>
              </a:lnSpc>
              <a:buClrTx/>
              <a:buFontTx/>
              <a:buNone/>
            </a:pPr>
            <a:r>
              <a:rPr lang="en-US" altLang="en-US" sz="1800">
                <a:solidFill>
                  <a:srgbClr val="000000"/>
                </a:solidFill>
                <a:latin typeface="Courier New" panose="02070309020205020404" pitchFamily="49" charset="0"/>
              </a:rPr>
              <a:t>       ELSE      salary END     "REVISED_SALARY"</a:t>
            </a:r>
          </a:p>
          <a:p>
            <a:pPr eaLnBrk="0" hangingPunct="0">
              <a:lnSpc>
                <a:spcPct val="105000"/>
              </a:lnSpc>
              <a:buClrTx/>
              <a:buFontTx/>
              <a:buNone/>
            </a:pPr>
            <a:r>
              <a:rPr lang="en-US" altLang="en-US" sz="1800">
                <a:solidFill>
                  <a:srgbClr val="000000"/>
                </a:solidFill>
                <a:latin typeface="Courier New" panose="02070309020205020404" pitchFamily="49" charset="0"/>
              </a:rPr>
              <a:t>FROM   employees;</a:t>
            </a:r>
          </a:p>
        </p:txBody>
      </p:sp>
      <p:sp>
        <p:nvSpPr>
          <p:cNvPr id="418830" name="Rectangle 14"/>
          <p:cNvSpPr>
            <a:spLocks noGrp="1" noChangeArrowheads="1"/>
          </p:cNvSpPr>
          <p:nvPr>
            <p:ph type="title"/>
          </p:nvPr>
        </p:nvSpPr>
        <p:spPr/>
        <p:txBody>
          <a:bodyPr/>
          <a:lstStyle/>
          <a:p>
            <a:r>
              <a:rPr lang="en-US" altLang="en-US" dirty="0"/>
              <a:t>Using the </a:t>
            </a:r>
            <a:r>
              <a:rPr lang="en-US" altLang="en-US" dirty="0">
                <a:latin typeface="Courier New" panose="02070309020205020404" pitchFamily="49" charset="0"/>
              </a:rPr>
              <a:t>CASE</a:t>
            </a:r>
            <a:r>
              <a:rPr lang="en-US" altLang="en-US" dirty="0"/>
              <a:t> </a:t>
            </a:r>
            <a:r>
              <a:rPr lang="en-US" altLang="en-US" dirty="0" smtClean="0"/>
              <a:t>Expression</a:t>
            </a:r>
            <a:br>
              <a:rPr lang="en-US" altLang="en-US" dirty="0" smtClean="0"/>
            </a:br>
            <a:endParaRPr lang="en-US" altLang="en-US" dirty="0"/>
          </a:p>
        </p:txBody>
      </p:sp>
      <p:sp>
        <p:nvSpPr>
          <p:cNvPr id="418831" name="Rectangle 15"/>
          <p:cNvSpPr>
            <a:spLocks noGrp="1" noChangeArrowheads="1"/>
          </p:cNvSpPr>
          <p:nvPr>
            <p:ph type="body" idx="4294967295"/>
          </p:nvPr>
        </p:nvSpPr>
        <p:spPr>
          <a:xfrm>
            <a:off x="913775" y="1723023"/>
            <a:ext cx="10870394" cy="695325"/>
          </a:xfrm>
          <a:prstGeom prst="rect">
            <a:avLst/>
          </a:prstGeom>
        </p:spPr>
        <p:txBody>
          <a:bodyPr/>
          <a:lstStyle/>
          <a:p>
            <a:r>
              <a:rPr lang="en-US" altLang="en-US" dirty="0"/>
              <a:t>Facilitates conditional inquiries by doing the work of </a:t>
            </a:r>
            <a:r>
              <a:rPr lang="en-US" altLang="en-US" dirty="0" smtClean="0"/>
              <a:t>an </a:t>
            </a:r>
            <a:r>
              <a:rPr lang="en-US" altLang="en-US" dirty="0" smtClean="0">
                <a:latin typeface="Courier New" panose="02070309020205020404" pitchFamily="49" charset="0"/>
              </a:rPr>
              <a:t>IF-THEN-ELSE</a:t>
            </a:r>
            <a:r>
              <a:rPr lang="en-US" altLang="en-US" dirty="0" smtClean="0"/>
              <a:t> </a:t>
            </a:r>
            <a:r>
              <a:rPr lang="en-US" altLang="en-US" dirty="0"/>
              <a:t>statement:</a:t>
            </a:r>
          </a:p>
        </p:txBody>
      </p:sp>
      <p:sp>
        <p:nvSpPr>
          <p:cNvPr id="418822" name="Rectangle 6"/>
          <p:cNvSpPr>
            <a:spLocks noChangeArrowheads="1"/>
          </p:cNvSpPr>
          <p:nvPr/>
        </p:nvSpPr>
        <p:spPr bwMode="gray">
          <a:xfrm>
            <a:off x="3429001" y="2708859"/>
            <a:ext cx="6251575" cy="11620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3" name="Text Box 7"/>
          <p:cNvSpPr txBox="1">
            <a:spLocks noChangeArrowheads="1"/>
          </p:cNvSpPr>
          <p:nvPr/>
        </p:nvSpPr>
        <p:spPr bwMode="gray">
          <a:xfrm>
            <a:off x="3657601" y="5604459"/>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418824" name="Text Box 8"/>
          <p:cNvSpPr txBox="1">
            <a:spLocks noChangeArrowheads="1"/>
          </p:cNvSpPr>
          <p:nvPr/>
        </p:nvSpPr>
        <p:spPr bwMode="gray">
          <a:xfrm>
            <a:off x="3581401" y="4232859"/>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418829" name="Rectangle 13"/>
          <p:cNvSpPr>
            <a:spLocks noChangeArrowheads="1"/>
          </p:cNvSpPr>
          <p:nvPr/>
        </p:nvSpPr>
        <p:spPr bwMode="gray">
          <a:xfrm>
            <a:off x="6858000" y="4169532"/>
            <a:ext cx="1371600" cy="2286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36" name="Text Box 20"/>
          <p:cNvSpPr txBox="1">
            <a:spLocks noChangeArrowheads="1"/>
          </p:cNvSpPr>
          <p:nvPr/>
        </p:nvSpPr>
        <p:spPr bwMode="gray">
          <a:xfrm>
            <a:off x="3581401" y="6290259"/>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Tree>
    <p:extLst>
      <p:ext uri="{BB962C8B-B14F-4D97-AF65-F5344CB8AC3E}">
        <p14:creationId xmlns:p14="http://schemas.microsoft.com/office/powerpoint/2010/main" val="26454673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ltLang="en-US"/>
              <a:t>SQL Functions</a:t>
            </a:r>
          </a:p>
        </p:txBody>
      </p:sp>
      <p:sp>
        <p:nvSpPr>
          <p:cNvPr id="310275" name="Rectangle 3"/>
          <p:cNvSpPr>
            <a:spLocks noChangeArrowheads="1"/>
          </p:cNvSpPr>
          <p:nvPr/>
        </p:nvSpPr>
        <p:spPr bwMode="blackWhite">
          <a:xfrm>
            <a:off x="4892675" y="2124076"/>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FontTx/>
              <a:buNone/>
            </a:pPr>
            <a:r>
              <a:rPr lang="en-US" altLang="en-US"/>
              <a:t>Function</a:t>
            </a:r>
          </a:p>
        </p:txBody>
      </p:sp>
      <p:sp>
        <p:nvSpPr>
          <p:cNvPr id="310276" name="Rectangle 4"/>
          <p:cNvSpPr>
            <a:spLocks noChangeArrowheads="1"/>
          </p:cNvSpPr>
          <p:nvPr/>
        </p:nvSpPr>
        <p:spPr bwMode="auto">
          <a:xfrm>
            <a:off x="3014664" y="1819275"/>
            <a:ext cx="62837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t>Input</a:t>
            </a:r>
          </a:p>
        </p:txBody>
      </p:sp>
      <p:sp>
        <p:nvSpPr>
          <p:cNvPr id="310277" name="Freeform 5"/>
          <p:cNvSpPr>
            <a:spLocks/>
          </p:cNvSpPr>
          <p:nvPr/>
        </p:nvSpPr>
        <p:spPr bwMode="auto">
          <a:xfrm>
            <a:off x="3395663" y="2295526"/>
            <a:ext cx="1490662" cy="887413"/>
          </a:xfrm>
          <a:custGeom>
            <a:avLst/>
            <a:gdLst>
              <a:gd name="T0" fmla="*/ 0 w 939"/>
              <a:gd name="T1" fmla="*/ 558 h 559"/>
              <a:gd name="T2" fmla="*/ 0 w 939"/>
              <a:gd name="T3" fmla="*/ 0 h 559"/>
              <a:gd name="T4" fmla="*/ 938 w 939"/>
              <a:gd name="T5" fmla="*/ 0 h 559"/>
            </a:gdLst>
            <a:ahLst/>
            <a:cxnLst>
              <a:cxn ang="0">
                <a:pos x="T0" y="T1"/>
              </a:cxn>
              <a:cxn ang="0">
                <a:pos x="T2" y="T3"/>
              </a:cxn>
              <a:cxn ang="0">
                <a:pos x="T4" y="T5"/>
              </a:cxn>
            </a:cxnLst>
            <a:rect l="0" t="0" r="r" b="b"/>
            <a:pathLst>
              <a:path w="939" h="559">
                <a:moveTo>
                  <a:pt x="0" y="558"/>
                </a:moveTo>
                <a:lnTo>
                  <a:pt x="0" y="0"/>
                </a:lnTo>
                <a:lnTo>
                  <a:pt x="938"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78" name="Freeform 6"/>
          <p:cNvSpPr>
            <a:spLocks/>
          </p:cNvSpPr>
          <p:nvPr/>
        </p:nvSpPr>
        <p:spPr bwMode="auto">
          <a:xfrm>
            <a:off x="4233863" y="2819400"/>
            <a:ext cx="652462" cy="2078038"/>
          </a:xfrm>
          <a:custGeom>
            <a:avLst/>
            <a:gdLst>
              <a:gd name="T0" fmla="*/ 0 w 411"/>
              <a:gd name="T1" fmla="*/ 1308 h 1309"/>
              <a:gd name="T2" fmla="*/ 0 w 411"/>
              <a:gd name="T3" fmla="*/ 0 h 1309"/>
              <a:gd name="T4" fmla="*/ 410 w 411"/>
              <a:gd name="T5" fmla="*/ 0 h 1309"/>
            </a:gdLst>
            <a:ahLst/>
            <a:cxnLst>
              <a:cxn ang="0">
                <a:pos x="T0" y="T1"/>
              </a:cxn>
              <a:cxn ang="0">
                <a:pos x="T2" y="T3"/>
              </a:cxn>
              <a:cxn ang="0">
                <a:pos x="T4" y="T5"/>
              </a:cxn>
            </a:cxnLst>
            <a:rect l="0" t="0" r="r" b="b"/>
            <a:pathLst>
              <a:path w="411" h="1309">
                <a:moveTo>
                  <a:pt x="0" y="1308"/>
                </a:moveTo>
                <a:lnTo>
                  <a:pt x="0" y="0"/>
                </a:lnTo>
                <a:lnTo>
                  <a:pt x="410"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79" name="Freeform 7"/>
          <p:cNvSpPr>
            <a:spLocks/>
          </p:cNvSpPr>
          <p:nvPr/>
        </p:nvSpPr>
        <p:spPr bwMode="auto">
          <a:xfrm>
            <a:off x="3814763" y="2552700"/>
            <a:ext cx="1071562" cy="1182688"/>
          </a:xfrm>
          <a:custGeom>
            <a:avLst/>
            <a:gdLst>
              <a:gd name="T0" fmla="*/ 0 w 675"/>
              <a:gd name="T1" fmla="*/ 744 h 745"/>
              <a:gd name="T2" fmla="*/ 0 w 675"/>
              <a:gd name="T3" fmla="*/ 0 h 745"/>
              <a:gd name="T4" fmla="*/ 674 w 675"/>
              <a:gd name="T5" fmla="*/ 0 h 745"/>
            </a:gdLst>
            <a:ahLst/>
            <a:cxnLst>
              <a:cxn ang="0">
                <a:pos x="T0" y="T1"/>
              </a:cxn>
              <a:cxn ang="0">
                <a:pos x="T2" y="T3"/>
              </a:cxn>
              <a:cxn ang="0">
                <a:pos x="T4" y="T5"/>
              </a:cxn>
            </a:cxnLst>
            <a:rect l="0" t="0" r="r" b="b"/>
            <a:pathLst>
              <a:path w="675" h="745">
                <a:moveTo>
                  <a:pt x="0" y="744"/>
                </a:moveTo>
                <a:lnTo>
                  <a:pt x="0" y="0"/>
                </a:lnTo>
                <a:lnTo>
                  <a:pt x="674"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0" name="Rectangle 8"/>
          <p:cNvSpPr>
            <a:spLocks noChangeArrowheads="1"/>
          </p:cNvSpPr>
          <p:nvPr/>
        </p:nvSpPr>
        <p:spPr bwMode="blackWhite">
          <a:xfrm>
            <a:off x="2757489" y="3024188"/>
            <a:ext cx="890587" cy="5270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anose="02020603050405020304" pitchFamily="18" charset="0"/>
              </a:defRPr>
            </a:lvl1pPr>
            <a:lvl2pPr marL="609600" algn="l" defTabSz="1620838">
              <a:spcBef>
                <a:spcPct val="0"/>
              </a:spcBef>
              <a:defRPr sz="2400">
                <a:solidFill>
                  <a:schemeClr val="tx1"/>
                </a:solidFill>
                <a:latin typeface="Times New Roman" panose="02020603050405020304" pitchFamily="18" charset="0"/>
              </a:defRPr>
            </a:lvl2pPr>
            <a:lvl3pPr marL="1217613" algn="l" defTabSz="1620838">
              <a:spcBef>
                <a:spcPct val="0"/>
              </a:spcBef>
              <a:defRPr sz="2400">
                <a:solidFill>
                  <a:schemeClr val="tx1"/>
                </a:solidFill>
                <a:latin typeface="Times New Roman" panose="02020603050405020304" pitchFamily="18" charset="0"/>
              </a:defRPr>
            </a:lvl3pPr>
            <a:lvl4pPr marL="1825625" algn="l" defTabSz="1620838">
              <a:spcBef>
                <a:spcPct val="0"/>
              </a:spcBef>
              <a:defRPr sz="2400">
                <a:solidFill>
                  <a:schemeClr val="tx1"/>
                </a:solidFill>
                <a:latin typeface="Times New Roman" panose="02020603050405020304" pitchFamily="18" charset="0"/>
              </a:defRPr>
            </a:lvl4pPr>
            <a:lvl5pPr marL="2433638" algn="l" defTabSz="1620838">
              <a:spcBef>
                <a:spcPct val="0"/>
              </a:spcBef>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sz="1800">
                <a:latin typeface="Arial" panose="020B0604020202020204" pitchFamily="34" charset="0"/>
              </a:rPr>
              <a:t>arg 1</a:t>
            </a:r>
          </a:p>
        </p:txBody>
      </p:sp>
      <p:sp>
        <p:nvSpPr>
          <p:cNvPr id="310281" name="Rectangle 9"/>
          <p:cNvSpPr>
            <a:spLocks noChangeArrowheads="1"/>
          </p:cNvSpPr>
          <p:nvPr/>
        </p:nvSpPr>
        <p:spPr bwMode="blackWhite">
          <a:xfrm>
            <a:off x="3222625" y="3663951"/>
            <a:ext cx="889000"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anose="02020603050405020304" pitchFamily="18" charset="0"/>
              </a:defRPr>
            </a:lvl1pPr>
            <a:lvl2pPr marL="609600" algn="l" defTabSz="1620838">
              <a:spcBef>
                <a:spcPct val="0"/>
              </a:spcBef>
              <a:defRPr sz="2400">
                <a:solidFill>
                  <a:schemeClr val="tx1"/>
                </a:solidFill>
                <a:latin typeface="Times New Roman" panose="02020603050405020304" pitchFamily="18" charset="0"/>
              </a:defRPr>
            </a:lvl2pPr>
            <a:lvl3pPr marL="1217613" algn="l" defTabSz="1620838">
              <a:spcBef>
                <a:spcPct val="0"/>
              </a:spcBef>
              <a:defRPr sz="2400">
                <a:solidFill>
                  <a:schemeClr val="tx1"/>
                </a:solidFill>
                <a:latin typeface="Times New Roman" panose="02020603050405020304" pitchFamily="18" charset="0"/>
              </a:defRPr>
            </a:lvl3pPr>
            <a:lvl4pPr marL="1825625" algn="l" defTabSz="1620838">
              <a:spcBef>
                <a:spcPct val="0"/>
              </a:spcBef>
              <a:defRPr sz="2400">
                <a:solidFill>
                  <a:schemeClr val="tx1"/>
                </a:solidFill>
                <a:latin typeface="Times New Roman" panose="02020603050405020304" pitchFamily="18" charset="0"/>
              </a:defRPr>
            </a:lvl4pPr>
            <a:lvl5pPr marL="2433638" algn="l" defTabSz="1620838">
              <a:spcBef>
                <a:spcPct val="0"/>
              </a:spcBef>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sz="1800">
                <a:latin typeface="Arial" panose="020B0604020202020204" pitchFamily="34" charset="0"/>
              </a:rPr>
              <a:t>arg 2</a:t>
            </a:r>
          </a:p>
        </p:txBody>
      </p:sp>
      <p:sp>
        <p:nvSpPr>
          <p:cNvPr id="310282" name="Rectangle 10"/>
          <p:cNvSpPr>
            <a:spLocks noChangeArrowheads="1"/>
          </p:cNvSpPr>
          <p:nvPr/>
        </p:nvSpPr>
        <p:spPr bwMode="blackWhite">
          <a:xfrm>
            <a:off x="3743325" y="4838701"/>
            <a:ext cx="890588"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anose="02020603050405020304" pitchFamily="18" charset="0"/>
              </a:defRPr>
            </a:lvl1pPr>
            <a:lvl2pPr marL="609600" algn="l" defTabSz="1620838">
              <a:spcBef>
                <a:spcPct val="0"/>
              </a:spcBef>
              <a:defRPr sz="2400">
                <a:solidFill>
                  <a:schemeClr val="tx1"/>
                </a:solidFill>
                <a:latin typeface="Times New Roman" panose="02020603050405020304" pitchFamily="18" charset="0"/>
              </a:defRPr>
            </a:lvl2pPr>
            <a:lvl3pPr marL="1217613" algn="l" defTabSz="1620838">
              <a:spcBef>
                <a:spcPct val="0"/>
              </a:spcBef>
              <a:defRPr sz="2400">
                <a:solidFill>
                  <a:schemeClr val="tx1"/>
                </a:solidFill>
                <a:latin typeface="Times New Roman" panose="02020603050405020304" pitchFamily="18" charset="0"/>
              </a:defRPr>
            </a:lvl3pPr>
            <a:lvl4pPr marL="1825625" algn="l" defTabSz="1620838">
              <a:spcBef>
                <a:spcPct val="0"/>
              </a:spcBef>
              <a:defRPr sz="2400">
                <a:solidFill>
                  <a:schemeClr val="tx1"/>
                </a:solidFill>
                <a:latin typeface="Times New Roman" panose="02020603050405020304" pitchFamily="18" charset="0"/>
              </a:defRPr>
            </a:lvl4pPr>
            <a:lvl5pPr marL="2433638" algn="l" defTabSz="1620838">
              <a:spcBef>
                <a:spcPct val="0"/>
              </a:spcBef>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sz="1800">
                <a:latin typeface="Arial" panose="020B0604020202020204" pitchFamily="34" charset="0"/>
              </a:rPr>
              <a:t>arg n</a:t>
            </a:r>
          </a:p>
        </p:txBody>
      </p:sp>
      <p:grpSp>
        <p:nvGrpSpPr>
          <p:cNvPr id="310283" name="Group 11"/>
          <p:cNvGrpSpPr>
            <a:grpSpLocks/>
          </p:cNvGrpSpPr>
          <p:nvPr/>
        </p:nvGrpSpPr>
        <p:grpSpPr bwMode="auto">
          <a:xfrm>
            <a:off x="3629026" y="4308476"/>
            <a:ext cx="403225" cy="423863"/>
            <a:chOff x="1323" y="2642"/>
            <a:chExt cx="254" cy="267"/>
          </a:xfrm>
        </p:grpSpPr>
        <p:sp>
          <p:nvSpPr>
            <p:cNvPr id="310284" name="Rectangle 12"/>
            <p:cNvSpPr>
              <a:spLocks noChangeArrowheads="1"/>
            </p:cNvSpPr>
            <p:nvPr/>
          </p:nvSpPr>
          <p:spPr bwMode="blackWhite">
            <a:xfrm>
              <a:off x="1323" y="2642"/>
              <a:ext cx="62" cy="74"/>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5" name="Rectangle 13"/>
            <p:cNvSpPr>
              <a:spLocks noChangeArrowheads="1"/>
            </p:cNvSpPr>
            <p:nvPr/>
          </p:nvSpPr>
          <p:spPr bwMode="blackWhite">
            <a:xfrm>
              <a:off x="1417" y="2737"/>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6" name="Rectangle 14"/>
            <p:cNvSpPr>
              <a:spLocks noChangeArrowheads="1"/>
            </p:cNvSpPr>
            <p:nvPr/>
          </p:nvSpPr>
          <p:spPr bwMode="blackWhite">
            <a:xfrm>
              <a:off x="1514" y="2834"/>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0287" name="Rectangle 15"/>
          <p:cNvSpPr>
            <a:spLocks noChangeArrowheads="1"/>
          </p:cNvSpPr>
          <p:nvPr/>
        </p:nvSpPr>
        <p:spPr bwMode="auto">
          <a:xfrm>
            <a:off x="4781550" y="3086100"/>
            <a:ext cx="26098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a:t>Function performs action</a:t>
            </a:r>
          </a:p>
        </p:txBody>
      </p:sp>
      <p:sp>
        <p:nvSpPr>
          <p:cNvPr id="310288" name="Freeform 16"/>
          <p:cNvSpPr>
            <a:spLocks/>
          </p:cNvSpPr>
          <p:nvPr/>
        </p:nvSpPr>
        <p:spPr bwMode="auto">
          <a:xfrm>
            <a:off x="7253289" y="2533651"/>
            <a:ext cx="1239837" cy="1262063"/>
          </a:xfrm>
          <a:custGeom>
            <a:avLst/>
            <a:gdLst>
              <a:gd name="T0" fmla="*/ 0 w 781"/>
              <a:gd name="T1" fmla="*/ 0 h 795"/>
              <a:gd name="T2" fmla="*/ 780 w 781"/>
              <a:gd name="T3" fmla="*/ 0 h 795"/>
              <a:gd name="T4" fmla="*/ 780 w 781"/>
              <a:gd name="T5" fmla="*/ 794 h 795"/>
            </a:gdLst>
            <a:ahLst/>
            <a:cxnLst>
              <a:cxn ang="0">
                <a:pos x="T0" y="T1"/>
              </a:cxn>
              <a:cxn ang="0">
                <a:pos x="T2" y="T3"/>
              </a:cxn>
              <a:cxn ang="0">
                <a:pos x="T4" y="T5"/>
              </a:cxn>
            </a:cxnLst>
            <a:rect l="0" t="0" r="r" b="b"/>
            <a:pathLst>
              <a:path w="781" h="795">
                <a:moveTo>
                  <a:pt x="0" y="0"/>
                </a:moveTo>
                <a:lnTo>
                  <a:pt x="780" y="0"/>
                </a:lnTo>
                <a:lnTo>
                  <a:pt x="780" y="794"/>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9" name="Rectangle 17"/>
          <p:cNvSpPr>
            <a:spLocks noChangeArrowheads="1"/>
          </p:cNvSpPr>
          <p:nvPr/>
        </p:nvSpPr>
        <p:spPr bwMode="auto">
          <a:xfrm>
            <a:off x="8020051" y="1819275"/>
            <a:ext cx="81753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t>Output</a:t>
            </a:r>
          </a:p>
        </p:txBody>
      </p:sp>
      <p:sp>
        <p:nvSpPr>
          <p:cNvPr id="310290" name="Rectangle 18"/>
          <p:cNvSpPr>
            <a:spLocks noChangeArrowheads="1"/>
          </p:cNvSpPr>
          <p:nvPr/>
        </p:nvSpPr>
        <p:spPr bwMode="blackWhite">
          <a:xfrm>
            <a:off x="7640639" y="3805238"/>
            <a:ext cx="1736725" cy="914400"/>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anose="02020603050405020304" pitchFamily="18" charset="0"/>
              </a:defRPr>
            </a:lvl1pPr>
            <a:lvl2pPr marL="609600" algn="l" defTabSz="1620838">
              <a:spcBef>
                <a:spcPct val="0"/>
              </a:spcBef>
              <a:defRPr sz="2400">
                <a:solidFill>
                  <a:schemeClr val="tx1"/>
                </a:solidFill>
                <a:latin typeface="Times New Roman" panose="02020603050405020304" pitchFamily="18" charset="0"/>
              </a:defRPr>
            </a:lvl2pPr>
            <a:lvl3pPr marL="1217613" algn="l" defTabSz="1620838">
              <a:spcBef>
                <a:spcPct val="0"/>
              </a:spcBef>
              <a:defRPr sz="2400">
                <a:solidFill>
                  <a:schemeClr val="tx1"/>
                </a:solidFill>
                <a:latin typeface="Times New Roman" panose="02020603050405020304" pitchFamily="18" charset="0"/>
              </a:defRPr>
            </a:lvl3pPr>
            <a:lvl4pPr marL="1825625" algn="l" defTabSz="1620838">
              <a:spcBef>
                <a:spcPct val="0"/>
              </a:spcBef>
              <a:defRPr sz="2400">
                <a:solidFill>
                  <a:schemeClr val="tx1"/>
                </a:solidFill>
                <a:latin typeface="Times New Roman" panose="02020603050405020304" pitchFamily="18" charset="0"/>
              </a:defRPr>
            </a:lvl4pPr>
            <a:lvl5pPr marL="2433638" algn="l" defTabSz="1620838">
              <a:spcBef>
                <a:spcPct val="0"/>
              </a:spcBef>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sz="1800">
                <a:latin typeface="Arial" panose="020B0604020202020204" pitchFamily="34" charset="0"/>
              </a:rPr>
              <a:t>Result</a:t>
            </a:r>
          </a:p>
          <a:p>
            <a:pPr algn="ctr" eaLnBrk="0" hangingPunct="0">
              <a:buClrTx/>
              <a:buFontTx/>
              <a:buNone/>
            </a:pPr>
            <a:r>
              <a:rPr lang="en-US" altLang="en-US" sz="1800">
                <a:latin typeface="Arial" panose="020B0604020202020204" pitchFamily="34" charset="0"/>
              </a:rPr>
              <a:t>value</a:t>
            </a:r>
          </a:p>
        </p:txBody>
      </p:sp>
    </p:spTree>
    <p:extLst>
      <p:ext uri="{BB962C8B-B14F-4D97-AF65-F5344CB8AC3E}">
        <p14:creationId xmlns:p14="http://schemas.microsoft.com/office/powerpoint/2010/main" val="36642355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Line 2"/>
          <p:cNvSpPr>
            <a:spLocks noChangeShapeType="1"/>
          </p:cNvSpPr>
          <p:nvPr/>
        </p:nvSpPr>
        <p:spPr bwMode="auto">
          <a:xfrm flipV="1">
            <a:off x="6076950" y="2770189"/>
            <a:ext cx="0" cy="7969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3" name="Freeform 3"/>
          <p:cNvSpPr>
            <a:spLocks/>
          </p:cNvSpPr>
          <p:nvPr/>
        </p:nvSpPr>
        <p:spPr bwMode="auto">
          <a:xfrm>
            <a:off x="3857626" y="3562350"/>
            <a:ext cx="4392613" cy="534988"/>
          </a:xfrm>
          <a:custGeom>
            <a:avLst/>
            <a:gdLst>
              <a:gd name="T0" fmla="*/ 0 w 2965"/>
              <a:gd name="T1" fmla="*/ 316 h 337"/>
              <a:gd name="T2" fmla="*/ 0 w 2965"/>
              <a:gd name="T3" fmla="*/ 0 h 337"/>
              <a:gd name="T4" fmla="*/ 2964 w 2965"/>
              <a:gd name="T5" fmla="*/ 0 h 337"/>
              <a:gd name="T6" fmla="*/ 2964 w 2965"/>
              <a:gd name="T7" fmla="*/ 148 h 337"/>
              <a:gd name="T8" fmla="*/ 2964 w 2965"/>
              <a:gd name="T9" fmla="*/ 336 h 337"/>
            </a:gdLst>
            <a:ahLst/>
            <a:cxnLst>
              <a:cxn ang="0">
                <a:pos x="T0" y="T1"/>
              </a:cxn>
              <a:cxn ang="0">
                <a:pos x="T2" y="T3"/>
              </a:cxn>
              <a:cxn ang="0">
                <a:pos x="T4" y="T5"/>
              </a:cxn>
              <a:cxn ang="0">
                <a:pos x="T6" y="T7"/>
              </a:cxn>
              <a:cxn ang="0">
                <a:pos x="T8" y="T9"/>
              </a:cxn>
            </a:cxnLst>
            <a:rect l="0" t="0" r="r" b="b"/>
            <a:pathLst>
              <a:path w="2965" h="337">
                <a:moveTo>
                  <a:pt x="0" y="316"/>
                </a:moveTo>
                <a:lnTo>
                  <a:pt x="0" y="0"/>
                </a:lnTo>
                <a:lnTo>
                  <a:pt x="2964" y="0"/>
                </a:lnTo>
                <a:lnTo>
                  <a:pt x="2964" y="148"/>
                </a:lnTo>
                <a:lnTo>
                  <a:pt x="2964"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4" name="Rectangle 4"/>
          <p:cNvSpPr>
            <a:spLocks noGrp="1" noChangeArrowheads="1"/>
          </p:cNvSpPr>
          <p:nvPr>
            <p:ph type="title"/>
          </p:nvPr>
        </p:nvSpPr>
        <p:spPr/>
        <p:txBody>
          <a:bodyPr/>
          <a:lstStyle/>
          <a:p>
            <a:r>
              <a:rPr lang="en-US" altLang="en-US"/>
              <a:t>Two Types of SQL Functions</a:t>
            </a:r>
          </a:p>
        </p:txBody>
      </p:sp>
      <p:sp>
        <p:nvSpPr>
          <p:cNvPr id="312325" name="Rectangle 5"/>
          <p:cNvSpPr>
            <a:spLocks noChangeArrowheads="1"/>
          </p:cNvSpPr>
          <p:nvPr/>
        </p:nvSpPr>
        <p:spPr bwMode="blackWhite">
          <a:xfrm>
            <a:off x="2713038" y="4073525"/>
            <a:ext cx="2284412" cy="9207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buClrTx/>
              <a:buFontTx/>
              <a:buNone/>
            </a:pPr>
            <a:r>
              <a:rPr lang="en-US" altLang="en-US"/>
              <a:t>Single-row </a:t>
            </a:r>
          </a:p>
          <a:p>
            <a:pPr algn="ctr" eaLnBrk="0" hangingPunct="0">
              <a:spcBef>
                <a:spcPct val="0"/>
              </a:spcBef>
              <a:buClrTx/>
              <a:buFontTx/>
              <a:buNone/>
            </a:pPr>
            <a:r>
              <a:rPr lang="en-US" altLang="en-US"/>
              <a:t>functions</a:t>
            </a:r>
          </a:p>
        </p:txBody>
      </p:sp>
      <p:sp>
        <p:nvSpPr>
          <p:cNvPr id="312326" name="Rectangle 6"/>
          <p:cNvSpPr>
            <a:spLocks noChangeArrowheads="1"/>
          </p:cNvSpPr>
          <p:nvPr/>
        </p:nvSpPr>
        <p:spPr bwMode="blackWhite">
          <a:xfrm>
            <a:off x="7124701" y="4057651"/>
            <a:ext cx="2263775" cy="95091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buClrTx/>
              <a:buFontTx/>
              <a:buNone/>
            </a:pPr>
            <a:r>
              <a:rPr lang="en-US" altLang="en-US"/>
              <a:t>Multiple-row</a:t>
            </a:r>
          </a:p>
          <a:p>
            <a:pPr algn="ctr" eaLnBrk="0" hangingPunct="0">
              <a:spcBef>
                <a:spcPct val="0"/>
              </a:spcBef>
              <a:buClrTx/>
              <a:buFontTx/>
              <a:buNone/>
            </a:pPr>
            <a:r>
              <a:rPr lang="en-US" altLang="en-US"/>
              <a:t>functions</a:t>
            </a:r>
          </a:p>
        </p:txBody>
      </p:sp>
      <p:sp>
        <p:nvSpPr>
          <p:cNvPr id="312327" name="Line 7"/>
          <p:cNvSpPr>
            <a:spLocks noChangeShapeType="1"/>
          </p:cNvSpPr>
          <p:nvPr/>
        </p:nvSpPr>
        <p:spPr bwMode="auto">
          <a:xfrm>
            <a:off x="2381250" y="4532313"/>
            <a:ext cx="3429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8" name="Line 8"/>
          <p:cNvSpPr>
            <a:spLocks noChangeShapeType="1"/>
          </p:cNvSpPr>
          <p:nvPr/>
        </p:nvSpPr>
        <p:spPr bwMode="auto">
          <a:xfrm>
            <a:off x="5014913" y="4532313"/>
            <a:ext cx="3238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29" name="Line 9"/>
          <p:cNvSpPr>
            <a:spLocks noChangeShapeType="1"/>
          </p:cNvSpPr>
          <p:nvPr/>
        </p:nvSpPr>
        <p:spPr bwMode="auto">
          <a:xfrm>
            <a:off x="9405939" y="4532313"/>
            <a:ext cx="33972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2330" name="Group 10"/>
          <p:cNvGrpSpPr>
            <a:grpSpLocks/>
          </p:cNvGrpSpPr>
          <p:nvPr/>
        </p:nvGrpSpPr>
        <p:grpSpPr bwMode="auto">
          <a:xfrm>
            <a:off x="6781800" y="4256088"/>
            <a:ext cx="323850" cy="552450"/>
            <a:chOff x="3132" y="2663"/>
            <a:chExt cx="384" cy="348"/>
          </a:xfrm>
        </p:grpSpPr>
        <p:sp>
          <p:nvSpPr>
            <p:cNvPr id="312331" name="Line 11"/>
            <p:cNvSpPr>
              <a:spLocks noChangeShapeType="1"/>
            </p:cNvSpPr>
            <p:nvPr/>
          </p:nvSpPr>
          <p:spPr bwMode="auto">
            <a:xfrm>
              <a:off x="3132"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32" name="Line 12"/>
            <p:cNvSpPr>
              <a:spLocks noChangeShapeType="1"/>
            </p:cNvSpPr>
            <p:nvPr/>
          </p:nvSpPr>
          <p:spPr bwMode="auto">
            <a:xfrm>
              <a:off x="3132"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33" name="Line 13"/>
            <p:cNvSpPr>
              <a:spLocks noChangeShapeType="1"/>
            </p:cNvSpPr>
            <p:nvPr/>
          </p:nvSpPr>
          <p:spPr bwMode="auto">
            <a:xfrm>
              <a:off x="3132"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2334" name="Rectangle 14"/>
          <p:cNvSpPr>
            <a:spLocks noChangeArrowheads="1"/>
          </p:cNvSpPr>
          <p:nvPr/>
        </p:nvSpPr>
        <p:spPr bwMode="blackWhite">
          <a:xfrm>
            <a:off x="2305050" y="5114926"/>
            <a:ext cx="3100388"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anose="02020603050405020304" pitchFamily="18" charset="0"/>
              </a:defRPr>
            </a:lvl1pPr>
            <a:lvl2pPr marL="609600" algn="l" defTabSz="1620838">
              <a:spcBef>
                <a:spcPct val="0"/>
              </a:spcBef>
              <a:defRPr sz="2400">
                <a:solidFill>
                  <a:schemeClr val="tx1"/>
                </a:solidFill>
                <a:latin typeface="Times New Roman" panose="02020603050405020304" pitchFamily="18" charset="0"/>
              </a:defRPr>
            </a:lvl2pPr>
            <a:lvl3pPr marL="1217613" algn="l" defTabSz="1620838">
              <a:spcBef>
                <a:spcPct val="0"/>
              </a:spcBef>
              <a:defRPr sz="2400">
                <a:solidFill>
                  <a:schemeClr val="tx1"/>
                </a:solidFill>
                <a:latin typeface="Times New Roman" panose="02020603050405020304" pitchFamily="18" charset="0"/>
              </a:defRPr>
            </a:lvl3pPr>
            <a:lvl4pPr marL="1825625" algn="l" defTabSz="1620838">
              <a:spcBef>
                <a:spcPct val="0"/>
              </a:spcBef>
              <a:defRPr sz="2400">
                <a:solidFill>
                  <a:schemeClr val="tx1"/>
                </a:solidFill>
                <a:latin typeface="Times New Roman" panose="02020603050405020304" pitchFamily="18" charset="0"/>
              </a:defRPr>
            </a:lvl4pPr>
            <a:lvl5pPr marL="2433638" algn="l" defTabSz="1620838">
              <a:spcBef>
                <a:spcPct val="0"/>
              </a:spcBef>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sz="1800">
                <a:latin typeface="Arial" panose="020B0604020202020204" pitchFamily="34" charset="0"/>
              </a:rPr>
              <a:t>Return one result </a:t>
            </a:r>
          </a:p>
          <a:p>
            <a:pPr algn="ctr" eaLnBrk="0" hangingPunct="0">
              <a:buClrTx/>
              <a:buFontTx/>
              <a:buNone/>
            </a:pPr>
            <a:r>
              <a:rPr lang="en-US" altLang="en-US" sz="1800">
                <a:latin typeface="Arial" panose="020B0604020202020204" pitchFamily="34" charset="0"/>
              </a:rPr>
              <a:t>per row</a:t>
            </a:r>
          </a:p>
        </p:txBody>
      </p:sp>
      <p:sp>
        <p:nvSpPr>
          <p:cNvPr id="312335" name="Rectangle 15"/>
          <p:cNvSpPr>
            <a:spLocks noChangeArrowheads="1"/>
          </p:cNvSpPr>
          <p:nvPr/>
        </p:nvSpPr>
        <p:spPr bwMode="blackWhite">
          <a:xfrm>
            <a:off x="6497638" y="5114926"/>
            <a:ext cx="3516312"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anose="02020603050405020304" pitchFamily="18" charset="0"/>
              </a:defRPr>
            </a:lvl1pPr>
            <a:lvl2pPr marL="609600" algn="l" defTabSz="1620838">
              <a:spcBef>
                <a:spcPct val="0"/>
              </a:spcBef>
              <a:defRPr sz="2400">
                <a:solidFill>
                  <a:schemeClr val="tx1"/>
                </a:solidFill>
                <a:latin typeface="Times New Roman" panose="02020603050405020304" pitchFamily="18" charset="0"/>
              </a:defRPr>
            </a:lvl2pPr>
            <a:lvl3pPr marL="1217613" algn="l" defTabSz="1620838">
              <a:spcBef>
                <a:spcPct val="0"/>
              </a:spcBef>
              <a:defRPr sz="2400">
                <a:solidFill>
                  <a:schemeClr val="tx1"/>
                </a:solidFill>
                <a:latin typeface="Times New Roman" panose="02020603050405020304" pitchFamily="18" charset="0"/>
              </a:defRPr>
            </a:lvl3pPr>
            <a:lvl4pPr marL="1825625" algn="l" defTabSz="1620838">
              <a:spcBef>
                <a:spcPct val="0"/>
              </a:spcBef>
              <a:defRPr sz="2400">
                <a:solidFill>
                  <a:schemeClr val="tx1"/>
                </a:solidFill>
                <a:latin typeface="Times New Roman" panose="02020603050405020304" pitchFamily="18" charset="0"/>
              </a:defRPr>
            </a:lvl4pPr>
            <a:lvl5pPr marL="2433638" algn="l" defTabSz="1620838">
              <a:spcBef>
                <a:spcPct val="0"/>
              </a:spcBef>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sz="1800">
                <a:latin typeface="Arial" panose="020B0604020202020204" pitchFamily="34" charset="0"/>
              </a:rPr>
              <a:t>Return one result </a:t>
            </a:r>
          </a:p>
          <a:p>
            <a:pPr algn="ctr" eaLnBrk="0" hangingPunct="0">
              <a:buClrTx/>
              <a:buFontTx/>
              <a:buNone/>
            </a:pPr>
            <a:r>
              <a:rPr lang="en-US" altLang="en-US" sz="1800">
                <a:latin typeface="Arial" panose="020B0604020202020204" pitchFamily="34" charset="0"/>
              </a:rPr>
              <a:t>per set of rows</a:t>
            </a:r>
          </a:p>
        </p:txBody>
      </p:sp>
      <p:sp>
        <p:nvSpPr>
          <p:cNvPr id="312336" name="Rectangle 16"/>
          <p:cNvSpPr>
            <a:spLocks noChangeArrowheads="1"/>
          </p:cNvSpPr>
          <p:nvPr/>
        </p:nvSpPr>
        <p:spPr bwMode="blackWhite">
          <a:xfrm>
            <a:off x="4892675" y="2124076"/>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buClrTx/>
              <a:buFontTx/>
              <a:buNone/>
            </a:pPr>
            <a:r>
              <a:rPr lang="en-US" altLang="en-US"/>
              <a:t>Functions</a:t>
            </a:r>
          </a:p>
        </p:txBody>
      </p:sp>
    </p:spTree>
    <p:extLst>
      <p:ext uri="{BB962C8B-B14F-4D97-AF65-F5344CB8AC3E}">
        <p14:creationId xmlns:p14="http://schemas.microsoft.com/office/powerpoint/2010/main" val="392949580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Rectangle 5"/>
          <p:cNvSpPr>
            <a:spLocks noGrp="1" noChangeArrowheads="1"/>
          </p:cNvSpPr>
          <p:nvPr>
            <p:ph type="title"/>
          </p:nvPr>
        </p:nvSpPr>
        <p:spPr/>
        <p:txBody>
          <a:bodyPr/>
          <a:lstStyle/>
          <a:p>
            <a:r>
              <a:rPr lang="en-US" altLang="en-US"/>
              <a:t>Single-Row Functions</a:t>
            </a:r>
          </a:p>
        </p:txBody>
      </p:sp>
      <p:sp>
        <p:nvSpPr>
          <p:cNvPr id="314374" name="Rectangle 6"/>
          <p:cNvSpPr>
            <a:spLocks noGrp="1" noChangeArrowheads="1"/>
          </p:cNvSpPr>
          <p:nvPr>
            <p:ph type="body" idx="4294967295"/>
          </p:nvPr>
        </p:nvSpPr>
        <p:spPr>
          <a:xfrm>
            <a:off x="2133600" y="2041816"/>
            <a:ext cx="7918450" cy="3171825"/>
          </a:xfrm>
          <a:prstGeom prst="rect">
            <a:avLst/>
          </a:prstGeom>
        </p:spPr>
        <p:txBody>
          <a:bodyPr>
            <a:normAutofit lnSpcReduction="10000"/>
          </a:bodyPr>
          <a:lstStyle/>
          <a:p>
            <a:r>
              <a:rPr lang="en-US" altLang="en-US" dirty="0"/>
              <a:t>Single-row functions:</a:t>
            </a:r>
          </a:p>
          <a:p>
            <a:pPr lvl="1"/>
            <a:r>
              <a:rPr lang="en-US" altLang="en-US" dirty="0"/>
              <a:t>Manipulate data items</a:t>
            </a:r>
          </a:p>
          <a:p>
            <a:pPr lvl="1"/>
            <a:r>
              <a:rPr lang="en-US" altLang="en-US" dirty="0"/>
              <a:t>Accept arguments and return one value</a:t>
            </a:r>
          </a:p>
          <a:p>
            <a:pPr lvl="1"/>
            <a:r>
              <a:rPr lang="en-US" altLang="en-US" dirty="0"/>
              <a:t>Act on each row that is returned</a:t>
            </a:r>
          </a:p>
          <a:p>
            <a:pPr lvl="1"/>
            <a:r>
              <a:rPr lang="en-US" altLang="en-US" dirty="0"/>
              <a:t>Return one result per row</a:t>
            </a:r>
          </a:p>
          <a:p>
            <a:pPr lvl="1"/>
            <a:r>
              <a:rPr lang="en-US" altLang="en-US" dirty="0"/>
              <a:t>May modify the data type</a:t>
            </a:r>
          </a:p>
          <a:p>
            <a:pPr lvl="1"/>
            <a:r>
              <a:rPr lang="en-US" altLang="en-US" dirty="0"/>
              <a:t>Can be nested</a:t>
            </a:r>
          </a:p>
          <a:p>
            <a:pPr lvl="1"/>
            <a:r>
              <a:rPr lang="en-US" altLang="en-US" dirty="0"/>
              <a:t>Accept arguments that can be a column or an expression</a:t>
            </a:r>
          </a:p>
        </p:txBody>
      </p:sp>
      <p:sp>
        <p:nvSpPr>
          <p:cNvPr id="314372" name="Rectangle 4"/>
          <p:cNvSpPr>
            <a:spLocks noChangeArrowheads="1"/>
          </p:cNvSpPr>
          <p:nvPr/>
        </p:nvSpPr>
        <p:spPr bwMode="blackGray">
          <a:xfrm>
            <a:off x="2381251" y="5469228"/>
            <a:ext cx="7364413" cy="3667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i="1" dirty="0" err="1">
                <a:solidFill>
                  <a:srgbClr val="000000"/>
                </a:solidFill>
                <a:latin typeface="Courier New" panose="02070309020205020404" pitchFamily="49" charset="0"/>
              </a:rPr>
              <a:t>function_name</a:t>
            </a: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arg1, arg2,...</a:t>
            </a:r>
            <a:r>
              <a:rPr lang="en-US" altLang="en-US" sz="18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19569784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String Functions</a:t>
            </a:r>
          </a:p>
        </p:txBody>
      </p:sp>
      <p:sp>
        <p:nvSpPr>
          <p:cNvPr id="3" name="Content Placeholder 2"/>
          <p:cNvSpPr>
            <a:spLocks noGrp="1"/>
          </p:cNvSpPr>
          <p:nvPr>
            <p:ph sz="quarter" idx="13"/>
          </p:nvPr>
        </p:nvSpPr>
        <p:spPr>
          <a:xfrm>
            <a:off x="913774" y="1931832"/>
            <a:ext cx="10363826" cy="3859368"/>
          </a:xfrm>
        </p:spPr>
        <p:txBody>
          <a:bodyPr>
            <a:normAutofit fontScale="92500" lnSpcReduction="10000"/>
          </a:bodyPr>
          <a:lstStyle/>
          <a:p>
            <a:r>
              <a:rPr lang="en-US" dirty="0" smtClean="0"/>
              <a:t>Concat()	</a:t>
            </a:r>
            <a:r>
              <a:rPr lang="en-US" dirty="0"/>
              <a:t>	</a:t>
            </a:r>
            <a:r>
              <a:rPr lang="en-US" dirty="0" smtClean="0"/>
              <a:t>Return </a:t>
            </a:r>
            <a:r>
              <a:rPr lang="en-US" dirty="0"/>
              <a:t>concatenated </a:t>
            </a:r>
            <a:r>
              <a:rPr lang="en-US" dirty="0" smtClean="0"/>
              <a:t>string</a:t>
            </a:r>
          </a:p>
          <a:p>
            <a:r>
              <a:rPr lang="en-US" dirty="0"/>
              <a:t>LENGTH</a:t>
            </a:r>
            <a:r>
              <a:rPr lang="en-US" dirty="0" smtClean="0"/>
              <a:t>()		Return </a:t>
            </a:r>
            <a:r>
              <a:rPr lang="en-US" dirty="0"/>
              <a:t>the length of a string in </a:t>
            </a:r>
            <a:r>
              <a:rPr lang="en-US" dirty="0" smtClean="0"/>
              <a:t>bytes</a:t>
            </a:r>
          </a:p>
          <a:p>
            <a:r>
              <a:rPr lang="en-US" dirty="0"/>
              <a:t>CHAR_LENGTH()	</a:t>
            </a:r>
            <a:r>
              <a:rPr lang="en-US" dirty="0" smtClean="0"/>
              <a:t>Return </a:t>
            </a:r>
            <a:r>
              <a:rPr lang="en-US" dirty="0"/>
              <a:t>number of characters in argument</a:t>
            </a:r>
          </a:p>
          <a:p>
            <a:r>
              <a:rPr lang="en-US" dirty="0" smtClean="0"/>
              <a:t>INSTR</a:t>
            </a:r>
            <a:r>
              <a:rPr lang="en-US" dirty="0"/>
              <a:t>() 		</a:t>
            </a:r>
            <a:r>
              <a:rPr lang="en-US" dirty="0" smtClean="0"/>
              <a:t>Return </a:t>
            </a:r>
            <a:r>
              <a:rPr lang="en-US" dirty="0"/>
              <a:t>the index of the first occurrence of substring</a:t>
            </a:r>
            <a:endParaRPr lang="en-US" dirty="0" smtClean="0"/>
          </a:p>
          <a:p>
            <a:r>
              <a:rPr lang="en-US" dirty="0"/>
              <a:t>UPPER</a:t>
            </a:r>
            <a:r>
              <a:rPr lang="en-US" dirty="0" smtClean="0"/>
              <a:t>() </a:t>
            </a:r>
            <a:r>
              <a:rPr lang="en-US" dirty="0"/>
              <a:t>&amp; LOWER() </a:t>
            </a:r>
            <a:r>
              <a:rPr lang="en-US" dirty="0" smtClean="0"/>
              <a:t>	Return </a:t>
            </a:r>
            <a:r>
              <a:rPr lang="en-US" dirty="0"/>
              <a:t>the argument in </a:t>
            </a:r>
            <a:r>
              <a:rPr lang="en-US" dirty="0" smtClean="0"/>
              <a:t>uppercase  - lowercase</a:t>
            </a:r>
            <a:endParaRPr lang="en-US" dirty="0"/>
          </a:p>
          <a:p>
            <a:r>
              <a:rPr lang="en-US" dirty="0"/>
              <a:t>TRIM()			Remove leading and trailing spaces</a:t>
            </a:r>
            <a:endParaRPr lang="en-US" dirty="0" smtClean="0"/>
          </a:p>
          <a:p>
            <a:r>
              <a:rPr lang="en-US" dirty="0"/>
              <a:t>SUBSTR</a:t>
            </a:r>
            <a:r>
              <a:rPr lang="en-US" dirty="0" smtClean="0"/>
              <a:t>() ,left(),right()</a:t>
            </a:r>
            <a:r>
              <a:rPr lang="en-US" dirty="0"/>
              <a:t>	Return the substring as specified</a:t>
            </a:r>
          </a:p>
          <a:p>
            <a:r>
              <a:rPr lang="en-US" dirty="0" smtClean="0"/>
              <a:t>See </a:t>
            </a:r>
            <a:r>
              <a:rPr lang="en-US" dirty="0"/>
              <a:t>more </a:t>
            </a:r>
            <a:br>
              <a:rPr lang="en-US" dirty="0"/>
            </a:br>
            <a:r>
              <a:rPr lang="en-US" dirty="0" smtClean="0">
                <a:hlinkClick r:id="rId2"/>
              </a:rPr>
              <a:t>http</a:t>
            </a:r>
            <a:r>
              <a:rPr lang="en-US" dirty="0">
                <a:hlinkClick r:id="rId2"/>
              </a:rPr>
              <a:t>://</a:t>
            </a:r>
            <a:r>
              <a:rPr lang="en-US" dirty="0" smtClean="0">
                <a:hlinkClick r:id="rId2"/>
              </a:rPr>
              <a:t>dev.mysql.com/doc/refman/5.7/en/string-functions.html</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4012261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1064</TotalTime>
  <Words>2875</Words>
  <Application>Microsoft Office PowerPoint</Application>
  <PresentationFormat>Widescreen</PresentationFormat>
  <Paragraphs>416</Paragraphs>
  <Slides>30</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Courier New</vt:lpstr>
      <vt:lpstr>Times New Roman</vt:lpstr>
      <vt:lpstr>Tw Cen MT</vt:lpstr>
      <vt:lpstr>Droplet</vt:lpstr>
      <vt:lpstr>Document</vt:lpstr>
      <vt:lpstr>My SQL</vt:lpstr>
      <vt:lpstr>Case expression &amp; Built in functions </vt:lpstr>
      <vt:lpstr>CASE Expression</vt:lpstr>
      <vt:lpstr>Case expression</vt:lpstr>
      <vt:lpstr>Using the CASE Expression </vt:lpstr>
      <vt:lpstr>SQL Functions</vt:lpstr>
      <vt:lpstr>Two Types of SQL Functions</vt:lpstr>
      <vt:lpstr>Single-Row Functions</vt:lpstr>
      <vt:lpstr> String Functions</vt:lpstr>
      <vt:lpstr>Examples</vt:lpstr>
      <vt:lpstr>Examples</vt:lpstr>
      <vt:lpstr> Numeric Functions</vt:lpstr>
      <vt:lpstr>Examples</vt:lpstr>
      <vt:lpstr>Date and Time Functions</vt:lpstr>
      <vt:lpstr>Examples</vt:lpstr>
      <vt:lpstr>Information Functions</vt:lpstr>
      <vt:lpstr>What Are Group Functions? </vt:lpstr>
      <vt:lpstr>Types of Group Functions</vt:lpstr>
      <vt:lpstr>Group Functions: Syntax</vt:lpstr>
      <vt:lpstr>Using the AVG and SUM Functions </vt:lpstr>
      <vt:lpstr>Using the COUNT Function  </vt:lpstr>
      <vt:lpstr>Using the DISTINCT Keyword</vt:lpstr>
      <vt:lpstr>Creating Groups of Data </vt:lpstr>
      <vt:lpstr>Creating Groups of Data:  GROUP BY Clause Syntax</vt:lpstr>
      <vt:lpstr>Using the GROUP BY Clause</vt:lpstr>
      <vt:lpstr>Using the GROUP BY Clause </vt:lpstr>
      <vt:lpstr>Using the GROUP BY Clause  on Multiple Columns</vt:lpstr>
      <vt:lpstr>Restricting Group Results</vt:lpstr>
      <vt:lpstr>Restricting Group Results  with the HAVING Clause</vt:lpstr>
      <vt:lpstr>Using the HAVING Clause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amir</dc:creator>
  <cp:lastModifiedBy>amir</cp:lastModifiedBy>
  <cp:revision>203</cp:revision>
  <dcterms:created xsi:type="dcterms:W3CDTF">2016-09-28T22:10:40Z</dcterms:created>
  <dcterms:modified xsi:type="dcterms:W3CDTF">2016-10-03T22:22:33Z</dcterms:modified>
</cp:coreProperties>
</file>