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10/19/2016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10/19/2016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10/19/2016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10/19/2016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10/19/2016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10/19/2016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9" name="Picture 8" descr="animated_elephant.gif"/>
          <p:cNvPicPr>
            <a:picLocks noChangeAspect="1"/>
          </p:cNvPicPr>
          <p:nvPr userDrawn="1"/>
        </p:nvPicPr>
        <p:blipFill>
          <a:blip r:embed="rId20"/>
          <a:stretch>
            <a:fillRect/>
          </a:stretch>
        </p:blipFill>
        <p:spPr>
          <a:xfrm>
            <a:off x="11248717" y="152400"/>
            <a:ext cx="933450" cy="571500"/>
          </a:xfrm>
          <a:prstGeom prst="rect">
            <a:avLst/>
          </a:prstGeom>
        </p:spPr>
      </p:pic>
      <p:pic>
        <p:nvPicPr>
          <p:cNvPr id="10" name="Picture 9" descr="php_logo.gif"/>
          <p:cNvPicPr>
            <a:picLocks noChangeAspect="1"/>
          </p:cNvPicPr>
          <p:nvPr userDrawn="1"/>
        </p:nvPicPr>
        <p:blipFill>
          <a:blip r:embed="rId21"/>
          <a:stretch>
            <a:fillRect/>
          </a:stretch>
        </p:blipFill>
        <p:spPr>
          <a:xfrm>
            <a:off x="342274" y="237518"/>
            <a:ext cx="11430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$_</a:t>
            </a:r>
            <a:r>
              <a:rPr lang="en-US" dirty="0" smtClean="0"/>
              <a:t>GET</a:t>
            </a:r>
            <a:endParaRPr lang="ar-SA" dirty="0"/>
          </a:p>
        </p:txBody>
      </p:sp>
      <p:sp>
        <p:nvSpPr>
          <p:cNvPr id="3" name="Content Placeholder 2"/>
          <p:cNvSpPr>
            <a:spLocks noGrp="1"/>
          </p:cNvSpPr>
          <p:nvPr>
            <p:ph idx="4294967295"/>
          </p:nvPr>
        </p:nvSpPr>
        <p:spPr>
          <a:xfrm>
            <a:off x="1807978" y="2384910"/>
            <a:ext cx="9470247" cy="2972701"/>
          </a:xfrm>
          <a:prstGeom prst="rect">
            <a:avLst/>
          </a:prstGeom>
        </p:spPr>
        <p:txBody>
          <a:bodyPr/>
          <a:lstStyle/>
          <a:p>
            <a:r>
              <a:rPr lang="en-US" dirty="0"/>
              <a:t>PHP $_GET can also be used to collect form data after submitting an HTML form with method="get".</a:t>
            </a:r>
          </a:p>
          <a:p>
            <a:r>
              <a:rPr lang="en-US" dirty="0"/>
              <a:t>$_GET can also collect data sent in the URL.</a:t>
            </a:r>
          </a:p>
          <a:p>
            <a:endParaRPr lang="ar-SA" dirty="0"/>
          </a:p>
        </p:txBody>
      </p:sp>
    </p:spTree>
    <p:extLst>
      <p:ext uri="{BB962C8B-B14F-4D97-AF65-F5344CB8AC3E}">
        <p14:creationId xmlns:p14="http://schemas.microsoft.com/office/powerpoint/2010/main" val="324413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1056068" y="1378038"/>
            <a:ext cx="4502080" cy="4567707"/>
          </a:xfrm>
          <a:prstGeom prst="rect">
            <a:avLst/>
          </a:prstGeom>
        </p:spPr>
        <p:txBody>
          <a:bodyPr>
            <a:noAutofit/>
          </a:bodyPr>
          <a:lstStyle/>
          <a:p>
            <a:pPr marL="0" indent="0">
              <a:buNone/>
            </a:pPr>
            <a:r>
              <a:rPr lang="en-US" sz="2400" dirty="0">
                <a:latin typeface="Agency FB" pitchFamily="34" charset="0"/>
              </a:rPr>
              <a:t>&lt;html&gt;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&lt;a </a:t>
            </a:r>
            <a:r>
              <a:rPr lang="en-US" sz="2400" dirty="0" err="1">
                <a:latin typeface="Agency FB" pitchFamily="34" charset="0"/>
              </a:rPr>
              <a:t>href</a:t>
            </a:r>
            <a:r>
              <a:rPr lang="en-US" sz="2400" dirty="0">
                <a:latin typeface="Agency FB" pitchFamily="34" charset="0"/>
              </a:rPr>
              <a:t>="</a:t>
            </a:r>
            <a:r>
              <a:rPr lang="en-US" sz="2400" dirty="0" err="1">
                <a:latin typeface="Agency FB" pitchFamily="34" charset="0"/>
              </a:rPr>
              <a:t>test_get.php?subject</a:t>
            </a:r>
            <a:r>
              <a:rPr lang="en-US" sz="2400" dirty="0">
                <a:latin typeface="Agency FB" pitchFamily="34" charset="0"/>
              </a:rPr>
              <a:t>=</a:t>
            </a:r>
            <a:r>
              <a:rPr lang="en-US" sz="2400" dirty="0" err="1">
                <a:latin typeface="Agency FB" pitchFamily="34" charset="0"/>
              </a:rPr>
              <a:t>PHP&amp;web</a:t>
            </a:r>
            <a:r>
              <a:rPr lang="en-US" sz="2400" dirty="0">
                <a:latin typeface="Agency FB" pitchFamily="34" charset="0"/>
              </a:rPr>
              <a:t>=W3schools.com"&gt;Test $GET&lt;/a&gt;</a:t>
            </a:r>
            <a:br>
              <a:rPr lang="en-US" sz="2400" dirty="0">
                <a:latin typeface="Agency FB" pitchFamily="34" charset="0"/>
              </a:rPr>
            </a:br>
            <a:r>
              <a:rPr lang="en-US" sz="2400" dirty="0">
                <a:latin typeface="Agency FB" pitchFamily="34" charset="0"/>
              </a:rPr>
              <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&lt;/html&gt; </a:t>
            </a:r>
            <a:endParaRPr lang="ar-SA" sz="2400" dirty="0">
              <a:latin typeface="Agency FB" pitchFamily="34" charset="0"/>
            </a:endParaRPr>
          </a:p>
        </p:txBody>
      </p:sp>
      <p:sp>
        <p:nvSpPr>
          <p:cNvPr id="9" name="Content Placeholder 8"/>
          <p:cNvSpPr>
            <a:spLocks noGrp="1"/>
          </p:cNvSpPr>
          <p:nvPr>
            <p:ph sz="half" idx="4294967295"/>
          </p:nvPr>
        </p:nvSpPr>
        <p:spPr>
          <a:xfrm>
            <a:off x="6369511" y="1031467"/>
            <a:ext cx="5479052" cy="5260848"/>
          </a:xfrm>
          <a:prstGeom prst="rect">
            <a:avLst/>
          </a:prstGeom>
        </p:spPr>
        <p:txBody>
          <a:bodyPr>
            <a:noAutofit/>
          </a:bodyPr>
          <a:lstStyle/>
          <a:p>
            <a:pPr marL="0" indent="0">
              <a:buNone/>
            </a:pPr>
            <a:r>
              <a:rPr lang="en-US" sz="2400" dirty="0">
                <a:latin typeface="Agency FB" pitchFamily="34" charset="0"/>
              </a:rPr>
              <a:t>&lt;html&gt;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
            </a:r>
            <a:br>
              <a:rPr lang="en-US" sz="2400" dirty="0">
                <a:latin typeface="Agency FB" pitchFamily="34" charset="0"/>
              </a:rPr>
            </a:br>
            <a:r>
              <a:rPr lang="en-US" sz="2400" dirty="0">
                <a:latin typeface="Agency FB" pitchFamily="34" charset="0"/>
              </a:rPr>
              <a:t>&lt;?</a:t>
            </a:r>
            <a:r>
              <a:rPr lang="en-US" sz="2400" dirty="0" err="1">
                <a:latin typeface="Agency FB" pitchFamily="34" charset="0"/>
              </a:rPr>
              <a:t>php</a:t>
            </a:r>
            <a:r>
              <a:rPr lang="en-US" sz="2400" dirty="0">
                <a:latin typeface="Agency FB" pitchFamily="34" charset="0"/>
              </a:rPr>
              <a:t> </a:t>
            </a:r>
            <a:br>
              <a:rPr lang="en-US" sz="2400" dirty="0">
                <a:latin typeface="Agency FB" pitchFamily="34" charset="0"/>
              </a:rPr>
            </a:br>
            <a:r>
              <a:rPr lang="en-US" sz="2400" dirty="0">
                <a:latin typeface="Agency FB" pitchFamily="34" charset="0"/>
              </a:rPr>
              <a:t>echo "Study " . $_GET['subject'] . " at " . $_GET['web'];</a:t>
            </a:r>
            <a:br>
              <a:rPr lang="en-US" sz="2400" dirty="0">
                <a:latin typeface="Agency FB" pitchFamily="34" charset="0"/>
              </a:rPr>
            </a:br>
            <a:r>
              <a:rPr lang="en-US" sz="2400" dirty="0">
                <a:latin typeface="Agency FB" pitchFamily="34" charset="0"/>
              </a:rPr>
              <a:t>?&gt;</a:t>
            </a:r>
            <a:br>
              <a:rPr lang="en-US" sz="2400" dirty="0">
                <a:latin typeface="Agency FB" pitchFamily="34" charset="0"/>
              </a:rPr>
            </a:br>
            <a:r>
              <a:rPr lang="en-US" sz="2400" dirty="0">
                <a:latin typeface="Agency FB" pitchFamily="34" charset="0"/>
              </a:rPr>
              <a:t>&lt;/body&gt;</a:t>
            </a:r>
            <a:br>
              <a:rPr lang="en-US" sz="2400" dirty="0">
                <a:latin typeface="Agency FB" pitchFamily="34" charset="0"/>
              </a:rPr>
            </a:br>
            <a:r>
              <a:rPr lang="en-US" sz="2400" dirty="0">
                <a:latin typeface="Agency FB" pitchFamily="34" charset="0"/>
              </a:rPr>
              <a:t>&lt;/html&gt;</a:t>
            </a:r>
            <a:endParaRPr lang="ar-SA" sz="2400" dirty="0">
              <a:latin typeface="Agency FB" pitchFamily="34" charset="0"/>
            </a:endParaRPr>
          </a:p>
        </p:txBody>
      </p:sp>
    </p:spTree>
    <p:extLst>
      <p:ext uri="{BB962C8B-B14F-4D97-AF65-F5344CB8AC3E}">
        <p14:creationId xmlns:p14="http://schemas.microsoft.com/office/powerpoint/2010/main" val="194172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0531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a:t>
            </a:r>
            <a:endParaRPr lang="en-US" dirty="0"/>
          </a:p>
        </p:txBody>
      </p:sp>
      <p:pic>
        <p:nvPicPr>
          <p:cNvPr id="1026"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51081" t="34367" r="26749" b="48057"/>
          <a:stretch/>
        </p:blipFill>
        <p:spPr bwMode="auto">
          <a:xfrm>
            <a:off x="3554569" y="2442694"/>
            <a:ext cx="3322320" cy="158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182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post method</a:t>
            </a:r>
            <a:endParaRPr lang="en-US" dirty="0"/>
          </a:p>
        </p:txBody>
      </p:sp>
      <p:sp>
        <p:nvSpPr>
          <p:cNvPr id="3" name="Content Placeholder 2"/>
          <p:cNvSpPr>
            <a:spLocks noGrp="1"/>
          </p:cNvSpPr>
          <p:nvPr>
            <p:ph idx="4294967295"/>
          </p:nvPr>
        </p:nvSpPr>
        <p:spPr>
          <a:xfrm>
            <a:off x="1777285" y="2214694"/>
            <a:ext cx="8665335" cy="3611193"/>
          </a:xfrm>
          <a:prstGeom prst="rect">
            <a:avLst/>
          </a:prstGeom>
        </p:spPr>
        <p:txBody>
          <a:bodyPr>
            <a:normAutofit fontScale="92500" lnSpcReduction="10000"/>
          </a:bodyPr>
          <a:lstStyle/>
          <a:p>
            <a:pPr marL="0" indent="0">
              <a:buNone/>
            </a:pPr>
            <a:r>
              <a:rPr lang="en-US" dirty="0"/>
              <a:t>&lt;html&gt;</a:t>
            </a:r>
            <a:br>
              <a:rPr lang="en-US" dirty="0"/>
            </a:br>
            <a:r>
              <a:rPr lang="en-US" dirty="0"/>
              <a:t>&lt;body&gt;</a:t>
            </a:r>
            <a:br>
              <a:rPr lang="en-US" dirty="0"/>
            </a:br>
            <a:r>
              <a:rPr lang="en-US" dirty="0"/>
              <a:t/>
            </a:r>
            <a:br>
              <a:rPr lang="en-US" dirty="0"/>
            </a:br>
            <a:r>
              <a:rPr lang="en-US" dirty="0"/>
              <a:t>&lt;form action="</a:t>
            </a:r>
            <a:r>
              <a:rPr lang="en-US" dirty="0" err="1"/>
              <a:t>welcome.php</a:t>
            </a:r>
            <a:r>
              <a:rPr lang="en-US" dirty="0"/>
              <a:t>" method="post"&gt;</a:t>
            </a:r>
            <a:br>
              <a:rPr lang="en-US" dirty="0"/>
            </a:br>
            <a:r>
              <a:rPr lang="en-US" dirty="0"/>
              <a:t>Name: &lt;input type="text" name="name"&gt;&lt;</a:t>
            </a:r>
            <a:r>
              <a:rPr lang="en-US" dirty="0" err="1"/>
              <a:t>br</a:t>
            </a:r>
            <a:r>
              <a:rPr lang="en-US" dirty="0"/>
              <a:t>&gt;</a:t>
            </a:r>
            <a:br>
              <a:rPr lang="en-US" dirty="0"/>
            </a:br>
            <a:r>
              <a:rPr lang="en-US" dirty="0"/>
              <a:t>E-mail: &lt;input type="text" name="email"&gt;&lt;</a:t>
            </a:r>
            <a:r>
              <a:rPr lang="en-US" dirty="0" err="1"/>
              <a:t>br</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297665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68" y="1055925"/>
            <a:ext cx="10364451" cy="1326193"/>
          </a:xfrm>
        </p:spPr>
        <p:txBody>
          <a:bodyPr>
            <a:noAutofit/>
          </a:bodyPr>
          <a:lstStyle/>
          <a:p>
            <a:pPr algn="l"/>
            <a:r>
              <a:rPr lang="en-US" sz="2000" dirty="0"/>
              <a:t>When the user fills out the form above and clicks the submit button, the form data is sent for processing to a PHP file named "</a:t>
            </a:r>
            <a:r>
              <a:rPr lang="en-US" sz="2000" dirty="0" err="1"/>
              <a:t>welcome.php</a:t>
            </a:r>
            <a:r>
              <a:rPr lang="en-US" sz="2000" dirty="0"/>
              <a:t>". The form data is sent with the HTTP POST method.</a:t>
            </a:r>
          </a:p>
        </p:txBody>
      </p:sp>
      <p:sp>
        <p:nvSpPr>
          <p:cNvPr id="3" name="Content Placeholder 2"/>
          <p:cNvSpPr>
            <a:spLocks noGrp="1"/>
          </p:cNvSpPr>
          <p:nvPr>
            <p:ph idx="4294967295"/>
          </p:nvPr>
        </p:nvSpPr>
        <p:spPr>
          <a:xfrm>
            <a:off x="1506828" y="2575301"/>
            <a:ext cx="8758385" cy="3843013"/>
          </a:xfrm>
          <a:prstGeom prst="rect">
            <a:avLst/>
          </a:prstGeom>
        </p:spPr>
        <p:txBody>
          <a:bodyPr/>
          <a:lstStyle/>
          <a:p>
            <a:pPr marL="0" indent="0">
              <a:buNone/>
            </a:pPr>
            <a:r>
              <a:rPr lang="en-US" dirty="0"/>
              <a:t>&lt;html&gt;</a:t>
            </a:r>
            <a:br>
              <a:rPr lang="en-US" dirty="0"/>
            </a:br>
            <a:r>
              <a:rPr lang="en-US" dirty="0"/>
              <a:t>&lt;body&gt;</a:t>
            </a:r>
            <a:br>
              <a:rPr lang="en-US" dirty="0"/>
            </a:br>
            <a:r>
              <a:rPr lang="en-US" dirty="0"/>
              <a:t/>
            </a:r>
            <a:br>
              <a:rPr lang="en-US" dirty="0"/>
            </a:br>
            <a:r>
              <a:rPr lang="en-US" dirty="0"/>
              <a:t>Welcome &lt;?</a:t>
            </a:r>
            <a:r>
              <a:rPr lang="en-US" dirty="0" err="1"/>
              <a:t>php</a:t>
            </a:r>
            <a:r>
              <a:rPr lang="en-US" dirty="0"/>
              <a:t> echo $_POST["name"]; ?&gt;&lt;</a:t>
            </a:r>
            <a:r>
              <a:rPr lang="en-US" dirty="0" err="1"/>
              <a:t>br</a:t>
            </a:r>
            <a:r>
              <a:rPr lang="en-US" dirty="0"/>
              <a:t>&gt;</a:t>
            </a:r>
            <a:br>
              <a:rPr lang="en-US" dirty="0"/>
            </a:br>
            <a:r>
              <a:rPr lang="en-US" dirty="0"/>
              <a:t>Your email address is: &lt;?</a:t>
            </a:r>
            <a:r>
              <a:rPr lang="en-US" dirty="0" err="1"/>
              <a:t>php</a:t>
            </a:r>
            <a:r>
              <a:rPr lang="en-US" dirty="0"/>
              <a:t> echo $_POST["email"]; ?&gt;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195568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get method</a:t>
            </a:r>
            <a:endParaRPr lang="en-US" dirty="0"/>
          </a:p>
        </p:txBody>
      </p:sp>
      <p:sp>
        <p:nvSpPr>
          <p:cNvPr id="3" name="Content Placeholder 2"/>
          <p:cNvSpPr>
            <a:spLocks noGrp="1"/>
          </p:cNvSpPr>
          <p:nvPr>
            <p:ph idx="4294967295"/>
          </p:nvPr>
        </p:nvSpPr>
        <p:spPr>
          <a:xfrm>
            <a:off x="1756463" y="1906072"/>
            <a:ext cx="8183880" cy="4172756"/>
          </a:xfrm>
          <a:prstGeom prst="rect">
            <a:avLst/>
          </a:prstGeom>
        </p:spPr>
        <p:txBody>
          <a:bodyPr>
            <a:normAutofit/>
          </a:bodyPr>
          <a:lstStyle/>
          <a:p>
            <a:pPr marL="0" indent="0">
              <a:buNone/>
            </a:pPr>
            <a:r>
              <a:rPr lang="en-US" dirty="0"/>
              <a:t>&lt;html&gt;</a:t>
            </a:r>
            <a:br>
              <a:rPr lang="en-US" dirty="0"/>
            </a:br>
            <a:r>
              <a:rPr lang="en-US" dirty="0"/>
              <a:t>&lt;body&gt;</a:t>
            </a:r>
            <a:br>
              <a:rPr lang="en-US" dirty="0"/>
            </a:br>
            <a:r>
              <a:rPr lang="en-US" dirty="0"/>
              <a:t/>
            </a:r>
            <a:br>
              <a:rPr lang="en-US" dirty="0"/>
            </a:br>
            <a:r>
              <a:rPr lang="en-US" dirty="0"/>
              <a:t>&lt;form action="</a:t>
            </a:r>
            <a:r>
              <a:rPr lang="en-US" dirty="0" err="1"/>
              <a:t>welcome_get.php</a:t>
            </a:r>
            <a:r>
              <a:rPr lang="en-US" dirty="0"/>
              <a:t>" method="get"&gt;</a:t>
            </a:r>
            <a:br>
              <a:rPr lang="en-US" dirty="0"/>
            </a:br>
            <a:r>
              <a:rPr lang="en-US" dirty="0"/>
              <a:t>Name: &lt;input type="text" name="name"&gt;&lt;</a:t>
            </a:r>
            <a:r>
              <a:rPr lang="en-US" dirty="0" err="1"/>
              <a:t>br</a:t>
            </a:r>
            <a:r>
              <a:rPr lang="en-US" dirty="0"/>
              <a:t>&gt;</a:t>
            </a:r>
            <a:br>
              <a:rPr lang="en-US" dirty="0"/>
            </a:br>
            <a:r>
              <a:rPr lang="en-US" dirty="0"/>
              <a:t>E-mail: &lt;input type="text" name="email"&gt;&lt;</a:t>
            </a:r>
            <a:r>
              <a:rPr lang="en-US" dirty="0" err="1"/>
              <a:t>br</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50890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4294967295"/>
          </p:nvPr>
        </p:nvSpPr>
        <p:spPr>
          <a:xfrm>
            <a:off x="1704948" y="1895513"/>
            <a:ext cx="8183880" cy="4187952"/>
          </a:xfrm>
          <a:prstGeom prst="rect">
            <a:avLst/>
          </a:prstGeom>
        </p:spPr>
        <p:txBody>
          <a:bodyPr/>
          <a:lstStyle/>
          <a:p>
            <a:pPr marL="0" indent="0">
              <a:buNone/>
            </a:pPr>
            <a:r>
              <a:rPr lang="en-US" dirty="0"/>
              <a:t>&lt;html&gt;</a:t>
            </a:r>
            <a:br>
              <a:rPr lang="en-US" dirty="0"/>
            </a:br>
            <a:r>
              <a:rPr lang="en-US" dirty="0"/>
              <a:t>&lt;body&gt;</a:t>
            </a:r>
            <a:br>
              <a:rPr lang="en-US" dirty="0"/>
            </a:br>
            <a:r>
              <a:rPr lang="en-US" dirty="0"/>
              <a:t/>
            </a:r>
            <a:br>
              <a:rPr lang="en-US" dirty="0"/>
            </a:br>
            <a:r>
              <a:rPr lang="en-US" dirty="0"/>
              <a:t>Welcome &lt;?</a:t>
            </a:r>
            <a:r>
              <a:rPr lang="en-US" dirty="0" err="1"/>
              <a:t>php</a:t>
            </a:r>
            <a:r>
              <a:rPr lang="en-US" dirty="0"/>
              <a:t> echo $_GET["name"]; ?&gt;&lt;</a:t>
            </a:r>
            <a:r>
              <a:rPr lang="en-US" dirty="0" err="1"/>
              <a:t>br</a:t>
            </a:r>
            <a:r>
              <a:rPr lang="en-US" dirty="0"/>
              <a:t>&gt;</a:t>
            </a:r>
            <a:br>
              <a:rPr lang="en-US" dirty="0"/>
            </a:br>
            <a:r>
              <a:rPr lang="en-US" dirty="0"/>
              <a:t>Your email address is: &lt;?</a:t>
            </a:r>
            <a:r>
              <a:rPr lang="en-US" dirty="0" err="1"/>
              <a:t>php</a:t>
            </a:r>
            <a:r>
              <a:rPr lang="en-US" dirty="0"/>
              <a:t> echo $_GET["email"]; ?&gt;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364133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98088"/>
          </a:xfrm>
        </p:spPr>
        <p:txBody>
          <a:bodyPr>
            <a:normAutofit/>
          </a:bodyPr>
          <a:lstStyle/>
          <a:p>
            <a:r>
              <a:rPr lang="en-US" dirty="0"/>
              <a:t>GET vs. </a:t>
            </a:r>
            <a:r>
              <a:rPr lang="en-US" dirty="0" smtClean="0"/>
              <a:t>POST</a:t>
            </a:r>
            <a:endParaRPr lang="en-US" dirty="0"/>
          </a:p>
        </p:txBody>
      </p:sp>
      <p:sp>
        <p:nvSpPr>
          <p:cNvPr id="3" name="Content Placeholder 2"/>
          <p:cNvSpPr>
            <a:spLocks noGrp="1"/>
          </p:cNvSpPr>
          <p:nvPr>
            <p:ph idx="4294967295"/>
          </p:nvPr>
        </p:nvSpPr>
        <p:spPr>
          <a:xfrm>
            <a:off x="1094703" y="1532515"/>
            <a:ext cx="10006885" cy="4575048"/>
          </a:xfrm>
          <a:prstGeom prst="rect">
            <a:avLst/>
          </a:prstGeom>
        </p:spPr>
        <p:txBody>
          <a:bodyPr>
            <a:normAutofit/>
          </a:bodyPr>
          <a:lstStyle/>
          <a:p>
            <a:r>
              <a:rPr lang="en-US" dirty="0"/>
              <a:t>Both GET and POST create an array (e.g. array( key =&gt; value, key2 =&gt; value2, key3 =&gt; value3, ...)). This array holds key/value pairs, where keys are the names of the form controls and values are the input data from the user.</a:t>
            </a:r>
          </a:p>
          <a:p>
            <a:r>
              <a:rPr lang="en-US" dirty="0"/>
              <a:t>Both GET and POST are treated as $_GET and $_POST. These are </a:t>
            </a:r>
            <a:r>
              <a:rPr lang="en-US" dirty="0" err="1"/>
              <a:t>superglobals</a:t>
            </a:r>
            <a:r>
              <a:rPr lang="en-US" dirty="0"/>
              <a:t>, which means that they are always accessible, regardless of scope - and you can access them from any function, class or file without having to do anything special.</a:t>
            </a:r>
          </a:p>
          <a:p>
            <a:r>
              <a:rPr lang="en-US" dirty="0"/>
              <a:t>$_GET is an array of variables passed to the current script via the URL parameters.</a:t>
            </a:r>
          </a:p>
          <a:p>
            <a:r>
              <a:rPr lang="en-US" dirty="0"/>
              <a:t>$_POST is an array of variables passed to the current script via the HTTP POST method.</a:t>
            </a:r>
          </a:p>
          <a:p>
            <a:endParaRPr lang="en-US" dirty="0"/>
          </a:p>
        </p:txBody>
      </p:sp>
    </p:spTree>
    <p:extLst>
      <p:ext uri="{BB962C8B-B14F-4D97-AF65-F5344CB8AC3E}">
        <p14:creationId xmlns:p14="http://schemas.microsoft.com/office/powerpoint/2010/main" val="275203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GET?</a:t>
            </a:r>
          </a:p>
        </p:txBody>
      </p:sp>
      <p:sp>
        <p:nvSpPr>
          <p:cNvPr id="3" name="Content Placeholder 2"/>
          <p:cNvSpPr>
            <a:spLocks noGrp="1"/>
          </p:cNvSpPr>
          <p:nvPr>
            <p:ph idx="4294967295"/>
          </p:nvPr>
        </p:nvSpPr>
        <p:spPr>
          <a:xfrm>
            <a:off x="913774" y="1970467"/>
            <a:ext cx="10561301" cy="4140557"/>
          </a:xfrm>
          <a:prstGeom prst="rect">
            <a:avLst/>
          </a:prstGeom>
        </p:spPr>
        <p:txBody>
          <a:bodyPr>
            <a:normAutofit lnSpcReduction="10000"/>
          </a:bodyPr>
          <a:lstStyle/>
          <a:p>
            <a:r>
              <a:rPr lang="en-US" dirty="0"/>
              <a:t>Information sent from a form with the GET method is visible to everyone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endParaRPr lang="en-US" dirty="0"/>
          </a:p>
          <a:p>
            <a:r>
              <a:rPr lang="en-US" dirty="0"/>
              <a:t>GET may be used for sending non-sensitive data.</a:t>
            </a:r>
          </a:p>
          <a:p>
            <a:endParaRPr lang="en-US" dirty="0"/>
          </a:p>
          <a:p>
            <a:r>
              <a:rPr lang="en-US" dirty="0"/>
              <a:t>Note: GET should NEVER be used for sending passwords or other sensitive information!</a:t>
            </a:r>
          </a:p>
        </p:txBody>
      </p:sp>
    </p:spTree>
    <p:extLst>
      <p:ext uri="{BB962C8B-B14F-4D97-AF65-F5344CB8AC3E}">
        <p14:creationId xmlns:p14="http://schemas.microsoft.com/office/powerpoint/2010/main" val="389103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a:t>
            </a:r>
            <a:r>
              <a:rPr lang="en-US" dirty="0" smtClean="0"/>
              <a:t>Variables</a:t>
            </a:r>
            <a:endParaRPr lang="ar-SA" dirty="0"/>
          </a:p>
        </p:txBody>
      </p:sp>
      <p:sp>
        <p:nvSpPr>
          <p:cNvPr id="3" name="Subtitle 2"/>
          <p:cNvSpPr>
            <a:spLocks noGrp="1"/>
          </p:cNvSpPr>
          <p:nvPr>
            <p:ph type="subTitle" idx="1"/>
          </p:nvPr>
        </p:nvSpPr>
        <p:spPr/>
        <p:txBody>
          <a:bodyPr/>
          <a:lstStyle/>
          <a:p>
            <a:r>
              <a:rPr lang="en-US" dirty="0" err="1"/>
              <a:t>Superglobals</a:t>
            </a:r>
            <a:endParaRPr lang="ar-SA" dirty="0"/>
          </a:p>
        </p:txBody>
      </p:sp>
    </p:spTree>
    <p:extLst>
      <p:ext uri="{BB962C8B-B14F-4D97-AF65-F5344CB8AC3E}">
        <p14:creationId xmlns:p14="http://schemas.microsoft.com/office/powerpoint/2010/main" val="2556075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35328"/>
          </a:xfrm>
        </p:spPr>
        <p:txBody>
          <a:bodyPr/>
          <a:lstStyle/>
          <a:p>
            <a:r>
              <a:rPr lang="en-US" dirty="0"/>
              <a:t>When to use POST?</a:t>
            </a:r>
          </a:p>
        </p:txBody>
      </p:sp>
      <p:sp>
        <p:nvSpPr>
          <p:cNvPr id="3" name="Content Placeholder 2"/>
          <p:cNvSpPr>
            <a:spLocks noGrp="1"/>
          </p:cNvSpPr>
          <p:nvPr>
            <p:ph idx="4294967295"/>
          </p:nvPr>
        </p:nvSpPr>
        <p:spPr>
          <a:xfrm>
            <a:off x="1344340" y="2009103"/>
            <a:ext cx="10182252" cy="4243589"/>
          </a:xfrm>
          <a:prstGeom prst="rect">
            <a:avLst/>
          </a:prstGeom>
        </p:spPr>
        <p:txBody>
          <a:bodyPr>
            <a:normAutofit lnSpcReduction="10000"/>
          </a:bodyPr>
          <a:lstStyle/>
          <a:p>
            <a:r>
              <a:rPr lang="en-US" dirty="0"/>
              <a:t>Information sent from a form with the POST method is invisible to others (all names/values are embedded within the body of the HTTP request) and has no limits on the amount of information to send.</a:t>
            </a:r>
          </a:p>
          <a:p>
            <a:endParaRPr lang="en-US" dirty="0"/>
          </a:p>
          <a:p>
            <a:r>
              <a:rPr lang="en-US" dirty="0"/>
              <a:t>Moreover POST supports advanced functionality such as support for multi-part binary input while uploading files to server.</a:t>
            </a:r>
          </a:p>
          <a:p>
            <a:endParaRPr lang="en-US" dirty="0"/>
          </a:p>
          <a:p>
            <a:r>
              <a:rPr lang="en-US" dirty="0"/>
              <a:t>However, because the variables are not displayed in the URL, it is not possible to bookmark the page</a:t>
            </a:r>
            <a:r>
              <a:rPr lang="en-US" dirty="0" smtClean="0"/>
              <a:t>.</a:t>
            </a:r>
          </a:p>
          <a:p>
            <a:r>
              <a:rPr lang="en-US" b="1" dirty="0"/>
              <a:t>Developers prefer POST for sending form data.</a:t>
            </a:r>
            <a:endParaRPr lang="en-US" dirty="0"/>
          </a:p>
        </p:txBody>
      </p:sp>
    </p:spTree>
    <p:extLst>
      <p:ext uri="{BB962C8B-B14F-4D97-AF65-F5344CB8AC3E}">
        <p14:creationId xmlns:p14="http://schemas.microsoft.com/office/powerpoint/2010/main" val="286839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34222" r="6910" b="11475"/>
          <a:stretch/>
        </p:blipFill>
        <p:spPr bwMode="auto">
          <a:xfrm>
            <a:off x="2745346" y="1273936"/>
            <a:ext cx="6553200" cy="464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18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138" y="482958"/>
            <a:ext cx="8482885" cy="6247864"/>
          </a:xfrm>
          <a:prstGeom prst="rect">
            <a:avLst/>
          </a:prstGeom>
        </p:spPr>
        <p:txBody>
          <a:bodyPr wrap="square">
            <a:spAutoFit/>
          </a:bodyPr>
          <a:lstStyle/>
          <a:p>
            <a:r>
              <a:rPr lang="en-US" sz="1600" dirty="0"/>
              <a:t>&lt;!DOCTYPE HTML&gt; </a:t>
            </a:r>
            <a:br>
              <a:rPr lang="en-US" sz="1600" dirty="0"/>
            </a:br>
            <a:r>
              <a:rPr lang="en-US" sz="1600" dirty="0"/>
              <a:t>&lt;html&gt;</a:t>
            </a:r>
            <a:br>
              <a:rPr lang="en-US" sz="1600" dirty="0"/>
            </a:br>
            <a:r>
              <a:rPr lang="en-US" sz="1600" dirty="0"/>
              <a:t>&lt;head&gt;</a:t>
            </a:r>
            <a:br>
              <a:rPr lang="en-US" sz="1600" dirty="0"/>
            </a:br>
            <a:r>
              <a:rPr lang="en-US" sz="1600" dirty="0"/>
              <a:t>&lt;/head&gt;</a:t>
            </a:r>
            <a:br>
              <a:rPr lang="en-US" sz="1600" dirty="0"/>
            </a:br>
            <a:r>
              <a:rPr lang="en-US" sz="1600" dirty="0"/>
              <a:t>&lt;body&gt; </a:t>
            </a:r>
            <a:br>
              <a:rPr lang="en-US" sz="1600" dirty="0"/>
            </a:br>
            <a:r>
              <a:rPr lang="en-US" sz="1600" dirty="0"/>
              <a:t/>
            </a:r>
            <a:br>
              <a:rPr lang="en-US" sz="1600" dirty="0"/>
            </a:br>
            <a:r>
              <a:rPr lang="en-US" sz="1600" dirty="0"/>
              <a:t>&lt;?</a:t>
            </a:r>
            <a:r>
              <a:rPr lang="en-US" sz="1600" dirty="0" err="1"/>
              <a:t>php</a:t>
            </a:r>
            <a:r>
              <a:rPr lang="en-US" sz="1600" dirty="0"/>
              <a:t/>
            </a:r>
            <a:br>
              <a:rPr lang="en-US" sz="1600" dirty="0"/>
            </a:br>
            <a:r>
              <a:rPr lang="en-US" sz="1600" dirty="0"/>
              <a:t>// define variables and set to empty values</a:t>
            </a:r>
            <a:br>
              <a:rPr lang="en-US" sz="1600" dirty="0"/>
            </a:br>
            <a:r>
              <a:rPr lang="en-US" sz="1600" dirty="0"/>
              <a:t>$name = $email = $gender = $comment = $website = "";</a:t>
            </a:r>
            <a:br>
              <a:rPr lang="en-US" sz="1600" dirty="0"/>
            </a:br>
            <a:r>
              <a:rPr lang="en-US" sz="1600" dirty="0"/>
              <a:t/>
            </a:r>
            <a:br>
              <a:rPr lang="en-US" sz="1600" dirty="0"/>
            </a:br>
            <a:r>
              <a:rPr lang="en-US" sz="1600" dirty="0"/>
              <a:t>if ($_SERVER["REQUEST_METHOD"] == "POST") {</a:t>
            </a:r>
            <a:br>
              <a:rPr lang="en-US" sz="1600" dirty="0"/>
            </a:br>
            <a:r>
              <a:rPr lang="en-US" sz="1600" dirty="0"/>
              <a:t>   $name = </a:t>
            </a:r>
            <a:r>
              <a:rPr lang="en-US" sz="1600" dirty="0" err="1"/>
              <a:t>test_input</a:t>
            </a:r>
            <a:r>
              <a:rPr lang="en-US" sz="1600" dirty="0"/>
              <a:t>($_POST["name"]);</a:t>
            </a:r>
            <a:br>
              <a:rPr lang="en-US" sz="1600" dirty="0"/>
            </a:br>
            <a:r>
              <a:rPr lang="en-US" sz="1600" dirty="0"/>
              <a:t>   $email = </a:t>
            </a:r>
            <a:r>
              <a:rPr lang="en-US" sz="1600" dirty="0" err="1"/>
              <a:t>test_input</a:t>
            </a:r>
            <a:r>
              <a:rPr lang="en-US" sz="1600" dirty="0"/>
              <a:t>($_POST["email"]);</a:t>
            </a:r>
            <a:br>
              <a:rPr lang="en-US" sz="1600" dirty="0"/>
            </a:br>
            <a:r>
              <a:rPr lang="en-US" sz="1600" dirty="0"/>
              <a:t>   $website = </a:t>
            </a:r>
            <a:r>
              <a:rPr lang="en-US" sz="1600" dirty="0" err="1"/>
              <a:t>test_input</a:t>
            </a:r>
            <a:r>
              <a:rPr lang="en-US" sz="1600" dirty="0"/>
              <a:t>($_POST["website"]);</a:t>
            </a:r>
            <a:br>
              <a:rPr lang="en-US" sz="1600" dirty="0"/>
            </a:br>
            <a:r>
              <a:rPr lang="en-US" sz="1600" dirty="0"/>
              <a:t>   $comment = </a:t>
            </a:r>
            <a:r>
              <a:rPr lang="en-US" sz="1600" dirty="0" err="1"/>
              <a:t>test_input</a:t>
            </a:r>
            <a:r>
              <a:rPr lang="en-US" sz="1600" dirty="0"/>
              <a:t>($_POST["comment"]);</a:t>
            </a:r>
            <a:br>
              <a:rPr lang="en-US" sz="1600" dirty="0"/>
            </a:br>
            <a:r>
              <a:rPr lang="en-US" sz="1600" dirty="0"/>
              <a:t>   $gender = </a:t>
            </a:r>
            <a:r>
              <a:rPr lang="en-US" sz="1600" dirty="0" err="1"/>
              <a:t>test_input</a:t>
            </a:r>
            <a:r>
              <a:rPr lang="en-US" sz="1600" dirty="0"/>
              <a:t>($_POST["gender"]);</a:t>
            </a:r>
            <a:br>
              <a:rPr lang="en-US" sz="1600" dirty="0"/>
            </a:br>
            <a:r>
              <a:rPr lang="en-US" sz="1600" dirty="0"/>
              <a:t>}</a:t>
            </a:r>
            <a:br>
              <a:rPr lang="en-US" sz="1600" dirty="0"/>
            </a:br>
            <a:r>
              <a:rPr lang="en-US" sz="1600" dirty="0"/>
              <a:t/>
            </a:r>
            <a:br>
              <a:rPr lang="en-US" sz="1600" dirty="0"/>
            </a:br>
            <a:r>
              <a:rPr lang="en-US" sz="1600" dirty="0"/>
              <a:t>function </a:t>
            </a:r>
            <a:r>
              <a:rPr lang="en-US" sz="1600" dirty="0" err="1"/>
              <a:t>test_input</a:t>
            </a:r>
            <a:r>
              <a:rPr lang="en-US" sz="1600" dirty="0"/>
              <a:t>($data) {</a:t>
            </a:r>
            <a:br>
              <a:rPr lang="en-US" sz="1600" dirty="0"/>
            </a:br>
            <a:r>
              <a:rPr lang="en-US" sz="1600" dirty="0"/>
              <a:t>   $data = trim($data);</a:t>
            </a:r>
            <a:br>
              <a:rPr lang="en-US" sz="1600" dirty="0"/>
            </a:br>
            <a:r>
              <a:rPr lang="en-US" sz="1600" dirty="0"/>
              <a:t>   $data = </a:t>
            </a:r>
            <a:r>
              <a:rPr lang="en-US" sz="1600" dirty="0" err="1"/>
              <a:t>stripslashes</a:t>
            </a:r>
            <a:r>
              <a:rPr lang="en-US" sz="1600" dirty="0"/>
              <a:t>($data);</a:t>
            </a:r>
            <a:br>
              <a:rPr lang="en-US" sz="1600" dirty="0"/>
            </a:br>
            <a:r>
              <a:rPr lang="en-US" sz="1600" dirty="0"/>
              <a:t>   $data = </a:t>
            </a:r>
            <a:r>
              <a:rPr lang="en-US" sz="1600" dirty="0" err="1"/>
              <a:t>htmlspecialchars</a:t>
            </a:r>
            <a:r>
              <a:rPr lang="en-US" sz="1600" dirty="0"/>
              <a:t>($data);</a:t>
            </a:r>
            <a:br>
              <a:rPr lang="en-US" sz="1600" dirty="0"/>
            </a:br>
            <a:r>
              <a:rPr lang="en-US" sz="1600" dirty="0"/>
              <a:t>   return $data;</a:t>
            </a:r>
            <a:br>
              <a:rPr lang="en-US" sz="1600" dirty="0"/>
            </a:br>
            <a:r>
              <a:rPr lang="en-US" sz="1600" dirty="0"/>
              <a:t>}</a:t>
            </a:r>
            <a:br>
              <a:rPr lang="en-US" sz="1600" dirty="0"/>
            </a:br>
            <a:r>
              <a:rPr lang="en-US" sz="1600" dirty="0"/>
              <a:t>?&gt;</a:t>
            </a:r>
            <a:endParaRPr lang="ar-SA" sz="1600" dirty="0"/>
          </a:p>
        </p:txBody>
      </p:sp>
    </p:spTree>
    <p:extLst>
      <p:ext uri="{BB962C8B-B14F-4D97-AF65-F5344CB8AC3E}">
        <p14:creationId xmlns:p14="http://schemas.microsoft.com/office/powerpoint/2010/main" val="563760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1147930"/>
            <a:ext cx="9581881" cy="4770537"/>
          </a:xfrm>
          <a:prstGeom prst="rect">
            <a:avLst/>
          </a:prstGeom>
        </p:spPr>
        <p:txBody>
          <a:bodyPr wrap="square">
            <a:spAutoFit/>
          </a:bodyPr>
          <a:lstStyle/>
          <a:p>
            <a:r>
              <a:rPr lang="en-US" sz="1600" dirty="0"/>
              <a:t/>
            </a:r>
            <a:br>
              <a:rPr lang="en-US" sz="1600" dirty="0"/>
            </a:br>
            <a:r>
              <a:rPr lang="en-US" sz="1600" dirty="0"/>
              <a:t/>
            </a:r>
            <a:br>
              <a:rPr lang="en-US" sz="1600" dirty="0"/>
            </a:br>
            <a:r>
              <a:rPr lang="en-US" sz="1600" dirty="0"/>
              <a:t>&lt;h2&gt;PHP Form Validation Example&lt;/h2&gt;</a:t>
            </a:r>
            <a:br>
              <a:rPr lang="en-US" sz="1600" dirty="0"/>
            </a:br>
            <a:r>
              <a:rPr lang="en-US" sz="1600" dirty="0"/>
              <a:t>&lt;form method="post" action="&lt;?</a:t>
            </a:r>
            <a:r>
              <a:rPr lang="en-US" sz="1600" dirty="0" err="1"/>
              <a:t>php</a:t>
            </a:r>
            <a:r>
              <a:rPr lang="en-US" sz="1600" dirty="0"/>
              <a:t> echo </a:t>
            </a:r>
            <a:r>
              <a:rPr lang="en-US" sz="1600" dirty="0" err="1"/>
              <a:t>htmlspecialchars</a:t>
            </a:r>
            <a:r>
              <a:rPr lang="en-US" sz="1600" dirty="0"/>
              <a:t>($_SERVER["PHP_SELF"]);?&gt;"&gt; </a:t>
            </a:r>
            <a:br>
              <a:rPr lang="en-US" sz="1600" dirty="0"/>
            </a:br>
            <a:r>
              <a:rPr lang="en-US" sz="1600" dirty="0"/>
              <a:t>   Name: &lt;input type="text" name="name"&gt;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E-mail: &lt;input type="text" name="email"&gt;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Website: &lt;input type="text" name="website"&gt;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Comment: &lt;</a:t>
            </a:r>
            <a:r>
              <a:rPr lang="en-US" sz="1600" dirty="0" err="1"/>
              <a:t>textarea</a:t>
            </a:r>
            <a:r>
              <a:rPr lang="en-US" sz="1600" dirty="0"/>
              <a:t> name="comment" rows="5" cols="40"&gt;&lt;/</a:t>
            </a:r>
            <a:r>
              <a:rPr lang="en-US" sz="1600" dirty="0" err="1"/>
              <a:t>textarea</a:t>
            </a:r>
            <a:r>
              <a:rPr lang="en-US" sz="1600" dirty="0"/>
              <a:t>&gt;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Gender:</a:t>
            </a:r>
            <a:br>
              <a:rPr lang="en-US" sz="1600" dirty="0"/>
            </a:br>
            <a:r>
              <a:rPr lang="en-US" sz="1600" dirty="0"/>
              <a:t>   &lt;input type="radio" name="gender" value="female"&gt;Female</a:t>
            </a:r>
            <a:br>
              <a:rPr lang="en-US" sz="1600" dirty="0"/>
            </a:br>
            <a:r>
              <a:rPr lang="en-US" sz="1600" dirty="0"/>
              <a:t>   &lt;input type="radio" name="gender" value="male"&gt;Male</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&lt;input type="submit" name="submit" value="Submit"&gt; </a:t>
            </a:r>
            <a:br>
              <a:rPr lang="en-US" sz="1600" dirty="0"/>
            </a:br>
            <a:r>
              <a:rPr lang="en-US" sz="1600" dirty="0"/>
              <a:t>&lt;/form&gt;</a:t>
            </a:r>
            <a:br>
              <a:rPr lang="en-US" sz="1600" dirty="0"/>
            </a:br>
            <a:endParaRPr lang="ar-SA" sz="1600" dirty="0"/>
          </a:p>
        </p:txBody>
      </p:sp>
    </p:spTree>
    <p:extLst>
      <p:ext uri="{BB962C8B-B14F-4D97-AF65-F5344CB8AC3E}">
        <p14:creationId xmlns:p14="http://schemas.microsoft.com/office/powerpoint/2010/main" val="1204193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7747" y="1167685"/>
            <a:ext cx="4572000" cy="3970318"/>
          </a:xfrm>
          <a:prstGeom prst="rect">
            <a:avLst/>
          </a:prstGeom>
        </p:spPr>
        <p:txBody>
          <a:bodyPr>
            <a:spAutoFit/>
          </a:bodyPr>
          <a:lstStyle/>
          <a:p>
            <a:r>
              <a:rPr lang="en-US" dirty="0"/>
              <a:t>&lt;?</a:t>
            </a:r>
            <a:r>
              <a:rPr lang="en-US" dirty="0" err="1"/>
              <a:t>php</a:t>
            </a:r>
            <a:r>
              <a:rPr lang="en-US" dirty="0"/>
              <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echo $email;</a:t>
            </a:r>
            <a:br>
              <a:rPr lang="en-US" dirty="0"/>
            </a:br>
            <a:r>
              <a:rPr lang="en-US" dirty="0"/>
              <a:t>echo "&lt;</a:t>
            </a:r>
            <a:r>
              <a:rPr lang="en-US" dirty="0" err="1"/>
              <a:t>br</a:t>
            </a:r>
            <a:r>
              <a:rPr lang="en-US" dirty="0"/>
              <a:t>&gt;";</a:t>
            </a:r>
            <a:br>
              <a:rPr lang="en-US" dirty="0"/>
            </a:br>
            <a:r>
              <a:rPr lang="en-US" dirty="0"/>
              <a:t>echo $website;</a:t>
            </a:r>
            <a:br>
              <a:rPr lang="en-US" dirty="0"/>
            </a:br>
            <a:r>
              <a:rPr lang="en-US" dirty="0"/>
              <a:t>echo "&lt;</a:t>
            </a:r>
            <a:r>
              <a:rPr lang="en-US" dirty="0" err="1"/>
              <a:t>br</a:t>
            </a:r>
            <a:r>
              <a:rPr lang="en-US" dirty="0"/>
              <a:t>&gt;";</a:t>
            </a:r>
            <a:br>
              <a:rPr lang="en-US" dirty="0"/>
            </a:br>
            <a:r>
              <a:rPr lang="en-US" dirty="0"/>
              <a:t>echo $comment;</a:t>
            </a:r>
            <a:br>
              <a:rPr lang="en-US" dirty="0"/>
            </a:br>
            <a:r>
              <a:rPr lang="en-US" dirty="0"/>
              <a:t>echo "&lt;</a:t>
            </a:r>
            <a:r>
              <a:rPr lang="en-US" dirty="0" err="1"/>
              <a:t>br</a:t>
            </a:r>
            <a:r>
              <a:rPr lang="en-US" dirty="0"/>
              <a:t>&gt;";</a:t>
            </a:r>
            <a:br>
              <a:rPr lang="en-US" dirty="0"/>
            </a:br>
            <a:r>
              <a:rPr lang="en-US" dirty="0"/>
              <a:t>echo $gender;</a:t>
            </a:r>
            <a:br>
              <a:rPr lang="en-US" dirty="0"/>
            </a:br>
            <a:r>
              <a:rPr lang="en-US" dirty="0"/>
              <a:t>?&gt;</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3486681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072" y="693420"/>
            <a:ext cx="8183880" cy="1051560"/>
          </a:xfrm>
        </p:spPr>
        <p:txBody>
          <a:bodyPr>
            <a:normAutofit fontScale="90000"/>
          </a:bodyPr>
          <a:lstStyle/>
          <a:p>
            <a:r>
              <a:rPr lang="en-US" dirty="0"/>
              <a:t>What is the </a:t>
            </a:r>
            <a:r>
              <a:rPr lang="en-US" dirty="0" err="1"/>
              <a:t>htmlspecialchars</a:t>
            </a:r>
            <a:r>
              <a:rPr lang="en-US" dirty="0"/>
              <a:t>() function?</a:t>
            </a:r>
            <a:endParaRPr lang="ar-SA" dirty="0"/>
          </a:p>
        </p:txBody>
      </p:sp>
      <p:sp>
        <p:nvSpPr>
          <p:cNvPr id="3" name="Content Placeholder 2"/>
          <p:cNvSpPr>
            <a:spLocks noGrp="1"/>
          </p:cNvSpPr>
          <p:nvPr>
            <p:ph idx="4294967295"/>
          </p:nvPr>
        </p:nvSpPr>
        <p:spPr>
          <a:xfrm>
            <a:off x="1532586" y="1927538"/>
            <a:ext cx="9723550" cy="3499104"/>
          </a:xfrm>
          <a:prstGeom prst="rect">
            <a:avLst/>
          </a:prstGeom>
        </p:spPr>
        <p:txBody>
          <a:bodyPr>
            <a:noAutofit/>
          </a:bodyPr>
          <a:lstStyle/>
          <a:p>
            <a:r>
              <a:rPr lang="en-US" sz="2800" dirty="0"/>
              <a:t>The </a:t>
            </a:r>
            <a:r>
              <a:rPr lang="en-US" sz="2800" dirty="0" err="1"/>
              <a:t>htmlspecialchars</a:t>
            </a:r>
            <a:r>
              <a:rPr lang="en-US" sz="2800" dirty="0"/>
              <a:t>() function converts special characters to HTML entities. This means that it will replace HTML characters like &lt; and &gt; with &amp;</a:t>
            </a:r>
            <a:r>
              <a:rPr lang="en-US" sz="2800" dirty="0" err="1"/>
              <a:t>lt</a:t>
            </a:r>
            <a:r>
              <a:rPr lang="en-US" sz="2800" dirty="0"/>
              <a:t>; and &amp;</a:t>
            </a:r>
            <a:r>
              <a:rPr lang="en-US" sz="2800" dirty="0" err="1"/>
              <a:t>gt</a:t>
            </a:r>
            <a:r>
              <a:rPr lang="en-US" sz="2800" dirty="0"/>
              <a:t>;. This prevents attackers from exploiting the code by injecting HTML or </a:t>
            </a:r>
            <a:r>
              <a:rPr lang="en-US" sz="2800" dirty="0" err="1"/>
              <a:t>Javascript</a:t>
            </a:r>
            <a:r>
              <a:rPr lang="en-US" sz="2800" dirty="0"/>
              <a:t> code (Cross-site Scripting attacks) in forms.</a:t>
            </a:r>
            <a:endParaRPr lang="ar-SA" sz="2800" dirty="0"/>
          </a:p>
        </p:txBody>
      </p:sp>
    </p:spTree>
    <p:extLst>
      <p:ext uri="{BB962C8B-B14F-4D97-AF65-F5344CB8AC3E}">
        <p14:creationId xmlns:p14="http://schemas.microsoft.com/office/powerpoint/2010/main" val="2115018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9945" y="484270"/>
            <a:ext cx="8183880" cy="1051560"/>
          </a:xfrm>
        </p:spPr>
        <p:txBody>
          <a:bodyPr/>
          <a:lstStyle/>
          <a:p>
            <a:r>
              <a:rPr lang="en-US" dirty="0" smtClean="0"/>
              <a:t>Using Functions</a:t>
            </a:r>
            <a:endParaRPr lang="ar-SA" dirty="0"/>
          </a:p>
        </p:txBody>
      </p:sp>
      <p:sp>
        <p:nvSpPr>
          <p:cNvPr id="5" name="Text Placeholder 4"/>
          <p:cNvSpPr>
            <a:spLocks noGrp="1"/>
          </p:cNvSpPr>
          <p:nvPr>
            <p:ph type="body" idx="1"/>
          </p:nvPr>
        </p:nvSpPr>
        <p:spPr>
          <a:xfrm>
            <a:off x="1302695" y="1613427"/>
            <a:ext cx="4873474" cy="679994"/>
          </a:xfrm>
        </p:spPr>
        <p:txBody>
          <a:bodyPr/>
          <a:lstStyle/>
          <a:p>
            <a:r>
              <a:rPr lang="en-US" dirty="0" smtClean="0"/>
              <a:t>trim</a:t>
            </a:r>
            <a:endParaRPr lang="ar-SA" dirty="0"/>
          </a:p>
        </p:txBody>
      </p:sp>
      <p:sp>
        <p:nvSpPr>
          <p:cNvPr id="7" name="Text Placeholder 6"/>
          <p:cNvSpPr>
            <a:spLocks noGrp="1"/>
          </p:cNvSpPr>
          <p:nvPr>
            <p:ph type="body" sz="half" idx="3"/>
          </p:nvPr>
        </p:nvSpPr>
        <p:spPr>
          <a:xfrm>
            <a:off x="6825803" y="1709479"/>
            <a:ext cx="4206412" cy="679994"/>
          </a:xfrm>
        </p:spPr>
        <p:txBody>
          <a:bodyPr/>
          <a:lstStyle/>
          <a:p>
            <a:r>
              <a:rPr lang="en-US" dirty="0" err="1" smtClean="0"/>
              <a:t>stripslashes</a:t>
            </a:r>
            <a:endParaRPr lang="en-US" dirty="0"/>
          </a:p>
        </p:txBody>
      </p:sp>
      <p:sp>
        <p:nvSpPr>
          <p:cNvPr id="6" name="Content Placeholder 5"/>
          <p:cNvSpPr>
            <a:spLocks noGrp="1"/>
          </p:cNvSpPr>
          <p:nvPr>
            <p:ph sz="quarter" idx="4294967295"/>
          </p:nvPr>
        </p:nvSpPr>
        <p:spPr>
          <a:xfrm>
            <a:off x="1074111" y="2563123"/>
            <a:ext cx="3931920" cy="2374637"/>
          </a:xfrm>
          <a:prstGeom prst="rect">
            <a:avLst/>
          </a:prstGeom>
        </p:spPr>
        <p:txBody>
          <a:bodyPr/>
          <a:lstStyle/>
          <a:p>
            <a:r>
              <a:rPr lang="en-US" dirty="0"/>
              <a:t>trim — Strip whitespace (or other characters) from the beginning and end of a </a:t>
            </a:r>
            <a:r>
              <a:rPr lang="en-US" dirty="0" smtClean="0"/>
              <a:t>string.</a:t>
            </a:r>
            <a:endParaRPr lang="en-US" dirty="0"/>
          </a:p>
          <a:p>
            <a:endParaRPr lang="ar-SA" dirty="0"/>
          </a:p>
        </p:txBody>
      </p:sp>
      <p:sp>
        <p:nvSpPr>
          <p:cNvPr id="8" name="Content Placeholder 7"/>
          <p:cNvSpPr>
            <a:spLocks noGrp="1"/>
          </p:cNvSpPr>
          <p:nvPr>
            <p:ph sz="quarter" idx="4294967295"/>
          </p:nvPr>
        </p:nvSpPr>
        <p:spPr>
          <a:xfrm>
            <a:off x="6562536" y="2563123"/>
            <a:ext cx="3931920" cy="1596754"/>
          </a:xfrm>
          <a:prstGeom prst="rect">
            <a:avLst/>
          </a:prstGeom>
        </p:spPr>
        <p:txBody>
          <a:bodyPr/>
          <a:lstStyle/>
          <a:p>
            <a:r>
              <a:rPr lang="en-US" dirty="0" err="1" smtClean="0"/>
              <a:t>stripslashes</a:t>
            </a:r>
            <a:r>
              <a:rPr lang="en-US" dirty="0" smtClean="0"/>
              <a:t> </a:t>
            </a:r>
            <a:r>
              <a:rPr lang="en-US" dirty="0"/>
              <a:t>— Un-quotes a quoted string</a:t>
            </a:r>
          </a:p>
          <a:p>
            <a:endParaRPr lang="ar-SA" dirty="0"/>
          </a:p>
        </p:txBody>
      </p:sp>
    </p:spTree>
    <p:extLst>
      <p:ext uri="{BB962C8B-B14F-4D97-AF65-F5344CB8AC3E}">
        <p14:creationId xmlns:p14="http://schemas.microsoft.com/office/powerpoint/2010/main" val="259800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34635" r="4685" b="6250"/>
          <a:stretch/>
        </p:blipFill>
        <p:spPr bwMode="auto">
          <a:xfrm>
            <a:off x="2362200" y="838200"/>
            <a:ext cx="7467600" cy="547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260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63916"/>
            <a:ext cx="8229600" cy="6494085"/>
          </a:xfrm>
          <a:prstGeom prst="rect">
            <a:avLst/>
          </a:prstGeom>
        </p:spPr>
        <p:txBody>
          <a:bodyPr wrap="square">
            <a:spAutoFit/>
          </a:bodyPr>
          <a:lstStyle/>
          <a:p>
            <a:r>
              <a:rPr lang="en-US" sz="1600" dirty="0"/>
              <a:t>&lt;!DOCTYPE HTML&gt; </a:t>
            </a:r>
            <a:br>
              <a:rPr lang="en-US" sz="1600" dirty="0"/>
            </a:br>
            <a:r>
              <a:rPr lang="en-US" sz="1600" dirty="0"/>
              <a:t>&lt;html&gt;</a:t>
            </a:r>
            <a:br>
              <a:rPr lang="en-US" sz="1600" dirty="0"/>
            </a:br>
            <a:r>
              <a:rPr lang="en-US" sz="1600" dirty="0"/>
              <a:t>&lt;head&gt;</a:t>
            </a:r>
            <a:br>
              <a:rPr lang="en-US" sz="1600" dirty="0"/>
            </a:br>
            <a:r>
              <a:rPr lang="en-US" sz="1600" dirty="0"/>
              <a:t>&lt;style&gt;</a:t>
            </a:r>
            <a:br>
              <a:rPr lang="en-US" sz="1600" dirty="0"/>
            </a:br>
            <a:r>
              <a:rPr lang="en-US" sz="1600" dirty="0"/>
              <a:t>.error {color: #FF0000;}</a:t>
            </a:r>
            <a:br>
              <a:rPr lang="en-US" sz="1600" dirty="0"/>
            </a:br>
            <a:r>
              <a:rPr lang="en-US" sz="1600" dirty="0"/>
              <a:t>&lt;/style&gt;</a:t>
            </a:r>
            <a:br>
              <a:rPr lang="en-US" sz="1600" dirty="0"/>
            </a:br>
            <a:r>
              <a:rPr lang="en-US" sz="1600" dirty="0"/>
              <a:t>&lt;/head&gt;</a:t>
            </a:r>
            <a:br>
              <a:rPr lang="en-US" sz="1600" dirty="0"/>
            </a:br>
            <a:r>
              <a:rPr lang="en-US" sz="1600" dirty="0"/>
              <a:t>&lt;body&gt; </a:t>
            </a:r>
            <a:br>
              <a:rPr lang="en-US" sz="1600" dirty="0"/>
            </a:br>
            <a:r>
              <a:rPr lang="en-US" sz="1600" dirty="0"/>
              <a:t>&lt;?</a:t>
            </a:r>
            <a:r>
              <a:rPr lang="en-US" sz="1600" dirty="0" err="1"/>
              <a:t>php</a:t>
            </a:r>
            <a:r>
              <a:rPr lang="en-US" sz="1600" dirty="0"/>
              <a:t/>
            </a:r>
            <a:br>
              <a:rPr lang="en-US" sz="1600" dirty="0"/>
            </a:br>
            <a:r>
              <a:rPr lang="en-US" sz="1600" dirty="0"/>
              <a:t>// define variables and set to empty values</a:t>
            </a:r>
            <a:br>
              <a:rPr lang="en-US" sz="1600" dirty="0"/>
            </a:br>
            <a:r>
              <a:rPr lang="en-US" sz="1600" dirty="0"/>
              <a:t>$</a:t>
            </a:r>
            <a:r>
              <a:rPr lang="en-US" sz="1600" dirty="0" err="1"/>
              <a:t>nameErr</a:t>
            </a:r>
            <a:r>
              <a:rPr lang="en-US" sz="1600" dirty="0"/>
              <a:t> = $</a:t>
            </a:r>
            <a:r>
              <a:rPr lang="en-US" sz="1600" dirty="0" err="1"/>
              <a:t>emailErr</a:t>
            </a:r>
            <a:r>
              <a:rPr lang="en-US" sz="1600" dirty="0"/>
              <a:t> = $</a:t>
            </a:r>
            <a:r>
              <a:rPr lang="en-US" sz="1600" dirty="0" err="1"/>
              <a:t>genderErr</a:t>
            </a:r>
            <a:r>
              <a:rPr lang="en-US" sz="1600" dirty="0"/>
              <a:t> = $</a:t>
            </a:r>
            <a:r>
              <a:rPr lang="en-US" sz="1600" dirty="0" err="1"/>
              <a:t>websiteErr</a:t>
            </a:r>
            <a:r>
              <a:rPr lang="en-US" sz="1600" dirty="0"/>
              <a:t> = "";</a:t>
            </a:r>
            <a:br>
              <a:rPr lang="en-US" sz="1600" dirty="0"/>
            </a:br>
            <a:r>
              <a:rPr lang="en-US" sz="1600" dirty="0"/>
              <a:t>$name = $email = $gender = $comment = $website = "";</a:t>
            </a:r>
            <a:br>
              <a:rPr lang="en-US" sz="1600" dirty="0"/>
            </a:br>
            <a:r>
              <a:rPr lang="en-US" sz="1600" dirty="0"/>
              <a:t/>
            </a:r>
            <a:br>
              <a:rPr lang="en-US" sz="1600" dirty="0"/>
            </a:br>
            <a:r>
              <a:rPr lang="en-US" sz="1600" dirty="0"/>
              <a:t>if ($_SERVER["REQUEST_METHOD"] == "POST") {</a:t>
            </a:r>
            <a:br>
              <a:rPr lang="en-US" sz="1600" dirty="0"/>
            </a:br>
            <a:r>
              <a:rPr lang="en-US" sz="1600" dirty="0"/>
              <a:t>   if (empty($_POST["name"])) {</a:t>
            </a:r>
            <a:br>
              <a:rPr lang="en-US" sz="1600" dirty="0"/>
            </a:br>
            <a:r>
              <a:rPr lang="en-US" sz="1600" dirty="0"/>
              <a:t>     $</a:t>
            </a:r>
            <a:r>
              <a:rPr lang="en-US" sz="1600" dirty="0" err="1"/>
              <a:t>nameErr</a:t>
            </a:r>
            <a:r>
              <a:rPr lang="en-US" sz="1600" dirty="0"/>
              <a:t> = "Name is required";</a:t>
            </a:r>
            <a:br>
              <a:rPr lang="en-US" sz="1600" dirty="0"/>
            </a:br>
            <a:r>
              <a:rPr lang="en-US" sz="1600" dirty="0"/>
              <a:t>   } else {</a:t>
            </a:r>
            <a:br>
              <a:rPr lang="en-US" sz="1600" dirty="0"/>
            </a:br>
            <a:r>
              <a:rPr lang="en-US" sz="1600" dirty="0"/>
              <a:t>     $name = </a:t>
            </a:r>
            <a:r>
              <a:rPr lang="en-US" sz="1600" dirty="0" err="1"/>
              <a:t>test_input</a:t>
            </a:r>
            <a:r>
              <a:rPr lang="en-US" sz="1600" dirty="0"/>
              <a:t>($_POST["name"]);</a:t>
            </a:r>
            <a:br>
              <a:rPr lang="en-US" sz="1600" dirty="0"/>
            </a:br>
            <a:r>
              <a:rPr lang="en-US" sz="1600" dirty="0"/>
              <a:t>   }</a:t>
            </a:r>
            <a:br>
              <a:rPr lang="en-US" sz="1600" dirty="0"/>
            </a:br>
            <a:r>
              <a:rPr lang="en-US" sz="1600" dirty="0"/>
              <a:t>   </a:t>
            </a:r>
            <a:br>
              <a:rPr lang="en-US" sz="1600" dirty="0"/>
            </a:br>
            <a:r>
              <a:rPr lang="en-US" sz="1600" dirty="0"/>
              <a:t>   if (empty($_POST["email"])) {</a:t>
            </a:r>
            <a:br>
              <a:rPr lang="en-US" sz="1600" dirty="0"/>
            </a:br>
            <a:r>
              <a:rPr lang="en-US" sz="1600" dirty="0"/>
              <a:t>     $</a:t>
            </a:r>
            <a:r>
              <a:rPr lang="en-US" sz="1600" dirty="0" err="1"/>
              <a:t>emailErr</a:t>
            </a:r>
            <a:r>
              <a:rPr lang="en-US" sz="1600" dirty="0"/>
              <a:t> = "Email is required";</a:t>
            </a:r>
            <a:br>
              <a:rPr lang="en-US" sz="1600" dirty="0"/>
            </a:br>
            <a:r>
              <a:rPr lang="en-US" sz="1600" dirty="0"/>
              <a:t>   } else {</a:t>
            </a:r>
            <a:br>
              <a:rPr lang="en-US" sz="1600" dirty="0"/>
            </a:br>
            <a:r>
              <a:rPr lang="en-US" sz="1600" dirty="0"/>
              <a:t>     $email = </a:t>
            </a:r>
            <a:r>
              <a:rPr lang="en-US" sz="1600" dirty="0" err="1"/>
              <a:t>test_input</a:t>
            </a:r>
            <a:r>
              <a:rPr lang="en-US" sz="1600" dirty="0"/>
              <a:t>($_POST["email"]);</a:t>
            </a:r>
            <a:br>
              <a:rPr lang="en-US" sz="1600" dirty="0"/>
            </a:br>
            <a:r>
              <a:rPr lang="en-US" sz="1600" dirty="0"/>
              <a:t>   }    </a:t>
            </a:r>
            <a:br>
              <a:rPr lang="en-US" sz="1600" dirty="0"/>
            </a:br>
            <a:r>
              <a:rPr lang="en-US" sz="1600" dirty="0"/>
              <a:t>  </a:t>
            </a:r>
            <a:endParaRPr lang="ar-SA" sz="1600" dirty="0"/>
          </a:p>
        </p:txBody>
      </p:sp>
    </p:spTree>
    <p:extLst>
      <p:ext uri="{BB962C8B-B14F-4D97-AF65-F5344CB8AC3E}">
        <p14:creationId xmlns:p14="http://schemas.microsoft.com/office/powerpoint/2010/main" val="382339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03958"/>
            <a:ext cx="8001000" cy="6001643"/>
          </a:xfrm>
          <a:prstGeom prst="rect">
            <a:avLst/>
          </a:prstGeom>
        </p:spPr>
        <p:txBody>
          <a:bodyPr wrap="square">
            <a:spAutoFit/>
          </a:bodyPr>
          <a:lstStyle/>
          <a:p>
            <a:r>
              <a:rPr lang="en-US" sz="1600" dirty="0"/>
              <a:t>if (empty($_POST["website"])) {</a:t>
            </a:r>
            <a:br>
              <a:rPr lang="en-US" sz="1600" dirty="0"/>
            </a:br>
            <a:r>
              <a:rPr lang="en-US" sz="1600" dirty="0"/>
              <a:t>     $website = "";</a:t>
            </a:r>
            <a:br>
              <a:rPr lang="en-US" sz="1600" dirty="0"/>
            </a:br>
            <a:r>
              <a:rPr lang="en-US" sz="1600" dirty="0"/>
              <a:t>   } else {</a:t>
            </a:r>
            <a:br>
              <a:rPr lang="en-US" sz="1600" dirty="0"/>
            </a:br>
            <a:r>
              <a:rPr lang="en-US" sz="1600" dirty="0"/>
              <a:t>     $website = </a:t>
            </a:r>
            <a:r>
              <a:rPr lang="en-US" sz="1600" dirty="0" err="1"/>
              <a:t>test_input</a:t>
            </a:r>
            <a:r>
              <a:rPr lang="en-US" sz="1600" dirty="0"/>
              <a:t>($_POST["website"]);</a:t>
            </a:r>
            <a:br>
              <a:rPr lang="en-US" sz="1600" dirty="0"/>
            </a:br>
            <a:r>
              <a:rPr lang="en-US" sz="1600" dirty="0"/>
              <a:t>   }</a:t>
            </a:r>
            <a:br>
              <a:rPr lang="en-US" sz="1600" dirty="0"/>
            </a:br>
            <a:r>
              <a:rPr lang="en-US" sz="1600" dirty="0"/>
              <a:t>   if (empty($_POST["comment"])) {</a:t>
            </a:r>
            <a:br>
              <a:rPr lang="en-US" sz="1600" dirty="0"/>
            </a:br>
            <a:r>
              <a:rPr lang="en-US" sz="1600" dirty="0"/>
              <a:t>     $comment = "";</a:t>
            </a:r>
            <a:br>
              <a:rPr lang="en-US" sz="1600" dirty="0"/>
            </a:br>
            <a:r>
              <a:rPr lang="en-US" sz="1600" dirty="0"/>
              <a:t>   } else {</a:t>
            </a:r>
            <a:br>
              <a:rPr lang="en-US" sz="1600" dirty="0"/>
            </a:br>
            <a:r>
              <a:rPr lang="en-US" sz="1600" dirty="0"/>
              <a:t>     $comment = </a:t>
            </a:r>
            <a:r>
              <a:rPr lang="en-US" sz="1600" dirty="0" err="1"/>
              <a:t>test_input</a:t>
            </a:r>
            <a:r>
              <a:rPr lang="en-US" sz="1600" dirty="0"/>
              <a:t>($_POST["comment"]);</a:t>
            </a:r>
            <a:br>
              <a:rPr lang="en-US" sz="1600" dirty="0"/>
            </a:br>
            <a:r>
              <a:rPr lang="en-US" sz="1600" dirty="0"/>
              <a:t>   }</a:t>
            </a:r>
            <a:br>
              <a:rPr lang="en-US" sz="1600" dirty="0"/>
            </a:br>
            <a:r>
              <a:rPr lang="en-US" sz="1600" dirty="0"/>
              <a:t>   if (empty($_POST["gender"])) {</a:t>
            </a:r>
            <a:br>
              <a:rPr lang="en-US" sz="1600" dirty="0"/>
            </a:br>
            <a:r>
              <a:rPr lang="en-US" sz="1600" dirty="0"/>
              <a:t>     $</a:t>
            </a:r>
            <a:r>
              <a:rPr lang="en-US" sz="1600" dirty="0" err="1"/>
              <a:t>genderErr</a:t>
            </a:r>
            <a:r>
              <a:rPr lang="en-US" sz="1600" dirty="0"/>
              <a:t> = "Gender is required";</a:t>
            </a:r>
            <a:br>
              <a:rPr lang="en-US" sz="1600" dirty="0"/>
            </a:br>
            <a:r>
              <a:rPr lang="en-US" sz="1600" dirty="0"/>
              <a:t>   } else {</a:t>
            </a:r>
            <a:br>
              <a:rPr lang="en-US" sz="1600" dirty="0"/>
            </a:br>
            <a:r>
              <a:rPr lang="en-US" sz="1600" dirty="0"/>
              <a:t>     $gender = </a:t>
            </a:r>
            <a:r>
              <a:rPr lang="en-US" sz="1600" dirty="0" err="1"/>
              <a:t>test_input</a:t>
            </a:r>
            <a:r>
              <a:rPr lang="en-US" sz="1600" dirty="0"/>
              <a:t>($_POST["gender"]);</a:t>
            </a:r>
            <a:br>
              <a:rPr lang="en-US" sz="1600" dirty="0"/>
            </a:br>
            <a:r>
              <a:rPr lang="en-US" sz="1600" dirty="0"/>
              <a:t>   }</a:t>
            </a:r>
            <a:br>
              <a:rPr lang="en-US" sz="1600" dirty="0"/>
            </a:br>
            <a:r>
              <a:rPr lang="en-US" sz="1600" dirty="0"/>
              <a:t>}</a:t>
            </a:r>
            <a:br>
              <a:rPr lang="en-US" sz="1600" dirty="0"/>
            </a:br>
            <a:r>
              <a:rPr lang="en-US" sz="1600" dirty="0"/>
              <a:t>function </a:t>
            </a:r>
            <a:r>
              <a:rPr lang="en-US" sz="1600" dirty="0" err="1"/>
              <a:t>test_input</a:t>
            </a:r>
            <a:r>
              <a:rPr lang="en-US" sz="1600" dirty="0"/>
              <a:t>($data) {</a:t>
            </a:r>
            <a:br>
              <a:rPr lang="en-US" sz="1600" dirty="0"/>
            </a:br>
            <a:r>
              <a:rPr lang="en-US" sz="1600" dirty="0"/>
              <a:t>   $data = trim($data);</a:t>
            </a:r>
            <a:br>
              <a:rPr lang="en-US" sz="1600" dirty="0"/>
            </a:br>
            <a:r>
              <a:rPr lang="en-US" sz="1600" dirty="0"/>
              <a:t>   $data = </a:t>
            </a:r>
            <a:r>
              <a:rPr lang="en-US" sz="1600" dirty="0" err="1"/>
              <a:t>stripslashes</a:t>
            </a:r>
            <a:r>
              <a:rPr lang="en-US" sz="1600" dirty="0"/>
              <a:t>($data);</a:t>
            </a:r>
            <a:br>
              <a:rPr lang="en-US" sz="1600" dirty="0"/>
            </a:br>
            <a:r>
              <a:rPr lang="en-US" sz="1600" dirty="0"/>
              <a:t>   $data = </a:t>
            </a:r>
            <a:r>
              <a:rPr lang="en-US" sz="1600" dirty="0" err="1"/>
              <a:t>htmlspecialchars</a:t>
            </a:r>
            <a:r>
              <a:rPr lang="en-US" sz="1600" dirty="0"/>
              <a:t>($data);</a:t>
            </a:r>
            <a:br>
              <a:rPr lang="en-US" sz="1600" dirty="0"/>
            </a:br>
            <a:r>
              <a:rPr lang="en-US" sz="1600" dirty="0"/>
              <a:t>   return $data;</a:t>
            </a:r>
            <a:br>
              <a:rPr lang="en-US" sz="1600" dirty="0"/>
            </a:br>
            <a:r>
              <a:rPr lang="en-US" sz="1600" dirty="0"/>
              <a:t>}</a:t>
            </a:r>
            <a:br>
              <a:rPr lang="en-US" sz="1600" dirty="0"/>
            </a:br>
            <a:r>
              <a:rPr lang="en-US" sz="1600" dirty="0"/>
              <a:t>?&gt;</a:t>
            </a:r>
            <a:br>
              <a:rPr lang="en-US" sz="1600" dirty="0"/>
            </a:br>
            <a:endParaRPr lang="ar-SA" sz="1600" dirty="0"/>
          </a:p>
        </p:txBody>
      </p:sp>
    </p:spTree>
    <p:extLst>
      <p:ext uri="{BB962C8B-B14F-4D97-AF65-F5344CB8AC3E}">
        <p14:creationId xmlns:p14="http://schemas.microsoft.com/office/powerpoint/2010/main" val="24597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1094373"/>
          </a:xfrm>
        </p:spPr>
        <p:txBody>
          <a:bodyPr/>
          <a:lstStyle/>
          <a:p>
            <a:r>
              <a:rPr lang="en-US" dirty="0" err="1"/>
              <a:t>Superglobals</a:t>
            </a:r>
            <a:endParaRPr lang="ar-SA" dirty="0"/>
          </a:p>
        </p:txBody>
      </p:sp>
      <p:sp>
        <p:nvSpPr>
          <p:cNvPr id="5" name="Text Placeholder 4"/>
          <p:cNvSpPr>
            <a:spLocks noGrp="1"/>
          </p:cNvSpPr>
          <p:nvPr>
            <p:ph type="body" idx="1"/>
          </p:nvPr>
        </p:nvSpPr>
        <p:spPr>
          <a:xfrm>
            <a:off x="1146327" y="1712890"/>
            <a:ext cx="5267351" cy="3863662"/>
          </a:xfrm>
        </p:spPr>
        <p:txBody>
          <a:bodyPr/>
          <a:lstStyle/>
          <a:p>
            <a:r>
              <a:rPr lang="en-US" dirty="0"/>
              <a:t>Several predefined variables in PHP are "</a:t>
            </a:r>
            <a:r>
              <a:rPr lang="en-US" dirty="0" err="1"/>
              <a:t>superglobals</a:t>
            </a:r>
            <a:r>
              <a:rPr lang="en-US" dirty="0"/>
              <a:t>", which means that they are always accessible, regardless of scope - and you can access them from any function, class or file without having to do anything special</a:t>
            </a:r>
            <a:r>
              <a:rPr lang="en-US" dirty="0" smtClean="0"/>
              <a:t>.</a:t>
            </a:r>
            <a:endParaRPr lang="ar-SA" dirty="0"/>
          </a:p>
        </p:txBody>
      </p:sp>
      <p:sp>
        <p:nvSpPr>
          <p:cNvPr id="6" name="Text Placeholder 5"/>
          <p:cNvSpPr>
            <a:spLocks noGrp="1"/>
          </p:cNvSpPr>
          <p:nvPr>
            <p:ph type="body" sz="half" idx="3"/>
          </p:nvPr>
        </p:nvSpPr>
        <p:spPr>
          <a:xfrm>
            <a:off x="7572777" y="2846231"/>
            <a:ext cx="3705450" cy="4011769"/>
          </a:xfrm>
        </p:spPr>
        <p:txBody>
          <a:bodyPr/>
          <a:lstStyle/>
          <a:p>
            <a:r>
              <a:rPr lang="en-US" dirty="0"/>
              <a:t>$GLOBALS</a:t>
            </a:r>
          </a:p>
          <a:p>
            <a:r>
              <a:rPr lang="en-US" dirty="0"/>
              <a:t>$_SERVER</a:t>
            </a:r>
          </a:p>
          <a:p>
            <a:r>
              <a:rPr lang="en-US" dirty="0"/>
              <a:t>$_REQUEST</a:t>
            </a:r>
          </a:p>
          <a:p>
            <a:r>
              <a:rPr lang="en-US" dirty="0"/>
              <a:t>$_</a:t>
            </a:r>
            <a:r>
              <a:rPr lang="en-US" sz="2400" dirty="0"/>
              <a:t>POST</a:t>
            </a:r>
            <a:endParaRPr lang="en-US" dirty="0"/>
          </a:p>
          <a:p>
            <a:r>
              <a:rPr lang="en-US" dirty="0"/>
              <a:t>$_GET</a:t>
            </a:r>
          </a:p>
          <a:p>
            <a:r>
              <a:rPr lang="en-US" dirty="0"/>
              <a:t>$_FILES</a:t>
            </a:r>
          </a:p>
          <a:p>
            <a:r>
              <a:rPr lang="en-US" dirty="0"/>
              <a:t>$_ENV</a:t>
            </a:r>
          </a:p>
          <a:p>
            <a:r>
              <a:rPr lang="en-US" dirty="0"/>
              <a:t>$_COOKIE</a:t>
            </a:r>
          </a:p>
          <a:p>
            <a:r>
              <a:rPr lang="en-US" dirty="0"/>
              <a:t>$_SESSION</a:t>
            </a:r>
          </a:p>
          <a:p>
            <a:endParaRPr lang="ar-SA" dirty="0"/>
          </a:p>
          <a:p>
            <a:endParaRPr lang="ar-SA" dirty="0"/>
          </a:p>
        </p:txBody>
      </p:sp>
    </p:spTree>
    <p:extLst>
      <p:ext uri="{BB962C8B-B14F-4D97-AF65-F5344CB8AC3E}">
        <p14:creationId xmlns:p14="http://schemas.microsoft.com/office/powerpoint/2010/main" val="90990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51557"/>
            <a:ext cx="8305800" cy="5755422"/>
          </a:xfrm>
          <a:prstGeom prst="rect">
            <a:avLst/>
          </a:prstGeom>
        </p:spPr>
        <p:txBody>
          <a:bodyPr wrap="square">
            <a:spAutoFit/>
          </a:bodyPr>
          <a:lstStyle/>
          <a:p>
            <a:r>
              <a:rPr lang="en-US" sz="1600" dirty="0"/>
              <a:t>&lt;h2&gt;PHP Form Validation Example&lt;/h2&gt;</a:t>
            </a:r>
            <a:br>
              <a:rPr lang="en-US" sz="1600" dirty="0"/>
            </a:br>
            <a:r>
              <a:rPr lang="en-US" sz="1600" dirty="0"/>
              <a:t>&lt;p&gt;&lt;span class="error"&gt;* required field.&lt;/span&gt;&lt;/p&gt;</a:t>
            </a:r>
            <a:br>
              <a:rPr lang="en-US" sz="1600" dirty="0"/>
            </a:br>
            <a:r>
              <a:rPr lang="en-US" sz="1600" dirty="0"/>
              <a:t>&lt;form method="post" action="&lt;?</a:t>
            </a:r>
            <a:r>
              <a:rPr lang="en-US" sz="1600" dirty="0" err="1"/>
              <a:t>php</a:t>
            </a:r>
            <a:r>
              <a:rPr lang="en-US" sz="1600" dirty="0"/>
              <a:t> echo </a:t>
            </a:r>
            <a:r>
              <a:rPr lang="en-US" sz="1600" dirty="0" err="1"/>
              <a:t>htmlspecialchars</a:t>
            </a:r>
            <a:r>
              <a:rPr lang="en-US" sz="1600" dirty="0"/>
              <a:t>($_SERVER["PHP_SELF"]);?&gt;"&gt; </a:t>
            </a:r>
            <a:br>
              <a:rPr lang="en-US" sz="1600" dirty="0"/>
            </a:br>
            <a:r>
              <a:rPr lang="en-US" sz="1600" dirty="0"/>
              <a:t>   Name: &lt;input type="text" name="name"&gt;</a:t>
            </a:r>
            <a:br>
              <a:rPr lang="en-US" sz="1600" dirty="0"/>
            </a:br>
            <a:r>
              <a:rPr lang="en-US" sz="1600" dirty="0"/>
              <a:t>   &lt;span class="error"&gt;* &lt;?</a:t>
            </a:r>
            <a:r>
              <a:rPr lang="en-US" sz="1600" dirty="0" err="1"/>
              <a:t>php</a:t>
            </a:r>
            <a:r>
              <a:rPr lang="en-US" sz="1600" dirty="0"/>
              <a:t> echo $</a:t>
            </a:r>
            <a:r>
              <a:rPr lang="en-US" sz="1600" dirty="0" err="1"/>
              <a:t>nameErr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E-mail: &lt;input type="text" name="email"&gt;</a:t>
            </a:r>
            <a:br>
              <a:rPr lang="en-US" sz="1600" dirty="0"/>
            </a:br>
            <a:r>
              <a:rPr lang="en-US" sz="1600" dirty="0"/>
              <a:t>   &lt;span class="error"&gt;* &lt;?</a:t>
            </a:r>
            <a:r>
              <a:rPr lang="en-US" sz="1600" dirty="0" err="1"/>
              <a:t>php</a:t>
            </a:r>
            <a:r>
              <a:rPr lang="en-US" sz="1600" dirty="0"/>
              <a:t> echo $</a:t>
            </a:r>
            <a:r>
              <a:rPr lang="en-US" sz="1600" dirty="0" err="1"/>
              <a:t>emailErr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Website: &lt;input type="text" name="website"&gt;</a:t>
            </a:r>
            <a:br>
              <a:rPr lang="en-US" sz="1600" dirty="0"/>
            </a:br>
            <a:r>
              <a:rPr lang="en-US" sz="1600" dirty="0"/>
              <a:t>   &lt;span class="error"&gt;&lt;?</a:t>
            </a:r>
            <a:r>
              <a:rPr lang="en-US" sz="1600" dirty="0" err="1"/>
              <a:t>php</a:t>
            </a:r>
            <a:r>
              <a:rPr lang="en-US" sz="1600" dirty="0"/>
              <a:t> echo $</a:t>
            </a:r>
            <a:r>
              <a:rPr lang="en-US" sz="1600" dirty="0" err="1"/>
              <a:t>websiteErr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Comment: &lt;</a:t>
            </a:r>
            <a:r>
              <a:rPr lang="en-US" sz="1600" dirty="0" err="1"/>
              <a:t>textarea</a:t>
            </a:r>
            <a:r>
              <a:rPr lang="en-US" sz="1600" dirty="0"/>
              <a:t> name="comment" rows="5" cols="40"&gt;&lt;/</a:t>
            </a:r>
            <a:r>
              <a:rPr lang="en-US" sz="1600" dirty="0" err="1"/>
              <a:t>textarea</a:t>
            </a:r>
            <a:r>
              <a:rPr lang="en-US" sz="1600" dirty="0"/>
              <a:t>&gt;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Gender:</a:t>
            </a:r>
            <a:br>
              <a:rPr lang="en-US" sz="1600" dirty="0"/>
            </a:br>
            <a:r>
              <a:rPr lang="en-US" sz="1600" dirty="0"/>
              <a:t>   &lt;input type="radio" name="gender" value="female"&gt;Female</a:t>
            </a:r>
            <a:br>
              <a:rPr lang="en-US" sz="1600" dirty="0"/>
            </a:br>
            <a:r>
              <a:rPr lang="en-US" sz="1600" dirty="0"/>
              <a:t>   &lt;input type="radio" name="gender" value="male"&gt;Male</a:t>
            </a:r>
            <a:br>
              <a:rPr lang="en-US" sz="1600" dirty="0"/>
            </a:br>
            <a:r>
              <a:rPr lang="en-US" sz="1600" dirty="0"/>
              <a:t>   &lt;span class="error"&gt;* &lt;?</a:t>
            </a:r>
            <a:r>
              <a:rPr lang="en-US" sz="1600" dirty="0" err="1"/>
              <a:t>php</a:t>
            </a:r>
            <a:r>
              <a:rPr lang="en-US" sz="1600" dirty="0"/>
              <a:t> echo $</a:t>
            </a:r>
            <a:r>
              <a:rPr lang="en-US" sz="1600" dirty="0" err="1"/>
              <a:t>genderErr</a:t>
            </a:r>
            <a:r>
              <a:rPr lang="en-US" sz="1600" dirty="0"/>
              <a:t>;?&gt;&lt;/span&gt;</a:t>
            </a:r>
            <a:br>
              <a:rPr lang="en-US" sz="1600" dirty="0"/>
            </a:br>
            <a:r>
              <a:rPr lang="en-US" sz="1600" dirty="0"/>
              <a:t>   &lt;</a:t>
            </a:r>
            <a:r>
              <a:rPr lang="en-US" sz="1600" dirty="0" err="1"/>
              <a:t>br</a:t>
            </a:r>
            <a:r>
              <a:rPr lang="en-US" sz="1600" dirty="0"/>
              <a:t>&gt;&lt;</a:t>
            </a:r>
            <a:r>
              <a:rPr lang="en-US" sz="1600" dirty="0" err="1"/>
              <a:t>br</a:t>
            </a:r>
            <a:r>
              <a:rPr lang="en-US" sz="1600" dirty="0"/>
              <a:t>&gt;</a:t>
            </a:r>
            <a:br>
              <a:rPr lang="en-US" sz="1600" dirty="0"/>
            </a:br>
            <a:r>
              <a:rPr lang="en-US" sz="1600" dirty="0"/>
              <a:t>   &lt;input type="submit" name="submit" value="Submit"&gt; </a:t>
            </a:r>
            <a:br>
              <a:rPr lang="en-US" sz="1600" dirty="0"/>
            </a:br>
            <a:r>
              <a:rPr lang="en-US" sz="1600" dirty="0"/>
              <a:t>&lt;/form&gt;</a:t>
            </a:r>
            <a:br>
              <a:rPr lang="en-US" sz="1600" dirty="0"/>
            </a:br>
            <a:r>
              <a:rPr lang="en-US" sz="1600" dirty="0"/>
              <a:t/>
            </a:r>
            <a:br>
              <a:rPr lang="en-US" sz="1600" dirty="0"/>
            </a:br>
            <a:endParaRPr lang="ar-SA" sz="1600" dirty="0"/>
          </a:p>
        </p:txBody>
      </p:sp>
    </p:spTree>
    <p:extLst>
      <p:ext uri="{BB962C8B-B14F-4D97-AF65-F5344CB8AC3E}">
        <p14:creationId xmlns:p14="http://schemas.microsoft.com/office/powerpoint/2010/main" val="53676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1305343"/>
            <a:ext cx="4572000" cy="4247317"/>
          </a:xfrm>
          <a:prstGeom prst="rect">
            <a:avLst/>
          </a:prstGeom>
        </p:spPr>
        <p:txBody>
          <a:bodyPr>
            <a:spAutoFit/>
          </a:bodyPr>
          <a:lstStyle/>
          <a:p>
            <a:r>
              <a:rPr lang="en-US" dirty="0"/>
              <a:t>&lt;?</a:t>
            </a:r>
            <a:r>
              <a:rPr lang="en-US" dirty="0" err="1"/>
              <a:t>php</a:t>
            </a:r>
            <a:r>
              <a:rPr lang="en-US" dirty="0"/>
              <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echo $email;</a:t>
            </a:r>
            <a:br>
              <a:rPr lang="en-US" dirty="0"/>
            </a:br>
            <a:r>
              <a:rPr lang="en-US" dirty="0"/>
              <a:t>echo "&lt;</a:t>
            </a:r>
            <a:r>
              <a:rPr lang="en-US" dirty="0" err="1"/>
              <a:t>br</a:t>
            </a:r>
            <a:r>
              <a:rPr lang="en-US" dirty="0"/>
              <a:t>&gt;";</a:t>
            </a:r>
            <a:br>
              <a:rPr lang="en-US" dirty="0"/>
            </a:br>
            <a:r>
              <a:rPr lang="en-US" dirty="0"/>
              <a:t>echo $website;</a:t>
            </a:r>
            <a:br>
              <a:rPr lang="en-US" dirty="0"/>
            </a:br>
            <a:r>
              <a:rPr lang="en-US" dirty="0"/>
              <a:t>echo "&lt;</a:t>
            </a:r>
            <a:r>
              <a:rPr lang="en-US" dirty="0" err="1"/>
              <a:t>br</a:t>
            </a:r>
            <a:r>
              <a:rPr lang="en-US" dirty="0"/>
              <a:t>&gt;";</a:t>
            </a:r>
            <a:br>
              <a:rPr lang="en-US" dirty="0"/>
            </a:br>
            <a:r>
              <a:rPr lang="en-US" dirty="0"/>
              <a:t>echo $comment;</a:t>
            </a:r>
            <a:br>
              <a:rPr lang="en-US" dirty="0"/>
            </a:br>
            <a:r>
              <a:rPr lang="en-US" dirty="0"/>
              <a:t>echo "&lt;</a:t>
            </a:r>
            <a:r>
              <a:rPr lang="en-US" dirty="0" err="1"/>
              <a:t>br</a:t>
            </a:r>
            <a:r>
              <a:rPr lang="en-US" dirty="0"/>
              <a:t>&gt;";</a:t>
            </a:r>
            <a:br>
              <a:rPr lang="en-US" dirty="0"/>
            </a:br>
            <a:r>
              <a:rPr lang="en-US" dirty="0"/>
              <a:t>echo $gender;</a:t>
            </a:r>
            <a:br>
              <a:rPr lang="en-US" dirty="0"/>
            </a:br>
            <a:r>
              <a:rPr lang="en-US" dirty="0"/>
              <a:t>?&gt;</a:t>
            </a:r>
            <a:br>
              <a:rPr lang="en-US" dirty="0"/>
            </a:b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423327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068" y="501804"/>
            <a:ext cx="8183880" cy="701040"/>
          </a:xfrm>
        </p:spPr>
        <p:txBody>
          <a:bodyPr>
            <a:normAutofit/>
          </a:bodyPr>
          <a:lstStyle/>
          <a:p>
            <a:r>
              <a:rPr lang="en-US" dirty="0"/>
              <a:t>Validate Name</a:t>
            </a:r>
          </a:p>
        </p:txBody>
      </p:sp>
      <p:sp>
        <p:nvSpPr>
          <p:cNvPr id="3" name="Content Placeholder 2"/>
          <p:cNvSpPr>
            <a:spLocks noGrp="1"/>
          </p:cNvSpPr>
          <p:nvPr>
            <p:ph idx="4294967295"/>
          </p:nvPr>
        </p:nvSpPr>
        <p:spPr>
          <a:xfrm>
            <a:off x="1073882" y="1648496"/>
            <a:ext cx="10182251" cy="4459310"/>
          </a:xfrm>
          <a:prstGeom prst="rect">
            <a:avLst/>
          </a:prstGeom>
        </p:spPr>
        <p:txBody>
          <a:bodyPr/>
          <a:lstStyle/>
          <a:p>
            <a:r>
              <a:rPr lang="en-US" dirty="0"/>
              <a:t>The code below shows a simple way to check if the name field only contains letters and whitespace. If the value of the name field is not valid, then store an error message:</a:t>
            </a:r>
          </a:p>
          <a:p>
            <a:r>
              <a:rPr lang="en-US" dirty="0"/>
              <a:t>$name = </a:t>
            </a:r>
            <a:r>
              <a:rPr lang="en-US" dirty="0" err="1"/>
              <a:t>test_input</a:t>
            </a:r>
            <a:r>
              <a:rPr lang="en-US" dirty="0"/>
              <a:t>($_POST["name"]);</a:t>
            </a:r>
            <a:br>
              <a:rPr lang="en-US" dirty="0"/>
            </a:br>
            <a:r>
              <a:rPr lang="en-US" dirty="0"/>
              <a:t>if (!</a:t>
            </a:r>
            <a:r>
              <a:rPr lang="en-US" dirty="0" err="1"/>
              <a:t>preg_match</a:t>
            </a:r>
            <a:r>
              <a:rPr lang="en-US" dirty="0"/>
              <a:t>("/^[a-</a:t>
            </a:r>
            <a:r>
              <a:rPr lang="en-US" dirty="0" err="1"/>
              <a:t>zA</a:t>
            </a:r>
            <a:r>
              <a:rPr lang="en-US" dirty="0"/>
              <a:t>-Z ]*$/",$name)) {</a:t>
            </a:r>
            <a:br>
              <a:rPr lang="en-US" dirty="0"/>
            </a:br>
            <a:r>
              <a:rPr lang="en-US" dirty="0"/>
              <a:t>  $</a:t>
            </a:r>
            <a:r>
              <a:rPr lang="en-US" dirty="0" err="1"/>
              <a:t>nameErr</a:t>
            </a:r>
            <a:r>
              <a:rPr lang="en-US" dirty="0"/>
              <a:t> = "Only letters and white space allowed"; </a:t>
            </a:r>
            <a:br>
              <a:rPr lang="en-US" dirty="0"/>
            </a:br>
            <a:r>
              <a:rPr lang="en-US" dirty="0" smtClean="0"/>
              <a:t>}</a:t>
            </a:r>
          </a:p>
          <a:p>
            <a:r>
              <a:rPr lang="en-US" b="1" dirty="0"/>
              <a:t>The </a:t>
            </a:r>
            <a:r>
              <a:rPr lang="en-US" b="1" dirty="0" err="1"/>
              <a:t>preg_match</a:t>
            </a:r>
            <a:r>
              <a:rPr lang="en-US" b="1" dirty="0"/>
              <a:t>() function searches a string for pattern, returning true if the pattern exists, and false otherwise.</a:t>
            </a:r>
            <a:endParaRPr lang="en-US" dirty="0"/>
          </a:p>
        </p:txBody>
      </p:sp>
    </p:spTree>
    <p:extLst>
      <p:ext uri="{BB962C8B-B14F-4D97-AF65-F5344CB8AC3E}">
        <p14:creationId xmlns:p14="http://schemas.microsoft.com/office/powerpoint/2010/main" val="3179107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Validate </a:t>
            </a:r>
            <a:r>
              <a:rPr lang="en-US" dirty="0" smtClean="0"/>
              <a:t>E-mail</a:t>
            </a:r>
            <a:endParaRPr lang="ar-SA" dirty="0"/>
          </a:p>
        </p:txBody>
      </p:sp>
      <p:sp>
        <p:nvSpPr>
          <p:cNvPr id="3" name="Content Placeholder 2"/>
          <p:cNvSpPr>
            <a:spLocks noGrp="1"/>
          </p:cNvSpPr>
          <p:nvPr>
            <p:ph idx="4294967295"/>
          </p:nvPr>
        </p:nvSpPr>
        <p:spPr>
          <a:xfrm>
            <a:off x="1357219" y="2011422"/>
            <a:ext cx="10246646" cy="4015891"/>
          </a:xfrm>
          <a:prstGeom prst="rect">
            <a:avLst/>
          </a:prstGeom>
        </p:spPr>
        <p:txBody>
          <a:bodyPr/>
          <a:lstStyle/>
          <a:p>
            <a:r>
              <a:rPr lang="en-US" dirty="0"/>
              <a:t>The easiest and safest way to check whether an email address is well-formed is to use PHP's </a:t>
            </a:r>
            <a:r>
              <a:rPr lang="en-US" dirty="0" err="1"/>
              <a:t>filter_var</a:t>
            </a:r>
            <a:r>
              <a:rPr lang="en-US" dirty="0"/>
              <a:t>() function.</a:t>
            </a:r>
          </a:p>
          <a:p>
            <a:r>
              <a:rPr lang="en-US" dirty="0"/>
              <a:t>In the code below, if the e-mail address is not well-formed, then store an error message:</a:t>
            </a:r>
          </a:p>
          <a:p>
            <a:r>
              <a:rPr lang="en-US" dirty="0"/>
              <a:t>$email = </a:t>
            </a:r>
            <a:r>
              <a:rPr lang="en-US" dirty="0" err="1"/>
              <a:t>test_input</a:t>
            </a:r>
            <a:r>
              <a:rPr lang="en-US" dirty="0"/>
              <a:t>($_POST["email"]);</a:t>
            </a:r>
            <a:br>
              <a:rPr lang="en-US" dirty="0"/>
            </a:br>
            <a:r>
              <a:rPr lang="en-US" dirty="0"/>
              <a:t>if (!</a:t>
            </a:r>
            <a:r>
              <a:rPr lang="en-US" dirty="0" err="1"/>
              <a:t>filter_var</a:t>
            </a:r>
            <a:r>
              <a:rPr lang="en-US" dirty="0"/>
              <a:t>($email, FILTER_VALIDATE_EMAIL)) {</a:t>
            </a:r>
            <a:br>
              <a:rPr lang="en-US" dirty="0"/>
            </a:br>
            <a:r>
              <a:rPr lang="en-US" dirty="0"/>
              <a:t>  $</a:t>
            </a:r>
            <a:r>
              <a:rPr lang="en-US" dirty="0" err="1"/>
              <a:t>emailErr</a:t>
            </a:r>
            <a:r>
              <a:rPr lang="en-US" dirty="0"/>
              <a:t> = "Invalid email format"; </a:t>
            </a:r>
            <a:br>
              <a:rPr lang="en-US" dirty="0"/>
            </a:br>
            <a:r>
              <a:rPr lang="en-US" dirty="0"/>
              <a:t>}</a:t>
            </a:r>
          </a:p>
          <a:p>
            <a:endParaRPr lang="ar-SA" dirty="0"/>
          </a:p>
        </p:txBody>
      </p:sp>
    </p:spTree>
    <p:extLst>
      <p:ext uri="{BB962C8B-B14F-4D97-AF65-F5344CB8AC3E}">
        <p14:creationId xmlns:p14="http://schemas.microsoft.com/office/powerpoint/2010/main" val="1990321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Validate </a:t>
            </a:r>
            <a:r>
              <a:rPr lang="en-US" dirty="0" smtClean="0"/>
              <a:t>URL</a:t>
            </a:r>
            <a:endParaRPr lang="ar-SA" dirty="0"/>
          </a:p>
        </p:txBody>
      </p:sp>
      <p:sp>
        <p:nvSpPr>
          <p:cNvPr id="3" name="Content Placeholder 2"/>
          <p:cNvSpPr>
            <a:spLocks noGrp="1"/>
          </p:cNvSpPr>
          <p:nvPr>
            <p:ph idx="4294967295"/>
          </p:nvPr>
        </p:nvSpPr>
        <p:spPr>
          <a:xfrm>
            <a:off x="1326524" y="2060620"/>
            <a:ext cx="10341735" cy="4282226"/>
          </a:xfrm>
          <a:prstGeom prst="rect">
            <a:avLst/>
          </a:prstGeom>
        </p:spPr>
        <p:txBody>
          <a:bodyPr/>
          <a:lstStyle/>
          <a:p>
            <a:r>
              <a:rPr lang="en-US" dirty="0"/>
              <a:t>The code below shows a way to check if a URL address syntax is valid (this regular expression also allows dashes in the URL). If the URL address syntax is not valid, then store an error message:</a:t>
            </a:r>
          </a:p>
          <a:p>
            <a:r>
              <a:rPr lang="en-US" dirty="0"/>
              <a:t>$website = </a:t>
            </a:r>
            <a:r>
              <a:rPr lang="en-US" dirty="0" err="1"/>
              <a:t>test_input</a:t>
            </a:r>
            <a:r>
              <a:rPr lang="en-US" dirty="0"/>
              <a:t>($_POST["website"]);</a:t>
            </a:r>
            <a:br>
              <a:rPr lang="en-US" dirty="0"/>
            </a:br>
            <a:r>
              <a:rPr lang="en-US" dirty="0"/>
              <a:t>if (!</a:t>
            </a:r>
            <a:r>
              <a:rPr lang="en-US" dirty="0" err="1"/>
              <a:t>preg_match</a:t>
            </a:r>
            <a:r>
              <a:rPr lang="en-US" dirty="0"/>
              <a:t>("/\b(?:(?:https?|ftp):\/\/|www\.)[-a-z0-9+&amp;@#\/%?=~_|!:,.;]*[-a-z0-9+&amp;@#\/%=~_|]/</a:t>
            </a:r>
            <a:r>
              <a:rPr lang="en-US" dirty="0" err="1"/>
              <a:t>i",$website</a:t>
            </a:r>
            <a:r>
              <a:rPr lang="en-US" dirty="0"/>
              <a:t>)) {</a:t>
            </a:r>
            <a:br>
              <a:rPr lang="en-US" dirty="0"/>
            </a:br>
            <a:r>
              <a:rPr lang="en-US" dirty="0"/>
              <a:t>  $</a:t>
            </a:r>
            <a:r>
              <a:rPr lang="en-US" dirty="0" err="1"/>
              <a:t>websiteErr</a:t>
            </a:r>
            <a:r>
              <a:rPr lang="en-US" dirty="0"/>
              <a:t> = "Invalid URL"; </a:t>
            </a:r>
            <a:br>
              <a:rPr lang="en-US" dirty="0"/>
            </a:br>
            <a:r>
              <a:rPr lang="en-US" dirty="0"/>
              <a:t>}</a:t>
            </a:r>
          </a:p>
          <a:p>
            <a:endParaRPr lang="ar-SA" dirty="0"/>
          </a:p>
        </p:txBody>
      </p:sp>
    </p:spTree>
    <p:extLst>
      <p:ext uri="{BB962C8B-B14F-4D97-AF65-F5344CB8AC3E}">
        <p14:creationId xmlns:p14="http://schemas.microsoft.com/office/powerpoint/2010/main" val="426233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720" t="12284" r="23159" b="4742"/>
          <a:stretch/>
        </p:blipFill>
        <p:spPr bwMode="auto">
          <a:xfrm>
            <a:off x="2514601" y="407276"/>
            <a:ext cx="7302062" cy="606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293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16676" y="800808"/>
            <a:ext cx="10032642" cy="5489448"/>
          </a:xfrm>
          <a:prstGeom prst="rect">
            <a:avLst/>
          </a:prstGeom>
        </p:spPr>
        <p:txBody>
          <a:bodyPr>
            <a:normAutofit fontScale="92500" lnSpcReduction="10000"/>
          </a:bodyPr>
          <a:lstStyle/>
          <a:p>
            <a:pPr marL="0" indent="0">
              <a:buNone/>
            </a:pPr>
            <a:r>
              <a:rPr lang="en-US" dirty="0"/>
              <a:t>Name: &lt;input type="text" name="name" value="&lt;?</a:t>
            </a:r>
            <a:r>
              <a:rPr lang="en-US" dirty="0" err="1"/>
              <a:t>php</a:t>
            </a:r>
            <a:r>
              <a:rPr lang="en-US" dirty="0"/>
              <a:t> echo $name;?&gt;"&gt;</a:t>
            </a:r>
            <a:br>
              <a:rPr lang="en-US" dirty="0"/>
            </a:br>
            <a:r>
              <a:rPr lang="en-US" dirty="0"/>
              <a:t/>
            </a:r>
            <a:br>
              <a:rPr lang="en-US" dirty="0"/>
            </a:br>
            <a:r>
              <a:rPr lang="en-US" dirty="0"/>
              <a:t>E-mail: &lt;input type="text" name="email" value="&lt;?</a:t>
            </a:r>
            <a:r>
              <a:rPr lang="en-US" dirty="0" err="1"/>
              <a:t>php</a:t>
            </a:r>
            <a:r>
              <a:rPr lang="en-US" dirty="0"/>
              <a:t> echo $email;?&gt;"&gt;</a:t>
            </a:r>
            <a:br>
              <a:rPr lang="en-US" dirty="0"/>
            </a:br>
            <a:r>
              <a:rPr lang="en-US" dirty="0"/>
              <a:t/>
            </a:r>
            <a:br>
              <a:rPr lang="en-US" dirty="0"/>
            </a:br>
            <a:r>
              <a:rPr lang="en-US" dirty="0"/>
              <a:t>Website: &lt;input type="text" name="website" value="&lt;?</a:t>
            </a:r>
            <a:r>
              <a:rPr lang="en-US" dirty="0" err="1"/>
              <a:t>php</a:t>
            </a:r>
            <a:r>
              <a:rPr lang="en-US" dirty="0"/>
              <a:t> echo $website;?&gt;"&gt;</a:t>
            </a:r>
            <a:br>
              <a:rPr lang="en-US" dirty="0"/>
            </a:br>
            <a:r>
              <a:rPr lang="en-US" dirty="0"/>
              <a:t/>
            </a:r>
            <a:br>
              <a:rPr lang="en-US" dirty="0"/>
            </a:br>
            <a:r>
              <a:rPr lang="en-US" dirty="0"/>
              <a:t>Comment: &lt;</a:t>
            </a:r>
            <a:r>
              <a:rPr lang="en-US" dirty="0" err="1"/>
              <a:t>textarea</a:t>
            </a:r>
            <a:r>
              <a:rPr lang="en-US" dirty="0"/>
              <a:t> name="comment" rows="5" cols="40"&gt;&lt;?</a:t>
            </a:r>
            <a:r>
              <a:rPr lang="en-US" dirty="0" err="1"/>
              <a:t>php</a:t>
            </a:r>
            <a:r>
              <a:rPr lang="en-US" dirty="0"/>
              <a:t> echo $comment;?&gt;&lt;/</a:t>
            </a:r>
            <a:r>
              <a:rPr lang="en-US" dirty="0" err="1"/>
              <a:t>textarea</a:t>
            </a:r>
            <a:r>
              <a:rPr lang="en-US" dirty="0"/>
              <a:t>&gt;</a:t>
            </a:r>
            <a:br>
              <a:rPr lang="en-US" dirty="0"/>
            </a:br>
            <a:r>
              <a:rPr lang="en-US" dirty="0"/>
              <a:t/>
            </a:r>
            <a:br>
              <a:rPr lang="en-US" dirty="0"/>
            </a:br>
            <a:r>
              <a:rPr lang="en-US" dirty="0"/>
              <a:t>Gender:</a:t>
            </a:r>
            <a:br>
              <a:rPr lang="en-US" dirty="0"/>
            </a:br>
            <a:r>
              <a:rPr lang="en-US" dirty="0"/>
              <a:t>&lt;input type="radio" name="gender"</a:t>
            </a:r>
            <a:br>
              <a:rPr lang="en-US" dirty="0"/>
            </a:br>
            <a:r>
              <a:rPr lang="en-US" dirty="0"/>
              <a:t>&lt;?</a:t>
            </a:r>
            <a:r>
              <a:rPr lang="en-US" dirty="0" err="1"/>
              <a:t>php</a:t>
            </a:r>
            <a:r>
              <a:rPr lang="en-US" dirty="0"/>
              <a:t> if (</a:t>
            </a:r>
            <a:r>
              <a:rPr lang="en-US" dirty="0" err="1"/>
              <a:t>isset</a:t>
            </a:r>
            <a:r>
              <a:rPr lang="en-US" dirty="0"/>
              <a:t>($gender) &amp;&amp; $gender=="female") echo "checked";?&gt;</a:t>
            </a:r>
            <a:br>
              <a:rPr lang="en-US" dirty="0"/>
            </a:br>
            <a:r>
              <a:rPr lang="en-US" dirty="0"/>
              <a:t>value="female"&gt;Female</a:t>
            </a:r>
            <a:br>
              <a:rPr lang="en-US" dirty="0"/>
            </a:br>
            <a:r>
              <a:rPr lang="en-US" dirty="0"/>
              <a:t>&lt;input type="radio" name="gender"</a:t>
            </a:r>
            <a:br>
              <a:rPr lang="en-US" dirty="0"/>
            </a:br>
            <a:r>
              <a:rPr lang="en-US" dirty="0"/>
              <a:t>&lt;?</a:t>
            </a:r>
            <a:r>
              <a:rPr lang="en-US" dirty="0" err="1"/>
              <a:t>php</a:t>
            </a:r>
            <a:r>
              <a:rPr lang="en-US" dirty="0"/>
              <a:t> if (</a:t>
            </a:r>
            <a:r>
              <a:rPr lang="en-US" dirty="0" err="1"/>
              <a:t>isset</a:t>
            </a:r>
            <a:r>
              <a:rPr lang="en-US" dirty="0"/>
              <a:t>($gender) &amp;&amp; $gender=="male") echo "checked";?&gt;</a:t>
            </a:r>
            <a:br>
              <a:rPr lang="en-US" dirty="0"/>
            </a:br>
            <a:r>
              <a:rPr lang="en-US" dirty="0"/>
              <a:t>value="male"&gt;Male</a:t>
            </a:r>
            <a:endParaRPr lang="ar-SA" dirty="0"/>
          </a:p>
        </p:txBody>
      </p:sp>
    </p:spTree>
    <p:extLst>
      <p:ext uri="{BB962C8B-B14F-4D97-AF65-F5344CB8AC3E}">
        <p14:creationId xmlns:p14="http://schemas.microsoft.com/office/powerpoint/2010/main" val="3459281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t>
            </a:r>
            <a:r>
              <a:rPr lang="en-US" dirty="0"/>
              <a:t>Sessions</a:t>
            </a:r>
            <a:endParaRPr lang="ar-EG" dirty="0"/>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3481093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89066"/>
          </a:xfrm>
        </p:spPr>
        <p:txBody>
          <a:bodyPr>
            <a:normAutofit fontScale="90000"/>
          </a:bodyPr>
          <a:lstStyle/>
          <a:p>
            <a:r>
              <a:rPr lang="en-US" dirty="0" smtClean="0"/>
              <a:t>PHP </a:t>
            </a:r>
            <a:r>
              <a:rPr lang="en-US" dirty="0"/>
              <a:t>Sessions</a:t>
            </a:r>
            <a:endParaRPr lang="ar-EG" dirty="0"/>
          </a:p>
        </p:txBody>
      </p:sp>
      <p:sp>
        <p:nvSpPr>
          <p:cNvPr id="3" name="Content Placeholder 2"/>
          <p:cNvSpPr>
            <a:spLocks noGrp="1"/>
          </p:cNvSpPr>
          <p:nvPr>
            <p:ph idx="4294967295"/>
          </p:nvPr>
        </p:nvSpPr>
        <p:spPr>
          <a:xfrm>
            <a:off x="2060620" y="1303084"/>
            <a:ext cx="8127320" cy="4879848"/>
          </a:xfrm>
          <a:prstGeom prst="rect">
            <a:avLst/>
          </a:prstGeom>
        </p:spPr>
        <p:txBody>
          <a:bodyPr>
            <a:noAutofit/>
          </a:bodyPr>
          <a:lstStyle/>
          <a:p>
            <a:pPr marL="0" indent="0">
              <a:lnSpc>
                <a:spcPct val="100000"/>
              </a:lnSpc>
              <a:buNone/>
            </a:pPr>
            <a:r>
              <a:rPr lang="en-US" sz="1600" dirty="0"/>
              <a:t> &lt;?</a:t>
            </a:r>
            <a:r>
              <a:rPr lang="en-US" sz="1600" dirty="0" err="1"/>
              <a:t>php</a:t>
            </a:r>
            <a:endParaRPr lang="en-US" sz="1600" dirty="0"/>
          </a:p>
          <a:p>
            <a:pPr marL="0" indent="0">
              <a:lnSpc>
                <a:spcPct val="100000"/>
              </a:lnSpc>
              <a:buNone/>
            </a:pPr>
            <a:r>
              <a:rPr lang="en-US" sz="1600" dirty="0"/>
              <a:t>// Start the session</a:t>
            </a:r>
          </a:p>
          <a:p>
            <a:pPr marL="0" indent="0">
              <a:lnSpc>
                <a:spcPct val="100000"/>
              </a:lnSpc>
              <a:buNone/>
            </a:pPr>
            <a:r>
              <a:rPr lang="en-US" sz="1600" dirty="0" err="1"/>
              <a:t>session_start</a:t>
            </a:r>
            <a:r>
              <a:rPr lang="en-US" sz="1600" dirty="0"/>
              <a:t>();</a:t>
            </a:r>
          </a:p>
          <a:p>
            <a:pPr marL="0" indent="0">
              <a:lnSpc>
                <a:spcPct val="100000"/>
              </a:lnSpc>
              <a:buNone/>
            </a:pPr>
            <a:r>
              <a:rPr lang="en-US" sz="1600" dirty="0"/>
              <a:t>?&gt;</a:t>
            </a:r>
          </a:p>
          <a:p>
            <a:pPr marL="0" indent="0">
              <a:lnSpc>
                <a:spcPct val="100000"/>
              </a:lnSpc>
              <a:buNone/>
            </a:pPr>
            <a:r>
              <a:rPr lang="en-US" sz="1600" dirty="0"/>
              <a:t>&lt;!DOCTYPE html&gt;</a:t>
            </a:r>
          </a:p>
          <a:p>
            <a:pPr marL="0" indent="0">
              <a:lnSpc>
                <a:spcPct val="100000"/>
              </a:lnSpc>
              <a:buNone/>
            </a:pPr>
            <a:r>
              <a:rPr lang="en-US" sz="1600" dirty="0"/>
              <a:t>&lt;html</a:t>
            </a:r>
            <a:r>
              <a:rPr lang="en-US" sz="1600" dirty="0" smtClean="0"/>
              <a:t>&gt; &lt;</a:t>
            </a:r>
            <a:r>
              <a:rPr lang="en-US" sz="1600" dirty="0"/>
              <a:t>body</a:t>
            </a:r>
            <a:r>
              <a:rPr lang="en-US" sz="1600" dirty="0" smtClean="0"/>
              <a:t>&gt;</a:t>
            </a:r>
            <a:endParaRPr lang="en-US" sz="1600" dirty="0"/>
          </a:p>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 Set session variables</a:t>
            </a:r>
          </a:p>
          <a:p>
            <a:pPr marL="0" indent="0">
              <a:lnSpc>
                <a:spcPct val="100000"/>
              </a:lnSpc>
              <a:buNone/>
            </a:pPr>
            <a:r>
              <a:rPr lang="en-US" sz="1600" dirty="0"/>
              <a:t>$_SESSION["</a:t>
            </a:r>
            <a:r>
              <a:rPr lang="en-US" sz="1600" dirty="0" err="1"/>
              <a:t>favcolor</a:t>
            </a:r>
            <a:r>
              <a:rPr lang="en-US" sz="1600" dirty="0"/>
              <a:t>"] = "green";</a:t>
            </a:r>
          </a:p>
          <a:p>
            <a:pPr marL="0" indent="0">
              <a:lnSpc>
                <a:spcPct val="100000"/>
              </a:lnSpc>
              <a:buNone/>
            </a:pPr>
            <a:r>
              <a:rPr lang="en-US" sz="1600" dirty="0"/>
              <a:t>$_SESSION["</a:t>
            </a:r>
            <a:r>
              <a:rPr lang="en-US" sz="1600" dirty="0" err="1"/>
              <a:t>favanimal</a:t>
            </a:r>
            <a:r>
              <a:rPr lang="en-US" sz="1600" dirty="0"/>
              <a:t>"] = "cat";</a:t>
            </a:r>
          </a:p>
          <a:p>
            <a:pPr marL="0" indent="0">
              <a:lnSpc>
                <a:spcPct val="100000"/>
              </a:lnSpc>
              <a:buNone/>
            </a:pPr>
            <a:r>
              <a:rPr lang="en-US" sz="1600" dirty="0"/>
              <a:t>echo "Session variables are set.";</a:t>
            </a:r>
          </a:p>
          <a:p>
            <a:pPr marL="0" indent="0">
              <a:lnSpc>
                <a:spcPct val="100000"/>
              </a:lnSpc>
              <a:buNone/>
            </a:pPr>
            <a:r>
              <a:rPr lang="en-US" sz="1600" dirty="0"/>
              <a:t>?&gt;</a:t>
            </a:r>
          </a:p>
          <a:p>
            <a:pPr marL="0" indent="0">
              <a:lnSpc>
                <a:spcPct val="100000"/>
              </a:lnSpc>
              <a:buNone/>
            </a:pPr>
            <a:r>
              <a:rPr lang="en-US" sz="1600" dirty="0" smtClean="0"/>
              <a:t>&lt;/</a:t>
            </a:r>
            <a:r>
              <a:rPr lang="en-US" sz="1600" dirty="0"/>
              <a:t>body&gt;</a:t>
            </a:r>
          </a:p>
          <a:p>
            <a:pPr marL="0" indent="0">
              <a:lnSpc>
                <a:spcPct val="100000"/>
              </a:lnSpc>
              <a:buNone/>
            </a:pPr>
            <a:r>
              <a:rPr lang="en-US" sz="1600" dirty="0"/>
              <a:t>&lt;/html&gt; </a:t>
            </a:r>
            <a:endParaRPr lang="ar-EG" sz="1600" dirty="0"/>
          </a:p>
        </p:txBody>
      </p:sp>
    </p:spTree>
    <p:extLst>
      <p:ext uri="{BB962C8B-B14F-4D97-AF65-F5344CB8AC3E}">
        <p14:creationId xmlns:p14="http://schemas.microsoft.com/office/powerpoint/2010/main" val="1155400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Cookies</a:t>
            </a:r>
            <a:endParaRPr lang="ar-EG" dirty="0"/>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96297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GLOBALS</a:t>
            </a:r>
            <a:endParaRPr lang="ar-SA" dirty="0"/>
          </a:p>
        </p:txBody>
      </p:sp>
      <p:sp>
        <p:nvSpPr>
          <p:cNvPr id="3" name="Content Placeholder 2"/>
          <p:cNvSpPr>
            <a:spLocks noGrp="1"/>
          </p:cNvSpPr>
          <p:nvPr>
            <p:ph idx="4294967295"/>
          </p:nvPr>
        </p:nvSpPr>
        <p:spPr>
          <a:xfrm>
            <a:off x="1434492" y="2511379"/>
            <a:ext cx="9843734" cy="2678807"/>
          </a:xfrm>
          <a:prstGeom prst="rect">
            <a:avLst/>
          </a:prstGeom>
        </p:spPr>
        <p:txBody>
          <a:bodyPr/>
          <a:lstStyle/>
          <a:p>
            <a:r>
              <a:rPr lang="en-US" dirty="0"/>
              <a:t>$GLOBALS is a PHP super global variable which is used to access global variables from anywhere in the PHP script (also from within functions or methods</a:t>
            </a:r>
            <a:r>
              <a:rPr lang="en-US" dirty="0" smtClean="0"/>
              <a:t>).</a:t>
            </a:r>
          </a:p>
          <a:p>
            <a:r>
              <a:rPr lang="en-US" dirty="0"/>
              <a:t>PHP stores all global variables in an array called $GLOBALS[</a:t>
            </a:r>
            <a:r>
              <a:rPr lang="en-US" i="1" dirty="0"/>
              <a:t>index</a:t>
            </a:r>
            <a:r>
              <a:rPr lang="en-US" dirty="0"/>
              <a:t>]. The </a:t>
            </a:r>
            <a:r>
              <a:rPr lang="en-US" i="1" dirty="0"/>
              <a:t>index</a:t>
            </a:r>
            <a:r>
              <a:rPr lang="en-US" dirty="0"/>
              <a:t> holds the name of the variable.</a:t>
            </a:r>
            <a:endParaRPr lang="ar-SA" dirty="0"/>
          </a:p>
        </p:txBody>
      </p:sp>
    </p:spTree>
    <p:extLst>
      <p:ext uri="{BB962C8B-B14F-4D97-AF65-F5344CB8AC3E}">
        <p14:creationId xmlns:p14="http://schemas.microsoft.com/office/powerpoint/2010/main" val="274392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Cookies With PHP</a:t>
            </a:r>
            <a:endParaRPr lang="ar-EG" dirty="0"/>
          </a:p>
        </p:txBody>
      </p:sp>
      <p:sp>
        <p:nvSpPr>
          <p:cNvPr id="3" name="Content Placeholder 2"/>
          <p:cNvSpPr>
            <a:spLocks noGrp="1"/>
          </p:cNvSpPr>
          <p:nvPr>
            <p:ph idx="4294967295"/>
          </p:nvPr>
        </p:nvSpPr>
        <p:spPr>
          <a:xfrm>
            <a:off x="1730705" y="2471670"/>
            <a:ext cx="8791333" cy="2615485"/>
          </a:xfrm>
          <a:prstGeom prst="rect">
            <a:avLst/>
          </a:prstGeom>
        </p:spPr>
        <p:txBody>
          <a:bodyPr/>
          <a:lstStyle/>
          <a:p>
            <a:pPr marL="0" indent="0">
              <a:buNone/>
            </a:pPr>
            <a:r>
              <a:rPr lang="en-US" dirty="0"/>
              <a:t>Syntax</a:t>
            </a:r>
          </a:p>
          <a:p>
            <a:pPr marL="0" indent="0">
              <a:buNone/>
            </a:pPr>
            <a:r>
              <a:rPr lang="en-US" dirty="0" err="1"/>
              <a:t>setcookie</a:t>
            </a:r>
            <a:r>
              <a:rPr lang="en-US" dirty="0"/>
              <a:t>(name, value, expire, path, domain, secure, </a:t>
            </a:r>
            <a:r>
              <a:rPr lang="en-US" dirty="0" err="1"/>
              <a:t>httponly</a:t>
            </a:r>
            <a:r>
              <a:rPr lang="en-US" dirty="0"/>
              <a:t>);</a:t>
            </a:r>
            <a:endParaRPr lang="ar-EG" dirty="0"/>
          </a:p>
        </p:txBody>
      </p:sp>
    </p:spTree>
    <p:extLst>
      <p:ext uri="{BB962C8B-B14F-4D97-AF65-F5344CB8AC3E}">
        <p14:creationId xmlns:p14="http://schemas.microsoft.com/office/powerpoint/2010/main" val="1998408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57589" y="1030309"/>
            <a:ext cx="8575183" cy="5138428"/>
          </a:xfrm>
          <a:prstGeom prst="rect">
            <a:avLst/>
          </a:prstGeom>
        </p:spPr>
        <p:txBody>
          <a:bodyPr>
            <a:normAutofit fontScale="77500" lnSpcReduction="20000"/>
          </a:bodyPr>
          <a:lstStyle/>
          <a:p>
            <a:pPr marL="0" indent="0">
              <a:buNone/>
            </a:pPr>
            <a:r>
              <a:rPr lang="en-US" dirty="0"/>
              <a:t>&lt;?</a:t>
            </a:r>
            <a:r>
              <a:rPr lang="en-US" dirty="0" err="1"/>
              <a:t>php</a:t>
            </a:r>
            <a:r>
              <a:rPr lang="en-US" dirty="0"/>
              <a:t/>
            </a:r>
            <a:br>
              <a:rPr lang="en-US" dirty="0"/>
            </a:br>
            <a:r>
              <a:rPr lang="en-US" dirty="0"/>
              <a:t>$</a:t>
            </a:r>
            <a:r>
              <a:rPr lang="en-US" dirty="0" err="1"/>
              <a:t>cookie_name</a:t>
            </a:r>
            <a:r>
              <a:rPr lang="en-US" dirty="0"/>
              <a:t> = "user";</a:t>
            </a:r>
            <a:br>
              <a:rPr lang="en-US" dirty="0"/>
            </a:br>
            <a:r>
              <a:rPr lang="en-US" dirty="0"/>
              <a:t>$</a:t>
            </a:r>
            <a:r>
              <a:rPr lang="en-US" dirty="0" err="1"/>
              <a:t>cookie_value</a:t>
            </a:r>
            <a:r>
              <a:rPr lang="en-US" dirty="0"/>
              <a:t> = "John Doe";</a:t>
            </a:r>
            <a:br>
              <a:rPr lang="en-US" dirty="0"/>
            </a:br>
            <a:r>
              <a:rPr lang="en-US" dirty="0" err="1"/>
              <a:t>setcookie</a:t>
            </a:r>
            <a:r>
              <a:rPr lang="en-US" dirty="0"/>
              <a:t>($</a:t>
            </a:r>
            <a:r>
              <a:rPr lang="en-US" dirty="0" err="1"/>
              <a:t>cookie_name</a:t>
            </a:r>
            <a:r>
              <a:rPr lang="en-US" dirty="0"/>
              <a:t>, $</a:t>
            </a:r>
            <a:r>
              <a:rPr lang="en-US" dirty="0" err="1"/>
              <a:t>cookie_value</a:t>
            </a:r>
            <a:r>
              <a:rPr lang="en-US" dirty="0"/>
              <a:t>, time() + (86400 * 30), "/"); // 86400 = 1 day</a:t>
            </a:r>
            <a:br>
              <a:rPr lang="en-US" dirty="0"/>
            </a:br>
            <a:r>
              <a:rPr lang="en-US" dirty="0"/>
              <a:t>?&gt;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a:t>
            </a:r>
            <a:r>
              <a:rPr lang="en-US" dirty="0" err="1"/>
              <a:t>isset</a:t>
            </a:r>
            <a:r>
              <a:rPr lang="en-US" dirty="0"/>
              <a:t>($_COOKIE[$</a:t>
            </a:r>
            <a:r>
              <a:rPr lang="en-US" dirty="0" err="1"/>
              <a:t>cookie_name</a:t>
            </a:r>
            <a:r>
              <a:rPr lang="en-US" dirty="0"/>
              <a:t>])) {</a:t>
            </a:r>
            <a:br>
              <a:rPr lang="en-US" dirty="0"/>
            </a:br>
            <a:r>
              <a:rPr lang="en-US" dirty="0"/>
              <a:t>    echo "Cookie named '" . $</a:t>
            </a:r>
            <a:r>
              <a:rPr lang="en-US" dirty="0" err="1"/>
              <a:t>cookie_name</a:t>
            </a:r>
            <a:r>
              <a:rPr lang="en-US" dirty="0"/>
              <a:t> . "' is not set!";</a:t>
            </a:r>
            <a:br>
              <a:rPr lang="en-US" dirty="0"/>
            </a:br>
            <a:r>
              <a:rPr lang="en-US" dirty="0"/>
              <a:t>} else {</a:t>
            </a:r>
            <a:br>
              <a:rPr lang="en-US" dirty="0"/>
            </a:br>
            <a:r>
              <a:rPr lang="en-US" dirty="0"/>
              <a:t>    echo "Cookie '" . $</a:t>
            </a:r>
            <a:r>
              <a:rPr lang="en-US" dirty="0" err="1"/>
              <a:t>cookie_name</a:t>
            </a:r>
            <a:r>
              <a:rPr lang="en-US" dirty="0"/>
              <a:t> . "' is set!&lt;</a:t>
            </a:r>
            <a:r>
              <a:rPr lang="en-US" dirty="0" err="1"/>
              <a:t>br</a:t>
            </a:r>
            <a:r>
              <a:rPr lang="en-US" dirty="0"/>
              <a:t>&gt;";</a:t>
            </a:r>
            <a:br>
              <a:rPr lang="en-US" dirty="0"/>
            </a:br>
            <a:r>
              <a:rPr lang="en-US" dirty="0"/>
              <a:t>    echo "Value is: " . $_COOKIE[$</a:t>
            </a:r>
            <a:r>
              <a:rPr lang="en-US" dirty="0" err="1"/>
              <a:t>cookie_name</a:t>
            </a:r>
            <a:r>
              <a:rPr lang="en-US" dirty="0"/>
              <a:t>];</a:t>
            </a:r>
            <a:br>
              <a:rPr lang="en-US" dirty="0"/>
            </a:br>
            <a:r>
              <a:rPr lang="en-US" dirty="0"/>
              <a:t>}</a:t>
            </a:r>
            <a:br>
              <a:rPr lang="en-US" dirty="0"/>
            </a:br>
            <a:r>
              <a:rPr lang="en-US" dirty="0"/>
              <a:t>?&gt;</a:t>
            </a:r>
            <a:br>
              <a:rPr lang="en-US" dirty="0"/>
            </a:br>
            <a:r>
              <a:rPr lang="en-US" dirty="0"/>
              <a:t/>
            </a:r>
            <a:br>
              <a:rPr lang="en-US" dirty="0"/>
            </a:br>
            <a:r>
              <a:rPr lang="en-US" dirty="0"/>
              <a:t>&lt;/body&gt;</a:t>
            </a:r>
            <a:br>
              <a:rPr lang="en-US" dirty="0"/>
            </a:br>
            <a:r>
              <a:rPr lang="en-US" dirty="0"/>
              <a:t>&lt;/html&gt; </a:t>
            </a:r>
          </a:p>
          <a:p>
            <a:pPr marL="0" indent="0">
              <a:buNone/>
            </a:pPr>
            <a:endParaRPr lang="ar-EG" dirty="0"/>
          </a:p>
        </p:txBody>
      </p:sp>
    </p:spTree>
    <p:extLst>
      <p:ext uri="{BB962C8B-B14F-4D97-AF65-F5344CB8AC3E}">
        <p14:creationId xmlns:p14="http://schemas.microsoft.com/office/powerpoint/2010/main" val="4069151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 Cookie</a:t>
            </a:r>
            <a:endParaRPr lang="ar-EG" dirty="0"/>
          </a:p>
        </p:txBody>
      </p:sp>
      <p:sp>
        <p:nvSpPr>
          <p:cNvPr id="3" name="Content Placeholder 2"/>
          <p:cNvSpPr>
            <a:spLocks noGrp="1"/>
          </p:cNvSpPr>
          <p:nvPr>
            <p:ph idx="4294967295"/>
          </p:nvPr>
        </p:nvSpPr>
        <p:spPr>
          <a:xfrm>
            <a:off x="2168587" y="1637935"/>
            <a:ext cx="8183880" cy="4187952"/>
          </a:xfrm>
          <a:prstGeom prst="rect">
            <a:avLst/>
          </a:prstGeom>
        </p:spPr>
        <p:txBody>
          <a:bodyPr>
            <a:normAutofit fontScale="92500" lnSpcReduction="20000"/>
          </a:bodyPr>
          <a:lstStyle/>
          <a:p>
            <a:pPr marL="0" indent="0">
              <a:buNone/>
            </a:pPr>
            <a:r>
              <a:rPr lang="en-US" dirty="0"/>
              <a:t>&lt;?</a:t>
            </a:r>
            <a:r>
              <a:rPr lang="en-US" dirty="0" err="1"/>
              <a:t>php</a:t>
            </a:r>
            <a:r>
              <a:rPr lang="en-US" dirty="0"/>
              <a:t/>
            </a:r>
            <a:br>
              <a:rPr lang="en-US" dirty="0"/>
            </a:br>
            <a:r>
              <a:rPr lang="en-US" dirty="0"/>
              <a:t>// set the expiration date to one hour ago</a:t>
            </a:r>
            <a:br>
              <a:rPr lang="en-US" dirty="0"/>
            </a:br>
            <a:r>
              <a:rPr lang="en-US" dirty="0" err="1"/>
              <a:t>setcookie</a:t>
            </a:r>
            <a:r>
              <a:rPr lang="en-US" dirty="0"/>
              <a:t>("user", "", time() - 3600);</a:t>
            </a:r>
            <a:br>
              <a:rPr lang="en-US" dirty="0"/>
            </a:br>
            <a:r>
              <a:rPr lang="en-US" dirty="0"/>
              <a:t>?&gt;</a:t>
            </a:r>
            <a:br>
              <a:rPr lang="en-US" dirty="0"/>
            </a:br>
            <a:r>
              <a:rPr lang="en-US" dirty="0"/>
              <a:t>&lt;html&gt;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echo "Cookie 'user' is deleted.";</a:t>
            </a:r>
            <a:br>
              <a:rPr lang="en-US" dirty="0"/>
            </a:br>
            <a:r>
              <a:rPr lang="en-US" dirty="0"/>
              <a:t>?&gt;</a:t>
            </a:r>
            <a:br>
              <a:rPr lang="en-US" dirty="0"/>
            </a:br>
            <a:r>
              <a:rPr lang="en-US" dirty="0"/>
              <a:t/>
            </a:r>
            <a:br>
              <a:rPr lang="en-US" dirty="0"/>
            </a:br>
            <a:r>
              <a:rPr lang="en-US" dirty="0"/>
              <a:t>&lt;/body&gt;</a:t>
            </a:r>
            <a:br>
              <a:rPr lang="en-US" dirty="0"/>
            </a:br>
            <a:r>
              <a:rPr lang="en-US" dirty="0"/>
              <a:t>&lt;/html&gt; </a:t>
            </a:r>
          </a:p>
          <a:p>
            <a:pPr marL="0" indent="0">
              <a:buNone/>
            </a:pPr>
            <a:endParaRPr lang="ar-EG" dirty="0"/>
          </a:p>
        </p:txBody>
      </p:sp>
    </p:spTree>
    <p:extLst>
      <p:ext uri="{BB962C8B-B14F-4D97-AF65-F5344CB8AC3E}">
        <p14:creationId xmlns:p14="http://schemas.microsoft.com/office/powerpoint/2010/main" val="1736561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0940"/>
            <a:ext cx="10364451" cy="875432"/>
          </a:xfrm>
        </p:spPr>
        <p:txBody>
          <a:bodyPr/>
          <a:lstStyle/>
          <a:p>
            <a:r>
              <a:rPr lang="en-US" dirty="0"/>
              <a:t>Check if Cookies are Enabled</a:t>
            </a:r>
            <a:endParaRPr lang="ar-EG" dirty="0"/>
          </a:p>
        </p:txBody>
      </p:sp>
      <p:sp>
        <p:nvSpPr>
          <p:cNvPr id="3" name="Content Placeholder 2"/>
          <p:cNvSpPr>
            <a:spLocks noGrp="1"/>
          </p:cNvSpPr>
          <p:nvPr>
            <p:ph idx="4294967295"/>
          </p:nvPr>
        </p:nvSpPr>
        <p:spPr>
          <a:xfrm>
            <a:off x="2004060" y="1365161"/>
            <a:ext cx="8183880" cy="4924022"/>
          </a:xfrm>
          <a:prstGeom prst="rect">
            <a:avLst/>
          </a:prstGeom>
        </p:spPr>
        <p:txBody>
          <a:bodyPr>
            <a:noAutofit/>
          </a:bodyPr>
          <a:lstStyle/>
          <a:p>
            <a:pPr marL="0" indent="0">
              <a:lnSpc>
                <a:spcPct val="100000"/>
              </a:lnSpc>
              <a:buNone/>
            </a:pPr>
            <a:r>
              <a:rPr lang="en-US" sz="1600" dirty="0"/>
              <a:t> &lt;?</a:t>
            </a:r>
            <a:r>
              <a:rPr lang="en-US" sz="1600" dirty="0" err="1"/>
              <a:t>php</a:t>
            </a:r>
            <a:endParaRPr lang="en-US" sz="1600" dirty="0"/>
          </a:p>
          <a:p>
            <a:pPr marL="0" indent="0">
              <a:lnSpc>
                <a:spcPct val="100000"/>
              </a:lnSpc>
              <a:buNone/>
            </a:pPr>
            <a:r>
              <a:rPr lang="en-US" sz="1600" dirty="0" err="1"/>
              <a:t>setcookie</a:t>
            </a:r>
            <a:r>
              <a:rPr lang="en-US" sz="1600" dirty="0"/>
              <a:t>("</a:t>
            </a:r>
            <a:r>
              <a:rPr lang="en-US" sz="1600" dirty="0" err="1"/>
              <a:t>test_cookie</a:t>
            </a:r>
            <a:r>
              <a:rPr lang="en-US" sz="1600" dirty="0"/>
              <a:t>", "test", time() + 3600, '/');</a:t>
            </a:r>
          </a:p>
          <a:p>
            <a:pPr marL="0" indent="0">
              <a:lnSpc>
                <a:spcPct val="100000"/>
              </a:lnSpc>
              <a:buNone/>
            </a:pPr>
            <a:r>
              <a:rPr lang="en-US" sz="1600" dirty="0"/>
              <a:t>?&gt;</a:t>
            </a:r>
          </a:p>
          <a:p>
            <a:pPr marL="0" indent="0">
              <a:lnSpc>
                <a:spcPct val="100000"/>
              </a:lnSpc>
              <a:buNone/>
            </a:pPr>
            <a:r>
              <a:rPr lang="en-US" sz="1600" dirty="0"/>
              <a:t>&lt;</a:t>
            </a:r>
            <a:r>
              <a:rPr lang="en-US" sz="1600"/>
              <a:t>html</a:t>
            </a:r>
            <a:r>
              <a:rPr lang="en-US" sz="1600" smtClean="0"/>
              <a:t>&gt;&lt;</a:t>
            </a:r>
            <a:r>
              <a:rPr lang="en-US" sz="1600"/>
              <a:t>body</a:t>
            </a:r>
            <a:r>
              <a:rPr lang="en-US" sz="1600" smtClean="0"/>
              <a:t>&gt;</a:t>
            </a:r>
            <a:endParaRPr lang="en-US" sz="1600" dirty="0"/>
          </a:p>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if(count($_COOKIE) &gt; 0) {</a:t>
            </a:r>
          </a:p>
          <a:p>
            <a:pPr marL="0" indent="0">
              <a:lnSpc>
                <a:spcPct val="100000"/>
              </a:lnSpc>
              <a:buNone/>
            </a:pPr>
            <a:r>
              <a:rPr lang="en-US" sz="1600" dirty="0"/>
              <a:t>    echo "Cookies are enabled.";</a:t>
            </a:r>
          </a:p>
          <a:p>
            <a:pPr marL="0" indent="0">
              <a:lnSpc>
                <a:spcPct val="100000"/>
              </a:lnSpc>
              <a:buNone/>
            </a:pPr>
            <a:r>
              <a:rPr lang="en-US" sz="1600" dirty="0"/>
              <a:t>} else {</a:t>
            </a:r>
          </a:p>
          <a:p>
            <a:pPr marL="0" indent="0">
              <a:lnSpc>
                <a:spcPct val="100000"/>
              </a:lnSpc>
              <a:buNone/>
            </a:pPr>
            <a:r>
              <a:rPr lang="en-US" sz="1600" dirty="0"/>
              <a:t>    echo "Cookies are disabled.";</a:t>
            </a:r>
          </a:p>
          <a:p>
            <a:pPr marL="0" indent="0">
              <a:lnSpc>
                <a:spcPct val="100000"/>
              </a:lnSpc>
              <a:buNone/>
            </a:pPr>
            <a:r>
              <a:rPr lang="en-US" sz="1600" dirty="0"/>
              <a:t>}</a:t>
            </a:r>
          </a:p>
          <a:p>
            <a:pPr marL="0" indent="0">
              <a:lnSpc>
                <a:spcPct val="100000"/>
              </a:lnSpc>
              <a:buNone/>
            </a:pPr>
            <a:r>
              <a:rPr lang="en-US" sz="1600" dirty="0" smtClean="0"/>
              <a:t>?&gt;</a:t>
            </a:r>
            <a:endParaRPr lang="en-US" sz="1600" dirty="0"/>
          </a:p>
          <a:p>
            <a:pPr marL="0" indent="0">
              <a:lnSpc>
                <a:spcPct val="100000"/>
              </a:lnSpc>
              <a:buNone/>
            </a:pPr>
            <a:r>
              <a:rPr lang="en-US" sz="1600" dirty="0"/>
              <a:t>&lt;/body&gt;</a:t>
            </a:r>
          </a:p>
          <a:p>
            <a:pPr marL="0" indent="0">
              <a:lnSpc>
                <a:spcPct val="100000"/>
              </a:lnSpc>
              <a:buNone/>
            </a:pPr>
            <a:r>
              <a:rPr lang="en-US" sz="1600" dirty="0"/>
              <a:t>&lt;/html&gt; </a:t>
            </a:r>
            <a:endParaRPr lang="ar-EG" sz="1600" dirty="0"/>
          </a:p>
        </p:txBody>
      </p:sp>
    </p:spTree>
    <p:extLst>
      <p:ext uri="{BB962C8B-B14F-4D97-AF65-F5344CB8AC3E}">
        <p14:creationId xmlns:p14="http://schemas.microsoft.com/office/powerpoint/2010/main" val="21295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$GLOBALS</a:t>
            </a:r>
            <a:endParaRPr lang="ar-SA" dirty="0"/>
          </a:p>
        </p:txBody>
      </p:sp>
      <p:sp>
        <p:nvSpPr>
          <p:cNvPr id="3" name="Content Placeholder 2"/>
          <p:cNvSpPr>
            <a:spLocks noGrp="1"/>
          </p:cNvSpPr>
          <p:nvPr>
            <p:ph idx="4294967295"/>
          </p:nvPr>
        </p:nvSpPr>
        <p:spPr>
          <a:xfrm>
            <a:off x="2004060" y="1895513"/>
            <a:ext cx="8183880" cy="4187952"/>
          </a:xfrm>
          <a:prstGeom prst="rect">
            <a:avLst/>
          </a:prstGeom>
        </p:spPr>
        <p:txBody>
          <a:bodyPr>
            <a:normAutofit/>
          </a:bodyPr>
          <a:lstStyle/>
          <a:p>
            <a:pPr marL="0" indent="0">
              <a:buNone/>
            </a:pPr>
            <a:r>
              <a:rPr lang="en-US" dirty="0"/>
              <a:t>&lt;?</a:t>
            </a:r>
            <a:r>
              <a:rPr lang="en-US" dirty="0" err="1"/>
              <a:t>php</a:t>
            </a:r>
            <a:r>
              <a:rPr lang="en-US" dirty="0"/>
              <a:t> </a:t>
            </a:r>
            <a:br>
              <a:rPr lang="en-US" dirty="0"/>
            </a:br>
            <a:r>
              <a:rPr lang="en-US" dirty="0"/>
              <a:t>$x = 75; </a:t>
            </a:r>
            <a:br>
              <a:rPr lang="en-US" dirty="0"/>
            </a:br>
            <a:r>
              <a:rPr lang="en-US" dirty="0"/>
              <a:t>$y = 25;</a:t>
            </a:r>
            <a:br>
              <a:rPr lang="en-US" dirty="0"/>
            </a:br>
            <a:r>
              <a:rPr lang="en-US" dirty="0"/>
              <a:t> </a:t>
            </a:r>
            <a:br>
              <a:rPr lang="en-US" dirty="0"/>
            </a:br>
            <a:r>
              <a:rPr lang="en-US" dirty="0"/>
              <a:t>function addition() { </a:t>
            </a:r>
            <a:br>
              <a:rPr lang="en-US" dirty="0"/>
            </a:br>
            <a:r>
              <a:rPr lang="en-US" dirty="0"/>
              <a:t>  $GLOBALS['z'] = $GLOBALS['x'] + $GLOBALS['y']; </a:t>
            </a:r>
            <a:br>
              <a:rPr lang="en-US" dirty="0"/>
            </a:br>
            <a:r>
              <a:rPr lang="en-US" dirty="0"/>
              <a:t>}</a:t>
            </a:r>
            <a:br>
              <a:rPr lang="en-US" dirty="0"/>
            </a:br>
            <a:r>
              <a:rPr lang="en-US" dirty="0"/>
              <a:t> </a:t>
            </a:r>
            <a:br>
              <a:rPr lang="en-US" dirty="0"/>
            </a:br>
            <a:r>
              <a:rPr lang="en-US" dirty="0"/>
              <a:t>addition(); </a:t>
            </a:r>
            <a:br>
              <a:rPr lang="en-US" dirty="0"/>
            </a:br>
            <a:r>
              <a:rPr lang="en-US" dirty="0"/>
              <a:t>echo $z; </a:t>
            </a:r>
            <a:br>
              <a:rPr lang="en-US" dirty="0"/>
            </a:br>
            <a:r>
              <a:rPr lang="en-US" dirty="0"/>
              <a:t>?&gt; </a:t>
            </a:r>
            <a:endParaRPr lang="ar-SA" dirty="0"/>
          </a:p>
        </p:txBody>
      </p:sp>
    </p:spTree>
    <p:extLst>
      <p:ext uri="{BB962C8B-B14F-4D97-AF65-F5344CB8AC3E}">
        <p14:creationId xmlns:p14="http://schemas.microsoft.com/office/powerpoint/2010/main" val="93758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281" y="671848"/>
            <a:ext cx="8183880" cy="701040"/>
          </a:xfrm>
        </p:spPr>
        <p:txBody>
          <a:bodyPr>
            <a:normAutofit/>
          </a:bodyPr>
          <a:lstStyle/>
          <a:p>
            <a:r>
              <a:rPr lang="en-US" dirty="0"/>
              <a:t>PHP $_</a:t>
            </a:r>
            <a:r>
              <a:rPr lang="en-US" dirty="0" smtClean="0"/>
              <a:t>SERVER</a:t>
            </a:r>
            <a:endParaRPr lang="ar-SA" dirty="0"/>
          </a:p>
        </p:txBody>
      </p:sp>
      <p:sp>
        <p:nvSpPr>
          <p:cNvPr id="3" name="Content Placeholder 2"/>
          <p:cNvSpPr>
            <a:spLocks noGrp="1"/>
          </p:cNvSpPr>
          <p:nvPr>
            <p:ph idx="4294967295"/>
          </p:nvPr>
        </p:nvSpPr>
        <p:spPr>
          <a:xfrm>
            <a:off x="1403797" y="1612178"/>
            <a:ext cx="9800823" cy="4956048"/>
          </a:xfrm>
          <a:prstGeom prst="rect">
            <a:avLst/>
          </a:prstGeom>
        </p:spPr>
        <p:txBody>
          <a:bodyPr>
            <a:normAutofit fontScale="92500" lnSpcReduction="20000"/>
          </a:bodyPr>
          <a:lstStyle/>
          <a:p>
            <a:r>
              <a:rPr lang="en-US" dirty="0"/>
              <a:t>$_SERVER is a PHP super global variable which holds information about headers, paths, and script locations. </a:t>
            </a:r>
            <a:endParaRPr lang="en-US" dirty="0" smtClean="0"/>
          </a:p>
          <a:p>
            <a:r>
              <a:rPr lang="en-US" dirty="0"/>
              <a:t>&lt;?</a:t>
            </a:r>
            <a:r>
              <a:rPr lang="en-US" dirty="0" err="1"/>
              <a:t>php</a:t>
            </a:r>
            <a:r>
              <a:rPr lang="en-US" dirty="0"/>
              <a:t> </a:t>
            </a:r>
            <a:br>
              <a:rPr lang="en-US" dirty="0"/>
            </a:br>
            <a:r>
              <a:rPr lang="en-US" dirty="0"/>
              <a:t>echo $_SERVER['PHP_SELF'];</a:t>
            </a:r>
            <a:br>
              <a:rPr lang="en-US" dirty="0"/>
            </a:br>
            <a:r>
              <a:rPr lang="en-US" dirty="0"/>
              <a:t>echo "&lt;</a:t>
            </a:r>
            <a:r>
              <a:rPr lang="en-US" dirty="0" err="1"/>
              <a:t>br</a:t>
            </a:r>
            <a:r>
              <a:rPr lang="en-US" dirty="0"/>
              <a:t>&gt;";</a:t>
            </a:r>
            <a:br>
              <a:rPr lang="en-US" dirty="0"/>
            </a:br>
            <a:r>
              <a:rPr lang="en-US" dirty="0"/>
              <a:t>echo $_SERVER['SERVER_NAME'];</a:t>
            </a:r>
            <a:br>
              <a:rPr lang="en-US" dirty="0"/>
            </a:br>
            <a:r>
              <a:rPr lang="en-US" dirty="0"/>
              <a:t>echo "&lt;</a:t>
            </a:r>
            <a:r>
              <a:rPr lang="en-US" dirty="0" err="1"/>
              <a:t>br</a:t>
            </a:r>
            <a:r>
              <a:rPr lang="en-US" dirty="0"/>
              <a:t>&gt;";</a:t>
            </a:r>
            <a:br>
              <a:rPr lang="en-US" dirty="0"/>
            </a:br>
            <a:r>
              <a:rPr lang="en-US" dirty="0"/>
              <a:t>echo $_SERVER['HTTP_HOST'];</a:t>
            </a:r>
            <a:br>
              <a:rPr lang="en-US" dirty="0"/>
            </a:br>
            <a:r>
              <a:rPr lang="en-US" dirty="0"/>
              <a:t>echo "&lt;</a:t>
            </a:r>
            <a:r>
              <a:rPr lang="en-US" dirty="0" err="1"/>
              <a:t>br</a:t>
            </a:r>
            <a:r>
              <a:rPr lang="en-US" dirty="0"/>
              <a:t>&gt;";</a:t>
            </a:r>
            <a:br>
              <a:rPr lang="en-US" dirty="0"/>
            </a:br>
            <a:r>
              <a:rPr lang="en-US" dirty="0"/>
              <a:t>echo $_SERVER['HTTP_REFERER'];</a:t>
            </a:r>
            <a:br>
              <a:rPr lang="en-US" dirty="0"/>
            </a:br>
            <a:r>
              <a:rPr lang="en-US" dirty="0"/>
              <a:t>echo "&lt;</a:t>
            </a:r>
            <a:r>
              <a:rPr lang="en-US" dirty="0" err="1"/>
              <a:t>br</a:t>
            </a:r>
            <a:r>
              <a:rPr lang="en-US" dirty="0"/>
              <a:t>&gt;";</a:t>
            </a:r>
            <a:br>
              <a:rPr lang="en-US" dirty="0"/>
            </a:br>
            <a:r>
              <a:rPr lang="en-US" dirty="0"/>
              <a:t>echo $_SERVER['HTTP_USER_AGENT'];</a:t>
            </a:r>
            <a:br>
              <a:rPr lang="en-US" dirty="0"/>
            </a:br>
            <a:r>
              <a:rPr lang="en-US" dirty="0"/>
              <a:t>echo "&lt;</a:t>
            </a:r>
            <a:r>
              <a:rPr lang="en-US" dirty="0" err="1"/>
              <a:t>br</a:t>
            </a:r>
            <a:r>
              <a:rPr lang="en-US" dirty="0"/>
              <a:t>&gt;";</a:t>
            </a:r>
            <a:br>
              <a:rPr lang="en-US" dirty="0"/>
            </a:br>
            <a:r>
              <a:rPr lang="en-US" dirty="0"/>
              <a:t>echo $_SERVER['SCRIPT_NAME'];</a:t>
            </a:r>
            <a:br>
              <a:rPr lang="en-US" dirty="0"/>
            </a:br>
            <a:r>
              <a:rPr lang="en-US" dirty="0"/>
              <a:t>?&gt; </a:t>
            </a:r>
            <a:endParaRPr lang="ar-SA" dirty="0"/>
          </a:p>
        </p:txBody>
      </p:sp>
    </p:spTree>
    <p:extLst>
      <p:ext uri="{BB962C8B-B14F-4D97-AF65-F5344CB8AC3E}">
        <p14:creationId xmlns:p14="http://schemas.microsoft.com/office/powerpoint/2010/main" val="422993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97618437"/>
              </p:ext>
            </p:extLst>
          </p:nvPr>
        </p:nvGraphicFramePr>
        <p:xfrm>
          <a:off x="1300766" y="333238"/>
          <a:ext cx="10135673" cy="6420809"/>
        </p:xfrm>
        <a:graphic>
          <a:graphicData uri="http://schemas.openxmlformats.org/drawingml/2006/table">
            <a:tbl>
              <a:tblPr/>
              <a:tblGrid>
                <a:gridCol w="2794716"/>
                <a:gridCol w="7340957"/>
              </a:tblGrid>
              <a:tr h="178477">
                <a:tc>
                  <a:txBody>
                    <a:bodyPr/>
                    <a:lstStyle/>
                    <a:p>
                      <a:pPr algn="ctr"/>
                      <a:r>
                        <a:rPr lang="en-US" sz="1350" b="1" dirty="0">
                          <a:effectLst/>
                        </a:rPr>
                        <a:t>Element/Code</a:t>
                      </a:r>
                    </a:p>
                  </a:txBody>
                  <a:tcPr marL="19497" marR="19497" marT="9748" marB="9748" anchor="ctr">
                    <a:lnL>
                      <a:noFill/>
                    </a:lnL>
                    <a:lnR>
                      <a:noFill/>
                    </a:lnR>
                    <a:lnT>
                      <a:noFill/>
                    </a:lnT>
                    <a:lnB>
                      <a:noFill/>
                    </a:lnB>
                  </a:tcPr>
                </a:tc>
                <a:tc>
                  <a:txBody>
                    <a:bodyPr/>
                    <a:lstStyle/>
                    <a:p>
                      <a:pPr algn="ctr"/>
                      <a:r>
                        <a:rPr lang="en-US" sz="1350" b="1" dirty="0">
                          <a:effectLst/>
                        </a:rPr>
                        <a:t>Description</a:t>
                      </a:r>
                    </a:p>
                  </a:txBody>
                  <a:tcPr marL="19497" marR="19497" marT="9748" marB="9748" anchor="ctr">
                    <a:lnL>
                      <a:noFill/>
                    </a:lnL>
                    <a:lnR>
                      <a:noFill/>
                    </a:lnR>
                    <a:lnT>
                      <a:noFill/>
                    </a:lnT>
                    <a:lnB>
                      <a:noFill/>
                    </a:lnB>
                  </a:tcPr>
                </a:tc>
              </a:tr>
              <a:tr h="195433">
                <a:tc>
                  <a:txBody>
                    <a:bodyPr/>
                    <a:lstStyle/>
                    <a:p>
                      <a:r>
                        <a:rPr lang="en-US" sz="1350" b="0"/>
                        <a:t>$_SERVER['PHP_SELF']</a:t>
                      </a:r>
                    </a:p>
                  </a:txBody>
                  <a:tcPr marL="19497" marR="19497" marT="9748" marB="9748" anchor="ctr">
                    <a:lnL>
                      <a:noFill/>
                    </a:lnL>
                    <a:lnR>
                      <a:noFill/>
                    </a:lnR>
                    <a:lnT>
                      <a:noFill/>
                    </a:lnT>
                    <a:lnB>
                      <a:noFill/>
                    </a:lnB>
                  </a:tcPr>
                </a:tc>
                <a:tc>
                  <a:txBody>
                    <a:bodyPr/>
                    <a:lstStyle/>
                    <a:p>
                      <a:r>
                        <a:rPr lang="en-US" sz="1350" b="0"/>
                        <a:t>Returns the filename of the currently executing script</a:t>
                      </a:r>
                    </a:p>
                  </a:txBody>
                  <a:tcPr marL="19497" marR="19497" marT="9748" marB="9748" anchor="ctr">
                    <a:lnL>
                      <a:noFill/>
                    </a:lnL>
                    <a:lnR>
                      <a:noFill/>
                    </a:lnR>
                    <a:lnT>
                      <a:noFill/>
                    </a:lnT>
                    <a:lnB>
                      <a:noFill/>
                    </a:lnB>
                  </a:tcPr>
                </a:tc>
              </a:tr>
              <a:tr h="279678">
                <a:tc>
                  <a:txBody>
                    <a:bodyPr/>
                    <a:lstStyle/>
                    <a:p>
                      <a:r>
                        <a:rPr lang="en-US" sz="1350" b="0"/>
                        <a:t>$_SERVER['GATEWAY_INTERFACE']</a:t>
                      </a:r>
                    </a:p>
                  </a:txBody>
                  <a:tcPr marL="19497" marR="19497" marT="9748" marB="9748" anchor="ctr">
                    <a:lnL>
                      <a:noFill/>
                    </a:lnL>
                    <a:lnR>
                      <a:noFill/>
                    </a:lnR>
                    <a:lnT>
                      <a:noFill/>
                    </a:lnT>
                    <a:lnB>
                      <a:noFill/>
                    </a:lnB>
                  </a:tcPr>
                </a:tc>
                <a:tc>
                  <a:txBody>
                    <a:bodyPr/>
                    <a:lstStyle/>
                    <a:p>
                      <a:r>
                        <a:rPr lang="en-US" sz="1350" b="0"/>
                        <a:t>Returns the version of the Common Gateway Interface (CGI) the server is using</a:t>
                      </a:r>
                    </a:p>
                  </a:txBody>
                  <a:tcPr marL="19497" marR="19497" marT="9748" marB="9748" anchor="ctr">
                    <a:lnL>
                      <a:noFill/>
                    </a:lnL>
                    <a:lnR>
                      <a:noFill/>
                    </a:lnR>
                    <a:lnT>
                      <a:noFill/>
                    </a:lnT>
                    <a:lnB>
                      <a:noFill/>
                    </a:lnB>
                  </a:tcPr>
                </a:tc>
              </a:tr>
              <a:tr h="195433">
                <a:tc>
                  <a:txBody>
                    <a:bodyPr/>
                    <a:lstStyle/>
                    <a:p>
                      <a:r>
                        <a:rPr lang="en-US" sz="1350" b="0"/>
                        <a:t>$_SERVER['SERVER_ADDR']</a:t>
                      </a:r>
                    </a:p>
                  </a:txBody>
                  <a:tcPr marL="19497" marR="19497" marT="9748" marB="9748" anchor="ctr">
                    <a:lnL>
                      <a:noFill/>
                    </a:lnL>
                    <a:lnR>
                      <a:noFill/>
                    </a:lnR>
                    <a:lnT>
                      <a:noFill/>
                    </a:lnT>
                    <a:lnB>
                      <a:noFill/>
                    </a:lnB>
                  </a:tcPr>
                </a:tc>
                <a:tc>
                  <a:txBody>
                    <a:bodyPr/>
                    <a:lstStyle/>
                    <a:p>
                      <a:r>
                        <a:rPr lang="en-US" sz="1350" b="0"/>
                        <a:t>Returns the IP address of the host server</a:t>
                      </a:r>
                    </a:p>
                  </a:txBody>
                  <a:tcPr marL="19497" marR="19497" marT="9748" marB="9748" anchor="ctr">
                    <a:lnL>
                      <a:noFill/>
                    </a:lnL>
                    <a:lnR>
                      <a:noFill/>
                    </a:lnR>
                    <a:lnT>
                      <a:noFill/>
                    </a:lnT>
                    <a:lnB>
                      <a:noFill/>
                    </a:lnB>
                  </a:tcPr>
                </a:tc>
              </a:tr>
              <a:tr h="195433">
                <a:tc>
                  <a:txBody>
                    <a:bodyPr/>
                    <a:lstStyle/>
                    <a:p>
                      <a:r>
                        <a:rPr lang="en-US" sz="1350" b="0"/>
                        <a:t>$_SERVER['SERVER_NAME']</a:t>
                      </a:r>
                    </a:p>
                  </a:txBody>
                  <a:tcPr marL="19497" marR="19497" marT="9748" marB="9748" anchor="ctr">
                    <a:lnL>
                      <a:noFill/>
                    </a:lnL>
                    <a:lnR>
                      <a:noFill/>
                    </a:lnR>
                    <a:lnT>
                      <a:noFill/>
                    </a:lnT>
                    <a:lnB>
                      <a:noFill/>
                    </a:lnB>
                  </a:tcPr>
                </a:tc>
                <a:tc>
                  <a:txBody>
                    <a:bodyPr/>
                    <a:lstStyle/>
                    <a:p>
                      <a:r>
                        <a:rPr lang="en-US" sz="1350" b="0"/>
                        <a:t>Returns the name of the host server (such as www.w3schools.com)</a:t>
                      </a:r>
                    </a:p>
                  </a:txBody>
                  <a:tcPr marL="19497" marR="19497" marT="9748" marB="9748" anchor="ctr">
                    <a:lnL>
                      <a:noFill/>
                    </a:lnL>
                    <a:lnR>
                      <a:noFill/>
                    </a:lnR>
                    <a:lnT>
                      <a:noFill/>
                    </a:lnT>
                    <a:lnB>
                      <a:noFill/>
                    </a:lnB>
                  </a:tcPr>
                </a:tc>
              </a:tr>
              <a:tr h="195433">
                <a:tc>
                  <a:txBody>
                    <a:bodyPr/>
                    <a:lstStyle/>
                    <a:p>
                      <a:r>
                        <a:rPr lang="en-US" sz="1350" b="0"/>
                        <a:t>$_SERVER['SERVER_SOFTWARE']</a:t>
                      </a:r>
                    </a:p>
                  </a:txBody>
                  <a:tcPr marL="19497" marR="19497" marT="9748" marB="9748" anchor="ctr">
                    <a:lnL>
                      <a:noFill/>
                    </a:lnL>
                    <a:lnR>
                      <a:noFill/>
                    </a:lnR>
                    <a:lnT>
                      <a:noFill/>
                    </a:lnT>
                    <a:lnB>
                      <a:noFill/>
                    </a:lnB>
                  </a:tcPr>
                </a:tc>
                <a:tc>
                  <a:txBody>
                    <a:bodyPr/>
                    <a:lstStyle/>
                    <a:p>
                      <a:r>
                        <a:rPr lang="en-US" sz="1350" b="0"/>
                        <a:t>Returns the server identification string (such as Apache/2.2.24)</a:t>
                      </a:r>
                    </a:p>
                  </a:txBody>
                  <a:tcPr marL="19497" marR="19497" marT="9748" marB="9748" anchor="ctr">
                    <a:lnL>
                      <a:noFill/>
                    </a:lnL>
                    <a:lnR>
                      <a:noFill/>
                    </a:lnR>
                    <a:lnT>
                      <a:noFill/>
                    </a:lnT>
                    <a:lnB>
                      <a:noFill/>
                    </a:lnB>
                  </a:tcPr>
                </a:tc>
              </a:tr>
              <a:tr h="195433">
                <a:tc>
                  <a:txBody>
                    <a:bodyPr/>
                    <a:lstStyle/>
                    <a:p>
                      <a:r>
                        <a:rPr lang="en-US" sz="1350" b="0"/>
                        <a:t>$_SERVER['SERVER_PROTOCOL']</a:t>
                      </a:r>
                    </a:p>
                  </a:txBody>
                  <a:tcPr marL="19497" marR="19497" marT="9748" marB="9748" anchor="ctr">
                    <a:lnL>
                      <a:noFill/>
                    </a:lnL>
                    <a:lnR>
                      <a:noFill/>
                    </a:lnR>
                    <a:lnT>
                      <a:noFill/>
                    </a:lnT>
                    <a:lnB>
                      <a:noFill/>
                    </a:lnB>
                  </a:tcPr>
                </a:tc>
                <a:tc>
                  <a:txBody>
                    <a:bodyPr/>
                    <a:lstStyle/>
                    <a:p>
                      <a:r>
                        <a:rPr lang="en-US" sz="1350" b="0"/>
                        <a:t>Returns the name and revision of the information protocol (such as HTTP/1.1)</a:t>
                      </a:r>
                    </a:p>
                  </a:txBody>
                  <a:tcPr marL="19497" marR="19497" marT="9748" marB="9748" anchor="ctr">
                    <a:lnL>
                      <a:noFill/>
                    </a:lnL>
                    <a:lnR>
                      <a:noFill/>
                    </a:lnR>
                    <a:lnT>
                      <a:noFill/>
                    </a:lnT>
                    <a:lnB>
                      <a:noFill/>
                    </a:lnB>
                  </a:tcPr>
                </a:tc>
              </a:tr>
              <a:tr h="195433">
                <a:tc>
                  <a:txBody>
                    <a:bodyPr/>
                    <a:lstStyle/>
                    <a:p>
                      <a:r>
                        <a:rPr lang="en-US" sz="1350" b="0"/>
                        <a:t>$_SERVER['REQUEST_METHOD']</a:t>
                      </a:r>
                    </a:p>
                  </a:txBody>
                  <a:tcPr marL="19497" marR="19497" marT="9748" marB="9748" anchor="ctr">
                    <a:lnL>
                      <a:noFill/>
                    </a:lnL>
                    <a:lnR>
                      <a:noFill/>
                    </a:lnR>
                    <a:lnT>
                      <a:noFill/>
                    </a:lnT>
                    <a:lnB>
                      <a:noFill/>
                    </a:lnB>
                  </a:tcPr>
                </a:tc>
                <a:tc>
                  <a:txBody>
                    <a:bodyPr/>
                    <a:lstStyle/>
                    <a:p>
                      <a:r>
                        <a:rPr lang="en-US" sz="1350" b="0"/>
                        <a:t>Returns the request method used to access the page (such as POST)</a:t>
                      </a:r>
                    </a:p>
                  </a:txBody>
                  <a:tcPr marL="19497" marR="19497" marT="9748" marB="9748" anchor="ctr">
                    <a:lnL>
                      <a:noFill/>
                    </a:lnL>
                    <a:lnR>
                      <a:noFill/>
                    </a:lnR>
                    <a:lnT>
                      <a:noFill/>
                    </a:lnT>
                    <a:lnB>
                      <a:noFill/>
                    </a:lnB>
                  </a:tcPr>
                </a:tc>
              </a:tr>
              <a:tr h="195433">
                <a:tc>
                  <a:txBody>
                    <a:bodyPr/>
                    <a:lstStyle/>
                    <a:p>
                      <a:r>
                        <a:rPr lang="en-US" sz="1350" b="0"/>
                        <a:t>$_SERVER['REQUEST_TIME']</a:t>
                      </a:r>
                    </a:p>
                  </a:txBody>
                  <a:tcPr marL="19497" marR="19497" marT="9748" marB="9748" anchor="ctr">
                    <a:lnL>
                      <a:noFill/>
                    </a:lnL>
                    <a:lnR>
                      <a:noFill/>
                    </a:lnR>
                    <a:lnT>
                      <a:noFill/>
                    </a:lnT>
                    <a:lnB>
                      <a:noFill/>
                    </a:lnB>
                  </a:tcPr>
                </a:tc>
                <a:tc>
                  <a:txBody>
                    <a:bodyPr/>
                    <a:lstStyle/>
                    <a:p>
                      <a:r>
                        <a:rPr lang="en-US" sz="1350" b="0"/>
                        <a:t>Returns the timestamp of the start of the request (such as 1377687496)</a:t>
                      </a:r>
                    </a:p>
                  </a:txBody>
                  <a:tcPr marL="19497" marR="19497" marT="9748" marB="9748" anchor="ctr">
                    <a:lnL>
                      <a:noFill/>
                    </a:lnL>
                    <a:lnR>
                      <a:noFill/>
                    </a:lnR>
                    <a:lnT>
                      <a:noFill/>
                    </a:lnT>
                    <a:lnB>
                      <a:noFill/>
                    </a:lnB>
                  </a:tcPr>
                </a:tc>
              </a:tr>
              <a:tr h="195433">
                <a:tc>
                  <a:txBody>
                    <a:bodyPr/>
                    <a:lstStyle/>
                    <a:p>
                      <a:r>
                        <a:rPr lang="en-US" sz="1350" b="0" dirty="0"/>
                        <a:t>$_SERVER['QUERY_STRING']</a:t>
                      </a:r>
                    </a:p>
                  </a:txBody>
                  <a:tcPr marL="19497" marR="19497" marT="9748" marB="9748" anchor="ctr">
                    <a:lnL>
                      <a:noFill/>
                    </a:lnL>
                    <a:lnR>
                      <a:noFill/>
                    </a:lnR>
                    <a:lnT>
                      <a:noFill/>
                    </a:lnT>
                    <a:lnB>
                      <a:noFill/>
                    </a:lnB>
                  </a:tcPr>
                </a:tc>
                <a:tc>
                  <a:txBody>
                    <a:bodyPr/>
                    <a:lstStyle/>
                    <a:p>
                      <a:r>
                        <a:rPr lang="en-US" sz="1350" b="0"/>
                        <a:t>Returns the query string if the page is accessed via a query string</a:t>
                      </a:r>
                    </a:p>
                  </a:txBody>
                  <a:tcPr marL="19497" marR="19497" marT="9748" marB="9748" anchor="ctr">
                    <a:lnL>
                      <a:noFill/>
                    </a:lnL>
                    <a:lnR>
                      <a:noFill/>
                    </a:lnR>
                    <a:lnT>
                      <a:noFill/>
                    </a:lnT>
                    <a:lnB>
                      <a:noFill/>
                    </a:lnB>
                  </a:tcPr>
                </a:tc>
              </a:tr>
              <a:tr h="195433">
                <a:tc>
                  <a:txBody>
                    <a:bodyPr/>
                    <a:lstStyle/>
                    <a:p>
                      <a:r>
                        <a:rPr lang="en-US" sz="1350" b="0"/>
                        <a:t>$_SERVER['HTTP_ACCEPT']</a:t>
                      </a:r>
                    </a:p>
                  </a:txBody>
                  <a:tcPr marL="19497" marR="19497" marT="9748" marB="9748" anchor="ctr">
                    <a:lnL>
                      <a:noFill/>
                    </a:lnL>
                    <a:lnR>
                      <a:noFill/>
                    </a:lnR>
                    <a:lnT>
                      <a:noFill/>
                    </a:lnT>
                    <a:lnB>
                      <a:noFill/>
                    </a:lnB>
                  </a:tcPr>
                </a:tc>
                <a:tc>
                  <a:txBody>
                    <a:bodyPr/>
                    <a:lstStyle/>
                    <a:p>
                      <a:r>
                        <a:rPr lang="en-US" sz="1350" b="0"/>
                        <a:t>Returns the Accept header from the current request </a:t>
                      </a:r>
                    </a:p>
                  </a:txBody>
                  <a:tcPr marL="19497" marR="19497" marT="9748" marB="9748" anchor="ctr">
                    <a:lnL>
                      <a:noFill/>
                    </a:lnL>
                    <a:lnR>
                      <a:noFill/>
                    </a:lnR>
                    <a:lnT>
                      <a:noFill/>
                    </a:lnT>
                    <a:lnB>
                      <a:noFill/>
                    </a:lnB>
                  </a:tcPr>
                </a:tc>
              </a:tr>
              <a:tr h="310894">
                <a:tc>
                  <a:txBody>
                    <a:bodyPr/>
                    <a:lstStyle/>
                    <a:p>
                      <a:r>
                        <a:rPr lang="en-US" sz="1350" b="0"/>
                        <a:t>$_SERVER['HTTP_ACCEPT_CHARSET']</a:t>
                      </a:r>
                    </a:p>
                  </a:txBody>
                  <a:tcPr marL="19497" marR="19497" marT="9748" marB="9748" anchor="ctr">
                    <a:lnL>
                      <a:noFill/>
                    </a:lnL>
                    <a:lnR>
                      <a:noFill/>
                    </a:lnR>
                    <a:lnT>
                      <a:noFill/>
                    </a:lnT>
                    <a:lnB>
                      <a:noFill/>
                    </a:lnB>
                  </a:tcPr>
                </a:tc>
                <a:tc>
                  <a:txBody>
                    <a:bodyPr/>
                    <a:lstStyle/>
                    <a:p>
                      <a:r>
                        <a:rPr lang="en-US" sz="1350" b="0"/>
                        <a:t>Returns the Accept_Charset header from the current request (such as utf-8,ISO-8859-1)</a:t>
                      </a:r>
                    </a:p>
                  </a:txBody>
                  <a:tcPr marL="19497" marR="19497" marT="9748" marB="9748" anchor="ctr">
                    <a:lnL>
                      <a:noFill/>
                    </a:lnL>
                    <a:lnR>
                      <a:noFill/>
                    </a:lnR>
                    <a:lnT>
                      <a:noFill/>
                    </a:lnT>
                    <a:lnB>
                      <a:noFill/>
                    </a:lnB>
                  </a:tcPr>
                </a:tc>
              </a:tr>
              <a:tr h="195433">
                <a:tc>
                  <a:txBody>
                    <a:bodyPr/>
                    <a:lstStyle/>
                    <a:p>
                      <a:r>
                        <a:rPr lang="en-US" sz="1350" b="0"/>
                        <a:t>$_SERVER['HTTP_HOST']</a:t>
                      </a:r>
                    </a:p>
                  </a:txBody>
                  <a:tcPr marL="19497" marR="19497" marT="9748" marB="9748" anchor="ctr">
                    <a:lnL>
                      <a:noFill/>
                    </a:lnL>
                    <a:lnR>
                      <a:noFill/>
                    </a:lnR>
                    <a:lnT>
                      <a:noFill/>
                    </a:lnT>
                    <a:lnB>
                      <a:noFill/>
                    </a:lnB>
                  </a:tcPr>
                </a:tc>
                <a:tc>
                  <a:txBody>
                    <a:bodyPr/>
                    <a:lstStyle/>
                    <a:p>
                      <a:r>
                        <a:rPr lang="en-US" sz="1350" b="0"/>
                        <a:t>Returns the Host header from the current request </a:t>
                      </a:r>
                    </a:p>
                  </a:txBody>
                  <a:tcPr marL="19497" marR="19497" marT="9748" marB="9748" anchor="ctr">
                    <a:lnL>
                      <a:noFill/>
                    </a:lnL>
                    <a:lnR>
                      <a:noFill/>
                    </a:lnR>
                    <a:lnT>
                      <a:noFill/>
                    </a:lnT>
                    <a:lnB>
                      <a:noFill/>
                    </a:lnB>
                  </a:tcPr>
                </a:tc>
              </a:tr>
              <a:tr h="310894">
                <a:tc>
                  <a:txBody>
                    <a:bodyPr/>
                    <a:lstStyle/>
                    <a:p>
                      <a:r>
                        <a:rPr lang="en-US" sz="1350" b="0"/>
                        <a:t>$_SERVER['HTTP_REFERER']</a:t>
                      </a:r>
                    </a:p>
                  </a:txBody>
                  <a:tcPr marL="19497" marR="19497" marT="9748" marB="9748" anchor="ctr">
                    <a:lnL>
                      <a:noFill/>
                    </a:lnL>
                    <a:lnR>
                      <a:noFill/>
                    </a:lnR>
                    <a:lnT>
                      <a:noFill/>
                    </a:lnT>
                    <a:lnB>
                      <a:noFill/>
                    </a:lnB>
                  </a:tcPr>
                </a:tc>
                <a:tc>
                  <a:txBody>
                    <a:bodyPr/>
                    <a:lstStyle/>
                    <a:p>
                      <a:r>
                        <a:rPr lang="en-US" sz="1350" b="0"/>
                        <a:t>Returns the complete URL of the current page (not reliable because not all user-agents support it)</a:t>
                      </a:r>
                    </a:p>
                  </a:txBody>
                  <a:tcPr marL="19497" marR="19497" marT="9748" marB="9748" anchor="ctr">
                    <a:lnL>
                      <a:noFill/>
                    </a:lnL>
                    <a:lnR>
                      <a:noFill/>
                    </a:lnR>
                    <a:lnT>
                      <a:noFill/>
                    </a:lnT>
                    <a:lnB>
                      <a:noFill/>
                    </a:lnB>
                  </a:tcPr>
                </a:tc>
              </a:tr>
              <a:tr h="195433">
                <a:tc>
                  <a:txBody>
                    <a:bodyPr/>
                    <a:lstStyle/>
                    <a:p>
                      <a:r>
                        <a:rPr lang="en-US" sz="1350" b="0"/>
                        <a:t>$_SERVER['HTTPS']</a:t>
                      </a:r>
                    </a:p>
                  </a:txBody>
                  <a:tcPr marL="19497" marR="19497" marT="9748" marB="9748" anchor="ctr">
                    <a:lnL>
                      <a:noFill/>
                    </a:lnL>
                    <a:lnR>
                      <a:noFill/>
                    </a:lnR>
                    <a:lnT>
                      <a:noFill/>
                    </a:lnT>
                    <a:lnB>
                      <a:noFill/>
                    </a:lnB>
                  </a:tcPr>
                </a:tc>
                <a:tc>
                  <a:txBody>
                    <a:bodyPr/>
                    <a:lstStyle/>
                    <a:p>
                      <a:r>
                        <a:rPr lang="en-US" sz="1350" b="0"/>
                        <a:t>Is the script queried through a secure HTTP protocol</a:t>
                      </a:r>
                    </a:p>
                  </a:txBody>
                  <a:tcPr marL="19497" marR="19497" marT="9748" marB="9748" anchor="ctr">
                    <a:lnL>
                      <a:noFill/>
                    </a:lnL>
                    <a:lnR>
                      <a:noFill/>
                    </a:lnR>
                    <a:lnT>
                      <a:noFill/>
                    </a:lnT>
                    <a:lnB>
                      <a:noFill/>
                    </a:lnB>
                  </a:tcPr>
                </a:tc>
              </a:tr>
              <a:tr h="195433">
                <a:tc>
                  <a:txBody>
                    <a:bodyPr/>
                    <a:lstStyle/>
                    <a:p>
                      <a:r>
                        <a:rPr lang="en-US" sz="1350" b="0"/>
                        <a:t>$_SERVER['REMOTE_ADDR']</a:t>
                      </a:r>
                    </a:p>
                  </a:txBody>
                  <a:tcPr marL="19497" marR="19497" marT="9748" marB="9748" anchor="ctr">
                    <a:lnL>
                      <a:noFill/>
                    </a:lnL>
                    <a:lnR>
                      <a:noFill/>
                    </a:lnR>
                    <a:lnT>
                      <a:noFill/>
                    </a:lnT>
                    <a:lnB>
                      <a:noFill/>
                    </a:lnB>
                  </a:tcPr>
                </a:tc>
                <a:tc>
                  <a:txBody>
                    <a:bodyPr/>
                    <a:lstStyle/>
                    <a:p>
                      <a:r>
                        <a:rPr lang="en-US" sz="1350" b="0"/>
                        <a:t>Returns the IP address from where the user is viewing the current page</a:t>
                      </a:r>
                    </a:p>
                  </a:txBody>
                  <a:tcPr marL="19497" marR="19497" marT="9748" marB="9748" anchor="ctr">
                    <a:lnL>
                      <a:noFill/>
                    </a:lnL>
                    <a:lnR>
                      <a:noFill/>
                    </a:lnR>
                    <a:lnT>
                      <a:noFill/>
                    </a:lnT>
                    <a:lnB>
                      <a:noFill/>
                    </a:lnB>
                  </a:tcPr>
                </a:tc>
              </a:tr>
              <a:tr h="195433">
                <a:tc>
                  <a:txBody>
                    <a:bodyPr/>
                    <a:lstStyle/>
                    <a:p>
                      <a:r>
                        <a:rPr lang="en-US" sz="1350" b="0"/>
                        <a:t>$_SERVER['REMOTE_HOST']</a:t>
                      </a:r>
                    </a:p>
                  </a:txBody>
                  <a:tcPr marL="19497" marR="19497" marT="9748" marB="9748" anchor="ctr">
                    <a:lnL>
                      <a:noFill/>
                    </a:lnL>
                    <a:lnR>
                      <a:noFill/>
                    </a:lnR>
                    <a:lnT>
                      <a:noFill/>
                    </a:lnT>
                    <a:lnB>
                      <a:noFill/>
                    </a:lnB>
                  </a:tcPr>
                </a:tc>
                <a:tc>
                  <a:txBody>
                    <a:bodyPr/>
                    <a:lstStyle/>
                    <a:p>
                      <a:r>
                        <a:rPr lang="en-US" sz="1350" b="0"/>
                        <a:t>Returns the Host name from where the user is viewing the current page</a:t>
                      </a:r>
                    </a:p>
                  </a:txBody>
                  <a:tcPr marL="19497" marR="19497" marT="9748" marB="9748" anchor="ctr">
                    <a:lnL>
                      <a:noFill/>
                    </a:lnL>
                    <a:lnR>
                      <a:noFill/>
                    </a:lnR>
                    <a:lnT>
                      <a:noFill/>
                    </a:lnT>
                    <a:lnB>
                      <a:noFill/>
                    </a:lnB>
                  </a:tcPr>
                </a:tc>
              </a:tr>
              <a:tr h="310894">
                <a:tc>
                  <a:txBody>
                    <a:bodyPr/>
                    <a:lstStyle/>
                    <a:p>
                      <a:r>
                        <a:rPr lang="en-US" sz="1350" b="0"/>
                        <a:t>$_SERVER['REMOTE_PORT']</a:t>
                      </a:r>
                    </a:p>
                  </a:txBody>
                  <a:tcPr marL="19497" marR="19497" marT="9748" marB="9748" anchor="ctr">
                    <a:lnL>
                      <a:noFill/>
                    </a:lnL>
                    <a:lnR>
                      <a:noFill/>
                    </a:lnR>
                    <a:lnT>
                      <a:noFill/>
                    </a:lnT>
                    <a:lnB>
                      <a:noFill/>
                    </a:lnB>
                  </a:tcPr>
                </a:tc>
                <a:tc>
                  <a:txBody>
                    <a:bodyPr/>
                    <a:lstStyle/>
                    <a:p>
                      <a:r>
                        <a:rPr lang="en-US" sz="1350" b="0"/>
                        <a:t>Returns the port being used on the user's machine to communicate with the web server</a:t>
                      </a:r>
                    </a:p>
                  </a:txBody>
                  <a:tcPr marL="19497" marR="19497" marT="9748" marB="9748" anchor="ctr">
                    <a:lnL>
                      <a:noFill/>
                    </a:lnL>
                    <a:lnR>
                      <a:noFill/>
                    </a:lnR>
                    <a:lnT>
                      <a:noFill/>
                    </a:lnT>
                    <a:lnB>
                      <a:noFill/>
                    </a:lnB>
                  </a:tcPr>
                </a:tc>
              </a:tr>
              <a:tr h="195433">
                <a:tc>
                  <a:txBody>
                    <a:bodyPr/>
                    <a:lstStyle/>
                    <a:p>
                      <a:r>
                        <a:rPr lang="en-US" sz="1350" b="0"/>
                        <a:t>$_SERVER['SCRIPT_FILENAME']</a:t>
                      </a:r>
                    </a:p>
                  </a:txBody>
                  <a:tcPr marL="19497" marR="19497" marT="9748" marB="9748" anchor="ctr">
                    <a:lnL>
                      <a:noFill/>
                    </a:lnL>
                    <a:lnR>
                      <a:noFill/>
                    </a:lnR>
                    <a:lnT>
                      <a:noFill/>
                    </a:lnT>
                    <a:lnB>
                      <a:noFill/>
                    </a:lnB>
                  </a:tcPr>
                </a:tc>
                <a:tc>
                  <a:txBody>
                    <a:bodyPr/>
                    <a:lstStyle/>
                    <a:p>
                      <a:r>
                        <a:rPr lang="en-US" sz="1350" b="0"/>
                        <a:t>Returns the absolute pathname of the currently executing script</a:t>
                      </a:r>
                    </a:p>
                  </a:txBody>
                  <a:tcPr marL="19497" marR="19497" marT="9748" marB="9748" anchor="ctr">
                    <a:lnL>
                      <a:noFill/>
                    </a:lnL>
                    <a:lnR>
                      <a:noFill/>
                    </a:lnR>
                    <a:lnT>
                      <a:noFill/>
                    </a:lnT>
                    <a:lnB>
                      <a:noFill/>
                    </a:lnB>
                  </a:tcPr>
                </a:tc>
              </a:tr>
              <a:tr h="532413">
                <a:tc>
                  <a:txBody>
                    <a:bodyPr/>
                    <a:lstStyle/>
                    <a:p>
                      <a:r>
                        <a:rPr lang="en-US" sz="1350" b="0"/>
                        <a:t>$_SERVER['SERVER_ADMIN']</a:t>
                      </a:r>
                    </a:p>
                  </a:txBody>
                  <a:tcPr marL="19497" marR="19497" marT="9748" marB="9748" anchor="ctr">
                    <a:lnL>
                      <a:noFill/>
                    </a:lnL>
                    <a:lnR>
                      <a:noFill/>
                    </a:lnR>
                    <a:lnT>
                      <a:noFill/>
                    </a:lnT>
                    <a:lnB>
                      <a:noFill/>
                    </a:lnB>
                  </a:tcPr>
                </a:tc>
                <a:tc>
                  <a:txBody>
                    <a:bodyPr/>
                    <a:lstStyle/>
                    <a:p>
                      <a:r>
                        <a:rPr lang="en-US" sz="1350" b="0"/>
                        <a:t>Returns the value given to the SERVER_ADMIN directive in the web server configuration file (if your script runs on a virtual host, it will be the value defined for that virtual host) (such as someone@w3schools.com)</a:t>
                      </a:r>
                    </a:p>
                  </a:txBody>
                  <a:tcPr marL="19497" marR="19497" marT="9748" marB="9748" anchor="ctr">
                    <a:lnL>
                      <a:noFill/>
                    </a:lnL>
                    <a:lnR>
                      <a:noFill/>
                    </a:lnR>
                    <a:lnT>
                      <a:noFill/>
                    </a:lnT>
                    <a:lnB>
                      <a:noFill/>
                    </a:lnB>
                  </a:tcPr>
                </a:tc>
              </a:tr>
              <a:tr h="310894">
                <a:tc>
                  <a:txBody>
                    <a:bodyPr/>
                    <a:lstStyle/>
                    <a:p>
                      <a:r>
                        <a:rPr lang="en-US" sz="1350" b="0"/>
                        <a:t>$_SERVER['SERVER_PORT']</a:t>
                      </a:r>
                    </a:p>
                  </a:txBody>
                  <a:tcPr marL="19497" marR="19497" marT="9748" marB="9748" anchor="ctr">
                    <a:lnL>
                      <a:noFill/>
                    </a:lnL>
                    <a:lnR>
                      <a:noFill/>
                    </a:lnR>
                    <a:lnT>
                      <a:noFill/>
                    </a:lnT>
                    <a:lnB>
                      <a:noFill/>
                    </a:lnB>
                  </a:tcPr>
                </a:tc>
                <a:tc>
                  <a:txBody>
                    <a:bodyPr/>
                    <a:lstStyle/>
                    <a:p>
                      <a:r>
                        <a:rPr lang="en-US" sz="1350" b="0"/>
                        <a:t>Returns the port on the server machine being used by the web server for communication (such as 80)</a:t>
                      </a:r>
                    </a:p>
                  </a:txBody>
                  <a:tcPr marL="19497" marR="19497" marT="9748" marB="9748" anchor="ctr">
                    <a:lnL>
                      <a:noFill/>
                    </a:lnL>
                    <a:lnR>
                      <a:noFill/>
                    </a:lnR>
                    <a:lnT>
                      <a:noFill/>
                    </a:lnT>
                    <a:lnB>
                      <a:noFill/>
                    </a:lnB>
                  </a:tcPr>
                </a:tc>
              </a:tr>
              <a:tr h="310894">
                <a:tc>
                  <a:txBody>
                    <a:bodyPr/>
                    <a:lstStyle/>
                    <a:p>
                      <a:r>
                        <a:rPr lang="en-US" sz="1350" b="0"/>
                        <a:t>$_SERVER['SERVER_SIGNATURE']</a:t>
                      </a:r>
                    </a:p>
                  </a:txBody>
                  <a:tcPr marL="19497" marR="19497" marT="9748" marB="9748" anchor="ctr">
                    <a:lnL>
                      <a:noFill/>
                    </a:lnL>
                    <a:lnR>
                      <a:noFill/>
                    </a:lnR>
                    <a:lnT>
                      <a:noFill/>
                    </a:lnT>
                    <a:lnB>
                      <a:noFill/>
                    </a:lnB>
                  </a:tcPr>
                </a:tc>
                <a:tc>
                  <a:txBody>
                    <a:bodyPr/>
                    <a:lstStyle/>
                    <a:p>
                      <a:r>
                        <a:rPr lang="en-US" sz="1350" b="0"/>
                        <a:t>Returns the server version and virtual host name which are added to server-generated pages</a:t>
                      </a:r>
                    </a:p>
                  </a:txBody>
                  <a:tcPr marL="19497" marR="19497" marT="9748" marB="9748" anchor="ctr">
                    <a:lnL>
                      <a:noFill/>
                    </a:lnL>
                    <a:lnR>
                      <a:noFill/>
                    </a:lnR>
                    <a:lnT>
                      <a:noFill/>
                    </a:lnT>
                    <a:lnB>
                      <a:noFill/>
                    </a:lnB>
                  </a:tcPr>
                </a:tc>
              </a:tr>
              <a:tr h="195433">
                <a:tc>
                  <a:txBody>
                    <a:bodyPr/>
                    <a:lstStyle/>
                    <a:p>
                      <a:r>
                        <a:rPr lang="en-US" sz="1350" b="0"/>
                        <a:t>$_SERVER['PATH_TRANSLATED']</a:t>
                      </a:r>
                    </a:p>
                  </a:txBody>
                  <a:tcPr marL="19497" marR="19497" marT="9748" marB="9748" anchor="ctr">
                    <a:lnL>
                      <a:noFill/>
                    </a:lnL>
                    <a:lnR>
                      <a:noFill/>
                    </a:lnR>
                    <a:lnT>
                      <a:noFill/>
                    </a:lnT>
                    <a:lnB>
                      <a:noFill/>
                    </a:lnB>
                  </a:tcPr>
                </a:tc>
                <a:tc>
                  <a:txBody>
                    <a:bodyPr/>
                    <a:lstStyle/>
                    <a:p>
                      <a:r>
                        <a:rPr lang="en-US" sz="1350" b="0"/>
                        <a:t>Returns the file system based path to the current script</a:t>
                      </a:r>
                    </a:p>
                  </a:txBody>
                  <a:tcPr marL="19497" marR="19497" marT="9748" marB="9748" anchor="ctr">
                    <a:lnL>
                      <a:noFill/>
                    </a:lnL>
                    <a:lnR>
                      <a:noFill/>
                    </a:lnR>
                    <a:lnT>
                      <a:noFill/>
                    </a:lnT>
                    <a:lnB>
                      <a:noFill/>
                    </a:lnB>
                  </a:tcPr>
                </a:tc>
              </a:tr>
              <a:tr h="195433">
                <a:tc>
                  <a:txBody>
                    <a:bodyPr/>
                    <a:lstStyle/>
                    <a:p>
                      <a:r>
                        <a:rPr lang="en-US" sz="1350" b="0"/>
                        <a:t>$_SERVER['SCRIPT_NAME']</a:t>
                      </a:r>
                    </a:p>
                  </a:txBody>
                  <a:tcPr marL="19497" marR="19497" marT="9748" marB="9748" anchor="ctr">
                    <a:lnL>
                      <a:noFill/>
                    </a:lnL>
                    <a:lnR>
                      <a:noFill/>
                    </a:lnR>
                    <a:lnT>
                      <a:noFill/>
                    </a:lnT>
                    <a:lnB>
                      <a:noFill/>
                    </a:lnB>
                  </a:tcPr>
                </a:tc>
                <a:tc>
                  <a:txBody>
                    <a:bodyPr/>
                    <a:lstStyle/>
                    <a:p>
                      <a:r>
                        <a:rPr lang="en-US" sz="1350" b="0"/>
                        <a:t>Returns the path of the current script</a:t>
                      </a:r>
                    </a:p>
                  </a:txBody>
                  <a:tcPr marL="19497" marR="19497" marT="9748" marB="9748" anchor="ctr">
                    <a:lnL>
                      <a:noFill/>
                    </a:lnL>
                    <a:lnR>
                      <a:noFill/>
                    </a:lnR>
                    <a:lnT>
                      <a:noFill/>
                    </a:lnT>
                    <a:lnB>
                      <a:noFill/>
                    </a:lnB>
                  </a:tcPr>
                </a:tc>
              </a:tr>
              <a:tr h="195433">
                <a:tc>
                  <a:txBody>
                    <a:bodyPr/>
                    <a:lstStyle/>
                    <a:p>
                      <a:r>
                        <a:rPr lang="en-US" sz="1350" b="0"/>
                        <a:t>$_SERVER['SCRIPT_URI']</a:t>
                      </a:r>
                    </a:p>
                  </a:txBody>
                  <a:tcPr marL="19497" marR="19497" marT="9748" marB="9748" anchor="ctr">
                    <a:lnL>
                      <a:noFill/>
                    </a:lnL>
                    <a:lnR>
                      <a:noFill/>
                    </a:lnR>
                    <a:lnT>
                      <a:noFill/>
                    </a:lnT>
                    <a:lnB>
                      <a:noFill/>
                    </a:lnB>
                  </a:tcPr>
                </a:tc>
                <a:tc>
                  <a:txBody>
                    <a:bodyPr/>
                    <a:lstStyle/>
                    <a:p>
                      <a:r>
                        <a:rPr lang="en-US" sz="1350" b="0" dirty="0"/>
                        <a:t>Returns the URI of the current page</a:t>
                      </a:r>
                    </a:p>
                  </a:txBody>
                  <a:tcPr marL="19497" marR="19497" marT="9748" marB="9748" anchor="ctr">
                    <a:lnL>
                      <a:noFill/>
                    </a:lnL>
                    <a:lnR>
                      <a:noFill/>
                    </a:lnR>
                    <a:lnT>
                      <a:noFill/>
                    </a:lnT>
                    <a:lnB>
                      <a:noFill/>
                    </a:lnB>
                  </a:tcPr>
                </a:tc>
              </a:tr>
            </a:tbl>
          </a:graphicData>
        </a:graphic>
      </p:graphicFrame>
    </p:spTree>
    <p:extLst>
      <p:ext uri="{BB962C8B-B14F-4D97-AF65-F5344CB8AC3E}">
        <p14:creationId xmlns:p14="http://schemas.microsoft.com/office/powerpoint/2010/main" val="1469518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20" y="654461"/>
            <a:ext cx="8183880" cy="701040"/>
          </a:xfrm>
        </p:spPr>
        <p:txBody>
          <a:bodyPr>
            <a:normAutofit/>
          </a:bodyPr>
          <a:lstStyle/>
          <a:p>
            <a:r>
              <a:rPr lang="en-US" dirty="0"/>
              <a:t>PHP $_</a:t>
            </a:r>
            <a:r>
              <a:rPr lang="en-US" dirty="0" smtClean="0"/>
              <a:t>REQUEST</a:t>
            </a:r>
            <a:endParaRPr lang="ar-SA" dirty="0"/>
          </a:p>
        </p:txBody>
      </p:sp>
      <p:sp>
        <p:nvSpPr>
          <p:cNvPr id="3" name="Content Placeholder 2"/>
          <p:cNvSpPr>
            <a:spLocks noGrp="1"/>
          </p:cNvSpPr>
          <p:nvPr>
            <p:ph idx="4294967295"/>
          </p:nvPr>
        </p:nvSpPr>
        <p:spPr>
          <a:xfrm>
            <a:off x="1197733" y="1571223"/>
            <a:ext cx="10174311" cy="4417453"/>
          </a:xfrm>
          <a:prstGeom prst="rect">
            <a:avLst/>
          </a:prstGeom>
        </p:spPr>
        <p:txBody>
          <a:bodyPr>
            <a:normAutofit fontScale="85000" lnSpcReduction="20000"/>
          </a:bodyPr>
          <a:lstStyle/>
          <a:p>
            <a:r>
              <a:rPr lang="en-US" dirty="0"/>
              <a:t>PHP $_REQUEST is used to collect data after submitting an HTML </a:t>
            </a:r>
            <a:r>
              <a:rPr lang="en-US" dirty="0" smtClean="0"/>
              <a:t>form.</a:t>
            </a:r>
          </a:p>
          <a:p>
            <a:r>
              <a:rPr lang="en-US" dirty="0"/>
              <a:t>&lt;html&gt;</a:t>
            </a:r>
            <a:br>
              <a:rPr lang="en-US" dirty="0"/>
            </a:br>
            <a:r>
              <a:rPr lang="en-US" dirty="0"/>
              <a:t>&lt;body&gt;</a:t>
            </a:r>
            <a:br>
              <a:rPr lang="en-US" dirty="0"/>
            </a:br>
            <a:r>
              <a:rPr lang="en-US" dirty="0"/>
              <a:t/>
            </a:r>
            <a:br>
              <a:rPr lang="en-US" dirty="0"/>
            </a:br>
            <a:r>
              <a:rPr lang="en-US" dirty="0"/>
              <a:t>&lt;form method="post" action="&lt;?</a:t>
            </a:r>
            <a:r>
              <a:rPr lang="en-US" dirty="0" err="1"/>
              <a:t>php</a:t>
            </a:r>
            <a:r>
              <a:rPr lang="en-US" dirty="0"/>
              <a:t> echo $_SERVER['PHP_SELF'];?&gt;"&gt;</a:t>
            </a:r>
            <a:br>
              <a:rPr lang="en-US" dirty="0"/>
            </a:br>
            <a:r>
              <a:rPr lang="en-US" dirty="0"/>
              <a:t>Name: &lt;input type="text" name="</a:t>
            </a:r>
            <a:r>
              <a:rPr lang="en-US" dirty="0" err="1"/>
              <a:t>fname</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a:t>
            </a:r>
            <a:r>
              <a:rPr lang="en-US" dirty="0" err="1"/>
              <a:t>php</a:t>
            </a:r>
            <a:r>
              <a:rPr lang="en-US" dirty="0"/>
              <a:t> </a:t>
            </a:r>
            <a:br>
              <a:rPr lang="en-US" dirty="0"/>
            </a:br>
            <a:r>
              <a:rPr lang="en-US" dirty="0"/>
              <a:t>$name = $_REQUEST['</a:t>
            </a:r>
            <a:r>
              <a:rPr lang="en-US" dirty="0" err="1"/>
              <a:t>fname</a:t>
            </a:r>
            <a:r>
              <a:rPr lang="en-US" dirty="0"/>
              <a:t>']; </a:t>
            </a:r>
            <a:br>
              <a:rPr lang="en-US" dirty="0"/>
            </a:br>
            <a:r>
              <a:rPr lang="en-US" dirty="0"/>
              <a:t>echo $name; </a:t>
            </a:r>
            <a:br>
              <a:rPr lang="en-US" dirty="0"/>
            </a:br>
            <a:r>
              <a:rPr lang="en-US" dirty="0"/>
              <a:t>?&gt;</a:t>
            </a:r>
            <a:br>
              <a:rPr lang="en-US" dirty="0"/>
            </a:b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199432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722" y="543059"/>
            <a:ext cx="8183880" cy="701040"/>
          </a:xfrm>
        </p:spPr>
        <p:txBody>
          <a:bodyPr>
            <a:normAutofit/>
          </a:bodyPr>
          <a:lstStyle/>
          <a:p>
            <a:r>
              <a:rPr lang="en-US" dirty="0"/>
              <a:t>PHP $_</a:t>
            </a:r>
            <a:r>
              <a:rPr lang="en-US" dirty="0" smtClean="0"/>
              <a:t>POST</a:t>
            </a:r>
            <a:endParaRPr lang="ar-SA" dirty="0"/>
          </a:p>
        </p:txBody>
      </p:sp>
      <p:sp>
        <p:nvSpPr>
          <p:cNvPr id="3" name="Content Placeholder 2"/>
          <p:cNvSpPr>
            <a:spLocks noGrp="1"/>
          </p:cNvSpPr>
          <p:nvPr>
            <p:ph idx="4294967295"/>
          </p:nvPr>
        </p:nvSpPr>
        <p:spPr>
          <a:xfrm>
            <a:off x="1210614" y="1532586"/>
            <a:ext cx="9878096" cy="4182414"/>
          </a:xfrm>
          <a:prstGeom prst="rect">
            <a:avLst/>
          </a:prstGeom>
        </p:spPr>
        <p:txBody>
          <a:bodyPr>
            <a:normAutofit fontScale="85000" lnSpcReduction="20000"/>
          </a:bodyPr>
          <a:lstStyle/>
          <a:p>
            <a:r>
              <a:rPr lang="en-US" dirty="0"/>
              <a:t>PHP $_POST is widely used to collect form data after submitting an HTML form with method="post". $_POST is also widely used to pass variables</a:t>
            </a:r>
            <a:r>
              <a:rPr lang="en-US" dirty="0" smtClean="0"/>
              <a:t>.</a:t>
            </a:r>
          </a:p>
          <a:p>
            <a:r>
              <a:rPr lang="en-US" dirty="0"/>
              <a:t>&lt;html&gt;</a:t>
            </a:r>
            <a:br>
              <a:rPr lang="en-US" dirty="0"/>
            </a:br>
            <a:r>
              <a:rPr lang="en-US" dirty="0"/>
              <a:t>&lt;body&gt;</a:t>
            </a:r>
            <a:br>
              <a:rPr lang="en-US" dirty="0"/>
            </a:br>
            <a:r>
              <a:rPr lang="en-US" dirty="0" smtClean="0"/>
              <a:t>&lt;</a:t>
            </a:r>
            <a:r>
              <a:rPr lang="en-US" dirty="0"/>
              <a:t>form method="post" action="&lt;?</a:t>
            </a:r>
            <a:r>
              <a:rPr lang="en-US" dirty="0" err="1"/>
              <a:t>php</a:t>
            </a:r>
            <a:r>
              <a:rPr lang="en-US" dirty="0"/>
              <a:t> echo $_SERVER['PHP_SELF'];?&gt;"&gt;</a:t>
            </a:r>
            <a:br>
              <a:rPr lang="en-US" dirty="0"/>
            </a:br>
            <a:r>
              <a:rPr lang="en-US" dirty="0"/>
              <a:t>Name: &lt;input type="text" name="</a:t>
            </a:r>
            <a:r>
              <a:rPr lang="en-US" dirty="0" err="1"/>
              <a:t>fname</a:t>
            </a:r>
            <a:r>
              <a:rPr lang="en-US" dirty="0"/>
              <a:t>"&gt;</a:t>
            </a:r>
            <a:br>
              <a:rPr lang="en-US" dirty="0"/>
            </a:br>
            <a:r>
              <a:rPr lang="en-US" dirty="0"/>
              <a:t>&lt;input type="submit"&gt;</a:t>
            </a:r>
            <a:br>
              <a:rPr lang="en-US" dirty="0"/>
            </a:br>
            <a:r>
              <a:rPr lang="en-US" dirty="0"/>
              <a:t>&lt;/form&gt;</a:t>
            </a:r>
            <a:br>
              <a:rPr lang="en-US" dirty="0"/>
            </a:br>
            <a:r>
              <a:rPr lang="en-US" dirty="0"/>
              <a:t/>
            </a:r>
            <a:br>
              <a:rPr lang="en-US" dirty="0"/>
            </a:br>
            <a:r>
              <a:rPr lang="en-US" dirty="0"/>
              <a:t>&lt;?</a:t>
            </a:r>
            <a:r>
              <a:rPr lang="en-US" dirty="0" err="1"/>
              <a:t>php</a:t>
            </a:r>
            <a:r>
              <a:rPr lang="en-US" dirty="0"/>
              <a:t> </a:t>
            </a:r>
            <a:br>
              <a:rPr lang="en-US" dirty="0"/>
            </a:br>
            <a:r>
              <a:rPr lang="en-US" dirty="0"/>
              <a:t>$name = $_POST['</a:t>
            </a:r>
            <a:r>
              <a:rPr lang="en-US" dirty="0" err="1"/>
              <a:t>fname</a:t>
            </a:r>
            <a:r>
              <a:rPr lang="en-US" dirty="0"/>
              <a:t>']; </a:t>
            </a:r>
            <a:br>
              <a:rPr lang="en-US" dirty="0"/>
            </a:br>
            <a:r>
              <a:rPr lang="en-US" dirty="0"/>
              <a:t>echo $name; </a:t>
            </a:r>
            <a:br>
              <a:rPr lang="en-US" dirty="0"/>
            </a:br>
            <a:r>
              <a:rPr lang="en-US" dirty="0" smtClean="0"/>
              <a:t>?&gt;</a:t>
            </a:r>
            <a:r>
              <a:rPr lang="en-US" dirty="0"/>
              <a:t/>
            </a:r>
            <a:br>
              <a:rPr lang="en-US" dirty="0"/>
            </a:br>
            <a:r>
              <a:rPr lang="en-US" dirty="0"/>
              <a:t>&lt;/body&gt;</a:t>
            </a:r>
            <a:br>
              <a:rPr lang="en-US" dirty="0"/>
            </a:br>
            <a:r>
              <a:rPr lang="en-US" dirty="0"/>
              <a:t>&lt;/html&gt;</a:t>
            </a:r>
            <a:endParaRPr lang="ar-SA" dirty="0"/>
          </a:p>
        </p:txBody>
      </p:sp>
    </p:spTree>
    <p:extLst>
      <p:ext uri="{BB962C8B-B14F-4D97-AF65-F5344CB8AC3E}">
        <p14:creationId xmlns:p14="http://schemas.microsoft.com/office/powerpoint/2010/main" val="20069343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968</TotalTime>
  <Words>1510</Words>
  <Application>Microsoft Office PowerPoint</Application>
  <PresentationFormat>Widescreen</PresentationFormat>
  <Paragraphs>174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Agency FB</vt:lpstr>
      <vt:lpstr>Arial</vt:lpstr>
      <vt:lpstr>Calibri</vt:lpstr>
      <vt:lpstr>Times New Roman</vt:lpstr>
      <vt:lpstr>Tw Cen MT</vt:lpstr>
      <vt:lpstr>Droplet</vt:lpstr>
      <vt:lpstr>PHP</vt:lpstr>
      <vt:lpstr>Global Variables</vt:lpstr>
      <vt:lpstr>Superglobals</vt:lpstr>
      <vt:lpstr>PHP $GLOBALS</vt:lpstr>
      <vt:lpstr>PHP $GLOBALS</vt:lpstr>
      <vt:lpstr>PHP $_SERVER</vt:lpstr>
      <vt:lpstr>PowerPoint Presentation</vt:lpstr>
      <vt:lpstr>PHP $_REQUEST</vt:lpstr>
      <vt:lpstr>PHP $_POST</vt:lpstr>
      <vt:lpstr>PHP $_GET</vt:lpstr>
      <vt:lpstr>PowerPoint Presentation</vt:lpstr>
      <vt:lpstr>Form Handling</vt:lpstr>
      <vt:lpstr>HTML Form</vt:lpstr>
      <vt:lpstr>Using post method</vt:lpstr>
      <vt:lpstr>When the user fills out the form above and clicks the submit button, the form data is sent for processing to a PHP file named "welcome.php". The form data is sent with the HTTP POST method.</vt:lpstr>
      <vt:lpstr>Using get method</vt:lpstr>
      <vt:lpstr>PowerPoint Presentation</vt:lpstr>
      <vt:lpstr>GET vs. POST</vt:lpstr>
      <vt:lpstr>When to use GET?</vt:lpstr>
      <vt:lpstr>When to use POST?</vt:lpstr>
      <vt:lpstr>PowerPoint Presentation</vt:lpstr>
      <vt:lpstr>PowerPoint Presentation</vt:lpstr>
      <vt:lpstr>PowerPoint Presentation</vt:lpstr>
      <vt:lpstr>PowerPoint Presentation</vt:lpstr>
      <vt:lpstr>What is the htmlspecialchars() function?</vt:lpstr>
      <vt:lpstr>Using Functions</vt:lpstr>
      <vt:lpstr>PowerPoint Presentation</vt:lpstr>
      <vt:lpstr>PowerPoint Presentation</vt:lpstr>
      <vt:lpstr>PowerPoint Presentation</vt:lpstr>
      <vt:lpstr>PowerPoint Presentation</vt:lpstr>
      <vt:lpstr>PowerPoint Presentation</vt:lpstr>
      <vt:lpstr>Validate Name</vt:lpstr>
      <vt:lpstr>Validate E-mail</vt:lpstr>
      <vt:lpstr>Validate URL</vt:lpstr>
      <vt:lpstr>PowerPoint Presentation</vt:lpstr>
      <vt:lpstr>PowerPoint Presentation</vt:lpstr>
      <vt:lpstr>PHP Sessions</vt:lpstr>
      <vt:lpstr>PHP Sessions</vt:lpstr>
      <vt:lpstr>Cookies</vt:lpstr>
      <vt:lpstr>Create Cookies With PHP</vt:lpstr>
      <vt:lpstr>PowerPoint Presentation</vt:lpstr>
      <vt:lpstr>Delete a Cookie</vt:lpstr>
      <vt:lpstr>Check if Cookies are Enabled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168</cp:revision>
  <dcterms:created xsi:type="dcterms:W3CDTF">2016-09-28T22:10:40Z</dcterms:created>
  <dcterms:modified xsi:type="dcterms:W3CDTF">2016-10-19T16:17:04Z</dcterms:modified>
</cp:coreProperties>
</file>