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 id="281"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74" d="100"/>
          <a:sy n="74"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2493C1-E99E-4515-AA5C-800C91673DCD}" type="datetimeFigureOut">
              <a:rPr lang="en-US" smtClean="0"/>
              <a:t>10/2/2016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7F9560-2CB9-4863-BCAC-5F40877D39A0}" type="slidenum">
              <a:rPr lang="en-US" smtClean="0"/>
              <a:t>‹#›</a:t>
            </a:fld>
            <a:endParaRPr lang="en-US"/>
          </a:p>
        </p:txBody>
      </p:sp>
    </p:spTree>
    <p:extLst>
      <p:ext uri="{BB962C8B-B14F-4D97-AF65-F5344CB8AC3E}">
        <p14:creationId xmlns:p14="http://schemas.microsoft.com/office/powerpoint/2010/main" val="13731243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278A8-C800-422B-84A2-75D77C9DA070}" type="datetimeFigureOut">
              <a:rPr lang="en-US" smtClean="0"/>
              <a:t>10/2/2016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EA7E1-093C-45EC-B332-8453E08DEA03}" type="slidenum">
              <a:rPr lang="en-US" smtClean="0"/>
              <a:t>‹#›</a:t>
            </a:fld>
            <a:endParaRPr lang="en-US"/>
          </a:p>
        </p:txBody>
      </p:sp>
    </p:spTree>
    <p:extLst>
      <p:ext uri="{BB962C8B-B14F-4D97-AF65-F5344CB8AC3E}">
        <p14:creationId xmlns:p14="http://schemas.microsoft.com/office/powerpoint/2010/main" val="15897909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5.wmf"/><Relationship Id="rId4" Type="http://schemas.openxmlformats.org/officeDocument/2006/relationships/oleObject" Target="../embeddings/oleObject1.bin"/></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39.png"/></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2C3CC470-79D9-4526-8060-59DB7418EB82}" type="slidenum">
              <a:rPr lang="en-US" altLang="en-US">
                <a:solidFill>
                  <a:schemeClr val="tx1"/>
                </a:solidFill>
              </a:rPr>
              <a:pPr/>
              <a:t>3</a:t>
            </a:fld>
            <a:endParaRPr lang="en-US" altLang="en-US">
              <a:solidFill>
                <a:schemeClr val="tx1"/>
              </a:solidFill>
            </a:endParaRPr>
          </a:p>
        </p:txBody>
      </p:sp>
      <p:sp>
        <p:nvSpPr>
          <p:cNvPr id="311300" name="Rectangle 4"/>
          <p:cNvSpPr>
            <a:spLocks noChangeArrowheads="1" noTextEdit="1"/>
          </p:cNvSpPr>
          <p:nvPr>
            <p:ph type="sldImg"/>
          </p:nvPr>
        </p:nvSpPr>
        <p:spPr>
          <a:ln/>
        </p:spPr>
      </p:sp>
      <p:sp>
        <p:nvSpPr>
          <p:cNvPr id="311301" name="Rectangle 5"/>
          <p:cNvSpPr>
            <a:spLocks noGrp="1" noChangeArrowheads="1"/>
          </p:cNvSpPr>
          <p:nvPr>
            <p:ph type="body" idx="1"/>
          </p:nvPr>
        </p:nvSpPr>
        <p:spPr>
          <a:xfrm>
            <a:off x="477838" y="5400675"/>
            <a:ext cx="6359525" cy="3663950"/>
          </a:xfrm>
        </p:spPr>
        <p:txBody>
          <a:bodyPr/>
          <a:lstStyle/>
          <a:p>
            <a:r>
              <a:rPr lang="en-US" altLang="en-US"/>
              <a:t>Obtaining Data from Multiple Tables</a:t>
            </a:r>
          </a:p>
          <a:p>
            <a:pPr lvl="1"/>
            <a:r>
              <a:rPr lang="en-US" altLang="en-US"/>
              <a:t>Sometimes you need to use </a:t>
            </a:r>
            <a:r>
              <a:rPr lang="en-US" altLang="en-US">
                <a:solidFill>
                  <a:schemeClr val="tx1"/>
                </a:solidFill>
              </a:rPr>
              <a:t>data from more than one table</a:t>
            </a:r>
            <a:r>
              <a:rPr lang="en-US" altLang="en-US"/>
              <a:t>. In the example in the slide, the report displays data from two separate tables:</a:t>
            </a:r>
          </a:p>
          <a:p>
            <a:pPr lvl="2"/>
            <a:r>
              <a:rPr lang="en-US" altLang="en-US"/>
              <a:t>Employee IDs exist in the </a:t>
            </a:r>
            <a:r>
              <a:rPr lang="en-US" altLang="en-US">
                <a:latin typeface="Courier New" panose="02070309020205020404" pitchFamily="49" charset="0"/>
              </a:rPr>
              <a:t>EMPLOYEES</a:t>
            </a:r>
            <a:r>
              <a:rPr lang="en-US" altLang="en-US"/>
              <a:t> table.</a:t>
            </a:r>
          </a:p>
          <a:p>
            <a:pPr lvl="2"/>
            <a:r>
              <a:rPr lang="en-US" altLang="en-US"/>
              <a:t>Department IDs exist in both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tables.</a:t>
            </a:r>
          </a:p>
          <a:p>
            <a:pPr lvl="2"/>
            <a:r>
              <a:rPr lang="en-US" altLang="en-US"/>
              <a:t>Department names exist in the </a:t>
            </a:r>
            <a:r>
              <a:rPr lang="en-US" altLang="en-US">
                <a:latin typeface="Courier New" panose="02070309020205020404" pitchFamily="49" charset="0"/>
              </a:rPr>
              <a:t>DEPARTMENTS</a:t>
            </a:r>
            <a:r>
              <a:rPr lang="en-US" altLang="en-US"/>
              <a:t> table.</a:t>
            </a:r>
          </a:p>
          <a:p>
            <a:pPr lvl="1"/>
            <a:r>
              <a:rPr lang="en-US" altLang="en-US"/>
              <a:t>To produce the report, you need to link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tables, and access data from both of them.</a:t>
            </a:r>
          </a:p>
        </p:txBody>
      </p:sp>
    </p:spTree>
    <p:extLst>
      <p:ext uri="{BB962C8B-B14F-4D97-AF65-F5344CB8AC3E}">
        <p14:creationId xmlns:p14="http://schemas.microsoft.com/office/powerpoint/2010/main" val="2380088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5C01B5FE-9F1B-47DB-ADB3-73DEB49311AD}" type="slidenum">
              <a:rPr lang="en-US" altLang="en-US">
                <a:solidFill>
                  <a:schemeClr val="tx1"/>
                </a:solidFill>
              </a:rPr>
              <a:pPr/>
              <a:t>12</a:t>
            </a:fld>
            <a:endParaRPr lang="en-US" altLang="en-US">
              <a:solidFill>
                <a:schemeClr val="tx1"/>
              </a:solidFill>
            </a:endParaRPr>
          </a:p>
        </p:txBody>
      </p:sp>
      <p:sp>
        <p:nvSpPr>
          <p:cNvPr id="352258" name="Rectangle 2"/>
          <p:cNvSpPr>
            <a:spLocks noChangeArrowheads="1" noTextEdit="1"/>
          </p:cNvSpPr>
          <p:nvPr>
            <p:ph type="sldImg"/>
          </p:nvPr>
        </p:nvSpPr>
        <p:spPr>
          <a:ln/>
        </p:spPr>
      </p:sp>
      <p:sp>
        <p:nvSpPr>
          <p:cNvPr id="352259"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LEFT</a:t>
            </a:r>
            <a:r>
              <a:rPr lang="en-US" altLang="en-US">
                <a:latin typeface="Times New Roman" panose="02020603050405020304" pitchFamily="18" charset="0"/>
              </a:rPr>
              <a:t> </a:t>
            </a:r>
            <a:r>
              <a:rPr lang="en-US" altLang="en-US">
                <a:latin typeface="Courier New" panose="02070309020205020404" pitchFamily="49" charset="0"/>
              </a:rPr>
              <a:t>OUTER</a:t>
            </a:r>
            <a:r>
              <a:rPr lang="en-US" altLang="en-US">
                <a:latin typeface="Times New Roman" panose="02020603050405020304" pitchFamily="18" charset="0"/>
              </a:rPr>
              <a:t> </a:t>
            </a:r>
            <a:r>
              <a:rPr lang="en-US" altLang="en-US">
                <a:latin typeface="Courier New" panose="02070309020205020404" pitchFamily="49" charset="0"/>
              </a:rPr>
              <a:t>JOIN</a:t>
            </a:r>
            <a:endParaRPr lang="en-US" altLang="en-US"/>
          </a:p>
          <a:p>
            <a:pPr lvl="1"/>
            <a:r>
              <a:rPr lang="en-US" altLang="en-US">
                <a:solidFill>
                  <a:schemeClr val="tx1"/>
                </a:solidFill>
              </a:rPr>
              <a:t>This query retrieves all rows in the </a:t>
            </a:r>
            <a:r>
              <a:rPr lang="en-US" altLang="en-US">
                <a:solidFill>
                  <a:schemeClr val="tx1"/>
                </a:solidFill>
                <a:latin typeface="Courier New" panose="02070309020205020404" pitchFamily="49" charset="0"/>
              </a:rPr>
              <a:t>EMPLOYEES</a:t>
            </a:r>
            <a:r>
              <a:rPr lang="en-US" altLang="en-US">
                <a:solidFill>
                  <a:schemeClr val="tx1"/>
                </a:solidFill>
              </a:rPr>
              <a:t> table, which is the left table, even if there is no match in the </a:t>
            </a:r>
            <a:r>
              <a:rPr lang="en-US" altLang="en-US">
                <a:solidFill>
                  <a:schemeClr val="tx1"/>
                </a:solidFill>
                <a:latin typeface="Courier New" panose="02070309020205020404" pitchFamily="49" charset="0"/>
              </a:rPr>
              <a:t>DEPARTMENTS</a:t>
            </a:r>
            <a:r>
              <a:rPr lang="en-US" altLang="en-US">
                <a:solidFill>
                  <a:schemeClr val="tx1"/>
                </a:solidFill>
              </a:rPr>
              <a:t> table.</a:t>
            </a:r>
            <a:endParaRPr lang="en-US" altLang="en-US"/>
          </a:p>
        </p:txBody>
      </p:sp>
    </p:spTree>
    <p:extLst>
      <p:ext uri="{BB962C8B-B14F-4D97-AF65-F5344CB8AC3E}">
        <p14:creationId xmlns:p14="http://schemas.microsoft.com/office/powerpoint/2010/main" val="1748716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14645676-6164-47E5-B885-3318566B14B3}" type="slidenum">
              <a:rPr lang="en-US" altLang="en-US">
                <a:solidFill>
                  <a:schemeClr val="tx1"/>
                </a:solidFill>
              </a:rPr>
              <a:pPr/>
              <a:t>13</a:t>
            </a:fld>
            <a:endParaRPr lang="en-US" altLang="en-US">
              <a:solidFill>
                <a:schemeClr val="tx1"/>
              </a:solidFill>
            </a:endParaRPr>
          </a:p>
        </p:txBody>
      </p:sp>
      <p:sp>
        <p:nvSpPr>
          <p:cNvPr id="354306" name="Rectangle 2"/>
          <p:cNvSpPr>
            <a:spLocks noChangeArrowheads="1" noTextEdit="1"/>
          </p:cNvSpPr>
          <p:nvPr>
            <p:ph type="sldImg"/>
          </p:nvPr>
        </p:nvSpPr>
        <p:spPr>
          <a:ln/>
        </p:spPr>
      </p:sp>
      <p:sp>
        <p:nvSpPr>
          <p:cNvPr id="354307"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RIGHT</a:t>
            </a:r>
            <a:r>
              <a:rPr lang="en-US" altLang="en-US">
                <a:latin typeface="Times New Roman" panose="02020603050405020304" pitchFamily="18" charset="0"/>
              </a:rPr>
              <a:t> </a:t>
            </a:r>
            <a:r>
              <a:rPr lang="en-US" altLang="en-US">
                <a:latin typeface="Courier New" panose="02070309020205020404" pitchFamily="49" charset="0"/>
              </a:rPr>
              <a:t>OUTER</a:t>
            </a:r>
            <a:r>
              <a:rPr lang="en-US" altLang="en-US">
                <a:latin typeface="Times New Roman" panose="02020603050405020304" pitchFamily="18" charset="0"/>
              </a:rPr>
              <a:t> </a:t>
            </a:r>
            <a:r>
              <a:rPr lang="en-US" altLang="en-US">
                <a:latin typeface="Courier New" panose="02070309020205020404" pitchFamily="49" charset="0"/>
              </a:rPr>
              <a:t>JOIN</a:t>
            </a:r>
            <a:endParaRPr lang="en-US" altLang="en-US"/>
          </a:p>
          <a:p>
            <a:pPr lvl="1"/>
            <a:r>
              <a:rPr lang="en-US" altLang="en-US">
                <a:solidFill>
                  <a:schemeClr val="tx1"/>
                </a:solidFill>
              </a:rPr>
              <a:t>This query retrieves all rows in the </a:t>
            </a:r>
            <a:r>
              <a:rPr lang="en-US" altLang="en-US">
                <a:solidFill>
                  <a:schemeClr val="tx1"/>
                </a:solidFill>
                <a:latin typeface="Courier New" panose="02070309020205020404" pitchFamily="49" charset="0"/>
              </a:rPr>
              <a:t>DEPARTMENTS</a:t>
            </a:r>
            <a:r>
              <a:rPr lang="en-US" altLang="en-US">
                <a:solidFill>
                  <a:schemeClr val="tx1"/>
                </a:solidFill>
              </a:rPr>
              <a:t> table, which is the right table, even if there is no match in the </a:t>
            </a:r>
            <a:r>
              <a:rPr lang="en-US" altLang="en-US">
                <a:solidFill>
                  <a:schemeClr val="tx1"/>
                </a:solidFill>
                <a:latin typeface="Courier New" panose="02070309020205020404" pitchFamily="49" charset="0"/>
              </a:rPr>
              <a:t>EMPLOYEES</a:t>
            </a:r>
            <a:r>
              <a:rPr lang="en-US" altLang="en-US">
                <a:solidFill>
                  <a:schemeClr val="tx1"/>
                </a:solidFill>
              </a:rPr>
              <a:t> table.</a:t>
            </a:r>
            <a:endParaRPr lang="en-US" altLang="en-US"/>
          </a:p>
        </p:txBody>
      </p:sp>
    </p:spTree>
    <p:extLst>
      <p:ext uri="{BB962C8B-B14F-4D97-AF65-F5344CB8AC3E}">
        <p14:creationId xmlns:p14="http://schemas.microsoft.com/office/powerpoint/2010/main" val="2470634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99596134-9674-497F-A116-614FC816FAEA}" type="slidenum">
              <a:rPr lang="en-US" altLang="en-US">
                <a:solidFill>
                  <a:schemeClr val="tx1"/>
                </a:solidFill>
              </a:rPr>
              <a:pPr/>
              <a:t>14</a:t>
            </a:fld>
            <a:endParaRPr lang="en-US" altLang="en-US">
              <a:solidFill>
                <a:schemeClr val="tx1"/>
              </a:solidFill>
            </a:endParaRPr>
          </a:p>
        </p:txBody>
      </p:sp>
      <p:sp>
        <p:nvSpPr>
          <p:cNvPr id="360452" name="Rectangle 4"/>
          <p:cNvSpPr>
            <a:spLocks noChangeArrowheads="1" noTextEdit="1"/>
          </p:cNvSpPr>
          <p:nvPr>
            <p:ph type="sldImg"/>
          </p:nvPr>
        </p:nvSpPr>
        <p:spPr>
          <a:ln/>
        </p:spPr>
      </p:sp>
      <p:sp>
        <p:nvSpPr>
          <p:cNvPr id="360453" name="Rectangle 5"/>
          <p:cNvSpPr>
            <a:spLocks noGrp="1" noChangeArrowheads="1"/>
          </p:cNvSpPr>
          <p:nvPr>
            <p:ph type="body" idx="1"/>
          </p:nvPr>
        </p:nvSpPr>
        <p:spPr>
          <a:xfrm>
            <a:off x="477838" y="5400675"/>
            <a:ext cx="6359525" cy="3663950"/>
          </a:xfrm>
        </p:spPr>
        <p:txBody>
          <a:bodyPr/>
          <a:lstStyle/>
          <a:p>
            <a:r>
              <a:rPr lang="en-US" altLang="en-US"/>
              <a:t>Generating a Cartesian Product</a:t>
            </a:r>
          </a:p>
          <a:p>
            <a:pPr lvl="1"/>
            <a:r>
              <a:rPr lang="en-US" altLang="en-US">
                <a:solidFill>
                  <a:schemeClr val="tx1"/>
                </a:solidFill>
              </a:rPr>
              <a:t>A Cartesian product is generated if a join condition is omitted. The example in the slide displays the employee last name and the department name from the </a:t>
            </a:r>
            <a:r>
              <a:rPr lang="en-US" altLang="en-US">
                <a:solidFill>
                  <a:schemeClr val="tx1"/>
                </a:solidFill>
                <a:latin typeface="Courier New" panose="02070309020205020404" pitchFamily="49" charset="0"/>
              </a:rPr>
              <a:t>EMPLOYEES</a:t>
            </a:r>
            <a:r>
              <a:rPr lang="en-US" altLang="en-US">
                <a:solidFill>
                  <a:schemeClr val="tx1"/>
                </a:solidFill>
              </a:rPr>
              <a:t> and </a:t>
            </a:r>
            <a:r>
              <a:rPr lang="en-US" altLang="en-US">
                <a:solidFill>
                  <a:schemeClr val="tx1"/>
                </a:solidFill>
                <a:latin typeface="Courier New" panose="02070309020205020404" pitchFamily="49" charset="0"/>
              </a:rPr>
              <a:t>DEPARTMENTS</a:t>
            </a:r>
            <a:r>
              <a:rPr lang="en-US" altLang="en-US">
                <a:solidFill>
                  <a:schemeClr val="tx1"/>
                </a:solidFill>
              </a:rPr>
              <a:t> tables. Because no join condition was specified, all rows (20 rows) from the </a:t>
            </a:r>
            <a:r>
              <a:rPr lang="en-US" altLang="en-US">
                <a:solidFill>
                  <a:schemeClr val="tx1"/>
                </a:solidFill>
                <a:latin typeface="Courier New" panose="02070309020205020404" pitchFamily="49" charset="0"/>
              </a:rPr>
              <a:t>EMPLOYEES</a:t>
            </a:r>
            <a:r>
              <a:rPr lang="en-US" altLang="en-US">
                <a:solidFill>
                  <a:schemeClr val="tx1"/>
                </a:solidFill>
              </a:rPr>
              <a:t> table are joined with all rows (8 rows) in the </a:t>
            </a:r>
            <a:r>
              <a:rPr lang="en-US" altLang="en-US">
                <a:solidFill>
                  <a:schemeClr val="tx1"/>
                </a:solidFill>
                <a:latin typeface="Courier New" panose="02070309020205020404" pitchFamily="49" charset="0"/>
              </a:rPr>
              <a:t>DEPARTMENTS</a:t>
            </a:r>
            <a:r>
              <a:rPr lang="en-US" altLang="en-US">
                <a:solidFill>
                  <a:schemeClr val="tx1"/>
                </a:solidFill>
              </a:rPr>
              <a:t> table, thereby generating 160 rows in the output.</a:t>
            </a:r>
            <a:endParaRPr lang="en-US" altLang="en-US"/>
          </a:p>
        </p:txBody>
      </p:sp>
    </p:spTree>
    <p:extLst>
      <p:ext uri="{BB962C8B-B14F-4D97-AF65-F5344CB8AC3E}">
        <p14:creationId xmlns:p14="http://schemas.microsoft.com/office/powerpoint/2010/main" val="2305852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9287F04C-2260-4780-B485-7CB547F3F19F}" type="slidenum">
              <a:rPr lang="en-US" altLang="en-US">
                <a:solidFill>
                  <a:schemeClr val="tx1"/>
                </a:solidFill>
              </a:rPr>
              <a:pPr/>
              <a:t>15</a:t>
            </a:fld>
            <a:endParaRPr lang="en-US" altLang="en-US">
              <a:solidFill>
                <a:schemeClr val="tx1"/>
              </a:solidFill>
            </a:endParaRPr>
          </a:p>
        </p:txBody>
      </p:sp>
      <p:sp>
        <p:nvSpPr>
          <p:cNvPr id="362504" name="Rectangle 8"/>
          <p:cNvSpPr>
            <a:spLocks noChangeArrowheads="1" noTextEdit="1"/>
          </p:cNvSpPr>
          <p:nvPr>
            <p:ph type="sldImg"/>
          </p:nvPr>
        </p:nvSpPr>
        <p:spPr>
          <a:ln/>
        </p:spPr>
      </p:sp>
      <p:sp>
        <p:nvSpPr>
          <p:cNvPr id="362505" name="Rectangle 9"/>
          <p:cNvSpPr>
            <a:spLocks noGrp="1" noChangeArrowheads="1"/>
          </p:cNvSpPr>
          <p:nvPr>
            <p:ph type="body" idx="1"/>
          </p:nvPr>
        </p:nvSpPr>
        <p:spPr/>
        <p:txBody>
          <a:bodyPr/>
          <a:lstStyle/>
          <a:p>
            <a:r>
              <a:rPr lang="en-US" altLang="en-US"/>
              <a:t>Creating Cross Joins</a:t>
            </a:r>
          </a:p>
          <a:p>
            <a:pPr lvl="1"/>
            <a:r>
              <a:rPr lang="en-US" altLang="en-US"/>
              <a:t>The example in the slide produces a Cartesian product of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tables.</a:t>
            </a:r>
          </a:p>
        </p:txBody>
      </p:sp>
    </p:spTree>
    <p:extLst>
      <p:ext uri="{BB962C8B-B14F-4D97-AF65-F5344CB8AC3E}">
        <p14:creationId xmlns:p14="http://schemas.microsoft.com/office/powerpoint/2010/main" val="4001403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7 - </a:t>
            </a:r>
            <a:fld id="{46E9EE0F-32CF-4D8F-A7A9-D7F391B714B5}" type="slidenum">
              <a:rPr lang="en-US" altLang="en-US">
                <a:solidFill>
                  <a:schemeClr val="tx1"/>
                </a:solidFill>
              </a:rPr>
              <a:pPr/>
              <a:t>17</a:t>
            </a:fld>
            <a:endParaRPr lang="en-US" altLang="en-US">
              <a:solidFill>
                <a:schemeClr val="tx1"/>
              </a:solidFill>
            </a:endParaRPr>
          </a:p>
        </p:txBody>
      </p:sp>
      <p:sp>
        <p:nvSpPr>
          <p:cNvPr id="311300" name="Rectangle 4"/>
          <p:cNvSpPr>
            <a:spLocks noChangeArrowheads="1" noTextEdit="1"/>
          </p:cNvSpPr>
          <p:nvPr>
            <p:ph type="sldImg"/>
          </p:nvPr>
        </p:nvSpPr>
        <p:spPr>
          <a:ln/>
        </p:spPr>
      </p:sp>
      <p:sp>
        <p:nvSpPr>
          <p:cNvPr id="311301" name="Rectangle 5"/>
          <p:cNvSpPr>
            <a:spLocks noGrp="1" noChangeArrowheads="1"/>
          </p:cNvSpPr>
          <p:nvPr>
            <p:ph type="body" idx="1"/>
          </p:nvPr>
        </p:nvSpPr>
        <p:spPr>
          <a:xfrm>
            <a:off x="477838" y="5400675"/>
            <a:ext cx="6359525" cy="3663950"/>
          </a:xfrm>
        </p:spPr>
        <p:txBody>
          <a:bodyPr/>
          <a:lstStyle/>
          <a:p>
            <a:r>
              <a:rPr lang="en-US" altLang="en-US"/>
              <a:t>Using a Subquery to Solve a Problem</a:t>
            </a:r>
          </a:p>
          <a:p>
            <a:pPr lvl="1"/>
            <a:r>
              <a:rPr lang="en-US" altLang="en-US">
                <a:solidFill>
                  <a:schemeClr val="tx1"/>
                </a:solidFill>
              </a:rPr>
              <a:t>Suppose you want to write a query to find out who earns a salary greater than Abel’s salary. </a:t>
            </a:r>
          </a:p>
          <a:p>
            <a:pPr lvl="1"/>
            <a:r>
              <a:rPr lang="en-US" altLang="en-US">
                <a:solidFill>
                  <a:schemeClr val="tx1"/>
                </a:solidFill>
              </a:rPr>
              <a:t>To solve this problem, you need </a:t>
            </a:r>
            <a:r>
              <a:rPr lang="en-US" altLang="en-US" i="1">
                <a:solidFill>
                  <a:schemeClr val="tx1"/>
                </a:solidFill>
              </a:rPr>
              <a:t>two</a:t>
            </a:r>
            <a:r>
              <a:rPr lang="en-US" altLang="en-US">
                <a:solidFill>
                  <a:schemeClr val="tx1"/>
                </a:solidFill>
              </a:rPr>
              <a:t> queries: one to find how much Abel earns, and a second query to find who earns more than that amount. </a:t>
            </a:r>
          </a:p>
          <a:p>
            <a:pPr lvl="1"/>
            <a:r>
              <a:rPr lang="en-US" altLang="en-US">
                <a:solidFill>
                  <a:schemeClr val="tx1"/>
                </a:solidFill>
              </a:rPr>
              <a:t>You can solve this problem by combining the two queries, placing one query </a:t>
            </a:r>
            <a:r>
              <a:rPr lang="en-US" altLang="en-US" i="1">
                <a:solidFill>
                  <a:schemeClr val="tx1"/>
                </a:solidFill>
              </a:rPr>
              <a:t>inside</a:t>
            </a:r>
            <a:r>
              <a:rPr lang="en-US" altLang="en-US">
                <a:solidFill>
                  <a:schemeClr val="tx1"/>
                </a:solidFill>
              </a:rPr>
              <a:t> the other query.</a:t>
            </a:r>
          </a:p>
          <a:p>
            <a:pPr lvl="1"/>
            <a:r>
              <a:rPr lang="en-US" altLang="en-US">
                <a:solidFill>
                  <a:schemeClr val="tx1"/>
                </a:solidFill>
              </a:rPr>
              <a:t>The inner query (or </a:t>
            </a:r>
            <a:r>
              <a:rPr lang="en-US" altLang="en-US" i="1">
                <a:solidFill>
                  <a:schemeClr val="tx1"/>
                </a:solidFill>
              </a:rPr>
              <a:t>subquery</a:t>
            </a:r>
            <a:r>
              <a:rPr lang="en-US" altLang="en-US"/>
              <a:t>)</a:t>
            </a:r>
            <a:r>
              <a:rPr lang="en-US" altLang="en-US">
                <a:solidFill>
                  <a:schemeClr val="tx1"/>
                </a:solidFill>
              </a:rPr>
              <a:t> returns a value that is used by the outer query (or </a:t>
            </a:r>
            <a:r>
              <a:rPr lang="en-US" altLang="en-US" i="1">
                <a:solidFill>
                  <a:schemeClr val="tx1"/>
                </a:solidFill>
              </a:rPr>
              <a:t>main query</a:t>
            </a:r>
            <a:r>
              <a:rPr lang="en-US" altLang="en-US">
                <a:solidFill>
                  <a:schemeClr val="tx1"/>
                </a:solidFill>
              </a:rPr>
              <a:t>). Using a subquery is equivalent to performing two sequential queries and using the result of the first query as the search value in the second query.</a:t>
            </a:r>
            <a:endParaRPr lang="en-US" altLang="en-US"/>
          </a:p>
        </p:txBody>
      </p:sp>
    </p:spTree>
    <p:extLst>
      <p:ext uri="{BB962C8B-B14F-4D97-AF65-F5344CB8AC3E}">
        <p14:creationId xmlns:p14="http://schemas.microsoft.com/office/powerpoint/2010/main" val="3231944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7 - </a:t>
            </a:r>
            <a:fld id="{27C06885-3F74-4EAD-9B5B-105086DA83F5}" type="slidenum">
              <a:rPr lang="en-US" altLang="en-US">
                <a:solidFill>
                  <a:schemeClr val="tx1"/>
                </a:solidFill>
              </a:rPr>
              <a:pPr/>
              <a:t>18</a:t>
            </a:fld>
            <a:endParaRPr lang="en-US" altLang="en-US">
              <a:solidFill>
                <a:schemeClr val="tx1"/>
              </a:solidFill>
            </a:endParaRPr>
          </a:p>
        </p:txBody>
      </p:sp>
      <p:sp>
        <p:nvSpPr>
          <p:cNvPr id="313346" name="Rectangle 2"/>
          <p:cNvSpPr>
            <a:spLocks noChangeArrowheads="1" noTextEdit="1"/>
          </p:cNvSpPr>
          <p:nvPr>
            <p:ph type="sldImg"/>
          </p:nvPr>
        </p:nvSpPr>
        <p:spPr>
          <a:ln/>
        </p:spPr>
      </p:sp>
      <p:sp>
        <p:nvSpPr>
          <p:cNvPr id="313347" name="Rectangle 3"/>
          <p:cNvSpPr>
            <a:spLocks noGrp="1" noChangeArrowheads="1"/>
          </p:cNvSpPr>
          <p:nvPr>
            <p:ph type="body" idx="1"/>
          </p:nvPr>
        </p:nvSpPr>
        <p:spPr>
          <a:xfrm>
            <a:off x="477838" y="5400675"/>
            <a:ext cx="6359525" cy="3663950"/>
          </a:xfrm>
        </p:spPr>
        <p:txBody>
          <a:bodyPr/>
          <a:lstStyle/>
          <a:p>
            <a:r>
              <a:rPr lang="en-US" altLang="en-US"/>
              <a:t>Subquery Syntax</a:t>
            </a:r>
          </a:p>
          <a:p>
            <a:pPr lvl="1"/>
            <a:r>
              <a:rPr lang="en-US" altLang="en-US">
                <a:solidFill>
                  <a:schemeClr val="tx1"/>
                </a:solidFill>
              </a:rPr>
              <a:t>A subquery is a </a:t>
            </a:r>
            <a:r>
              <a:rPr lang="en-US" altLang="en-US">
                <a:solidFill>
                  <a:schemeClr val="tx1"/>
                </a:solidFill>
                <a:latin typeface="Courier New" panose="02070309020205020404" pitchFamily="49" charset="0"/>
              </a:rPr>
              <a:t>SELECT</a:t>
            </a:r>
            <a:r>
              <a:rPr lang="en-US" altLang="en-US">
                <a:solidFill>
                  <a:schemeClr val="tx1"/>
                </a:solidFill>
              </a:rPr>
              <a:t> statement that is embedded in the clause of another </a:t>
            </a:r>
            <a:r>
              <a:rPr lang="en-US" altLang="en-US">
                <a:solidFill>
                  <a:schemeClr val="tx1"/>
                </a:solidFill>
                <a:latin typeface="Courier New" panose="02070309020205020404" pitchFamily="49" charset="0"/>
              </a:rPr>
              <a:t>SELECT</a:t>
            </a:r>
            <a:r>
              <a:rPr lang="en-US" altLang="en-US">
                <a:solidFill>
                  <a:schemeClr val="tx1"/>
                </a:solidFill>
              </a:rPr>
              <a:t> statement. You can build powerful statements out of simple ones by using subqueries. They can be very useful when you need to select rows from a table with a condition that depends on the data in the table itself.</a:t>
            </a:r>
          </a:p>
          <a:p>
            <a:pPr lvl="1"/>
            <a:r>
              <a:rPr lang="en-US" altLang="en-US">
                <a:solidFill>
                  <a:schemeClr val="tx1"/>
                </a:solidFill>
              </a:rPr>
              <a:t>You can place the subquery in a number of SQL clauses, including the following:</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WHERE</a:t>
            </a:r>
            <a:r>
              <a:rPr lang="en-US" altLang="en-US">
                <a:solidFill>
                  <a:schemeClr val="tx1"/>
                </a:solidFill>
              </a:rPr>
              <a:t> clause</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HAVING</a:t>
            </a:r>
            <a:r>
              <a:rPr lang="en-US" altLang="en-US">
                <a:solidFill>
                  <a:schemeClr val="tx1"/>
                </a:solidFill>
              </a:rPr>
              <a:t> clause</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FROM</a:t>
            </a:r>
            <a:r>
              <a:rPr lang="en-US" altLang="en-US">
                <a:solidFill>
                  <a:schemeClr val="tx1"/>
                </a:solidFill>
              </a:rPr>
              <a:t> clause</a:t>
            </a:r>
          </a:p>
          <a:p>
            <a:pPr lvl="1"/>
            <a:r>
              <a:rPr lang="en-US" altLang="en-US">
                <a:solidFill>
                  <a:schemeClr val="tx1"/>
                </a:solidFill>
              </a:rPr>
              <a:t>In the syntax:</a:t>
            </a:r>
          </a:p>
          <a:p>
            <a:pPr lvl="1" algn="just"/>
            <a:r>
              <a:rPr lang="en-US" altLang="en-US" i="1">
                <a:solidFill>
                  <a:schemeClr val="tx1"/>
                </a:solidFill>
              </a:rPr>
              <a:t>	</a:t>
            </a:r>
            <a:r>
              <a:rPr lang="en-US" altLang="en-US" i="1">
                <a:solidFill>
                  <a:schemeClr val="tx1"/>
                </a:solidFill>
                <a:latin typeface="Courier New" panose="02070309020205020404" pitchFamily="49" charset="0"/>
              </a:rPr>
              <a:t>operator</a:t>
            </a:r>
            <a:r>
              <a:rPr lang="en-US" altLang="en-US">
                <a:solidFill>
                  <a:schemeClr val="tx1"/>
                </a:solidFill>
              </a:rPr>
              <a:t> includes a comparison condition such as </a:t>
            </a:r>
            <a:r>
              <a:rPr lang="en-US" altLang="en-US">
                <a:solidFill>
                  <a:schemeClr val="tx1"/>
                </a:solidFill>
                <a:latin typeface="Courier New" panose="02070309020205020404" pitchFamily="49" charset="0"/>
              </a:rPr>
              <a:t>&gt;</a:t>
            </a:r>
            <a:r>
              <a:rPr lang="en-US" altLang="en-US">
                <a:solidFill>
                  <a:schemeClr val="tx1"/>
                </a:solidFill>
              </a:rPr>
              <a:t>, </a:t>
            </a:r>
            <a:r>
              <a:rPr lang="en-US" altLang="en-US">
                <a:solidFill>
                  <a:schemeClr val="tx1"/>
                </a:solidFill>
                <a:latin typeface="Courier New" panose="02070309020205020404" pitchFamily="49" charset="0"/>
              </a:rPr>
              <a:t>=</a:t>
            </a:r>
            <a:r>
              <a:rPr lang="en-US" altLang="en-US">
                <a:solidFill>
                  <a:schemeClr val="tx1"/>
                </a:solidFill>
              </a:rPr>
              <a:t>, or </a:t>
            </a:r>
            <a:r>
              <a:rPr lang="en-US" altLang="en-US">
                <a:solidFill>
                  <a:schemeClr val="tx1"/>
                </a:solidFill>
                <a:latin typeface="Courier New" panose="02070309020205020404" pitchFamily="49" charset="0"/>
              </a:rPr>
              <a:t>IN</a:t>
            </a:r>
            <a:endParaRPr lang="en-US" altLang="en-US">
              <a:solidFill>
                <a:schemeClr val="tx1"/>
              </a:solidFill>
            </a:endParaRPr>
          </a:p>
          <a:p>
            <a:pPr lvl="1"/>
            <a:r>
              <a:rPr lang="en-US" altLang="en-US" b="1">
                <a:solidFill>
                  <a:schemeClr val="tx1"/>
                </a:solidFill>
              </a:rPr>
              <a:t>Note:</a:t>
            </a:r>
            <a:r>
              <a:rPr lang="en-US" altLang="en-US">
                <a:solidFill>
                  <a:schemeClr val="tx1"/>
                </a:solidFill>
              </a:rPr>
              <a:t> Comparison conditions fall into two classes: single-row operators (</a:t>
            </a:r>
            <a:r>
              <a:rPr lang="en-US" altLang="en-US">
                <a:solidFill>
                  <a:schemeClr val="tx1"/>
                </a:solidFill>
                <a:latin typeface="Courier New" panose="02070309020205020404" pitchFamily="49" charset="0"/>
              </a:rPr>
              <a:t>&gt;</a:t>
            </a:r>
            <a:r>
              <a:rPr lang="en-US" altLang="en-US">
                <a:solidFill>
                  <a:schemeClr val="tx1"/>
                </a:solidFill>
              </a:rPr>
              <a:t>, </a:t>
            </a:r>
            <a:r>
              <a:rPr lang="en-US" altLang="en-US">
                <a:solidFill>
                  <a:schemeClr val="tx1"/>
                </a:solidFill>
                <a:latin typeface="Courier New" panose="02070309020205020404" pitchFamily="49" charset="0"/>
              </a:rPr>
              <a:t>=</a:t>
            </a:r>
            <a:r>
              <a:rPr lang="en-US" altLang="en-US">
                <a:solidFill>
                  <a:schemeClr val="tx1"/>
                </a:solidFill>
              </a:rPr>
              <a:t>, </a:t>
            </a:r>
            <a:r>
              <a:rPr lang="en-US" altLang="en-US">
                <a:solidFill>
                  <a:schemeClr val="tx1"/>
                </a:solidFill>
                <a:latin typeface="Courier New" panose="02070309020205020404" pitchFamily="49" charset="0"/>
              </a:rPr>
              <a:t>&gt;=</a:t>
            </a:r>
            <a:r>
              <a:rPr lang="en-US" altLang="en-US">
                <a:solidFill>
                  <a:schemeClr val="tx1"/>
                </a:solidFill>
              </a:rPr>
              <a:t>, </a:t>
            </a:r>
            <a:r>
              <a:rPr lang="en-US" altLang="en-US">
                <a:solidFill>
                  <a:schemeClr val="tx1"/>
                </a:solidFill>
                <a:latin typeface="Courier New" panose="02070309020205020404" pitchFamily="49" charset="0"/>
              </a:rPr>
              <a:t>&lt;</a:t>
            </a:r>
            <a:r>
              <a:rPr lang="en-US" altLang="en-US">
                <a:solidFill>
                  <a:schemeClr val="tx1"/>
                </a:solidFill>
              </a:rPr>
              <a:t>, </a:t>
            </a:r>
            <a:r>
              <a:rPr lang="en-US" altLang="en-US">
                <a:solidFill>
                  <a:schemeClr val="tx1"/>
                </a:solidFill>
                <a:latin typeface="Courier New" panose="02070309020205020404" pitchFamily="49" charset="0"/>
              </a:rPr>
              <a:t>&lt;&gt;</a:t>
            </a:r>
            <a:r>
              <a:rPr lang="en-US" altLang="en-US">
                <a:solidFill>
                  <a:schemeClr val="tx1"/>
                </a:solidFill>
              </a:rPr>
              <a:t>, </a:t>
            </a:r>
            <a:r>
              <a:rPr lang="en-US" altLang="en-US">
                <a:solidFill>
                  <a:schemeClr val="tx1"/>
                </a:solidFill>
                <a:latin typeface="Courier New" panose="02070309020205020404" pitchFamily="49" charset="0"/>
              </a:rPr>
              <a:t>&lt;=</a:t>
            </a:r>
            <a:r>
              <a:rPr lang="en-US" altLang="en-US">
                <a:solidFill>
                  <a:schemeClr val="tx1"/>
                </a:solidFill>
              </a:rPr>
              <a:t>) and multiple-row operators (</a:t>
            </a:r>
            <a:r>
              <a:rPr lang="en-US" altLang="en-US">
                <a:solidFill>
                  <a:schemeClr val="tx1"/>
                </a:solidFill>
                <a:latin typeface="Courier New" panose="02070309020205020404" pitchFamily="49" charset="0"/>
              </a:rPr>
              <a:t>IN</a:t>
            </a:r>
            <a:r>
              <a:rPr lang="en-US" altLang="en-US">
                <a:solidFill>
                  <a:schemeClr val="tx1"/>
                </a:solidFill>
              </a:rPr>
              <a:t>, </a:t>
            </a:r>
            <a:r>
              <a:rPr lang="en-US" altLang="en-US">
                <a:solidFill>
                  <a:schemeClr val="tx1"/>
                </a:solidFill>
                <a:latin typeface="Courier New" panose="02070309020205020404" pitchFamily="49" charset="0"/>
              </a:rPr>
              <a:t>ANY</a:t>
            </a:r>
            <a:r>
              <a:rPr lang="en-US" altLang="en-US">
                <a:solidFill>
                  <a:schemeClr val="tx1"/>
                </a:solidFill>
              </a:rPr>
              <a:t>, </a:t>
            </a:r>
            <a:r>
              <a:rPr lang="en-US" altLang="en-US">
                <a:solidFill>
                  <a:schemeClr val="tx1"/>
                </a:solidFill>
                <a:latin typeface="Courier New" panose="02070309020205020404" pitchFamily="49" charset="0"/>
              </a:rPr>
              <a:t>ALL</a:t>
            </a:r>
            <a:r>
              <a:rPr lang="en-US" altLang="en-US">
                <a:solidFill>
                  <a:schemeClr val="tx1"/>
                </a:solidFill>
              </a:rPr>
              <a:t>).</a:t>
            </a:r>
          </a:p>
          <a:p>
            <a:pPr lvl="1"/>
            <a:r>
              <a:rPr lang="en-US" altLang="en-US">
                <a:solidFill>
                  <a:schemeClr val="tx1"/>
                </a:solidFill>
              </a:rPr>
              <a:t>The subquery is often referred to as a nested </a:t>
            </a:r>
            <a:r>
              <a:rPr lang="en-US" altLang="en-US">
                <a:solidFill>
                  <a:schemeClr val="tx1"/>
                </a:solidFill>
                <a:latin typeface="Courier New" panose="02070309020205020404" pitchFamily="49" charset="0"/>
              </a:rPr>
              <a:t>SELECT</a:t>
            </a:r>
            <a:r>
              <a:rPr lang="en-US" altLang="en-US">
                <a:solidFill>
                  <a:schemeClr val="tx1"/>
                </a:solidFill>
              </a:rPr>
              <a:t>, sub-</a:t>
            </a:r>
            <a:r>
              <a:rPr lang="en-US" altLang="en-US">
                <a:solidFill>
                  <a:schemeClr val="tx1"/>
                </a:solidFill>
                <a:latin typeface="Courier New" panose="02070309020205020404" pitchFamily="49" charset="0"/>
              </a:rPr>
              <a:t>SELECT</a:t>
            </a:r>
            <a:r>
              <a:rPr lang="en-US" altLang="en-US">
                <a:solidFill>
                  <a:schemeClr val="tx1"/>
                </a:solidFill>
              </a:rPr>
              <a:t>, or inner </a:t>
            </a:r>
            <a:r>
              <a:rPr lang="en-US" altLang="en-US">
                <a:solidFill>
                  <a:schemeClr val="tx1"/>
                </a:solidFill>
                <a:latin typeface="Courier New" panose="02070309020205020404" pitchFamily="49" charset="0"/>
              </a:rPr>
              <a:t>SELECT</a:t>
            </a:r>
            <a:r>
              <a:rPr lang="en-US" altLang="en-US">
                <a:solidFill>
                  <a:schemeClr val="tx1"/>
                </a:solidFill>
              </a:rPr>
              <a:t> statement. The subquery generally executes first, and its output is used to complete the query condition for the main (or outer) query.</a:t>
            </a:r>
            <a:endParaRPr lang="en-US" altLang="en-US"/>
          </a:p>
        </p:txBody>
      </p:sp>
    </p:spTree>
    <p:extLst>
      <p:ext uri="{BB962C8B-B14F-4D97-AF65-F5344CB8AC3E}">
        <p14:creationId xmlns:p14="http://schemas.microsoft.com/office/powerpoint/2010/main" val="827502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7 - </a:t>
            </a:r>
            <a:fld id="{1E74327B-A345-4B6B-A4BF-59DB94C000CF}" type="slidenum">
              <a:rPr lang="en-US" altLang="en-US">
                <a:solidFill>
                  <a:schemeClr val="tx1"/>
                </a:solidFill>
              </a:rPr>
              <a:pPr/>
              <a:t>19</a:t>
            </a:fld>
            <a:endParaRPr lang="en-US" altLang="en-US">
              <a:solidFill>
                <a:schemeClr val="tx1"/>
              </a:solidFill>
            </a:endParaRPr>
          </a:p>
        </p:txBody>
      </p:sp>
      <p:sp>
        <p:nvSpPr>
          <p:cNvPr id="315394" name="Rectangle 2"/>
          <p:cNvSpPr>
            <a:spLocks noChangeArrowheads="1" noTextEdit="1"/>
          </p:cNvSpPr>
          <p:nvPr>
            <p:ph type="sldImg"/>
          </p:nvPr>
        </p:nvSpPr>
        <p:spPr>
          <a:ln/>
        </p:spPr>
      </p:sp>
      <p:sp>
        <p:nvSpPr>
          <p:cNvPr id="315395" name="Rectangle 3"/>
          <p:cNvSpPr>
            <a:spLocks noGrp="1" noChangeArrowheads="1"/>
          </p:cNvSpPr>
          <p:nvPr>
            <p:ph type="body" idx="1"/>
          </p:nvPr>
        </p:nvSpPr>
        <p:spPr>
          <a:xfrm>
            <a:off x="477838" y="5400675"/>
            <a:ext cx="6359525" cy="3663950"/>
          </a:xfrm>
        </p:spPr>
        <p:txBody>
          <a:bodyPr/>
          <a:lstStyle/>
          <a:p>
            <a:r>
              <a:rPr lang="en-US" altLang="en-US"/>
              <a:t>Using a Subquery</a:t>
            </a:r>
          </a:p>
          <a:p>
            <a:pPr lvl="1"/>
            <a:r>
              <a:rPr lang="en-US" altLang="en-US"/>
              <a:t>In the slide, the inner query determines the salary of employee Abel. The outer query takes the result of the inner query and uses this result to display all the employees who earn more than employee Abel.</a:t>
            </a:r>
          </a:p>
        </p:txBody>
      </p:sp>
    </p:spTree>
    <p:extLst>
      <p:ext uri="{BB962C8B-B14F-4D97-AF65-F5344CB8AC3E}">
        <p14:creationId xmlns:p14="http://schemas.microsoft.com/office/powerpoint/2010/main" val="293952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8 - </a:t>
            </a:r>
            <a:fld id="{FAC00DD6-30E7-47BE-83C7-09058B3F28DA}" type="slidenum">
              <a:rPr lang="en-US" altLang="en-US">
                <a:solidFill>
                  <a:schemeClr val="tx1"/>
                </a:solidFill>
              </a:rPr>
              <a:pPr/>
              <a:t>22</a:t>
            </a:fld>
            <a:endParaRPr lang="en-US" altLang="en-US">
              <a:solidFill>
                <a:schemeClr val="tx1"/>
              </a:solidFill>
            </a:endParaRPr>
          </a:p>
        </p:txBody>
      </p:sp>
      <p:sp>
        <p:nvSpPr>
          <p:cNvPr id="311298" name="Rectangle 2"/>
          <p:cNvSpPr>
            <a:spLocks noChangeArrowheads="1" noTextEdit="1"/>
          </p:cNvSpPr>
          <p:nvPr>
            <p:ph type="sldImg"/>
          </p:nvPr>
        </p:nvSpPr>
        <p:spPr>
          <a:ln/>
        </p:spPr>
      </p:sp>
      <p:sp>
        <p:nvSpPr>
          <p:cNvPr id="311299" name="Rectangle 3"/>
          <p:cNvSpPr>
            <a:spLocks noGrp="1" noChangeArrowheads="1"/>
          </p:cNvSpPr>
          <p:nvPr>
            <p:ph type="body" idx="1"/>
          </p:nvPr>
        </p:nvSpPr>
        <p:spPr>
          <a:xfrm>
            <a:off x="477838" y="5400675"/>
            <a:ext cx="6359525" cy="3663950"/>
          </a:xfrm>
        </p:spPr>
        <p:txBody>
          <a:bodyPr/>
          <a:lstStyle/>
          <a:p>
            <a:r>
              <a:rPr lang="en-US" altLang="en-US"/>
              <a:t>Set Operators</a:t>
            </a:r>
          </a:p>
          <a:p>
            <a:pPr lvl="1"/>
            <a:r>
              <a:rPr lang="en-US" altLang="en-US">
                <a:solidFill>
                  <a:schemeClr val="tx1"/>
                </a:solidFill>
              </a:rPr>
              <a:t>Set operators combine the results of two or more component queries into one result. Queries containing set operators are called </a:t>
            </a:r>
            <a:r>
              <a:rPr lang="en-US" altLang="en-US" i="1">
                <a:solidFill>
                  <a:schemeClr val="tx1"/>
                </a:solidFill>
              </a:rPr>
              <a:t>compound</a:t>
            </a:r>
            <a:r>
              <a:rPr lang="en-US" altLang="en-US">
                <a:solidFill>
                  <a:schemeClr val="tx1"/>
                </a:solidFill>
              </a:rPr>
              <a:t> </a:t>
            </a:r>
            <a:r>
              <a:rPr lang="en-US" altLang="en-US" i="1">
                <a:solidFill>
                  <a:schemeClr val="tx1"/>
                </a:solidFill>
              </a:rPr>
              <a:t>queries</a:t>
            </a:r>
            <a:r>
              <a:rPr lang="en-US" altLang="en-US">
                <a:solidFill>
                  <a:schemeClr val="tx1"/>
                </a:solidFill>
              </a:rPr>
              <a:t>.</a:t>
            </a: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endParaRPr lang="en-US" altLang="en-US">
              <a:solidFill>
                <a:schemeClr val="tx1"/>
              </a:solidFill>
            </a:endParaRPr>
          </a:p>
          <a:p>
            <a:pPr lvl="1">
              <a:spcBef>
                <a:spcPct val="65000"/>
              </a:spcBef>
            </a:pPr>
            <a:endParaRPr lang="en-US" altLang="en-US">
              <a:solidFill>
                <a:schemeClr val="tx1"/>
              </a:solidFill>
            </a:endParaRPr>
          </a:p>
          <a:p>
            <a:pPr lvl="1">
              <a:spcBef>
                <a:spcPct val="65000"/>
              </a:spcBef>
            </a:pPr>
            <a:r>
              <a:rPr lang="en-US" altLang="en-US">
                <a:solidFill>
                  <a:schemeClr val="tx1"/>
                </a:solidFill>
              </a:rPr>
              <a:t>All set operators have equal precedence. If a SQL statement contains multiple set operators, the Oracle server evaluates them from left (top) to right (bottom)—if no parentheses explicitly specify another order. You should use parentheses to specify the order of evaluation explicitly in queries that use the </a:t>
            </a:r>
            <a:r>
              <a:rPr lang="en-US" altLang="en-US">
                <a:solidFill>
                  <a:schemeClr val="tx1"/>
                </a:solidFill>
                <a:latin typeface="Courier New" panose="02070309020205020404" pitchFamily="49" charset="0"/>
              </a:rPr>
              <a:t>INTERSECT</a:t>
            </a:r>
            <a:r>
              <a:rPr lang="en-US" altLang="en-US">
                <a:solidFill>
                  <a:schemeClr val="tx1"/>
                </a:solidFill>
              </a:rPr>
              <a:t> operator with other set operators.</a:t>
            </a:r>
          </a:p>
        </p:txBody>
      </p:sp>
      <p:graphicFrame>
        <p:nvGraphicFramePr>
          <p:cNvPr id="311300" name="Object 4"/>
          <p:cNvGraphicFramePr>
            <a:graphicFrameLocks/>
          </p:cNvGraphicFramePr>
          <p:nvPr/>
        </p:nvGraphicFramePr>
        <p:xfrm>
          <a:off x="533400" y="6122988"/>
          <a:ext cx="6191250" cy="1431925"/>
        </p:xfrm>
        <a:graphic>
          <a:graphicData uri="http://schemas.openxmlformats.org/presentationml/2006/ole">
            <mc:AlternateContent xmlns:mc="http://schemas.openxmlformats.org/markup-compatibility/2006">
              <mc:Choice xmlns:v="urn:schemas-microsoft-com:vml" Requires="v">
                <p:oleObj spid="_x0000_s27656" name="Document" r:id="rId4" imgW="6763680" imgH="1654920" progId="Word.Document.8">
                  <p:embed/>
                </p:oleObj>
              </mc:Choice>
              <mc:Fallback>
                <p:oleObj name="Document" r:id="rId4" imgW="6763680" imgH="16549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6122988"/>
                        <a:ext cx="619125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46776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8 - </a:t>
            </a:r>
            <a:fld id="{DFAFEBA3-07F1-4DD4-9D47-33D52A46AADE}" type="slidenum">
              <a:rPr lang="en-US" altLang="en-US">
                <a:solidFill>
                  <a:schemeClr val="tx1"/>
                </a:solidFill>
              </a:rPr>
              <a:pPr/>
              <a:t>23</a:t>
            </a:fld>
            <a:endParaRPr lang="en-US" altLang="en-US">
              <a:solidFill>
                <a:schemeClr val="tx1"/>
              </a:solidFill>
            </a:endParaRPr>
          </a:p>
        </p:txBody>
      </p:sp>
      <p:sp>
        <p:nvSpPr>
          <p:cNvPr id="321538" name="Rectangle 2"/>
          <p:cNvSpPr>
            <a:spLocks noChangeArrowheads="1" noTextEdit="1"/>
          </p:cNvSpPr>
          <p:nvPr>
            <p:ph type="sldImg"/>
          </p:nvPr>
        </p:nvSpPr>
        <p:spPr>
          <a:ln/>
        </p:spPr>
      </p:sp>
      <p:sp>
        <p:nvSpPr>
          <p:cNvPr id="321539"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UNION</a:t>
            </a:r>
            <a:r>
              <a:rPr lang="en-US" altLang="en-US"/>
              <a:t> Operator</a:t>
            </a:r>
          </a:p>
          <a:p>
            <a:pPr lvl="1"/>
            <a:r>
              <a:rPr lang="en-US" altLang="en-US">
                <a:solidFill>
                  <a:schemeClr val="tx1"/>
                </a:solidFill>
              </a:rPr>
              <a:t>The </a:t>
            </a:r>
            <a:r>
              <a:rPr lang="en-US" altLang="en-US">
                <a:solidFill>
                  <a:schemeClr val="tx1"/>
                </a:solidFill>
                <a:latin typeface="Courier New" panose="02070309020205020404" pitchFamily="49" charset="0"/>
              </a:rPr>
              <a:t>UNION</a:t>
            </a:r>
            <a:r>
              <a:rPr lang="en-US" altLang="en-US">
                <a:solidFill>
                  <a:schemeClr val="tx1"/>
                </a:solidFill>
              </a:rPr>
              <a:t> operator returns all rows that are selected by either query. Use the </a:t>
            </a:r>
            <a:r>
              <a:rPr lang="en-US" altLang="en-US">
                <a:solidFill>
                  <a:schemeClr val="tx1"/>
                </a:solidFill>
                <a:latin typeface="Courier New" panose="02070309020205020404" pitchFamily="49" charset="0"/>
              </a:rPr>
              <a:t>UNION</a:t>
            </a:r>
            <a:r>
              <a:rPr lang="en-US" altLang="en-US">
                <a:solidFill>
                  <a:schemeClr val="tx1"/>
                </a:solidFill>
              </a:rPr>
              <a:t> operator to return all rows from multiple tables and eliminate any duplicate rows.</a:t>
            </a:r>
          </a:p>
          <a:p>
            <a:pPr lvl="1"/>
            <a:r>
              <a:rPr lang="en-US" altLang="en-US" b="1">
                <a:solidFill>
                  <a:schemeClr val="tx1"/>
                </a:solidFill>
              </a:rPr>
              <a:t>Guidelines</a:t>
            </a:r>
          </a:p>
          <a:p>
            <a:pPr lvl="2"/>
            <a:r>
              <a:rPr lang="en-US" altLang="en-US">
                <a:solidFill>
                  <a:schemeClr val="tx1"/>
                </a:solidFill>
              </a:rPr>
              <a:t>The number of columns being selected must be the same.</a:t>
            </a:r>
          </a:p>
          <a:p>
            <a:pPr lvl="2"/>
            <a:r>
              <a:rPr lang="en-US" altLang="en-US">
                <a:solidFill>
                  <a:schemeClr val="tx1"/>
                </a:solidFill>
              </a:rPr>
              <a:t>The data types of the columns being selected must be in the same data type group (such as numeric or character). </a:t>
            </a:r>
          </a:p>
          <a:p>
            <a:pPr lvl="2"/>
            <a:r>
              <a:rPr lang="en-US" altLang="en-US">
                <a:solidFill>
                  <a:schemeClr val="tx1"/>
                </a:solidFill>
              </a:rPr>
              <a:t>The names of the columns need not be identical.</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UNION</a:t>
            </a:r>
            <a:r>
              <a:rPr lang="en-US" altLang="en-US">
                <a:solidFill>
                  <a:schemeClr val="tx1"/>
                </a:solidFill>
              </a:rPr>
              <a:t> operates over all of the columns being selected.</a:t>
            </a:r>
          </a:p>
          <a:p>
            <a:pPr lvl="2">
              <a:buSzPct val="70000"/>
              <a:buFont typeface="Courier New" panose="02070309020205020404" pitchFamily="49" charset="0"/>
              <a:buChar char="•"/>
            </a:pPr>
            <a:r>
              <a:rPr lang="en-US" altLang="en-US">
                <a:solidFill>
                  <a:schemeClr val="tx1"/>
                </a:solidFill>
                <a:latin typeface="Courier New" panose="02070309020205020404" pitchFamily="49" charset="0"/>
              </a:rPr>
              <a:t>NULL</a:t>
            </a:r>
            <a:r>
              <a:rPr lang="en-US" altLang="en-US">
                <a:solidFill>
                  <a:schemeClr val="tx1"/>
                </a:solidFill>
              </a:rPr>
              <a:t> values are not ignored during duplicate checking. </a:t>
            </a:r>
          </a:p>
          <a:p>
            <a:pPr lvl="2"/>
            <a:r>
              <a:rPr lang="en-US" altLang="en-US">
                <a:solidFill>
                  <a:schemeClr val="tx1"/>
                </a:solidFill>
              </a:rPr>
              <a:t>By default, the output is sorted in ascending order of the columns of the </a:t>
            </a:r>
            <a:r>
              <a:rPr lang="en-US" altLang="en-US">
                <a:solidFill>
                  <a:schemeClr val="tx1"/>
                </a:solidFill>
                <a:latin typeface="Courier New" panose="02070309020205020404" pitchFamily="49" charset="0"/>
              </a:rPr>
              <a:t>SELECT</a:t>
            </a:r>
            <a:r>
              <a:rPr lang="en-US" altLang="en-US">
                <a:solidFill>
                  <a:schemeClr val="tx1"/>
                </a:solidFill>
              </a:rPr>
              <a:t> clause.</a:t>
            </a:r>
            <a:endParaRPr lang="en-US" altLang="en-US"/>
          </a:p>
        </p:txBody>
      </p:sp>
    </p:spTree>
    <p:extLst>
      <p:ext uri="{BB962C8B-B14F-4D97-AF65-F5344CB8AC3E}">
        <p14:creationId xmlns:p14="http://schemas.microsoft.com/office/powerpoint/2010/main" val="3814753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8 - </a:t>
            </a:r>
            <a:fld id="{66FBAD7D-7F0C-4B3F-8213-56498A8B91B4}" type="slidenum">
              <a:rPr lang="en-US" altLang="en-US">
                <a:solidFill>
                  <a:schemeClr val="tx1"/>
                </a:solidFill>
              </a:rPr>
              <a:pPr/>
              <a:t>24</a:t>
            </a:fld>
            <a:endParaRPr lang="en-US" altLang="en-US">
              <a:solidFill>
                <a:schemeClr val="tx1"/>
              </a:solidFill>
            </a:endParaRPr>
          </a:p>
        </p:txBody>
      </p:sp>
      <p:pic>
        <p:nvPicPr>
          <p:cNvPr id="323597" name="Picture 13" descr="C:\project-SQLFund1\images\img08-14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382000"/>
            <a:ext cx="3886200" cy="762000"/>
          </a:xfrm>
          <a:prstGeom prst="rect">
            <a:avLst/>
          </a:prstGeom>
          <a:noFill/>
          <a:extLst>
            <a:ext uri="{909E8E84-426E-40DD-AFC4-6F175D3DCCD1}">
              <a14:hiddenFill xmlns:a14="http://schemas.microsoft.com/office/drawing/2010/main">
                <a:solidFill>
                  <a:srgbClr val="FFFFFF"/>
                </a:solidFill>
              </a14:hiddenFill>
            </a:ext>
          </a:extLst>
        </p:spPr>
      </p:pic>
      <p:sp>
        <p:nvSpPr>
          <p:cNvPr id="323586" name="Rectangle 2"/>
          <p:cNvSpPr>
            <a:spLocks noChangeArrowheads="1" noTextEdit="1"/>
          </p:cNvSpPr>
          <p:nvPr>
            <p:ph type="sldImg"/>
          </p:nvPr>
        </p:nvSpPr>
        <p:spPr>
          <a:ln/>
        </p:spPr>
      </p:sp>
      <p:sp>
        <p:nvSpPr>
          <p:cNvPr id="323587" name="Rectangle 3"/>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UNION</a:t>
            </a:r>
            <a:r>
              <a:rPr lang="en-US" altLang="en-US"/>
              <a:t> Operator </a:t>
            </a:r>
          </a:p>
          <a:p>
            <a:pPr lvl="1"/>
            <a:r>
              <a:rPr lang="en-US" altLang="en-US">
                <a:solidFill>
                  <a:schemeClr val="tx1"/>
                </a:solidFill>
              </a:rPr>
              <a:t>The </a:t>
            </a:r>
            <a:r>
              <a:rPr lang="en-US" altLang="en-US">
                <a:solidFill>
                  <a:schemeClr val="tx1"/>
                </a:solidFill>
                <a:latin typeface="Courier New" panose="02070309020205020404" pitchFamily="49" charset="0"/>
              </a:rPr>
              <a:t>UNION</a:t>
            </a:r>
            <a:r>
              <a:rPr lang="en-US" altLang="en-US">
                <a:solidFill>
                  <a:schemeClr val="tx1"/>
                </a:solidFill>
              </a:rPr>
              <a:t> operator eliminates any duplicate records. If records that occur in both the </a:t>
            </a:r>
            <a:r>
              <a:rPr lang="en-US" altLang="en-US">
                <a:solidFill>
                  <a:schemeClr val="tx1"/>
                </a:solidFill>
                <a:latin typeface="Courier New" panose="02070309020205020404" pitchFamily="49" charset="0"/>
              </a:rPr>
              <a:t>EMPLOYEES</a:t>
            </a:r>
            <a:r>
              <a:rPr lang="en-US" altLang="en-US">
                <a:solidFill>
                  <a:schemeClr val="tx1"/>
                </a:solidFill>
              </a:rPr>
              <a:t> and the </a:t>
            </a:r>
            <a:r>
              <a:rPr lang="en-US" altLang="en-US">
                <a:solidFill>
                  <a:schemeClr val="tx1"/>
                </a:solidFill>
                <a:latin typeface="Courier New" panose="02070309020205020404" pitchFamily="49" charset="0"/>
              </a:rPr>
              <a:t>JOB_HISTORY</a:t>
            </a:r>
            <a:r>
              <a:rPr lang="en-US" altLang="en-US">
                <a:solidFill>
                  <a:schemeClr val="tx1"/>
                </a:solidFill>
              </a:rPr>
              <a:t> tables are identical, the records are displayed only once. Observe in the output shown in the slide that the record for the employee with the </a:t>
            </a:r>
            <a:r>
              <a:rPr lang="en-US" altLang="en-US">
                <a:solidFill>
                  <a:schemeClr val="tx1"/>
                </a:solidFill>
                <a:latin typeface="Courier New" panose="02070309020205020404" pitchFamily="49" charset="0"/>
              </a:rPr>
              <a:t>EMPLOYEE_ID</a:t>
            </a:r>
            <a:r>
              <a:rPr lang="en-US" altLang="en-US">
                <a:solidFill>
                  <a:schemeClr val="tx1"/>
                </a:solidFill>
              </a:rPr>
              <a:t> 200 appears twice because the </a:t>
            </a:r>
            <a:r>
              <a:rPr lang="en-US" altLang="en-US">
                <a:solidFill>
                  <a:schemeClr val="tx1"/>
                </a:solidFill>
                <a:latin typeface="Courier New" panose="02070309020205020404" pitchFamily="49" charset="0"/>
              </a:rPr>
              <a:t>JOB_ID</a:t>
            </a:r>
            <a:r>
              <a:rPr lang="en-US" altLang="en-US">
                <a:solidFill>
                  <a:schemeClr val="tx1"/>
                </a:solidFill>
              </a:rPr>
              <a:t> is different in each row. </a:t>
            </a:r>
          </a:p>
          <a:p>
            <a:pPr lvl="1"/>
            <a:r>
              <a:rPr lang="en-US" altLang="en-US">
                <a:solidFill>
                  <a:schemeClr val="tx1"/>
                </a:solidFill>
              </a:rPr>
              <a:t>Consider the following example:</a:t>
            </a:r>
          </a:p>
          <a:p>
            <a:pPr lvl="1">
              <a:spcBef>
                <a:spcPct val="0"/>
              </a:spcBef>
            </a:pPr>
            <a:r>
              <a:rPr lang="en-US" altLang="en-US" sz="1100" b="1">
                <a:solidFill>
                  <a:schemeClr val="tx1"/>
                </a:solidFill>
                <a:latin typeface="Courier New" panose="02070309020205020404" pitchFamily="49" charset="0"/>
              </a:rPr>
              <a:t>  </a:t>
            </a:r>
            <a:r>
              <a:rPr lang="en-US" altLang="en-US" sz="1100">
                <a:solidFill>
                  <a:schemeClr val="tx1"/>
                </a:solidFill>
                <a:latin typeface="Courier New" panose="02070309020205020404" pitchFamily="49" charset="0"/>
              </a:rPr>
              <a:t>SELECT  employee_id, job_id, department_id</a:t>
            </a:r>
          </a:p>
          <a:p>
            <a:pPr lvl="1">
              <a:spcBef>
                <a:spcPct val="0"/>
              </a:spcBef>
            </a:pPr>
            <a:r>
              <a:rPr lang="en-US" altLang="en-US" sz="1100">
                <a:solidFill>
                  <a:schemeClr val="tx1"/>
                </a:solidFill>
                <a:latin typeface="Courier New" panose="02070309020205020404" pitchFamily="49" charset="0"/>
              </a:rPr>
              <a:t>  FROM    employees</a:t>
            </a:r>
          </a:p>
          <a:p>
            <a:pPr lvl="1">
              <a:spcBef>
                <a:spcPct val="0"/>
              </a:spcBef>
            </a:pPr>
            <a:r>
              <a:rPr lang="en-US" altLang="en-US" sz="1100">
                <a:solidFill>
                  <a:schemeClr val="tx1"/>
                </a:solidFill>
                <a:latin typeface="Courier New" panose="02070309020205020404" pitchFamily="49" charset="0"/>
              </a:rPr>
              <a:t>  UNION</a:t>
            </a:r>
          </a:p>
          <a:p>
            <a:pPr lvl="1">
              <a:spcBef>
                <a:spcPct val="0"/>
              </a:spcBef>
            </a:pPr>
            <a:r>
              <a:rPr lang="en-US" altLang="en-US" sz="1100">
                <a:solidFill>
                  <a:schemeClr val="tx1"/>
                </a:solidFill>
                <a:latin typeface="Courier New" panose="02070309020205020404" pitchFamily="49" charset="0"/>
              </a:rPr>
              <a:t>  SELECT  employee_id, job_id, department_id</a:t>
            </a:r>
          </a:p>
          <a:p>
            <a:pPr lvl="1">
              <a:spcBef>
                <a:spcPct val="0"/>
              </a:spcBef>
            </a:pPr>
            <a:r>
              <a:rPr lang="en-US" altLang="en-US" sz="1100">
                <a:solidFill>
                  <a:schemeClr val="tx1"/>
                </a:solidFill>
                <a:latin typeface="Courier New" panose="02070309020205020404" pitchFamily="49" charset="0"/>
              </a:rPr>
              <a:t>  FROM    job_history;</a:t>
            </a:r>
            <a:endParaRPr lang="en-US" altLang="en-US"/>
          </a:p>
        </p:txBody>
      </p:sp>
      <p:sp>
        <p:nvSpPr>
          <p:cNvPr id="323595" name="Rectangle 11"/>
          <p:cNvSpPr>
            <a:spLocks noChangeArrowheads="1"/>
          </p:cNvSpPr>
          <p:nvPr/>
        </p:nvSpPr>
        <p:spPr bwMode="auto">
          <a:xfrm>
            <a:off x="762000" y="8382000"/>
            <a:ext cx="3886200" cy="7620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23596" name="Picture 12" descr="C:\project-SQLFund1\images\img08-14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7467600"/>
            <a:ext cx="3863975" cy="731838"/>
          </a:xfrm>
          <a:prstGeom prst="rect">
            <a:avLst/>
          </a:prstGeom>
          <a:noFill/>
          <a:extLst>
            <a:ext uri="{909E8E84-426E-40DD-AFC4-6F175D3DCCD1}">
              <a14:hiddenFill xmlns:a14="http://schemas.microsoft.com/office/drawing/2010/main">
                <a:solidFill>
                  <a:srgbClr val="FFFFFF"/>
                </a:solidFill>
              </a14:hiddenFill>
            </a:ext>
          </a:extLst>
        </p:spPr>
      </p:pic>
      <p:sp>
        <p:nvSpPr>
          <p:cNvPr id="323598" name="Text Box 14"/>
          <p:cNvSpPr txBox="1">
            <a:spLocks noChangeArrowheads="1"/>
          </p:cNvSpPr>
          <p:nvPr/>
        </p:nvSpPr>
        <p:spPr bwMode="auto">
          <a:xfrm>
            <a:off x="838200" y="8001000"/>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23599" name="Text Box 15"/>
          <p:cNvSpPr txBox="1">
            <a:spLocks noChangeArrowheads="1"/>
          </p:cNvSpPr>
          <p:nvPr/>
        </p:nvSpPr>
        <p:spPr bwMode="auto">
          <a:xfrm>
            <a:off x="828675" y="8924925"/>
            <a:ext cx="3667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Tree>
    <p:extLst>
      <p:ext uri="{BB962C8B-B14F-4D97-AF65-F5344CB8AC3E}">
        <p14:creationId xmlns:p14="http://schemas.microsoft.com/office/powerpoint/2010/main" val="161871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DC3AF009-6FF8-4CBA-854D-58A139619C2B}" type="slidenum">
              <a:rPr lang="en-US" altLang="en-US">
                <a:solidFill>
                  <a:schemeClr val="tx1"/>
                </a:solidFill>
              </a:rPr>
              <a:pPr/>
              <a:t>4</a:t>
            </a:fld>
            <a:endParaRPr lang="en-US" altLang="en-US">
              <a:solidFill>
                <a:schemeClr val="tx1"/>
              </a:solidFill>
            </a:endParaRPr>
          </a:p>
        </p:txBody>
      </p:sp>
      <p:sp>
        <p:nvSpPr>
          <p:cNvPr id="323586" name="Rectangle 2"/>
          <p:cNvSpPr>
            <a:spLocks noChangeArrowheads="1" noTextEdit="1"/>
          </p:cNvSpPr>
          <p:nvPr>
            <p:ph type="sldImg"/>
          </p:nvPr>
        </p:nvSpPr>
        <p:spPr>
          <a:ln/>
        </p:spPr>
      </p:sp>
      <p:sp>
        <p:nvSpPr>
          <p:cNvPr id="323587" name="Rectangle 3"/>
          <p:cNvSpPr>
            <a:spLocks noGrp="1" noChangeArrowheads="1"/>
          </p:cNvSpPr>
          <p:nvPr>
            <p:ph type="body" idx="1"/>
          </p:nvPr>
        </p:nvSpPr>
        <p:spPr>
          <a:xfrm>
            <a:off x="477838" y="5400675"/>
            <a:ext cx="6359525" cy="3663950"/>
          </a:xfrm>
        </p:spPr>
        <p:txBody>
          <a:bodyPr/>
          <a:lstStyle/>
          <a:p>
            <a:r>
              <a:rPr lang="en-US" altLang="en-US"/>
              <a:t>Joining Column Names</a:t>
            </a:r>
          </a:p>
          <a:p>
            <a:pPr lvl="1"/>
            <a:r>
              <a:rPr lang="en-US" altLang="en-US">
                <a:solidFill>
                  <a:schemeClr val="tx1"/>
                </a:solidFill>
              </a:rPr>
              <a:t>To determine an employee’s department name, you compare the value in the </a:t>
            </a:r>
            <a:r>
              <a:rPr lang="en-US" altLang="en-US">
                <a:solidFill>
                  <a:schemeClr val="tx1"/>
                </a:solidFill>
                <a:latin typeface="Courier New" panose="02070309020205020404" pitchFamily="49" charset="0"/>
              </a:rPr>
              <a:t>DEPARTMENT_ID</a:t>
            </a:r>
            <a:r>
              <a:rPr lang="en-US" altLang="en-US">
                <a:solidFill>
                  <a:schemeClr val="tx1"/>
                </a:solidFill>
              </a:rPr>
              <a:t> column in the </a:t>
            </a:r>
            <a:r>
              <a:rPr lang="en-US" altLang="en-US">
                <a:solidFill>
                  <a:schemeClr val="tx1"/>
                </a:solidFill>
                <a:latin typeface="Courier New" panose="02070309020205020404" pitchFamily="49" charset="0"/>
              </a:rPr>
              <a:t>EMPLOYEES</a:t>
            </a:r>
            <a:r>
              <a:rPr lang="en-US" altLang="en-US">
                <a:solidFill>
                  <a:schemeClr val="tx1"/>
                </a:solidFill>
              </a:rPr>
              <a:t> table with the </a:t>
            </a:r>
            <a:r>
              <a:rPr lang="en-US" altLang="en-US">
                <a:solidFill>
                  <a:schemeClr val="tx1"/>
                </a:solidFill>
                <a:latin typeface="Courier New" panose="02070309020205020404" pitchFamily="49" charset="0"/>
              </a:rPr>
              <a:t>DEPARTMENT_ID</a:t>
            </a:r>
            <a:r>
              <a:rPr lang="en-US" altLang="en-US">
                <a:solidFill>
                  <a:schemeClr val="tx1"/>
                </a:solidFill>
              </a:rPr>
              <a:t> values in the </a:t>
            </a:r>
            <a:r>
              <a:rPr lang="en-US" altLang="en-US">
                <a:solidFill>
                  <a:schemeClr val="tx1"/>
                </a:solidFill>
                <a:latin typeface="Courier New" panose="02070309020205020404" pitchFamily="49" charset="0"/>
              </a:rPr>
              <a:t>DEPARTMENTS</a:t>
            </a:r>
            <a:r>
              <a:rPr lang="en-US" altLang="en-US">
                <a:solidFill>
                  <a:schemeClr val="tx1"/>
                </a:solidFill>
              </a:rPr>
              <a:t> table. The relationship between the </a:t>
            </a:r>
            <a:r>
              <a:rPr lang="en-US" altLang="en-US">
                <a:solidFill>
                  <a:schemeClr val="tx1"/>
                </a:solidFill>
                <a:latin typeface="Courier New" panose="02070309020205020404" pitchFamily="49" charset="0"/>
              </a:rPr>
              <a:t>EMPLOYEES</a:t>
            </a:r>
            <a:r>
              <a:rPr lang="en-US" altLang="en-US">
                <a:solidFill>
                  <a:schemeClr val="tx1"/>
                </a:solidFill>
              </a:rPr>
              <a:t> and </a:t>
            </a:r>
            <a:r>
              <a:rPr lang="en-US" altLang="en-US">
                <a:solidFill>
                  <a:schemeClr val="tx1"/>
                </a:solidFill>
                <a:latin typeface="Courier New" panose="02070309020205020404" pitchFamily="49" charset="0"/>
              </a:rPr>
              <a:t>DEPARTMENTS</a:t>
            </a:r>
            <a:r>
              <a:rPr lang="en-US" altLang="en-US">
                <a:solidFill>
                  <a:schemeClr val="tx1"/>
                </a:solidFill>
              </a:rPr>
              <a:t> tables is an </a:t>
            </a:r>
            <a:r>
              <a:rPr lang="en-US" altLang="en-US" i="1">
                <a:solidFill>
                  <a:schemeClr val="tx1"/>
                </a:solidFill>
              </a:rPr>
              <a:t>equijoin</a:t>
            </a:r>
            <a:r>
              <a:rPr lang="en-US" altLang="en-US"/>
              <a:t>;</a:t>
            </a:r>
            <a:r>
              <a:rPr lang="en-US" altLang="en-US" i="1">
                <a:solidFill>
                  <a:schemeClr val="tx1"/>
                </a:solidFill>
              </a:rPr>
              <a:t> </a:t>
            </a:r>
            <a:r>
              <a:rPr lang="en-US" altLang="en-US">
                <a:solidFill>
                  <a:schemeClr val="tx1"/>
                </a:solidFill>
              </a:rPr>
              <a:t>that is, values in the </a:t>
            </a:r>
            <a:r>
              <a:rPr lang="en-US" altLang="en-US">
                <a:solidFill>
                  <a:schemeClr val="tx1"/>
                </a:solidFill>
                <a:latin typeface="Courier New" panose="02070309020205020404" pitchFamily="49" charset="0"/>
              </a:rPr>
              <a:t>DEPARTMENT_ID</a:t>
            </a:r>
            <a:r>
              <a:rPr lang="en-US" altLang="en-US">
                <a:solidFill>
                  <a:schemeClr val="tx1"/>
                </a:solidFill>
              </a:rPr>
              <a:t> column in both the tables must be equal. Frequently, this type of join involves primary and foreign key complements.</a:t>
            </a:r>
          </a:p>
          <a:p>
            <a:pPr lvl="1"/>
            <a:r>
              <a:rPr lang="en-US" altLang="en-US" b="1">
                <a:solidFill>
                  <a:schemeClr val="tx1"/>
                </a:solidFill>
              </a:rPr>
              <a:t>Note:</a:t>
            </a:r>
            <a:r>
              <a:rPr lang="en-US" altLang="en-US">
                <a:solidFill>
                  <a:schemeClr val="tx1"/>
                </a:solidFill>
              </a:rPr>
              <a:t> Equijoins are also called </a:t>
            </a:r>
            <a:r>
              <a:rPr lang="en-US" altLang="en-US" i="1">
                <a:solidFill>
                  <a:schemeClr val="tx1"/>
                </a:solidFill>
              </a:rPr>
              <a:t>simple joins</a:t>
            </a:r>
            <a:r>
              <a:rPr lang="en-US" altLang="en-US">
                <a:solidFill>
                  <a:schemeClr val="tx1"/>
                </a:solidFill>
              </a:rPr>
              <a:t> or </a:t>
            </a:r>
            <a:r>
              <a:rPr lang="en-US" altLang="en-US" i="1">
                <a:solidFill>
                  <a:schemeClr val="tx1"/>
                </a:solidFill>
              </a:rPr>
              <a:t>inner joins</a:t>
            </a:r>
            <a:r>
              <a:rPr lang="en-US" altLang="en-US">
                <a:solidFill>
                  <a:schemeClr val="tx1"/>
                </a:solidFill>
              </a:rPr>
              <a:t>.</a:t>
            </a:r>
          </a:p>
        </p:txBody>
      </p:sp>
    </p:spTree>
    <p:extLst>
      <p:ext uri="{BB962C8B-B14F-4D97-AF65-F5344CB8AC3E}">
        <p14:creationId xmlns:p14="http://schemas.microsoft.com/office/powerpoint/2010/main" val="3996602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8 - </a:t>
            </a:r>
            <a:fld id="{97207CAD-179F-41FE-84CC-B58DB10616D9}" type="slidenum">
              <a:rPr lang="en-US" altLang="en-US">
                <a:solidFill>
                  <a:schemeClr val="tx1"/>
                </a:solidFill>
              </a:rPr>
              <a:pPr/>
              <a:t>25</a:t>
            </a:fld>
            <a:endParaRPr lang="en-US" altLang="en-US">
              <a:solidFill>
                <a:schemeClr val="tx1"/>
              </a:solidFill>
            </a:endParaRPr>
          </a:p>
        </p:txBody>
      </p:sp>
      <p:sp>
        <p:nvSpPr>
          <p:cNvPr id="327682" name="Rectangle 2"/>
          <p:cNvSpPr>
            <a:spLocks noChangeArrowheads="1" noTextEdit="1"/>
          </p:cNvSpPr>
          <p:nvPr>
            <p:ph type="sldImg"/>
          </p:nvPr>
        </p:nvSpPr>
        <p:spPr>
          <a:ln/>
        </p:spPr>
      </p:sp>
      <p:sp>
        <p:nvSpPr>
          <p:cNvPr id="327683"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UNION</a:t>
            </a:r>
            <a:r>
              <a:rPr lang="en-US" altLang="en-US">
                <a:latin typeface="Times New Roman" panose="02020603050405020304" pitchFamily="18" charset="0"/>
              </a:rPr>
              <a:t> </a:t>
            </a:r>
            <a:r>
              <a:rPr lang="en-US" altLang="en-US">
                <a:latin typeface="Courier New" panose="02070309020205020404" pitchFamily="49" charset="0"/>
              </a:rPr>
              <a:t>ALL</a:t>
            </a:r>
            <a:r>
              <a:rPr lang="en-US" altLang="en-US"/>
              <a:t> Operator</a:t>
            </a:r>
          </a:p>
          <a:p>
            <a:pPr lvl="1"/>
            <a:r>
              <a:rPr lang="en-US" altLang="en-US">
                <a:solidFill>
                  <a:schemeClr val="tx1"/>
                </a:solidFill>
              </a:rPr>
              <a:t>Use the </a:t>
            </a:r>
            <a:r>
              <a:rPr lang="en-US" altLang="en-US">
                <a:solidFill>
                  <a:schemeClr val="tx1"/>
                </a:solidFill>
                <a:latin typeface="Courier New" panose="02070309020205020404" pitchFamily="49" charset="0"/>
              </a:rPr>
              <a:t>UNION</a:t>
            </a:r>
            <a:r>
              <a:rPr lang="en-US" altLang="en-US">
                <a:solidFill>
                  <a:schemeClr val="tx1"/>
                </a:solidFill>
              </a:rPr>
              <a:t> </a:t>
            </a:r>
            <a:r>
              <a:rPr lang="en-US" altLang="en-US">
                <a:solidFill>
                  <a:schemeClr val="tx1"/>
                </a:solidFill>
                <a:latin typeface="Courier New" panose="02070309020205020404" pitchFamily="49" charset="0"/>
              </a:rPr>
              <a:t>ALL</a:t>
            </a:r>
            <a:r>
              <a:rPr lang="en-US" altLang="en-US">
                <a:solidFill>
                  <a:schemeClr val="tx1"/>
                </a:solidFill>
              </a:rPr>
              <a:t> operator to return all rows from multiple queries. </a:t>
            </a:r>
          </a:p>
          <a:p>
            <a:pPr lvl="1"/>
            <a:r>
              <a:rPr lang="en-US" altLang="en-US" b="1">
                <a:solidFill>
                  <a:schemeClr val="tx1"/>
                </a:solidFill>
              </a:rPr>
              <a:t>Guidelines</a:t>
            </a:r>
          </a:p>
          <a:p>
            <a:pPr lvl="1"/>
            <a:r>
              <a:rPr lang="en-US" altLang="en-US">
                <a:solidFill>
                  <a:schemeClr val="tx1"/>
                </a:solidFill>
              </a:rPr>
              <a:t>The guidelines for </a:t>
            </a:r>
            <a:r>
              <a:rPr lang="en-US" altLang="en-US">
                <a:solidFill>
                  <a:schemeClr val="tx1"/>
                </a:solidFill>
                <a:latin typeface="Courier New" panose="02070309020205020404" pitchFamily="49" charset="0"/>
              </a:rPr>
              <a:t>UNION</a:t>
            </a:r>
            <a:r>
              <a:rPr lang="en-US" altLang="en-US">
                <a:solidFill>
                  <a:schemeClr val="tx1"/>
                </a:solidFill>
              </a:rPr>
              <a:t> and </a:t>
            </a:r>
            <a:r>
              <a:rPr lang="en-US" altLang="en-US">
                <a:solidFill>
                  <a:schemeClr val="tx1"/>
                </a:solidFill>
                <a:latin typeface="Courier New" panose="02070309020205020404" pitchFamily="49" charset="0"/>
              </a:rPr>
              <a:t>UNION</a:t>
            </a:r>
            <a:r>
              <a:rPr lang="en-US" altLang="en-US">
                <a:solidFill>
                  <a:schemeClr val="tx1"/>
                </a:solidFill>
              </a:rPr>
              <a:t> </a:t>
            </a:r>
            <a:r>
              <a:rPr lang="en-US" altLang="en-US">
                <a:solidFill>
                  <a:schemeClr val="tx1"/>
                </a:solidFill>
                <a:latin typeface="Courier New" panose="02070309020205020404" pitchFamily="49" charset="0"/>
              </a:rPr>
              <a:t>ALL</a:t>
            </a:r>
            <a:r>
              <a:rPr lang="en-US" altLang="en-US">
                <a:solidFill>
                  <a:schemeClr val="tx1"/>
                </a:solidFill>
              </a:rPr>
              <a:t> are the same, with the following two exceptions that pertain to </a:t>
            </a:r>
            <a:r>
              <a:rPr lang="en-US" altLang="en-US">
                <a:solidFill>
                  <a:schemeClr val="tx1"/>
                </a:solidFill>
                <a:latin typeface="Courier New" panose="02070309020205020404" pitchFamily="49" charset="0"/>
              </a:rPr>
              <a:t>UNION</a:t>
            </a:r>
            <a:r>
              <a:rPr lang="en-US" altLang="en-US"/>
              <a:t> </a:t>
            </a:r>
            <a:r>
              <a:rPr lang="en-US" altLang="en-US">
                <a:solidFill>
                  <a:schemeClr val="tx1"/>
                </a:solidFill>
                <a:latin typeface="Courier New" panose="02070309020205020404" pitchFamily="49" charset="0"/>
              </a:rPr>
              <a:t>ALL</a:t>
            </a:r>
            <a:r>
              <a:rPr lang="en-US" altLang="en-US">
                <a:solidFill>
                  <a:schemeClr val="tx1"/>
                </a:solidFill>
              </a:rPr>
              <a:t>: Unlike </a:t>
            </a:r>
            <a:r>
              <a:rPr lang="en-US" altLang="en-US">
                <a:solidFill>
                  <a:schemeClr val="tx1"/>
                </a:solidFill>
                <a:latin typeface="Courier New" panose="02070309020205020404" pitchFamily="49" charset="0"/>
              </a:rPr>
              <a:t>UNION</a:t>
            </a:r>
            <a:r>
              <a:rPr lang="en-US" altLang="en-US">
                <a:solidFill>
                  <a:schemeClr val="tx1"/>
                </a:solidFill>
              </a:rPr>
              <a:t>, duplicate rows are not eliminated and the output is not sorted by default.</a:t>
            </a:r>
          </a:p>
        </p:txBody>
      </p:sp>
    </p:spTree>
    <p:extLst>
      <p:ext uri="{BB962C8B-B14F-4D97-AF65-F5344CB8AC3E}">
        <p14:creationId xmlns:p14="http://schemas.microsoft.com/office/powerpoint/2010/main" val="3221057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8 - </a:t>
            </a:r>
            <a:fld id="{9675FB78-3D30-4C56-8983-66BE449CAA02}" type="slidenum">
              <a:rPr lang="en-US" altLang="en-US">
                <a:solidFill>
                  <a:schemeClr val="tx1"/>
                </a:solidFill>
              </a:rPr>
              <a:pPr/>
              <a:t>26</a:t>
            </a:fld>
            <a:endParaRPr lang="en-US" altLang="en-US">
              <a:solidFill>
                <a:schemeClr val="tx1"/>
              </a:solidFill>
            </a:endParaRPr>
          </a:p>
        </p:txBody>
      </p:sp>
      <p:sp>
        <p:nvSpPr>
          <p:cNvPr id="329730" name="Rectangle 2"/>
          <p:cNvSpPr>
            <a:spLocks noChangeArrowheads="1" noTextEdit="1"/>
          </p:cNvSpPr>
          <p:nvPr>
            <p:ph type="sldImg"/>
          </p:nvPr>
        </p:nvSpPr>
        <p:spPr>
          <a:ln/>
        </p:spPr>
      </p:sp>
      <p:sp>
        <p:nvSpPr>
          <p:cNvPr id="329731" name="Rectangle 3"/>
          <p:cNvSpPr>
            <a:spLocks noGrp="1" noChangeArrowheads="1"/>
          </p:cNvSpPr>
          <p:nvPr>
            <p:ph type="body" idx="1"/>
          </p:nvPr>
        </p:nvSpPr>
        <p:spPr>
          <a:xfrm>
            <a:off x="477838" y="5400675"/>
            <a:ext cx="6359525" cy="3663950"/>
          </a:xfrm>
        </p:spPr>
        <p:txBody>
          <a:bodyPr/>
          <a:lstStyle/>
          <a:p>
            <a:r>
              <a:rPr lang="en-US" altLang="en-US"/>
              <a:t>Using the </a:t>
            </a:r>
            <a:r>
              <a:rPr lang="en-US" altLang="en-US">
                <a:latin typeface="Courier New" panose="02070309020205020404" pitchFamily="49" charset="0"/>
              </a:rPr>
              <a:t>UNION</a:t>
            </a:r>
            <a:r>
              <a:rPr lang="en-US" altLang="en-US">
                <a:latin typeface="Times New Roman" panose="02020603050405020304" pitchFamily="18" charset="0"/>
              </a:rPr>
              <a:t> </a:t>
            </a:r>
            <a:r>
              <a:rPr lang="en-US" altLang="en-US">
                <a:latin typeface="Courier New" panose="02070309020205020404" pitchFamily="49" charset="0"/>
              </a:rPr>
              <a:t>ALL</a:t>
            </a:r>
            <a:r>
              <a:rPr lang="en-US" altLang="en-US"/>
              <a:t> Operator </a:t>
            </a:r>
          </a:p>
          <a:p>
            <a:pPr lvl="1"/>
            <a:r>
              <a:rPr lang="en-US" altLang="en-US">
                <a:solidFill>
                  <a:schemeClr val="tx1"/>
                </a:solidFill>
              </a:rPr>
              <a:t>In the example, 30 rows are selected. The combination of the two tables totals to 30 rows. The </a:t>
            </a:r>
            <a:r>
              <a:rPr lang="en-US" altLang="en-US">
                <a:solidFill>
                  <a:schemeClr val="tx1"/>
                </a:solidFill>
                <a:latin typeface="Courier New" panose="02070309020205020404" pitchFamily="49" charset="0"/>
              </a:rPr>
              <a:t>UNION</a:t>
            </a:r>
            <a:r>
              <a:rPr lang="en-US" altLang="en-US">
                <a:solidFill>
                  <a:schemeClr val="tx1"/>
                </a:solidFill>
              </a:rPr>
              <a:t> </a:t>
            </a:r>
            <a:r>
              <a:rPr lang="en-US" altLang="en-US">
                <a:solidFill>
                  <a:schemeClr val="tx1"/>
                </a:solidFill>
                <a:latin typeface="Courier New" panose="02070309020205020404" pitchFamily="49" charset="0"/>
              </a:rPr>
              <a:t>ALL</a:t>
            </a:r>
            <a:r>
              <a:rPr lang="en-US" altLang="en-US">
                <a:solidFill>
                  <a:schemeClr val="tx1"/>
                </a:solidFill>
              </a:rPr>
              <a:t> operator does not eliminate duplicate rows. </a:t>
            </a:r>
            <a:r>
              <a:rPr lang="en-US" altLang="en-US">
                <a:solidFill>
                  <a:schemeClr val="tx1"/>
                </a:solidFill>
                <a:latin typeface="Courier New" panose="02070309020205020404" pitchFamily="49" charset="0"/>
              </a:rPr>
              <a:t>UNION</a:t>
            </a:r>
            <a:r>
              <a:rPr lang="en-US" altLang="en-US">
                <a:solidFill>
                  <a:schemeClr val="tx1"/>
                </a:solidFill>
              </a:rPr>
              <a:t> returns all distinct rows selected by either query. </a:t>
            </a:r>
            <a:r>
              <a:rPr lang="en-US" altLang="en-US">
                <a:solidFill>
                  <a:schemeClr val="tx1"/>
                </a:solidFill>
                <a:latin typeface="Courier New" panose="02070309020205020404" pitchFamily="49" charset="0"/>
              </a:rPr>
              <a:t>UNION</a:t>
            </a:r>
            <a:r>
              <a:rPr lang="en-US" altLang="en-US">
                <a:solidFill>
                  <a:schemeClr val="tx1"/>
                </a:solidFill>
              </a:rPr>
              <a:t> </a:t>
            </a:r>
            <a:r>
              <a:rPr lang="en-US" altLang="en-US">
                <a:solidFill>
                  <a:schemeClr val="tx1"/>
                </a:solidFill>
                <a:latin typeface="Courier New" panose="02070309020205020404" pitchFamily="49" charset="0"/>
              </a:rPr>
              <a:t>ALL</a:t>
            </a:r>
            <a:r>
              <a:rPr lang="en-US" altLang="en-US">
                <a:solidFill>
                  <a:schemeClr val="tx1"/>
                </a:solidFill>
              </a:rPr>
              <a:t> returns all rows selected by either query, including all duplicates. Consider the query in the slide, now written with the </a:t>
            </a:r>
            <a:r>
              <a:rPr lang="en-US" altLang="en-US">
                <a:solidFill>
                  <a:schemeClr val="tx1"/>
                </a:solidFill>
                <a:latin typeface="Courier New" panose="02070309020205020404" pitchFamily="49" charset="0"/>
              </a:rPr>
              <a:t>UNION</a:t>
            </a:r>
            <a:r>
              <a:rPr lang="en-US" altLang="en-US">
                <a:solidFill>
                  <a:schemeClr val="tx1"/>
                </a:solidFill>
              </a:rPr>
              <a:t> clause:</a:t>
            </a:r>
          </a:p>
          <a:p>
            <a:pPr lvl="1">
              <a:spcBef>
                <a:spcPct val="0"/>
              </a:spcBef>
            </a:pPr>
            <a:r>
              <a:rPr lang="en-US" altLang="en-US" sz="1100" b="1">
                <a:solidFill>
                  <a:schemeClr val="tx1"/>
                </a:solidFill>
                <a:latin typeface="Courier New" panose="02070309020205020404" pitchFamily="49" charset="0"/>
              </a:rPr>
              <a:t>  </a:t>
            </a:r>
            <a:r>
              <a:rPr lang="en-US" altLang="en-US" sz="1100">
                <a:solidFill>
                  <a:schemeClr val="tx1"/>
                </a:solidFill>
                <a:latin typeface="Courier New" panose="02070309020205020404" pitchFamily="49" charset="0"/>
              </a:rPr>
              <a:t>SELECT   employee_id, job_id,department_id</a:t>
            </a:r>
            <a:br>
              <a:rPr lang="en-US" altLang="en-US" sz="1100">
                <a:solidFill>
                  <a:schemeClr val="tx1"/>
                </a:solidFill>
                <a:latin typeface="Courier New" panose="02070309020205020404" pitchFamily="49" charset="0"/>
              </a:rPr>
            </a:br>
            <a:r>
              <a:rPr lang="en-US" altLang="en-US" sz="1100">
                <a:solidFill>
                  <a:schemeClr val="tx1"/>
                </a:solidFill>
                <a:latin typeface="Courier New" panose="02070309020205020404" pitchFamily="49" charset="0"/>
              </a:rPr>
              <a:t>  FROM     employees</a:t>
            </a:r>
            <a:br>
              <a:rPr lang="en-US" altLang="en-US" sz="1100">
                <a:solidFill>
                  <a:schemeClr val="tx1"/>
                </a:solidFill>
                <a:latin typeface="Courier New" panose="02070309020205020404" pitchFamily="49" charset="0"/>
              </a:rPr>
            </a:br>
            <a:r>
              <a:rPr lang="en-US" altLang="en-US" sz="1100">
                <a:solidFill>
                  <a:schemeClr val="tx1"/>
                </a:solidFill>
                <a:latin typeface="Courier New" panose="02070309020205020404" pitchFamily="49" charset="0"/>
              </a:rPr>
              <a:t>  UNION</a:t>
            </a:r>
            <a:br>
              <a:rPr lang="en-US" altLang="en-US" sz="1100">
                <a:solidFill>
                  <a:schemeClr val="tx1"/>
                </a:solidFill>
                <a:latin typeface="Courier New" panose="02070309020205020404" pitchFamily="49" charset="0"/>
              </a:rPr>
            </a:br>
            <a:r>
              <a:rPr lang="en-US" altLang="en-US" sz="1100">
                <a:solidFill>
                  <a:schemeClr val="tx1"/>
                </a:solidFill>
                <a:latin typeface="Courier New" panose="02070309020205020404" pitchFamily="49" charset="0"/>
              </a:rPr>
              <a:t>  SELECT   employee_id, job_id,department_id</a:t>
            </a:r>
            <a:br>
              <a:rPr lang="en-US" altLang="en-US" sz="1100">
                <a:solidFill>
                  <a:schemeClr val="tx1"/>
                </a:solidFill>
                <a:latin typeface="Courier New" panose="02070309020205020404" pitchFamily="49" charset="0"/>
              </a:rPr>
            </a:br>
            <a:r>
              <a:rPr lang="en-US" altLang="en-US" sz="1100">
                <a:solidFill>
                  <a:schemeClr val="tx1"/>
                </a:solidFill>
                <a:latin typeface="Courier New" panose="02070309020205020404" pitchFamily="49" charset="0"/>
              </a:rPr>
              <a:t>  FROM     job_history</a:t>
            </a:r>
            <a:br>
              <a:rPr lang="en-US" altLang="en-US" sz="1100">
                <a:solidFill>
                  <a:schemeClr val="tx1"/>
                </a:solidFill>
                <a:latin typeface="Courier New" panose="02070309020205020404" pitchFamily="49" charset="0"/>
              </a:rPr>
            </a:br>
            <a:r>
              <a:rPr lang="en-US" altLang="en-US" sz="1100">
                <a:solidFill>
                  <a:schemeClr val="tx1"/>
                </a:solidFill>
                <a:latin typeface="Courier New" panose="02070309020205020404" pitchFamily="49" charset="0"/>
              </a:rPr>
              <a:t>  ORDER BY employee_id;</a:t>
            </a:r>
          </a:p>
          <a:p>
            <a:pPr lvl="1">
              <a:lnSpc>
                <a:spcPct val="90000"/>
              </a:lnSpc>
            </a:pPr>
            <a:r>
              <a:rPr lang="en-US" altLang="en-US">
                <a:solidFill>
                  <a:schemeClr val="tx1"/>
                </a:solidFill>
              </a:rPr>
              <a:t>The preceding query returns 29 rows. This is because it eliminates the following row (because it is a duplicate):</a:t>
            </a:r>
            <a:endParaRPr lang="en-US" altLang="en-US"/>
          </a:p>
        </p:txBody>
      </p:sp>
      <p:pic>
        <p:nvPicPr>
          <p:cNvPr id="329735" name="Picture 7" descr="C:\project-SQLFund1\images\img08-12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7924800"/>
            <a:ext cx="3408363" cy="27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91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E58C5EFB-EEFF-4506-8A46-A6E99814AD04}" type="slidenum">
              <a:rPr lang="en-US" altLang="en-US">
                <a:solidFill>
                  <a:schemeClr val="tx1"/>
                </a:solidFill>
              </a:rPr>
              <a:pPr/>
              <a:t>5</a:t>
            </a:fld>
            <a:endParaRPr lang="en-US" altLang="en-US">
              <a:solidFill>
                <a:schemeClr val="tx1"/>
              </a:solidFill>
            </a:endParaRPr>
          </a:p>
        </p:txBody>
      </p:sp>
      <p:sp>
        <p:nvSpPr>
          <p:cNvPr id="333826" name="Rectangle 2"/>
          <p:cNvSpPr>
            <a:spLocks noChangeArrowheads="1" noTextEdit="1"/>
          </p:cNvSpPr>
          <p:nvPr>
            <p:ph type="sldImg"/>
          </p:nvPr>
        </p:nvSpPr>
        <p:spPr>
          <a:ln/>
        </p:spPr>
      </p:sp>
      <p:sp>
        <p:nvSpPr>
          <p:cNvPr id="333827" name="Rectangle 3"/>
          <p:cNvSpPr>
            <a:spLocks noGrp="1" noChangeArrowheads="1"/>
          </p:cNvSpPr>
          <p:nvPr>
            <p:ph type="body" idx="1"/>
          </p:nvPr>
        </p:nvSpPr>
        <p:spPr>
          <a:xfrm>
            <a:off x="477838" y="5400675"/>
            <a:ext cx="6359525" cy="3663950"/>
          </a:xfrm>
        </p:spPr>
        <p:txBody>
          <a:bodyPr/>
          <a:lstStyle/>
          <a:p>
            <a:r>
              <a:rPr lang="en-US" altLang="en-US"/>
              <a:t>Retrieving Records with the </a:t>
            </a:r>
            <a:r>
              <a:rPr lang="en-US" altLang="en-US">
                <a:latin typeface="Courier New" panose="02070309020205020404" pitchFamily="49" charset="0"/>
              </a:rPr>
              <a:t>ON</a:t>
            </a:r>
            <a:r>
              <a:rPr lang="en-US" altLang="en-US"/>
              <a:t> Clause</a:t>
            </a:r>
          </a:p>
          <a:p>
            <a:pPr lvl="1"/>
            <a:r>
              <a:rPr lang="en-US" altLang="en-US"/>
              <a:t>In this example, the </a:t>
            </a:r>
            <a:r>
              <a:rPr lang="en-US" altLang="en-US">
                <a:latin typeface="Courier New" panose="02070309020205020404" pitchFamily="49" charset="0"/>
              </a:rPr>
              <a:t>DEPARTMENT_ID</a:t>
            </a:r>
            <a:r>
              <a:rPr lang="en-US" altLang="en-US"/>
              <a:t> columns in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 are joined using the </a:t>
            </a:r>
            <a:r>
              <a:rPr lang="en-US" altLang="en-US">
                <a:latin typeface="Courier New" panose="02070309020205020404" pitchFamily="49" charset="0"/>
              </a:rPr>
              <a:t>ON</a:t>
            </a:r>
            <a:r>
              <a:rPr lang="en-US" altLang="en-US"/>
              <a:t> clause. Wherever a department ID in the </a:t>
            </a:r>
            <a:r>
              <a:rPr lang="en-US" altLang="en-US">
                <a:latin typeface="Courier New" panose="02070309020205020404" pitchFamily="49" charset="0"/>
              </a:rPr>
              <a:t>EMPLOYEES</a:t>
            </a:r>
            <a:r>
              <a:rPr lang="en-US" altLang="en-US"/>
              <a:t> table equals a department ID in the </a:t>
            </a:r>
            <a:r>
              <a:rPr lang="en-US" altLang="en-US">
                <a:latin typeface="Courier New" panose="02070309020205020404" pitchFamily="49" charset="0"/>
              </a:rPr>
              <a:t>DEPARTMENTS</a:t>
            </a:r>
            <a:r>
              <a:rPr lang="en-US" altLang="en-US"/>
              <a:t> table, the row is returned. The table alias is necessary to qualify the matching </a:t>
            </a:r>
            <a:r>
              <a:rPr lang="en-US" altLang="en-US">
                <a:latin typeface="Courier New" panose="02070309020205020404" pitchFamily="49" charset="0"/>
              </a:rPr>
              <a:t>column_names</a:t>
            </a:r>
            <a:r>
              <a:rPr lang="en-US" altLang="en-US"/>
              <a:t>.</a:t>
            </a:r>
          </a:p>
          <a:p>
            <a:pPr lvl="1"/>
            <a:r>
              <a:rPr lang="en-US" altLang="en-US"/>
              <a:t>You can also use the ON clause to join columns that have different names. The parenthesis around the joined columns as in the slide example, </a:t>
            </a:r>
            <a:r>
              <a:rPr lang="en-US" altLang="en-US">
                <a:latin typeface="Courier New" panose="02070309020205020404" pitchFamily="49" charset="0"/>
              </a:rPr>
              <a:t>(e.department_id = d.department_id)</a:t>
            </a:r>
            <a:r>
              <a:rPr lang="en-US" altLang="en-US"/>
              <a:t> is optional. So, even </a:t>
            </a:r>
            <a:r>
              <a:rPr lang="en-US" altLang="en-US">
                <a:latin typeface="Courier New" panose="02070309020205020404" pitchFamily="49" charset="0"/>
              </a:rPr>
              <a:t>ON</a:t>
            </a:r>
            <a:r>
              <a:rPr lang="en-US" altLang="en-US"/>
              <a:t> </a:t>
            </a:r>
            <a:r>
              <a:rPr lang="en-US" altLang="en-US">
                <a:latin typeface="Courier New" panose="02070309020205020404" pitchFamily="49" charset="0"/>
              </a:rPr>
              <a:t>e.department_id = d.department_id</a:t>
            </a:r>
            <a:r>
              <a:rPr lang="en-US" altLang="en-US"/>
              <a:t> will work.</a:t>
            </a:r>
          </a:p>
          <a:p>
            <a:pPr lvl="1"/>
            <a:r>
              <a:rPr lang="en-US" altLang="en-US" b="1"/>
              <a:t>Note:</a:t>
            </a:r>
            <a:r>
              <a:rPr lang="en-US" altLang="en-US"/>
              <a:t> SQL Developer suffixes a ‘_1’ to differentiate between the two </a:t>
            </a:r>
            <a:r>
              <a:rPr lang="en-US" altLang="en-US">
                <a:latin typeface="Courier New" panose="02070309020205020404" pitchFamily="49" charset="0"/>
              </a:rPr>
              <a:t>department_ids</a:t>
            </a:r>
            <a:r>
              <a:rPr lang="en-US" altLang="en-US"/>
              <a:t>. </a:t>
            </a:r>
          </a:p>
        </p:txBody>
      </p:sp>
    </p:spTree>
    <p:extLst>
      <p:ext uri="{BB962C8B-B14F-4D97-AF65-F5344CB8AC3E}">
        <p14:creationId xmlns:p14="http://schemas.microsoft.com/office/powerpoint/2010/main" val="111008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D24599FC-B20A-43AF-9DA6-2449FBA0C741}" type="slidenum">
              <a:rPr lang="en-US" altLang="en-US">
                <a:solidFill>
                  <a:schemeClr val="tx1"/>
                </a:solidFill>
              </a:rPr>
              <a:pPr/>
              <a:t>6</a:t>
            </a:fld>
            <a:endParaRPr lang="en-US" altLang="en-US">
              <a:solidFill>
                <a:schemeClr val="tx1"/>
              </a:solidFill>
            </a:endParaRPr>
          </a:p>
        </p:txBody>
      </p:sp>
      <p:sp>
        <p:nvSpPr>
          <p:cNvPr id="342018" name="Rectangle 2"/>
          <p:cNvSpPr>
            <a:spLocks noChangeArrowheads="1" noTextEdit="1"/>
          </p:cNvSpPr>
          <p:nvPr>
            <p:ph type="sldImg"/>
          </p:nvPr>
        </p:nvSpPr>
        <p:spPr>
          <a:ln/>
        </p:spPr>
      </p:sp>
      <p:sp>
        <p:nvSpPr>
          <p:cNvPr id="342019" name="Rectangle 3"/>
          <p:cNvSpPr>
            <a:spLocks noGrp="1" noChangeArrowheads="1"/>
          </p:cNvSpPr>
          <p:nvPr>
            <p:ph type="body" idx="1"/>
          </p:nvPr>
        </p:nvSpPr>
        <p:spPr>
          <a:xfrm>
            <a:off x="477838" y="5400675"/>
            <a:ext cx="6359525" cy="3663950"/>
          </a:xfrm>
        </p:spPr>
        <p:txBody>
          <a:bodyPr/>
          <a:lstStyle/>
          <a:p>
            <a:pPr>
              <a:lnSpc>
                <a:spcPct val="95000"/>
              </a:lnSpc>
            </a:pPr>
            <a:r>
              <a:rPr lang="en-US" altLang="en-US"/>
              <a:t>Creating Three-Way Joins with the </a:t>
            </a:r>
            <a:r>
              <a:rPr lang="en-US" altLang="en-US">
                <a:latin typeface="Courier New" panose="02070309020205020404" pitchFamily="49" charset="0"/>
              </a:rPr>
              <a:t>ON</a:t>
            </a:r>
            <a:r>
              <a:rPr lang="en-US" altLang="en-US"/>
              <a:t> Clause</a:t>
            </a:r>
          </a:p>
          <a:p>
            <a:pPr lvl="1"/>
            <a:r>
              <a:rPr lang="en-US" altLang="en-US"/>
              <a:t>A </a:t>
            </a:r>
            <a:r>
              <a:rPr lang="en-US" altLang="en-US">
                <a:solidFill>
                  <a:schemeClr val="tx1"/>
                </a:solidFill>
              </a:rPr>
              <a:t>three-way join</a:t>
            </a:r>
            <a:r>
              <a:rPr lang="en-US" altLang="en-US"/>
              <a:t> is a join of three tables. In SQL:1999</a:t>
            </a:r>
            <a:r>
              <a:rPr lang="en-US" altLang="en-US">
                <a:solidFill>
                  <a:schemeClr val="tx1"/>
                </a:solidFill>
                <a:cs typeface="Times New Roman" panose="02020603050405020304" pitchFamily="18" charset="0"/>
              </a:rPr>
              <a:t>–</a:t>
            </a:r>
            <a:r>
              <a:rPr lang="en-US" altLang="en-US">
                <a:solidFill>
                  <a:schemeClr val="tx1"/>
                </a:solidFill>
              </a:rPr>
              <a:t>compliant syntax</a:t>
            </a:r>
            <a:r>
              <a:rPr lang="en-US" altLang="en-US"/>
              <a:t>, joins are performed from left to right. So, the first join to be performed is </a:t>
            </a:r>
            <a:r>
              <a:rPr lang="en-US" altLang="en-US">
                <a:latin typeface="Courier New" panose="02070309020205020404" pitchFamily="49" charset="0"/>
              </a:rPr>
              <a:t>EMPLOYEES</a:t>
            </a:r>
            <a:r>
              <a:rPr lang="en-US" altLang="en-US"/>
              <a:t> </a:t>
            </a:r>
            <a:r>
              <a:rPr lang="en-US" altLang="en-US">
                <a:latin typeface="Courier New" panose="02070309020205020404" pitchFamily="49" charset="0"/>
              </a:rPr>
              <a:t>JOIN</a:t>
            </a:r>
            <a:r>
              <a:rPr lang="en-US" altLang="en-US"/>
              <a:t> </a:t>
            </a:r>
            <a:r>
              <a:rPr lang="en-US" altLang="en-US">
                <a:latin typeface="Courier New" panose="02070309020205020404" pitchFamily="49" charset="0"/>
              </a:rPr>
              <a:t>DEPARTMENTS</a:t>
            </a:r>
            <a:r>
              <a:rPr lang="en-US" altLang="en-US"/>
              <a:t>. The first join condition can reference columns in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but cannot reference columns in </a:t>
            </a:r>
            <a:r>
              <a:rPr lang="en-US" altLang="en-US">
                <a:latin typeface="Courier New" panose="02070309020205020404" pitchFamily="49" charset="0"/>
              </a:rPr>
              <a:t>LOCATIONS</a:t>
            </a:r>
            <a:r>
              <a:rPr lang="en-US" altLang="en-US"/>
              <a:t>. The second join condition can reference columns from all three tables.</a:t>
            </a:r>
          </a:p>
          <a:p>
            <a:pPr lvl="1"/>
            <a:r>
              <a:rPr lang="en-US" altLang="en-US" b="1"/>
              <a:t>Note:</a:t>
            </a:r>
            <a:r>
              <a:rPr lang="en-US" altLang="en-US"/>
              <a:t> The code example in the slide can also be accomplished with the </a:t>
            </a:r>
            <a:r>
              <a:rPr lang="en-US" altLang="en-US">
                <a:latin typeface="Courier New" panose="02070309020205020404" pitchFamily="49" charset="0"/>
              </a:rPr>
              <a:t>USING</a:t>
            </a:r>
            <a:r>
              <a:rPr lang="en-US" altLang="en-US"/>
              <a:t> clause:</a:t>
            </a:r>
          </a:p>
          <a:p>
            <a:pPr lvl="4">
              <a:spcBef>
                <a:spcPct val="25000"/>
              </a:spcBef>
            </a:pPr>
            <a:r>
              <a:rPr lang="en-US" altLang="en-US"/>
              <a:t>SELECT e.employee_id, l.city, d.department_name</a:t>
            </a:r>
          </a:p>
          <a:p>
            <a:pPr lvl="4"/>
            <a:r>
              <a:rPr lang="en-US" altLang="en-US"/>
              <a:t>FROM employees e</a:t>
            </a:r>
          </a:p>
          <a:p>
            <a:pPr lvl="4"/>
            <a:r>
              <a:rPr lang="en-US" altLang="en-US"/>
              <a:t>JOIN departments d</a:t>
            </a:r>
          </a:p>
          <a:p>
            <a:pPr lvl="4"/>
            <a:r>
              <a:rPr lang="en-US" altLang="en-US"/>
              <a:t>USING (department_id)</a:t>
            </a:r>
          </a:p>
          <a:p>
            <a:pPr lvl="4"/>
            <a:r>
              <a:rPr lang="en-US" altLang="en-US"/>
              <a:t>JOIN locations l</a:t>
            </a:r>
          </a:p>
          <a:p>
            <a:pPr lvl="4"/>
            <a:r>
              <a:rPr lang="en-US" altLang="en-US"/>
              <a:t>USING (location_id)</a:t>
            </a:r>
          </a:p>
        </p:txBody>
      </p:sp>
    </p:spTree>
    <p:extLst>
      <p:ext uri="{BB962C8B-B14F-4D97-AF65-F5344CB8AC3E}">
        <p14:creationId xmlns:p14="http://schemas.microsoft.com/office/powerpoint/2010/main" val="247585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E6448BE7-E511-4CBD-B91D-E19A53A1F507}" type="slidenum">
              <a:rPr lang="en-US" altLang="en-US">
                <a:solidFill>
                  <a:schemeClr val="tx1"/>
                </a:solidFill>
              </a:rPr>
              <a:pPr/>
              <a:t>7</a:t>
            </a:fld>
            <a:endParaRPr lang="en-US" altLang="en-US">
              <a:solidFill>
                <a:schemeClr val="tx1"/>
              </a:solidFill>
            </a:endParaRPr>
          </a:p>
        </p:txBody>
      </p:sp>
      <p:sp>
        <p:nvSpPr>
          <p:cNvPr id="339970" name="Rectangle 1026"/>
          <p:cNvSpPr>
            <a:spLocks noChangeArrowheads="1" noTextEdit="1"/>
          </p:cNvSpPr>
          <p:nvPr>
            <p:ph type="sldImg"/>
          </p:nvPr>
        </p:nvSpPr>
        <p:spPr>
          <a:ln/>
        </p:spPr>
      </p:sp>
      <p:sp>
        <p:nvSpPr>
          <p:cNvPr id="339971" name="Rectangle 1027"/>
          <p:cNvSpPr>
            <a:spLocks noGrp="1" noChangeArrowheads="1"/>
          </p:cNvSpPr>
          <p:nvPr>
            <p:ph type="body" idx="1"/>
          </p:nvPr>
        </p:nvSpPr>
        <p:spPr>
          <a:xfrm>
            <a:off x="477838" y="5400675"/>
            <a:ext cx="6359525" cy="3663950"/>
          </a:xfrm>
        </p:spPr>
        <p:txBody>
          <a:bodyPr/>
          <a:lstStyle/>
          <a:p>
            <a:r>
              <a:rPr lang="en-US" altLang="en-US"/>
              <a:t>Applying Additional Conditions to a Join</a:t>
            </a:r>
          </a:p>
          <a:p>
            <a:pPr lvl="1"/>
            <a:r>
              <a:rPr lang="en-US" altLang="en-US"/>
              <a:t>You can apply additional conditions to the join. </a:t>
            </a:r>
          </a:p>
          <a:p>
            <a:pPr lvl="1"/>
            <a:r>
              <a:rPr lang="en-US" altLang="en-US"/>
              <a:t>The example shown performs a join on the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tables and, in addition, displays only employees who have a manager ID of 149. To add additional conditions to the </a:t>
            </a:r>
            <a:r>
              <a:rPr lang="en-US" altLang="en-US">
                <a:latin typeface="Courier New" panose="02070309020205020404" pitchFamily="49" charset="0"/>
              </a:rPr>
              <a:t>ON</a:t>
            </a:r>
            <a:r>
              <a:rPr lang="en-US" altLang="en-US"/>
              <a:t> clause, you can add </a:t>
            </a:r>
            <a:r>
              <a:rPr lang="en-US" altLang="en-US">
                <a:latin typeface="Courier New" panose="02070309020205020404" pitchFamily="49" charset="0"/>
              </a:rPr>
              <a:t>AND</a:t>
            </a:r>
            <a:r>
              <a:rPr lang="en-US" altLang="en-US"/>
              <a:t> clauses. Alternatively, you can use a </a:t>
            </a:r>
            <a:r>
              <a:rPr lang="en-US" altLang="en-US">
                <a:latin typeface="Courier New" panose="02070309020205020404" pitchFamily="49" charset="0"/>
              </a:rPr>
              <a:t>WHERE</a:t>
            </a:r>
            <a:r>
              <a:rPr lang="en-US" altLang="en-US"/>
              <a:t> clause to apply additional conditions.</a:t>
            </a:r>
          </a:p>
          <a:p>
            <a:pPr lvl="2">
              <a:buFont typeface="Times New Roman" panose="02020603050405020304" pitchFamily="18" charset="0"/>
              <a:buNone/>
            </a:pPr>
            <a:endParaRPr lang="en-US" altLang="en-US"/>
          </a:p>
        </p:txBody>
      </p:sp>
      <p:pic>
        <p:nvPicPr>
          <p:cNvPr id="339972" name="Picture 1028" descr="C:\project-SQLFund1\images\img-06-1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6705600"/>
            <a:ext cx="5584825" cy="623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06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9FE59277-961B-494C-B7BD-C62D22E51A33}" type="slidenum">
              <a:rPr lang="en-US" altLang="en-US">
                <a:solidFill>
                  <a:schemeClr val="tx1"/>
                </a:solidFill>
              </a:rPr>
              <a:pPr/>
              <a:t>8</a:t>
            </a:fld>
            <a:endParaRPr lang="en-US" altLang="en-US">
              <a:solidFill>
                <a:schemeClr val="tx1"/>
              </a:solidFill>
            </a:endParaRPr>
          </a:p>
        </p:txBody>
      </p:sp>
      <p:sp>
        <p:nvSpPr>
          <p:cNvPr id="335874" name="Rectangle 2"/>
          <p:cNvSpPr>
            <a:spLocks noChangeArrowheads="1" noTextEdit="1"/>
          </p:cNvSpPr>
          <p:nvPr>
            <p:ph type="sldImg"/>
          </p:nvPr>
        </p:nvSpPr>
        <p:spPr>
          <a:ln/>
        </p:spPr>
      </p:sp>
      <p:sp>
        <p:nvSpPr>
          <p:cNvPr id="335875" name="Rectangle 3"/>
          <p:cNvSpPr>
            <a:spLocks noGrp="1" noChangeArrowheads="1"/>
          </p:cNvSpPr>
          <p:nvPr>
            <p:ph type="body" idx="1"/>
          </p:nvPr>
        </p:nvSpPr>
        <p:spPr>
          <a:xfrm>
            <a:off x="477838" y="5400675"/>
            <a:ext cx="6359525" cy="3663950"/>
          </a:xfrm>
        </p:spPr>
        <p:txBody>
          <a:bodyPr/>
          <a:lstStyle/>
          <a:p>
            <a:r>
              <a:rPr lang="en-US" altLang="en-US"/>
              <a:t>Joining a Table to Itself</a:t>
            </a:r>
          </a:p>
          <a:p>
            <a:pPr lvl="1"/>
            <a:r>
              <a:rPr lang="en-US" altLang="en-US"/>
              <a:t>Sometimes you need to join a table to itself. To find the name of each employee’s manager, you need to join the </a:t>
            </a:r>
            <a:r>
              <a:rPr lang="en-US" altLang="en-US">
                <a:latin typeface="Courier New" panose="02070309020205020404" pitchFamily="49" charset="0"/>
              </a:rPr>
              <a:t>EMPLOYEES</a:t>
            </a:r>
            <a:r>
              <a:rPr lang="en-US" altLang="en-US"/>
              <a:t> table to itself, or perform a self-join. For example, to find the name of Lorentz’s manager, you need to: </a:t>
            </a:r>
          </a:p>
          <a:p>
            <a:pPr lvl="2"/>
            <a:r>
              <a:rPr lang="en-US" altLang="en-US"/>
              <a:t>Find Lorentz in the </a:t>
            </a:r>
            <a:r>
              <a:rPr lang="en-US" altLang="en-US">
                <a:latin typeface="Courier New" panose="02070309020205020404" pitchFamily="49" charset="0"/>
              </a:rPr>
              <a:t>EMPLOYEES</a:t>
            </a:r>
            <a:r>
              <a:rPr lang="en-US" altLang="en-US"/>
              <a:t> table by looking at the </a:t>
            </a:r>
            <a:r>
              <a:rPr lang="en-US" altLang="en-US">
                <a:latin typeface="Courier New" panose="02070309020205020404" pitchFamily="49" charset="0"/>
              </a:rPr>
              <a:t>LAST_NAME</a:t>
            </a:r>
            <a:r>
              <a:rPr lang="en-US" altLang="en-US"/>
              <a:t> column </a:t>
            </a:r>
          </a:p>
          <a:p>
            <a:pPr lvl="2"/>
            <a:r>
              <a:rPr lang="en-US" altLang="en-US"/>
              <a:t>Find the manager number for Lorentz by looking at the </a:t>
            </a:r>
            <a:r>
              <a:rPr lang="en-US" altLang="en-US">
                <a:latin typeface="Courier New" panose="02070309020205020404" pitchFamily="49" charset="0"/>
              </a:rPr>
              <a:t>MANAGER_ID</a:t>
            </a:r>
            <a:r>
              <a:rPr lang="en-US" altLang="en-US"/>
              <a:t> column. Lorentz’s manager number is 103. </a:t>
            </a:r>
          </a:p>
          <a:p>
            <a:pPr lvl="2"/>
            <a:r>
              <a:rPr lang="en-US" altLang="en-US"/>
              <a:t>Find the name of the manager with </a:t>
            </a:r>
            <a:r>
              <a:rPr lang="en-US" altLang="en-US">
                <a:latin typeface="Courier New" panose="02070309020205020404" pitchFamily="49" charset="0"/>
              </a:rPr>
              <a:t>EMPLOYEE_ID</a:t>
            </a:r>
            <a:r>
              <a:rPr lang="en-US" altLang="en-US"/>
              <a:t> 103 by looking at the </a:t>
            </a:r>
            <a:r>
              <a:rPr lang="en-US" altLang="en-US">
                <a:latin typeface="Courier New" panose="02070309020205020404" pitchFamily="49" charset="0"/>
              </a:rPr>
              <a:t>LAST_NAME</a:t>
            </a:r>
            <a:r>
              <a:rPr lang="en-US" altLang="en-US"/>
              <a:t> column. Hunold’s employee number is 103, so Hunold is Lorentz’s manager. </a:t>
            </a:r>
          </a:p>
          <a:p>
            <a:pPr lvl="1"/>
            <a:r>
              <a:rPr lang="en-US" altLang="en-US"/>
              <a:t>In this process, you look in the table twice. The first time you look in the table to find Lorentz in the </a:t>
            </a:r>
            <a:r>
              <a:rPr lang="en-US" altLang="en-US">
                <a:latin typeface="Courier New" panose="02070309020205020404" pitchFamily="49" charset="0"/>
              </a:rPr>
              <a:t>LAST_NAME</a:t>
            </a:r>
            <a:r>
              <a:rPr lang="en-US" altLang="en-US"/>
              <a:t> column and the </a:t>
            </a:r>
            <a:r>
              <a:rPr lang="en-US" altLang="en-US">
                <a:latin typeface="Courier New" panose="02070309020205020404" pitchFamily="49" charset="0"/>
              </a:rPr>
              <a:t>MANAGER_ID</a:t>
            </a:r>
            <a:r>
              <a:rPr lang="en-US" altLang="en-US"/>
              <a:t> value of 103. The second time you look in the </a:t>
            </a:r>
            <a:r>
              <a:rPr lang="en-US" altLang="en-US">
                <a:latin typeface="Courier New" panose="02070309020205020404" pitchFamily="49" charset="0"/>
              </a:rPr>
              <a:t>EMPLOYEE_ID</a:t>
            </a:r>
            <a:r>
              <a:rPr lang="en-US" altLang="en-US"/>
              <a:t> column to find 103 and the </a:t>
            </a:r>
            <a:r>
              <a:rPr lang="en-US" altLang="en-US">
                <a:latin typeface="Courier New" panose="02070309020205020404" pitchFamily="49" charset="0"/>
              </a:rPr>
              <a:t>LAST_NAME</a:t>
            </a:r>
            <a:r>
              <a:rPr lang="en-US" altLang="en-US"/>
              <a:t> column to find Hunold.</a:t>
            </a:r>
          </a:p>
        </p:txBody>
      </p:sp>
    </p:spTree>
    <p:extLst>
      <p:ext uri="{BB962C8B-B14F-4D97-AF65-F5344CB8AC3E}">
        <p14:creationId xmlns:p14="http://schemas.microsoft.com/office/powerpoint/2010/main" val="839246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A5943D8A-CA7A-4A29-AF96-88ADC8071B4C}" type="slidenum">
              <a:rPr lang="en-US" altLang="en-US">
                <a:solidFill>
                  <a:schemeClr val="tx1"/>
                </a:solidFill>
              </a:rPr>
              <a:pPr/>
              <a:t>9</a:t>
            </a:fld>
            <a:endParaRPr lang="en-US" altLang="en-US">
              <a:solidFill>
                <a:schemeClr val="tx1"/>
              </a:solidFill>
            </a:endParaRPr>
          </a:p>
        </p:txBody>
      </p:sp>
      <p:sp>
        <p:nvSpPr>
          <p:cNvPr id="337922" name="Rectangle 2"/>
          <p:cNvSpPr>
            <a:spLocks noChangeArrowheads="1" noTextEdit="1"/>
          </p:cNvSpPr>
          <p:nvPr>
            <p:ph type="sldImg"/>
          </p:nvPr>
        </p:nvSpPr>
        <p:spPr>
          <a:ln/>
        </p:spPr>
      </p:sp>
      <p:sp>
        <p:nvSpPr>
          <p:cNvPr id="337923" name="Rectangle 3"/>
          <p:cNvSpPr>
            <a:spLocks noGrp="1" noChangeArrowheads="1"/>
          </p:cNvSpPr>
          <p:nvPr>
            <p:ph type="body" idx="1"/>
          </p:nvPr>
        </p:nvSpPr>
        <p:spPr>
          <a:xfrm>
            <a:off x="477838" y="5400675"/>
            <a:ext cx="6359525" cy="3663950"/>
          </a:xfrm>
        </p:spPr>
        <p:txBody>
          <a:bodyPr/>
          <a:lstStyle/>
          <a:p>
            <a:r>
              <a:rPr lang="en-US" altLang="en-US"/>
              <a:t>Self-Joins Using the </a:t>
            </a:r>
            <a:r>
              <a:rPr lang="en-US" altLang="en-US">
                <a:latin typeface="Courier New" panose="02070309020205020404" pitchFamily="49" charset="0"/>
              </a:rPr>
              <a:t>ON</a:t>
            </a:r>
            <a:r>
              <a:rPr lang="en-US" altLang="en-US"/>
              <a:t> Clause</a:t>
            </a:r>
          </a:p>
          <a:p>
            <a:pPr lvl="1"/>
            <a:r>
              <a:rPr lang="en-US" altLang="en-US"/>
              <a:t>The </a:t>
            </a:r>
            <a:r>
              <a:rPr lang="en-US" altLang="en-US">
                <a:solidFill>
                  <a:schemeClr val="tx1"/>
                </a:solidFill>
                <a:latin typeface="Courier New" panose="02070309020205020404" pitchFamily="49" charset="0"/>
              </a:rPr>
              <a:t>ON</a:t>
            </a:r>
            <a:r>
              <a:rPr lang="en-US" altLang="en-US">
                <a:solidFill>
                  <a:schemeClr val="tx1"/>
                </a:solidFill>
              </a:rPr>
              <a:t> clause</a:t>
            </a:r>
            <a:r>
              <a:rPr lang="en-US" altLang="en-US"/>
              <a:t> can also be used to join columns that have different names, within the same table or in a different table. </a:t>
            </a:r>
          </a:p>
          <a:p>
            <a:pPr lvl="1"/>
            <a:r>
              <a:rPr lang="en-US" altLang="en-US"/>
              <a:t>The example shown is a self-join of the </a:t>
            </a:r>
            <a:r>
              <a:rPr lang="en-US" altLang="en-US">
                <a:latin typeface="Courier New" panose="02070309020205020404" pitchFamily="49" charset="0"/>
              </a:rPr>
              <a:t>EMPLOYEES</a:t>
            </a:r>
            <a:r>
              <a:rPr lang="en-US" altLang="en-US"/>
              <a:t> table, based on the </a:t>
            </a:r>
            <a:r>
              <a:rPr lang="en-US" altLang="en-US">
                <a:latin typeface="Courier New" panose="02070309020205020404" pitchFamily="49" charset="0"/>
              </a:rPr>
              <a:t>EMPLOYEE_ID</a:t>
            </a:r>
            <a:r>
              <a:rPr lang="en-US" altLang="en-US"/>
              <a:t> and </a:t>
            </a:r>
            <a:r>
              <a:rPr lang="en-US" altLang="en-US">
                <a:latin typeface="Courier New" panose="02070309020205020404" pitchFamily="49" charset="0"/>
              </a:rPr>
              <a:t>MANAGER_ID</a:t>
            </a:r>
            <a:r>
              <a:rPr lang="en-US" altLang="en-US"/>
              <a:t> columns.</a:t>
            </a:r>
          </a:p>
          <a:p>
            <a:pPr lvl="1"/>
            <a:r>
              <a:rPr lang="en-US" altLang="en-US" b="1"/>
              <a:t>Note: </a:t>
            </a:r>
            <a:r>
              <a:rPr lang="en-US" altLang="en-US"/>
              <a:t>The parenthesis around the joined columns as in the slide example, </a:t>
            </a:r>
            <a:r>
              <a:rPr lang="en-US" altLang="en-US">
                <a:latin typeface="Courier New" panose="02070309020205020404" pitchFamily="49" charset="0"/>
              </a:rPr>
              <a:t>(e.manager_id = m.employee_id)</a:t>
            </a:r>
            <a:r>
              <a:rPr lang="en-US" altLang="en-US"/>
              <a:t> is </a:t>
            </a:r>
            <a:r>
              <a:rPr lang="en-US" altLang="en-US" b="1"/>
              <a:t>optional</a:t>
            </a:r>
            <a:r>
              <a:rPr lang="en-US" altLang="en-US"/>
              <a:t>. So, even </a:t>
            </a:r>
            <a:r>
              <a:rPr lang="en-US" altLang="en-US">
                <a:latin typeface="Courier New" panose="02070309020205020404" pitchFamily="49" charset="0"/>
              </a:rPr>
              <a:t>ON e.manager_id = m.employee_id</a:t>
            </a:r>
            <a:r>
              <a:rPr lang="en-US" altLang="en-US"/>
              <a:t> will work.</a:t>
            </a:r>
          </a:p>
        </p:txBody>
      </p:sp>
    </p:spTree>
    <p:extLst>
      <p:ext uri="{BB962C8B-B14F-4D97-AF65-F5344CB8AC3E}">
        <p14:creationId xmlns:p14="http://schemas.microsoft.com/office/powerpoint/2010/main" val="1733125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6AB4F6A6-3203-42E5-93DB-614F246ECFFD}" type="slidenum">
              <a:rPr lang="en-US" altLang="en-US">
                <a:solidFill>
                  <a:schemeClr val="tx1"/>
                </a:solidFill>
              </a:rPr>
              <a:pPr/>
              <a:t>10</a:t>
            </a:fld>
            <a:endParaRPr lang="en-US" altLang="en-US">
              <a:solidFill>
                <a:schemeClr val="tx1"/>
              </a:solidFill>
            </a:endParaRPr>
          </a:p>
        </p:txBody>
      </p:sp>
      <p:sp>
        <p:nvSpPr>
          <p:cNvPr id="348162" name="Rectangle 2"/>
          <p:cNvSpPr>
            <a:spLocks noChangeArrowheads="1" noTextEdit="1"/>
          </p:cNvSpPr>
          <p:nvPr>
            <p:ph type="sldImg"/>
          </p:nvPr>
        </p:nvSpPr>
        <p:spPr>
          <a:ln/>
        </p:spPr>
      </p:sp>
      <p:sp>
        <p:nvSpPr>
          <p:cNvPr id="348163" name="Rectangle 3"/>
          <p:cNvSpPr>
            <a:spLocks noGrp="1" noChangeArrowheads="1"/>
          </p:cNvSpPr>
          <p:nvPr>
            <p:ph type="body" idx="1"/>
          </p:nvPr>
        </p:nvSpPr>
        <p:spPr>
          <a:xfrm>
            <a:off x="477838" y="5400675"/>
            <a:ext cx="6359525" cy="3663950"/>
          </a:xfrm>
        </p:spPr>
        <p:txBody>
          <a:bodyPr/>
          <a:lstStyle/>
          <a:p>
            <a:r>
              <a:rPr lang="en-US" altLang="en-US"/>
              <a:t>Returning Records with No Direct Match with Outer Joins</a:t>
            </a:r>
            <a:endParaRPr lang="en-US" altLang="en-US">
              <a:latin typeface="Times New Roman" panose="02020603050405020304" pitchFamily="18" charset="0"/>
            </a:endParaRPr>
          </a:p>
          <a:p>
            <a:pPr lvl="1"/>
            <a:r>
              <a:rPr lang="en-US" altLang="en-US"/>
              <a:t>If a row does not satisfy a join condition, the row does not appear in the query result. For example, in the equijoin condition of </a:t>
            </a:r>
            <a:r>
              <a:rPr lang="en-US" altLang="en-US">
                <a:latin typeface="Courier New" panose="02070309020205020404" pitchFamily="49" charset="0"/>
              </a:rPr>
              <a:t>EMPLOYEES</a:t>
            </a:r>
            <a:r>
              <a:rPr lang="en-US" altLang="en-US"/>
              <a:t> and </a:t>
            </a:r>
            <a:r>
              <a:rPr lang="en-US" altLang="en-US">
                <a:latin typeface="Courier New" panose="02070309020205020404" pitchFamily="49" charset="0"/>
              </a:rPr>
              <a:t>DEPARTMENTS</a:t>
            </a:r>
            <a:r>
              <a:rPr lang="en-US" altLang="en-US"/>
              <a:t> tables, department ID 190 does not appear because there are no employees with that department ID recorded in the </a:t>
            </a:r>
            <a:r>
              <a:rPr lang="en-US" altLang="en-US">
                <a:latin typeface="Courier New" panose="02070309020205020404" pitchFamily="49" charset="0"/>
              </a:rPr>
              <a:t>EMPLOYEES</a:t>
            </a:r>
            <a:r>
              <a:rPr lang="en-US" altLang="en-US"/>
              <a:t> table. Therefore, instead of seeing 20 employees in the result set, you see 19 records. </a:t>
            </a:r>
          </a:p>
          <a:p>
            <a:pPr lvl="1"/>
            <a:r>
              <a:rPr lang="en-US" altLang="en-US"/>
              <a:t>To return the department record that does not have any employees, you can use an outer join.</a:t>
            </a:r>
          </a:p>
        </p:txBody>
      </p:sp>
    </p:spTree>
    <p:extLst>
      <p:ext uri="{BB962C8B-B14F-4D97-AF65-F5344CB8AC3E}">
        <p14:creationId xmlns:p14="http://schemas.microsoft.com/office/powerpoint/2010/main" val="2362322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SQL Fundamentals I</a:t>
            </a:r>
            <a:r>
              <a:rPr lang="en-US" altLang="en-US">
                <a:solidFill>
                  <a:schemeClr val="tx1"/>
                </a:solidFill>
              </a:rPr>
              <a:t>   6 - </a:t>
            </a:r>
            <a:fld id="{E09C88A1-5065-4B1A-A700-20D5EEBADBB3}" type="slidenum">
              <a:rPr lang="en-US" altLang="en-US">
                <a:solidFill>
                  <a:schemeClr val="tx1"/>
                </a:solidFill>
              </a:rPr>
              <a:pPr/>
              <a:t>11</a:t>
            </a:fld>
            <a:endParaRPr lang="en-US" altLang="en-US">
              <a:solidFill>
                <a:schemeClr val="tx1"/>
              </a:solidFill>
            </a:endParaRPr>
          </a:p>
        </p:txBody>
      </p:sp>
      <p:sp>
        <p:nvSpPr>
          <p:cNvPr id="350210" name="Rectangle 2"/>
          <p:cNvSpPr>
            <a:spLocks noChangeArrowheads="1" noTextEdit="1"/>
          </p:cNvSpPr>
          <p:nvPr>
            <p:ph type="sldImg"/>
          </p:nvPr>
        </p:nvSpPr>
        <p:spPr>
          <a:ln/>
        </p:spPr>
      </p:sp>
      <p:sp>
        <p:nvSpPr>
          <p:cNvPr id="350211" name="Rectangle 3"/>
          <p:cNvSpPr>
            <a:spLocks noGrp="1" noChangeArrowheads="1"/>
          </p:cNvSpPr>
          <p:nvPr>
            <p:ph type="body" idx="1"/>
          </p:nvPr>
        </p:nvSpPr>
        <p:spPr>
          <a:xfrm>
            <a:off x="477838" y="5400675"/>
            <a:ext cx="6359525" cy="3663950"/>
          </a:xfrm>
        </p:spPr>
        <p:txBody>
          <a:bodyPr/>
          <a:lstStyle/>
          <a:p>
            <a:r>
              <a:rPr lang="en-US" altLang="en-US">
                <a:latin typeface="Courier New" panose="02070309020205020404" pitchFamily="49" charset="0"/>
              </a:rPr>
              <a:t>INNER</a:t>
            </a:r>
            <a:r>
              <a:rPr lang="en-US" altLang="en-US"/>
              <a:t> Versus </a:t>
            </a:r>
            <a:r>
              <a:rPr lang="en-US" altLang="en-US">
                <a:latin typeface="Courier New" panose="02070309020205020404" pitchFamily="49" charset="0"/>
              </a:rPr>
              <a:t>OUTER</a:t>
            </a:r>
            <a:r>
              <a:rPr lang="en-US" altLang="en-US"/>
              <a:t> Joins</a:t>
            </a:r>
          </a:p>
          <a:p>
            <a:pPr lvl="1"/>
            <a:r>
              <a:rPr lang="en-US" altLang="en-US"/>
              <a:t>Joining tables with the </a:t>
            </a:r>
            <a:r>
              <a:rPr lang="en-US" altLang="en-US">
                <a:latin typeface="Courier New" panose="02070309020205020404" pitchFamily="49" charset="0"/>
              </a:rPr>
              <a:t>NATURAL</a:t>
            </a:r>
            <a:r>
              <a:rPr lang="en-US" altLang="en-US"/>
              <a:t> </a:t>
            </a:r>
            <a:r>
              <a:rPr lang="en-US" altLang="en-US">
                <a:latin typeface="Courier New" panose="02070309020205020404" pitchFamily="49" charset="0"/>
              </a:rPr>
              <a:t>JOIN</a:t>
            </a:r>
            <a:r>
              <a:rPr lang="en-US" altLang="en-US"/>
              <a:t>, </a:t>
            </a:r>
            <a:r>
              <a:rPr lang="en-US" altLang="en-US">
                <a:latin typeface="Courier New" panose="02070309020205020404" pitchFamily="49" charset="0"/>
              </a:rPr>
              <a:t>USING</a:t>
            </a:r>
            <a:r>
              <a:rPr lang="en-US" altLang="en-US"/>
              <a:t>, or </a:t>
            </a:r>
            <a:r>
              <a:rPr lang="en-US" altLang="en-US">
                <a:latin typeface="Courier New" panose="02070309020205020404" pitchFamily="49" charset="0"/>
              </a:rPr>
              <a:t>ON</a:t>
            </a:r>
            <a:r>
              <a:rPr lang="en-US" altLang="en-US"/>
              <a:t> clauses results in an inner join. Any unmatched rows are not displayed in the output. To return the unmatched rows, you can use an outer join. An outer join returns all rows that satisfy the join condition and also returns some or all of those rows from one table for which no rows from the other table satisfy the join condition. </a:t>
            </a:r>
          </a:p>
          <a:p>
            <a:pPr lvl="1"/>
            <a:r>
              <a:rPr lang="en-US" altLang="en-US"/>
              <a:t>There are three types of outer joins:</a:t>
            </a:r>
          </a:p>
          <a:p>
            <a:pPr lvl="2">
              <a:buSzPct val="70000"/>
              <a:buFont typeface="Courier New" panose="02070309020205020404" pitchFamily="49" charset="0"/>
              <a:buChar char="•"/>
            </a:pPr>
            <a:r>
              <a:rPr lang="en-US" altLang="en-US">
                <a:latin typeface="Courier New" panose="02070309020205020404" pitchFamily="49" charset="0"/>
              </a:rPr>
              <a:t>LEFT</a:t>
            </a:r>
            <a:r>
              <a:rPr lang="en-US" altLang="en-US"/>
              <a:t> </a:t>
            </a:r>
            <a:r>
              <a:rPr lang="en-US" altLang="en-US">
                <a:latin typeface="Courier New" panose="02070309020205020404" pitchFamily="49" charset="0"/>
              </a:rPr>
              <a:t>OUTER</a:t>
            </a:r>
          </a:p>
          <a:p>
            <a:pPr lvl="2">
              <a:buSzPct val="70000"/>
              <a:buFont typeface="Courier New" panose="02070309020205020404" pitchFamily="49" charset="0"/>
              <a:buChar char="•"/>
            </a:pPr>
            <a:r>
              <a:rPr lang="en-US" altLang="en-US">
                <a:latin typeface="Courier New" panose="02070309020205020404" pitchFamily="49" charset="0"/>
              </a:rPr>
              <a:t>RIGHT</a:t>
            </a:r>
            <a:r>
              <a:rPr lang="en-US" altLang="en-US"/>
              <a:t> </a:t>
            </a:r>
            <a:r>
              <a:rPr lang="en-US" altLang="en-US">
                <a:latin typeface="Courier New" panose="02070309020205020404" pitchFamily="49" charset="0"/>
              </a:rPr>
              <a:t>OUTER</a:t>
            </a:r>
          </a:p>
          <a:p>
            <a:pPr lvl="2">
              <a:buSzPct val="70000"/>
              <a:buFont typeface="Courier New" panose="02070309020205020404" pitchFamily="49" charset="0"/>
              <a:buChar char="•"/>
            </a:pPr>
            <a:r>
              <a:rPr lang="en-US" altLang="en-US">
                <a:latin typeface="Courier New" panose="02070309020205020404" pitchFamily="49" charset="0"/>
              </a:rPr>
              <a:t>FULL</a:t>
            </a:r>
            <a:r>
              <a:rPr lang="en-US" altLang="en-US"/>
              <a:t> </a:t>
            </a:r>
            <a:r>
              <a:rPr lang="en-US" altLang="en-US">
                <a:latin typeface="Courier New" panose="02070309020205020404" pitchFamily="49" charset="0"/>
              </a:rPr>
              <a:t>OUTER</a:t>
            </a:r>
            <a:endParaRPr lang="en-US" altLang="en-US"/>
          </a:p>
        </p:txBody>
      </p:sp>
    </p:spTree>
    <p:extLst>
      <p:ext uri="{BB962C8B-B14F-4D97-AF65-F5344CB8AC3E}">
        <p14:creationId xmlns:p14="http://schemas.microsoft.com/office/powerpoint/2010/main" val="3335450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F05789-7FDB-422F-8C69-BA4E02FD97C5}" type="datetime1">
              <a:rPr lang="en-US" smtClean="0"/>
              <a:t>10/2/2016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C4E8F1-F231-40D2-A94A-68209C1FC7E6}" type="datetime1">
              <a:rPr lang="en-US" smtClean="0"/>
              <a:t>10/2/2016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35AE7-36C1-4948-B52B-5466A2DEFEBD}" type="datetime1">
              <a:rPr lang="en-US" smtClean="0"/>
              <a:t>10/2/2016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15BC0D-7F63-48AF-9F58-507A71BC91E6}" type="datetime1">
              <a:rPr lang="en-US" smtClean="0"/>
              <a:t>10/2/2016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CF121-54C3-45E0-B27F-231AD2D798BC}" type="datetime1">
              <a:rPr lang="en-US" smtClean="0"/>
              <a:t>10/2/2016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4190023-CB92-4069-B914-B6440132CCEE}" type="datetime1">
              <a:rPr lang="en-US" smtClean="0"/>
              <a:t>10/2/2016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EF69750-52C9-43CD-905A-DACA4FC954F6}" type="datetime1">
              <a:rPr lang="en-US" smtClean="0"/>
              <a:t>10/2/2016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1B7F8F-32BE-4CC5-A645-99E2994335C1}" type="datetime1">
              <a:rPr lang="en-US" smtClean="0"/>
              <a:t>10/2/2016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2BC7F6-D40C-4120-9460-AF38D8C21553}" type="datetime1">
              <a:rPr lang="en-US" smtClean="0"/>
              <a:t>10/2/2016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D5611C-AAA1-46E8-BAAC-05C6D75874CC}" type="datetime1">
              <a:rPr lang="en-US" smtClean="0"/>
              <a:t>10/2/2016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2BCDE-4E41-4D10-A5D3-0A3363400E33}" type="datetime1">
              <a:rPr lang="en-US" smtClean="0"/>
              <a:t>10/2/2016</a:t>
            </a:fld>
            <a:endParaRPr lang="en-US" dirty="0"/>
          </a:p>
        </p:txBody>
      </p:sp>
      <p:sp>
        <p:nvSpPr>
          <p:cNvPr id="5" name="Footer Placeholder 4"/>
          <p:cNvSpPr>
            <a:spLocks noGrp="1"/>
          </p:cNvSpPr>
          <p:nvPr>
            <p:ph type="ftr" sz="quarter" idx="11"/>
          </p:nvPr>
        </p:nvSpPr>
        <p:spPr/>
        <p:txBody>
          <a:bodyPr/>
          <a:lstStyle/>
          <a:p>
            <a:r>
              <a:rPr lang="en-US" smtClean="0"/>
              <a:t>Made by : Eng. Doaa M. Abd Elfatah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15121-D063-4687-ADD5-BF055C327E9C}" type="datetime1">
              <a:rPr lang="en-US" smtClean="0"/>
              <a:t>10/2/2016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99097-B0EE-4B17-B674-31A3AC8C5E7A}" type="datetime1">
              <a:rPr lang="en-US" smtClean="0"/>
              <a:t>10/2/2016</a:t>
            </a:fld>
            <a:endParaRPr lang="en-US" dirty="0"/>
          </a:p>
        </p:txBody>
      </p:sp>
      <p:sp>
        <p:nvSpPr>
          <p:cNvPr id="8" name="Footer Placeholder 7"/>
          <p:cNvSpPr>
            <a:spLocks noGrp="1"/>
          </p:cNvSpPr>
          <p:nvPr>
            <p:ph type="ftr" sz="quarter" idx="11"/>
          </p:nvPr>
        </p:nvSpPr>
        <p:spPr/>
        <p:txBody>
          <a:bodyPr/>
          <a:lstStyle/>
          <a:p>
            <a:r>
              <a:rPr lang="en-US" smtClean="0"/>
              <a:t>Made by : Eng. Doaa M. Abd Elfatah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D0154C-F50F-48C3-972A-50B71948BE17}" type="datetime1">
              <a:rPr lang="en-US" smtClean="0"/>
              <a:t>10/2/2016</a:t>
            </a:fld>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24FAD8-A3BF-4C3B-9039-F494A46C2F71}" type="datetime1">
              <a:rPr lang="en-US" smtClean="0"/>
              <a:t>10/2/2016</a:t>
            </a:fld>
            <a:endParaRPr lang="en-US" dirty="0"/>
          </a:p>
        </p:txBody>
      </p:sp>
      <p:sp>
        <p:nvSpPr>
          <p:cNvPr id="3" name="Footer Placeholder 2"/>
          <p:cNvSpPr>
            <a:spLocks noGrp="1"/>
          </p:cNvSpPr>
          <p:nvPr>
            <p:ph type="ftr" sz="quarter" idx="11"/>
          </p:nvPr>
        </p:nvSpPr>
        <p:spPr/>
        <p:txBody>
          <a:bodyPr/>
          <a:lstStyle/>
          <a:p>
            <a:r>
              <a:rPr lang="en-US" smtClean="0"/>
              <a:t>Made by : Eng. Doaa M. Abd Elfatah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7B123C-9877-47F0-BDF9-E319F72C823D}" type="datetime1">
              <a:rPr lang="en-US" smtClean="0"/>
              <a:t>10/2/2016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920F2-370E-4258-9B51-85100DCF37E6}" type="datetime1">
              <a:rPr lang="en-US" smtClean="0"/>
              <a:t>10/2/2016</a:t>
            </a:fld>
            <a:endParaRPr lang="en-US" dirty="0"/>
          </a:p>
        </p:txBody>
      </p:sp>
      <p:sp>
        <p:nvSpPr>
          <p:cNvPr id="6" name="Footer Placeholder 5"/>
          <p:cNvSpPr>
            <a:spLocks noGrp="1"/>
          </p:cNvSpPr>
          <p:nvPr>
            <p:ph type="ftr" sz="quarter" idx="11"/>
          </p:nvPr>
        </p:nvSpPr>
        <p:spPr/>
        <p:txBody>
          <a:bodyPr/>
          <a:lstStyle/>
          <a:p>
            <a:r>
              <a:rPr lang="en-US" smtClean="0"/>
              <a:t>Made by : Eng. Doaa M. Abd Elfatah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AC9F599-EA41-4BE3-9D37-E65905C53ACB}" type="datetime1">
              <a:rPr lang="en-US" smtClean="0"/>
              <a:t>10/2/2016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Made by : Eng. Doaa M. Abd Elfatah</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8"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92254" y="169156"/>
            <a:ext cx="1465510" cy="7579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My SQL</a:t>
            </a:r>
            <a:endParaRPr lang="en-US" dirty="0"/>
          </a:p>
        </p:txBody>
      </p:sp>
      <p:sp>
        <p:nvSpPr>
          <p:cNvPr id="3" name="Subtitle 2"/>
          <p:cNvSpPr>
            <a:spLocks noGrp="1"/>
          </p:cNvSpPr>
          <p:nvPr>
            <p:ph type="subTitle" idx="1"/>
          </p:nvPr>
        </p:nvSpPr>
        <p:spPr/>
        <p:txBody>
          <a:bodyPr/>
          <a:lstStyle/>
          <a:p>
            <a:r>
              <a:rPr lang="en-US" dirty="0" smtClean="0"/>
              <a:t>Made by: Eng. </a:t>
            </a:r>
            <a:r>
              <a:rPr lang="en-US" dirty="0" err="1" smtClean="0"/>
              <a:t>Doaa</a:t>
            </a:r>
            <a:r>
              <a:rPr lang="en-US" dirty="0" smtClean="0"/>
              <a:t> </a:t>
            </a:r>
            <a:r>
              <a:rPr lang="en-US" dirty="0" err="1" smtClean="0"/>
              <a:t>m.Abd</a:t>
            </a:r>
            <a:r>
              <a:rPr lang="en-US" dirty="0" smtClean="0"/>
              <a:t> </a:t>
            </a:r>
            <a:r>
              <a:rPr lang="en-US" dirty="0" err="1" smtClean="0"/>
              <a:t>elfatah</a:t>
            </a:r>
            <a:endParaRPr lang="en-US" dirty="0" smtClean="0"/>
          </a:p>
        </p:txBody>
      </p:sp>
    </p:spTree>
    <p:extLst>
      <p:ext uri="{BB962C8B-B14F-4D97-AF65-F5344CB8AC3E}">
        <p14:creationId xmlns:p14="http://schemas.microsoft.com/office/powerpoint/2010/main" val="3682868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7150" name="Picture 14" descr="C:\project-SQLFund1\images\img-06-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62201" y="1976439"/>
            <a:ext cx="2778125" cy="2103437"/>
          </a:xfrm>
          <a:prstGeom prst="rect">
            <a:avLst/>
          </a:prstGeom>
          <a:noFill/>
          <a:extLst>
            <a:ext uri="{909E8E84-426E-40DD-AFC4-6F175D3DCCD1}">
              <a14:hiddenFill xmlns:a14="http://schemas.microsoft.com/office/drawing/2010/main">
                <a:solidFill>
                  <a:srgbClr val="FFFFFF"/>
                </a:solidFill>
              </a14:hiddenFill>
            </a:ext>
          </a:extLst>
        </p:spPr>
      </p:pic>
      <p:sp>
        <p:nvSpPr>
          <p:cNvPr id="347138" name="Rectangle 2"/>
          <p:cNvSpPr>
            <a:spLocks noGrp="1" noChangeArrowheads="1"/>
          </p:cNvSpPr>
          <p:nvPr>
            <p:ph type="title"/>
          </p:nvPr>
        </p:nvSpPr>
        <p:spPr/>
        <p:txBody>
          <a:bodyPr/>
          <a:lstStyle/>
          <a:p>
            <a:r>
              <a:rPr lang="en-US" altLang="en-US" dirty="0"/>
              <a:t>Returning Records with No Direct Match </a:t>
            </a:r>
            <a:br>
              <a:rPr lang="en-US" altLang="en-US" dirty="0"/>
            </a:br>
            <a:r>
              <a:rPr lang="en-US" altLang="en-US" dirty="0"/>
              <a:t>with Outer </a:t>
            </a:r>
            <a:r>
              <a:rPr lang="en-US" altLang="en-US" dirty="0" smtClean="0"/>
              <a:t>Joins</a:t>
            </a:r>
            <a:br>
              <a:rPr lang="en-US" altLang="en-US" dirty="0" smtClean="0"/>
            </a:br>
            <a:endParaRPr lang="en-US" altLang="en-US" dirty="0"/>
          </a:p>
        </p:txBody>
      </p:sp>
      <p:sp>
        <p:nvSpPr>
          <p:cNvPr id="347139" name="Rectangle 3"/>
          <p:cNvSpPr>
            <a:spLocks noChangeArrowheads="1"/>
          </p:cNvSpPr>
          <p:nvPr/>
        </p:nvSpPr>
        <p:spPr bwMode="auto">
          <a:xfrm>
            <a:off x="6003926" y="1676400"/>
            <a:ext cx="157094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EMPLOYEES</a:t>
            </a:r>
          </a:p>
        </p:txBody>
      </p:sp>
      <p:sp>
        <p:nvSpPr>
          <p:cNvPr id="347140" name="Rectangle 4"/>
          <p:cNvSpPr>
            <a:spLocks noChangeArrowheads="1"/>
          </p:cNvSpPr>
          <p:nvPr/>
        </p:nvSpPr>
        <p:spPr bwMode="auto">
          <a:xfrm>
            <a:off x="2312989" y="1676400"/>
            <a:ext cx="186848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DEPARTMENTS</a:t>
            </a:r>
          </a:p>
        </p:txBody>
      </p:sp>
      <p:sp>
        <p:nvSpPr>
          <p:cNvPr id="347141" name="Rectangle 5"/>
          <p:cNvSpPr>
            <a:spLocks noChangeArrowheads="1"/>
          </p:cNvSpPr>
          <p:nvPr/>
        </p:nvSpPr>
        <p:spPr bwMode="auto">
          <a:xfrm>
            <a:off x="5791201" y="5405438"/>
            <a:ext cx="3902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a:t>There are no employees in department 190. </a:t>
            </a:r>
          </a:p>
        </p:txBody>
      </p:sp>
      <p:sp>
        <p:nvSpPr>
          <p:cNvPr id="347144" name="Rectangle 8"/>
          <p:cNvSpPr>
            <a:spLocks noChangeArrowheads="1"/>
          </p:cNvSpPr>
          <p:nvPr/>
        </p:nvSpPr>
        <p:spPr bwMode="gray">
          <a:xfrm>
            <a:off x="3810001" y="3805238"/>
            <a:ext cx="1336675"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147" name="Text Box 11"/>
          <p:cNvSpPr txBox="1">
            <a:spLocks noChangeArrowheads="1"/>
          </p:cNvSpPr>
          <p:nvPr/>
        </p:nvSpPr>
        <p:spPr bwMode="auto">
          <a:xfrm>
            <a:off x="6172201" y="4338638"/>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47148" name="Freeform 12"/>
          <p:cNvSpPr>
            <a:spLocks/>
          </p:cNvSpPr>
          <p:nvPr/>
        </p:nvSpPr>
        <p:spPr bwMode="auto">
          <a:xfrm>
            <a:off x="4800600" y="4033838"/>
            <a:ext cx="971550" cy="1535112"/>
          </a:xfrm>
          <a:custGeom>
            <a:avLst/>
            <a:gdLst>
              <a:gd name="T0" fmla="*/ 383 w 384"/>
              <a:gd name="T1" fmla="*/ 528 h 529"/>
              <a:gd name="T2" fmla="*/ 0 w 384"/>
              <a:gd name="T3" fmla="*/ 528 h 529"/>
              <a:gd name="T4" fmla="*/ 0 w 384"/>
              <a:gd name="T5" fmla="*/ 480 h 529"/>
              <a:gd name="T6" fmla="*/ 0 w 384"/>
              <a:gd name="T7" fmla="*/ 408 h 529"/>
              <a:gd name="T8" fmla="*/ 0 w 384"/>
              <a:gd name="T9" fmla="*/ 0 h 529"/>
            </a:gdLst>
            <a:ahLst/>
            <a:cxnLst>
              <a:cxn ang="0">
                <a:pos x="T0" y="T1"/>
              </a:cxn>
              <a:cxn ang="0">
                <a:pos x="T2" y="T3"/>
              </a:cxn>
              <a:cxn ang="0">
                <a:pos x="T4" y="T5"/>
              </a:cxn>
              <a:cxn ang="0">
                <a:pos x="T6" y="T7"/>
              </a:cxn>
              <a:cxn ang="0">
                <a:pos x="T8" y="T9"/>
              </a:cxn>
            </a:cxnLst>
            <a:rect l="0" t="0" r="r" b="b"/>
            <a:pathLst>
              <a:path w="384" h="529">
                <a:moveTo>
                  <a:pt x="383" y="528"/>
                </a:moveTo>
                <a:lnTo>
                  <a:pt x="0" y="528"/>
                </a:lnTo>
                <a:lnTo>
                  <a:pt x="0" y="480"/>
                </a:lnTo>
                <a:lnTo>
                  <a:pt x="0" y="408"/>
                </a:lnTo>
                <a:lnTo>
                  <a:pt x="0" y="0"/>
                </a:lnTo>
              </a:path>
            </a:pathLst>
          </a:custGeom>
          <a:noFill/>
          <a:ln w="28575" cap="rnd"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47151" name="Picture 15" descr="C:\project-SQLFund1\images\img-06-21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096000" y="1976439"/>
            <a:ext cx="2960688" cy="2560637"/>
          </a:xfrm>
          <a:prstGeom prst="rect">
            <a:avLst/>
          </a:prstGeom>
          <a:noFill/>
          <a:extLst>
            <a:ext uri="{909E8E84-426E-40DD-AFC4-6F175D3DCCD1}">
              <a14:hiddenFill xmlns:a14="http://schemas.microsoft.com/office/drawing/2010/main">
                <a:solidFill>
                  <a:srgbClr val="FFFFFF"/>
                </a:solidFill>
              </a14:hiddenFill>
            </a:ext>
          </a:extLst>
        </p:spPr>
      </p:pic>
      <p:pic>
        <p:nvPicPr>
          <p:cNvPr id="347152" name="Picture 16" descr="C:\project-SQLFund1\images\img-06-21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096001" y="4719638"/>
            <a:ext cx="2982913" cy="46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10562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Rectangle 4"/>
          <p:cNvSpPr>
            <a:spLocks noGrp="1" noChangeArrowheads="1"/>
          </p:cNvSpPr>
          <p:nvPr>
            <p:ph type="title"/>
          </p:nvPr>
        </p:nvSpPr>
        <p:spPr/>
        <p:txBody>
          <a:bodyPr/>
          <a:lstStyle/>
          <a:p>
            <a:r>
              <a:rPr lang="en-US" altLang="en-US">
                <a:latin typeface="Courier New" panose="02070309020205020404" pitchFamily="49" charset="0"/>
              </a:rPr>
              <a:t>INNER</a:t>
            </a:r>
            <a:r>
              <a:rPr lang="en-US" altLang="en-US"/>
              <a:t> Versus </a:t>
            </a:r>
            <a:r>
              <a:rPr lang="en-US" altLang="en-US">
                <a:latin typeface="Courier New" panose="02070309020205020404" pitchFamily="49" charset="0"/>
              </a:rPr>
              <a:t>OUTER</a:t>
            </a:r>
            <a:r>
              <a:rPr lang="en-US" altLang="en-US"/>
              <a:t> Joins</a:t>
            </a:r>
          </a:p>
        </p:txBody>
      </p:sp>
      <p:sp>
        <p:nvSpPr>
          <p:cNvPr id="349189" name="Rectangle 5"/>
          <p:cNvSpPr>
            <a:spLocks noGrp="1" noChangeArrowheads="1"/>
          </p:cNvSpPr>
          <p:nvPr>
            <p:ph type="body" idx="4294967295"/>
          </p:nvPr>
        </p:nvSpPr>
        <p:spPr>
          <a:xfrm>
            <a:off x="2133600" y="2183487"/>
            <a:ext cx="7918450" cy="2838450"/>
          </a:xfrm>
          <a:prstGeom prst="rect">
            <a:avLst/>
          </a:prstGeom>
        </p:spPr>
        <p:txBody>
          <a:bodyPr/>
          <a:lstStyle/>
          <a:p>
            <a:pPr lvl="1"/>
            <a:r>
              <a:rPr lang="en-US" altLang="en-US" dirty="0" smtClean="0"/>
              <a:t>the </a:t>
            </a:r>
            <a:r>
              <a:rPr lang="en-US" altLang="en-US" dirty="0"/>
              <a:t>join of two tables returning only matched rows is called an inner join.</a:t>
            </a:r>
          </a:p>
          <a:p>
            <a:pPr lvl="1"/>
            <a:r>
              <a:rPr lang="en-US" altLang="en-US" dirty="0"/>
              <a:t>A join between two tables that returns the results of the inner join as well as the unmatched rows from the left (or right) table is called a left (or right) outer join</a:t>
            </a:r>
            <a:r>
              <a:rPr lang="en-US" altLang="en-US" dirty="0" smtClean="0"/>
              <a:t>.</a:t>
            </a:r>
            <a:endParaRPr lang="en-US" altLang="en-US" dirty="0"/>
          </a:p>
        </p:txBody>
      </p:sp>
    </p:spTree>
    <p:extLst>
      <p:ext uri="{BB962C8B-B14F-4D97-AF65-F5344CB8AC3E}">
        <p14:creationId xmlns:p14="http://schemas.microsoft.com/office/powerpoint/2010/main" val="250877918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244" name="Picture 12" descr="C:\project-SQLFund1\images\img-06-23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886200" y="4724400"/>
            <a:ext cx="4275138" cy="971550"/>
          </a:xfrm>
          <a:prstGeom prst="rect">
            <a:avLst/>
          </a:prstGeom>
          <a:noFill/>
          <a:extLst>
            <a:ext uri="{909E8E84-426E-40DD-AFC4-6F175D3DCCD1}">
              <a14:hiddenFill xmlns:a14="http://schemas.microsoft.com/office/drawing/2010/main">
                <a:solidFill>
                  <a:srgbClr val="FFFFFF"/>
                </a:solidFill>
              </a14:hiddenFill>
            </a:ext>
          </a:extLst>
        </p:spPr>
      </p:pic>
      <p:sp>
        <p:nvSpPr>
          <p:cNvPr id="351234" name="Rectangle 2"/>
          <p:cNvSpPr>
            <a:spLocks noChangeArrowheads="1"/>
          </p:cNvSpPr>
          <p:nvPr/>
        </p:nvSpPr>
        <p:spPr bwMode="blackGray">
          <a:xfrm>
            <a:off x="2390776" y="1841500"/>
            <a:ext cx="7286625" cy="884238"/>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600">
                <a:solidFill>
                  <a:srgbClr val="000000"/>
                </a:solidFill>
                <a:latin typeface="Courier New" panose="02070309020205020404" pitchFamily="49" charset="0"/>
              </a:rPr>
              <a:t>SELECT e.last_name, e.department_id, d.department_name</a:t>
            </a:r>
          </a:p>
          <a:p>
            <a:pPr eaLnBrk="0" hangingPunct="0">
              <a:buClrTx/>
              <a:buFontTx/>
              <a:buNone/>
            </a:pPr>
            <a:r>
              <a:rPr lang="en-US" altLang="en-US" sz="1600">
                <a:solidFill>
                  <a:srgbClr val="000000"/>
                </a:solidFill>
                <a:latin typeface="Courier New" panose="02070309020205020404" pitchFamily="49" charset="0"/>
              </a:rPr>
              <a:t>FROM   employees e LEFT OUTER JOIN departments d</a:t>
            </a:r>
          </a:p>
          <a:p>
            <a:pPr eaLnBrk="0" hangingPunct="0">
              <a:buClrTx/>
              <a:buFontTx/>
              <a:buNone/>
            </a:pPr>
            <a:r>
              <a:rPr lang="en-US" altLang="en-US" sz="1600">
                <a:solidFill>
                  <a:srgbClr val="000000"/>
                </a:solidFill>
                <a:latin typeface="Courier New" panose="02070309020205020404" pitchFamily="49" charset="0"/>
              </a:rPr>
              <a:t>ON   (e.department_id = d.department_id) ;</a:t>
            </a:r>
          </a:p>
        </p:txBody>
      </p:sp>
      <p:sp>
        <p:nvSpPr>
          <p:cNvPr id="351236" name="Rectangle 4"/>
          <p:cNvSpPr>
            <a:spLocks noGrp="1" noChangeArrowheads="1"/>
          </p:cNvSpPr>
          <p:nvPr>
            <p:ph type="title"/>
          </p:nvPr>
        </p:nvSpPr>
        <p:spPr/>
        <p:txBody>
          <a:bodyPr/>
          <a:lstStyle/>
          <a:p>
            <a:r>
              <a:rPr lang="en-US" altLang="en-US">
                <a:latin typeface="Courier New" panose="02070309020205020404" pitchFamily="49" charset="0"/>
              </a:rPr>
              <a:t>LEFT</a:t>
            </a:r>
            <a:r>
              <a:rPr lang="en-US" altLang="en-US"/>
              <a:t> </a:t>
            </a:r>
            <a:r>
              <a:rPr lang="en-US" altLang="en-US">
                <a:latin typeface="Courier New" panose="02070309020205020404" pitchFamily="49" charset="0"/>
              </a:rPr>
              <a:t>OUTER</a:t>
            </a:r>
            <a:r>
              <a:rPr lang="en-US" altLang="en-US"/>
              <a:t> </a:t>
            </a:r>
            <a:r>
              <a:rPr lang="en-US" altLang="en-US">
                <a:latin typeface="Courier New" panose="02070309020205020404" pitchFamily="49" charset="0"/>
              </a:rPr>
              <a:t>JOIN</a:t>
            </a:r>
          </a:p>
        </p:txBody>
      </p:sp>
      <p:sp>
        <p:nvSpPr>
          <p:cNvPr id="351237" name="Rectangle 5"/>
          <p:cNvSpPr>
            <a:spLocks noChangeArrowheads="1"/>
          </p:cNvSpPr>
          <p:nvPr/>
        </p:nvSpPr>
        <p:spPr bwMode="gray">
          <a:xfrm>
            <a:off x="3886200" y="5410200"/>
            <a:ext cx="4267200" cy="2286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0" name="Text Box 8"/>
          <p:cNvSpPr txBox="1">
            <a:spLocks noChangeArrowheads="1"/>
          </p:cNvSpPr>
          <p:nvPr/>
        </p:nvSpPr>
        <p:spPr bwMode="auto">
          <a:xfrm>
            <a:off x="3886201" y="43434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51241" name="Rectangle 9"/>
          <p:cNvSpPr>
            <a:spLocks noChangeArrowheads="1"/>
          </p:cNvSpPr>
          <p:nvPr/>
        </p:nvSpPr>
        <p:spPr bwMode="gray">
          <a:xfrm>
            <a:off x="4721226" y="2155825"/>
            <a:ext cx="3724275" cy="2174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51243" name="Picture 11" descr="C:\project-SQLFund1\images\img-06-2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86201" y="3048000"/>
            <a:ext cx="4297363" cy="141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559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294" name="Picture 14" descr="C:\project-SQLFund1\images\newimagestobefixedduringvt\img629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4419600"/>
            <a:ext cx="4011613" cy="731838"/>
          </a:xfrm>
          <a:prstGeom prst="rect">
            <a:avLst/>
          </a:prstGeom>
          <a:noFill/>
          <a:extLst>
            <a:ext uri="{909E8E84-426E-40DD-AFC4-6F175D3DCCD1}">
              <a14:hiddenFill xmlns:a14="http://schemas.microsoft.com/office/drawing/2010/main">
                <a:solidFill>
                  <a:srgbClr val="FFFFFF"/>
                </a:solidFill>
              </a14:hiddenFill>
            </a:ext>
          </a:extLst>
        </p:spPr>
      </p:pic>
      <p:sp>
        <p:nvSpPr>
          <p:cNvPr id="353283" name="Rectangle 3"/>
          <p:cNvSpPr>
            <a:spLocks noChangeArrowheads="1"/>
          </p:cNvSpPr>
          <p:nvPr/>
        </p:nvSpPr>
        <p:spPr bwMode="blackGray">
          <a:xfrm>
            <a:off x="2390775" y="1857376"/>
            <a:ext cx="7277100" cy="8540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600">
                <a:solidFill>
                  <a:srgbClr val="000000"/>
                </a:solidFill>
                <a:latin typeface="Courier New" panose="02070309020205020404" pitchFamily="49" charset="0"/>
              </a:rPr>
              <a:t>SELECT e.last_name, e.department_id, d.department_name</a:t>
            </a:r>
          </a:p>
          <a:p>
            <a:pPr eaLnBrk="0" hangingPunct="0">
              <a:buClrTx/>
              <a:buFontTx/>
              <a:buNone/>
            </a:pPr>
            <a:r>
              <a:rPr lang="en-US" altLang="en-US" sz="1600">
                <a:solidFill>
                  <a:srgbClr val="000000"/>
                </a:solidFill>
                <a:latin typeface="Courier New" panose="02070309020205020404" pitchFamily="49" charset="0"/>
              </a:rPr>
              <a:t>FROM   employees e RIGHT OUTER JOIN departments d</a:t>
            </a:r>
          </a:p>
          <a:p>
            <a:pPr eaLnBrk="0" hangingPunct="0">
              <a:buClrTx/>
              <a:buFontTx/>
              <a:buNone/>
            </a:pPr>
            <a:r>
              <a:rPr lang="en-US" altLang="en-US" sz="1600">
                <a:solidFill>
                  <a:srgbClr val="000000"/>
                </a:solidFill>
                <a:latin typeface="Courier New" panose="02070309020205020404" pitchFamily="49" charset="0"/>
              </a:rPr>
              <a:t>ON    (e.department_id = d.department_id) ;</a:t>
            </a:r>
          </a:p>
        </p:txBody>
      </p:sp>
      <p:sp>
        <p:nvSpPr>
          <p:cNvPr id="353284" name="Rectangle 4"/>
          <p:cNvSpPr>
            <a:spLocks noGrp="1" noChangeArrowheads="1"/>
          </p:cNvSpPr>
          <p:nvPr>
            <p:ph type="title"/>
          </p:nvPr>
        </p:nvSpPr>
        <p:spPr/>
        <p:txBody>
          <a:bodyPr/>
          <a:lstStyle/>
          <a:p>
            <a:r>
              <a:rPr lang="en-US" altLang="en-US">
                <a:latin typeface="Courier New" panose="02070309020205020404" pitchFamily="49" charset="0"/>
              </a:rPr>
              <a:t>RIGHT</a:t>
            </a:r>
            <a:r>
              <a:rPr lang="en-US" altLang="en-US"/>
              <a:t> </a:t>
            </a:r>
            <a:r>
              <a:rPr lang="en-US" altLang="en-US">
                <a:latin typeface="Courier New" panose="02070309020205020404" pitchFamily="49" charset="0"/>
              </a:rPr>
              <a:t>OUTER</a:t>
            </a:r>
            <a:r>
              <a:rPr lang="en-US" altLang="en-US"/>
              <a:t> </a:t>
            </a:r>
            <a:r>
              <a:rPr lang="en-US" altLang="en-US">
                <a:latin typeface="Courier New" panose="02070309020205020404" pitchFamily="49" charset="0"/>
              </a:rPr>
              <a:t>JOIN</a:t>
            </a:r>
          </a:p>
        </p:txBody>
      </p:sp>
      <p:sp>
        <p:nvSpPr>
          <p:cNvPr id="353285" name="Text Box 5"/>
          <p:cNvSpPr txBox="1">
            <a:spLocks noChangeArrowheads="1"/>
          </p:cNvSpPr>
          <p:nvPr/>
        </p:nvSpPr>
        <p:spPr bwMode="gray">
          <a:xfrm>
            <a:off x="4191001" y="38862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53286" name="Rectangle 6"/>
          <p:cNvSpPr>
            <a:spLocks noChangeArrowheads="1"/>
          </p:cNvSpPr>
          <p:nvPr/>
        </p:nvSpPr>
        <p:spPr bwMode="gray">
          <a:xfrm>
            <a:off x="4724401" y="2174876"/>
            <a:ext cx="4149725" cy="2381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292" name="Rectangle 12"/>
          <p:cNvSpPr>
            <a:spLocks noChangeArrowheads="1"/>
          </p:cNvSpPr>
          <p:nvPr/>
        </p:nvSpPr>
        <p:spPr bwMode="gray">
          <a:xfrm>
            <a:off x="4114800" y="4648200"/>
            <a:ext cx="3962400" cy="5334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53293" name="Picture 13" descr="C:\project-SQLFund1\images\newimagestobefixedduringvt\img629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4325" y="2846389"/>
            <a:ext cx="3943350" cy="116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6389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3"/>
          <p:cNvSpPr>
            <a:spLocks noGrp="1" noChangeArrowheads="1"/>
          </p:cNvSpPr>
          <p:nvPr>
            <p:ph type="title"/>
          </p:nvPr>
        </p:nvSpPr>
        <p:spPr/>
        <p:txBody>
          <a:bodyPr/>
          <a:lstStyle/>
          <a:p>
            <a:r>
              <a:rPr lang="en-US" altLang="en-US" dirty="0"/>
              <a:t>Generating a Cartesian </a:t>
            </a:r>
            <a:r>
              <a:rPr lang="en-US" altLang="en-US" dirty="0" smtClean="0"/>
              <a:t>Product</a:t>
            </a:r>
            <a:br>
              <a:rPr lang="en-US" altLang="en-US" dirty="0" smtClean="0"/>
            </a:br>
            <a:endParaRPr lang="en-US" altLang="en-US" dirty="0"/>
          </a:p>
        </p:txBody>
      </p:sp>
      <p:sp>
        <p:nvSpPr>
          <p:cNvPr id="359428" name="Line 4"/>
          <p:cNvSpPr>
            <a:spLocks noChangeShapeType="1"/>
          </p:cNvSpPr>
          <p:nvPr/>
        </p:nvSpPr>
        <p:spPr bwMode="auto">
          <a:xfrm flipV="1">
            <a:off x="5181600" y="3648075"/>
            <a:ext cx="0" cy="533400"/>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30" name="Rectangle 6"/>
          <p:cNvSpPr>
            <a:spLocks noChangeArrowheads="1"/>
          </p:cNvSpPr>
          <p:nvPr/>
        </p:nvSpPr>
        <p:spPr bwMode="auto">
          <a:xfrm>
            <a:off x="2209800" y="4267201"/>
            <a:ext cx="2230438" cy="70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eaLnBrk="0" hangingPunct="0">
              <a:lnSpc>
                <a:spcPct val="110000"/>
              </a:lnSpc>
              <a:spcBef>
                <a:spcPct val="0"/>
              </a:spcBef>
              <a:buClrTx/>
              <a:buFontTx/>
              <a:buNone/>
            </a:pPr>
            <a:r>
              <a:rPr lang="en-US" altLang="en-US"/>
              <a:t>Cartesian product: </a:t>
            </a:r>
            <a:br>
              <a:rPr lang="en-US" altLang="en-US"/>
            </a:br>
            <a:r>
              <a:rPr lang="en-US" altLang="en-US"/>
              <a:t>20 x 8 = 160 rows</a:t>
            </a:r>
          </a:p>
        </p:txBody>
      </p:sp>
      <p:sp>
        <p:nvSpPr>
          <p:cNvPr id="359431" name="Rectangle 7"/>
          <p:cNvSpPr>
            <a:spLocks noChangeArrowheads="1"/>
          </p:cNvSpPr>
          <p:nvPr/>
        </p:nvSpPr>
        <p:spPr bwMode="auto">
          <a:xfrm>
            <a:off x="2209800" y="1447800"/>
            <a:ext cx="249562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EMPLOYEES</a:t>
            </a:r>
            <a:r>
              <a:rPr lang="en-US" altLang="en-US" sz="2000"/>
              <a:t> </a:t>
            </a:r>
            <a:r>
              <a:rPr lang="en-US" altLang="en-US"/>
              <a:t>(20 rows)</a:t>
            </a:r>
          </a:p>
        </p:txBody>
      </p:sp>
      <p:sp>
        <p:nvSpPr>
          <p:cNvPr id="359432" name="Rectangle 8"/>
          <p:cNvSpPr>
            <a:spLocks noChangeArrowheads="1"/>
          </p:cNvSpPr>
          <p:nvPr/>
        </p:nvSpPr>
        <p:spPr bwMode="auto">
          <a:xfrm>
            <a:off x="6019800" y="1447800"/>
            <a:ext cx="267675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DEPARTMENTS</a:t>
            </a:r>
            <a:r>
              <a:rPr lang="en-US" altLang="en-US" sz="2000"/>
              <a:t> </a:t>
            </a:r>
            <a:r>
              <a:rPr lang="en-US" altLang="en-US"/>
              <a:t>(8 rows)</a:t>
            </a:r>
          </a:p>
        </p:txBody>
      </p:sp>
      <p:sp>
        <p:nvSpPr>
          <p:cNvPr id="359438" name="Text Box 14"/>
          <p:cNvSpPr txBox="1">
            <a:spLocks noChangeArrowheads="1"/>
          </p:cNvSpPr>
          <p:nvPr/>
        </p:nvSpPr>
        <p:spPr bwMode="auto">
          <a:xfrm>
            <a:off x="2362201" y="28194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59439" name="Text Box 15"/>
          <p:cNvSpPr txBox="1">
            <a:spLocks noChangeArrowheads="1"/>
          </p:cNvSpPr>
          <p:nvPr/>
        </p:nvSpPr>
        <p:spPr bwMode="auto">
          <a:xfrm>
            <a:off x="4419601" y="51816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59441" name="Picture 17" descr="C:\project-SQLFund1\images\img-06-2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286000" y="1828801"/>
            <a:ext cx="3536950" cy="1069975"/>
          </a:xfrm>
          <a:prstGeom prst="rect">
            <a:avLst/>
          </a:prstGeom>
          <a:noFill/>
          <a:extLst>
            <a:ext uri="{909E8E84-426E-40DD-AFC4-6F175D3DCCD1}">
              <a14:hiddenFill xmlns:a14="http://schemas.microsoft.com/office/drawing/2010/main">
                <a:solidFill>
                  <a:srgbClr val="FFFFFF"/>
                </a:solidFill>
              </a14:hiddenFill>
            </a:ext>
          </a:extLst>
        </p:spPr>
      </p:pic>
      <p:pic>
        <p:nvPicPr>
          <p:cNvPr id="359443" name="Picture 19" descr="C:\project-SQLFund1\images\img-06-27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019800" y="1828800"/>
            <a:ext cx="405130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359444" name="Picture 20" descr="C:\project-SQLFund1\images\img-06-27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286001" y="3200401"/>
            <a:ext cx="3546475" cy="454025"/>
          </a:xfrm>
          <a:prstGeom prst="rect">
            <a:avLst/>
          </a:prstGeom>
          <a:noFill/>
          <a:extLst>
            <a:ext uri="{909E8E84-426E-40DD-AFC4-6F175D3DCCD1}">
              <a14:hiddenFill xmlns:a14="http://schemas.microsoft.com/office/drawing/2010/main">
                <a:solidFill>
                  <a:srgbClr val="FFFFFF"/>
                </a:solidFill>
              </a14:hiddenFill>
            </a:ext>
          </a:extLst>
        </p:spPr>
      </p:pic>
      <p:pic>
        <p:nvPicPr>
          <p:cNvPr id="359445" name="Picture 21" descr="C:\project-SQLFund1\images\img-06-27c.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419600" y="4191000"/>
            <a:ext cx="3989388" cy="1189038"/>
          </a:xfrm>
          <a:prstGeom prst="rect">
            <a:avLst/>
          </a:prstGeom>
          <a:noFill/>
          <a:extLst>
            <a:ext uri="{909E8E84-426E-40DD-AFC4-6F175D3DCCD1}">
              <a14:hiddenFill xmlns:a14="http://schemas.microsoft.com/office/drawing/2010/main">
                <a:solidFill>
                  <a:srgbClr val="FFFFFF"/>
                </a:solidFill>
              </a14:hiddenFill>
            </a:ext>
          </a:extLst>
        </p:spPr>
      </p:pic>
      <p:pic>
        <p:nvPicPr>
          <p:cNvPr id="359446" name="Picture 22" descr="C:\project-SQLFund1\images\img-06-27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419601" y="5562600"/>
            <a:ext cx="3978275" cy="503238"/>
          </a:xfrm>
          <a:prstGeom prst="rect">
            <a:avLst/>
          </a:prstGeom>
          <a:noFill/>
          <a:extLst>
            <a:ext uri="{909E8E84-426E-40DD-AFC4-6F175D3DCCD1}">
              <a14:hiddenFill xmlns:a14="http://schemas.microsoft.com/office/drawing/2010/main">
                <a:solidFill>
                  <a:srgbClr val="FFFFFF"/>
                </a:solidFill>
              </a14:hiddenFill>
            </a:ext>
          </a:extLst>
        </p:spPr>
      </p:pic>
      <p:sp>
        <p:nvSpPr>
          <p:cNvPr id="359448" name="Line 24"/>
          <p:cNvSpPr>
            <a:spLocks noChangeShapeType="1"/>
          </p:cNvSpPr>
          <p:nvPr/>
        </p:nvSpPr>
        <p:spPr bwMode="auto">
          <a:xfrm>
            <a:off x="6330950" y="3790950"/>
            <a:ext cx="0" cy="40005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1188888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ChangeArrowheads="1"/>
          </p:cNvSpPr>
          <p:nvPr/>
        </p:nvSpPr>
        <p:spPr bwMode="blackGray">
          <a:xfrm>
            <a:off x="2476500" y="3048001"/>
            <a:ext cx="7277100" cy="8540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last_name, department_name</a:t>
            </a:r>
          </a:p>
          <a:p>
            <a:pPr eaLnBrk="0" hangingPunct="0">
              <a:buClrTx/>
              <a:buFontTx/>
              <a:buNone/>
            </a:pPr>
            <a:r>
              <a:rPr lang="en-US" altLang="en-US" sz="1800">
                <a:solidFill>
                  <a:srgbClr val="000000"/>
                </a:solidFill>
                <a:latin typeface="Courier New" panose="02070309020205020404" pitchFamily="49" charset="0"/>
              </a:rPr>
              <a:t>FROM   employees</a:t>
            </a:r>
          </a:p>
          <a:p>
            <a:pPr eaLnBrk="0" hangingPunct="0">
              <a:buClrTx/>
              <a:buFontTx/>
              <a:buNone/>
            </a:pPr>
            <a:r>
              <a:rPr lang="en-US" altLang="en-US" sz="1800">
                <a:solidFill>
                  <a:srgbClr val="000000"/>
                </a:solidFill>
                <a:latin typeface="Courier New" panose="02070309020205020404" pitchFamily="49" charset="0"/>
              </a:rPr>
              <a:t>CROSS JOIN departments ;</a:t>
            </a:r>
          </a:p>
        </p:txBody>
      </p:sp>
      <p:sp>
        <p:nvSpPr>
          <p:cNvPr id="361481" name="Rectangle 9"/>
          <p:cNvSpPr>
            <a:spLocks noGrp="1" noChangeArrowheads="1"/>
          </p:cNvSpPr>
          <p:nvPr>
            <p:ph type="title"/>
          </p:nvPr>
        </p:nvSpPr>
        <p:spPr/>
        <p:txBody>
          <a:bodyPr/>
          <a:lstStyle/>
          <a:p>
            <a:r>
              <a:rPr lang="en-US" altLang="en-US" dirty="0"/>
              <a:t>Creating Cross </a:t>
            </a:r>
            <a:r>
              <a:rPr lang="en-US" altLang="en-US" dirty="0" smtClean="0"/>
              <a:t>Joins</a:t>
            </a:r>
            <a:br>
              <a:rPr lang="en-US" altLang="en-US" dirty="0" smtClean="0"/>
            </a:br>
            <a:endParaRPr lang="en-US" altLang="en-US" dirty="0"/>
          </a:p>
        </p:txBody>
      </p:sp>
      <p:sp>
        <p:nvSpPr>
          <p:cNvPr id="361482" name="Rectangle 10"/>
          <p:cNvSpPr>
            <a:spLocks noGrp="1" noChangeArrowheads="1"/>
          </p:cNvSpPr>
          <p:nvPr>
            <p:ph type="body" idx="4294967295"/>
          </p:nvPr>
        </p:nvSpPr>
        <p:spPr>
          <a:xfrm>
            <a:off x="2133600" y="1449389"/>
            <a:ext cx="7918450" cy="1431925"/>
          </a:xfrm>
          <a:prstGeom prst="rect">
            <a:avLst/>
          </a:prstGeom>
        </p:spPr>
        <p:txBody>
          <a:bodyPr/>
          <a:lstStyle/>
          <a:p>
            <a:pPr lvl="1"/>
            <a:r>
              <a:rPr lang="en-US" altLang="en-US"/>
              <a:t>The </a:t>
            </a:r>
            <a:r>
              <a:rPr lang="en-US" altLang="en-US">
                <a:latin typeface="Courier New" panose="02070309020205020404" pitchFamily="49" charset="0"/>
              </a:rPr>
              <a:t>CROSS</a:t>
            </a:r>
            <a:r>
              <a:rPr lang="en-US" altLang="en-US"/>
              <a:t> </a:t>
            </a:r>
            <a:r>
              <a:rPr lang="en-US" altLang="en-US">
                <a:latin typeface="Courier New" panose="02070309020205020404" pitchFamily="49" charset="0"/>
              </a:rPr>
              <a:t>JOIN</a:t>
            </a:r>
            <a:r>
              <a:rPr lang="en-US" altLang="en-US"/>
              <a:t> clause produces the cross-product of two tables.</a:t>
            </a:r>
          </a:p>
          <a:p>
            <a:pPr lvl="1"/>
            <a:r>
              <a:rPr lang="en-US" altLang="en-US"/>
              <a:t>This is also called a Cartesian product between the two tables.</a:t>
            </a:r>
          </a:p>
        </p:txBody>
      </p:sp>
      <p:sp>
        <p:nvSpPr>
          <p:cNvPr id="361479" name="Text Box 7"/>
          <p:cNvSpPr txBox="1">
            <a:spLocks noChangeArrowheads="1"/>
          </p:cNvSpPr>
          <p:nvPr/>
        </p:nvSpPr>
        <p:spPr bwMode="auto">
          <a:xfrm>
            <a:off x="4495801" y="5257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61480" name="Rectangle 8"/>
          <p:cNvSpPr>
            <a:spLocks noChangeArrowheads="1"/>
          </p:cNvSpPr>
          <p:nvPr/>
        </p:nvSpPr>
        <p:spPr bwMode="gray">
          <a:xfrm>
            <a:off x="2520950" y="3592513"/>
            <a:ext cx="3113088" cy="26511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61483" name="Picture 11" descr="C:\project-SQLFund1\images\img-06-2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19601" y="4038601"/>
            <a:ext cx="3051175" cy="1406525"/>
          </a:xfrm>
          <a:prstGeom prst="rect">
            <a:avLst/>
          </a:prstGeom>
          <a:noFill/>
          <a:extLst>
            <a:ext uri="{909E8E84-426E-40DD-AFC4-6F175D3DCCD1}">
              <a14:hiddenFill xmlns:a14="http://schemas.microsoft.com/office/drawing/2010/main">
                <a:solidFill>
                  <a:srgbClr val="FFFFFF"/>
                </a:solidFill>
              </a14:hiddenFill>
            </a:ext>
          </a:extLst>
        </p:spPr>
      </p:pic>
      <p:pic>
        <p:nvPicPr>
          <p:cNvPr id="361484" name="Picture 12" descr="C:\project-SQLFund1\images\img-06-28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419601" y="5638800"/>
            <a:ext cx="305117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9931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Subqueries to Solve Queries </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15365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93" name="Rectangle 21"/>
          <p:cNvSpPr>
            <a:spLocks noGrp="1" noChangeArrowheads="1"/>
          </p:cNvSpPr>
          <p:nvPr>
            <p:ph type="title"/>
          </p:nvPr>
        </p:nvSpPr>
        <p:spPr/>
        <p:txBody>
          <a:bodyPr/>
          <a:lstStyle/>
          <a:p>
            <a:r>
              <a:rPr lang="en-US" altLang="en-US" dirty="0"/>
              <a:t>Using a Subquery to Solve a </a:t>
            </a:r>
            <a:r>
              <a:rPr lang="en-US" altLang="en-US" dirty="0" smtClean="0"/>
              <a:t>Problem</a:t>
            </a:r>
            <a:br>
              <a:rPr lang="en-US" altLang="en-US" dirty="0" smtClean="0"/>
            </a:br>
            <a:endParaRPr lang="en-US" altLang="en-US" dirty="0"/>
          </a:p>
        </p:txBody>
      </p:sp>
      <p:sp>
        <p:nvSpPr>
          <p:cNvPr id="310294" name="Rectangle 22"/>
          <p:cNvSpPr>
            <a:spLocks noGrp="1" noChangeArrowheads="1"/>
          </p:cNvSpPr>
          <p:nvPr>
            <p:ph type="body" idx="4294967295"/>
          </p:nvPr>
        </p:nvSpPr>
        <p:spPr>
          <a:xfrm>
            <a:off x="2133600" y="1449388"/>
            <a:ext cx="7918450" cy="360362"/>
          </a:xfrm>
          <a:prstGeom prst="rect">
            <a:avLst/>
          </a:prstGeom>
        </p:spPr>
        <p:txBody>
          <a:bodyPr/>
          <a:lstStyle/>
          <a:p>
            <a:r>
              <a:rPr lang="en-US" altLang="en-US"/>
              <a:t>Who has a salary greater than Abel’s?</a:t>
            </a:r>
          </a:p>
        </p:txBody>
      </p:sp>
      <p:grpSp>
        <p:nvGrpSpPr>
          <p:cNvPr id="310276" name="Group 4"/>
          <p:cNvGrpSpPr>
            <a:grpSpLocks/>
          </p:cNvGrpSpPr>
          <p:nvPr/>
        </p:nvGrpSpPr>
        <p:grpSpPr bwMode="auto">
          <a:xfrm>
            <a:off x="2678114" y="3822700"/>
            <a:ext cx="847725" cy="736600"/>
            <a:chOff x="805" y="2627"/>
            <a:chExt cx="534" cy="464"/>
          </a:xfrm>
        </p:grpSpPr>
        <p:sp>
          <p:nvSpPr>
            <p:cNvPr id="310277"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78"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0279" name="Rectangle 7"/>
          <p:cNvSpPr>
            <a:spLocks noChangeArrowheads="1"/>
          </p:cNvSpPr>
          <p:nvPr/>
        </p:nvSpPr>
        <p:spPr bwMode="blackWhite">
          <a:xfrm>
            <a:off x="2390776" y="2057400"/>
            <a:ext cx="7273925" cy="3479800"/>
          </a:xfrm>
          <a:prstGeom prst="rect">
            <a:avLst/>
          </a:prstGeom>
          <a:solidFill>
            <a:srgbClr val="FFFF99"/>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anchor="ctr"/>
          <a:lstStyle/>
          <a:p>
            <a:endParaRPr lang="en-US"/>
          </a:p>
        </p:txBody>
      </p:sp>
      <p:sp>
        <p:nvSpPr>
          <p:cNvPr id="310280" name="Rectangle 8"/>
          <p:cNvSpPr>
            <a:spLocks noChangeArrowheads="1"/>
          </p:cNvSpPr>
          <p:nvPr/>
        </p:nvSpPr>
        <p:spPr bwMode="auto">
          <a:xfrm>
            <a:off x="3738564" y="2774950"/>
            <a:ext cx="588168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a:solidFill>
                  <a:srgbClr val="000000"/>
                </a:solidFill>
              </a:rPr>
              <a:t>Which employees have salaries greater than Abel’s salary?</a:t>
            </a:r>
          </a:p>
        </p:txBody>
      </p:sp>
      <p:sp>
        <p:nvSpPr>
          <p:cNvPr id="310281" name="Oval 9"/>
          <p:cNvSpPr>
            <a:spLocks noChangeArrowheads="1"/>
          </p:cNvSpPr>
          <p:nvPr/>
        </p:nvSpPr>
        <p:spPr bwMode="gray">
          <a:xfrm>
            <a:off x="2492375" y="2606675"/>
            <a:ext cx="1117600" cy="1079500"/>
          </a:xfrm>
          <a:prstGeom prst="ellipse">
            <a:avLst/>
          </a:prstGeom>
          <a:solidFill>
            <a:srgbClr val="FFFFE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2" name="Rectangle 10"/>
          <p:cNvSpPr>
            <a:spLocks noChangeArrowheads="1"/>
          </p:cNvSpPr>
          <p:nvPr/>
        </p:nvSpPr>
        <p:spPr bwMode="auto">
          <a:xfrm>
            <a:off x="2441575" y="2109788"/>
            <a:ext cx="129362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solidFill>
                  <a:srgbClr val="000000"/>
                </a:solidFill>
              </a:rPr>
              <a:t>Main query:</a:t>
            </a:r>
          </a:p>
        </p:txBody>
      </p:sp>
      <p:sp>
        <p:nvSpPr>
          <p:cNvPr id="310283" name="Rectangle 11"/>
          <p:cNvSpPr>
            <a:spLocks noChangeArrowheads="1"/>
          </p:cNvSpPr>
          <p:nvPr/>
        </p:nvSpPr>
        <p:spPr bwMode="blackWhite">
          <a:xfrm>
            <a:off x="3644901" y="3711575"/>
            <a:ext cx="5878513" cy="1695450"/>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4" name="Rectangle 12"/>
          <p:cNvSpPr>
            <a:spLocks noChangeArrowheads="1"/>
          </p:cNvSpPr>
          <p:nvPr/>
        </p:nvSpPr>
        <p:spPr bwMode="auto">
          <a:xfrm>
            <a:off x="5053014" y="4570413"/>
            <a:ext cx="4002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a:solidFill>
                  <a:srgbClr val="000000"/>
                </a:solidFill>
              </a:rPr>
              <a:t>What is Abel’s salary?</a:t>
            </a:r>
          </a:p>
        </p:txBody>
      </p:sp>
      <p:sp>
        <p:nvSpPr>
          <p:cNvPr id="310285" name="Oval 13"/>
          <p:cNvSpPr>
            <a:spLocks noChangeArrowheads="1"/>
          </p:cNvSpPr>
          <p:nvPr/>
        </p:nvSpPr>
        <p:spPr bwMode="gray">
          <a:xfrm>
            <a:off x="3775075" y="4222750"/>
            <a:ext cx="1117600" cy="1106488"/>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86" name="Rectangle 14"/>
          <p:cNvSpPr>
            <a:spLocks noChangeArrowheads="1"/>
          </p:cNvSpPr>
          <p:nvPr/>
        </p:nvSpPr>
        <p:spPr bwMode="auto">
          <a:xfrm>
            <a:off x="3695700" y="3770313"/>
            <a:ext cx="11156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solidFill>
                  <a:srgbClr val="000000"/>
                </a:solidFill>
              </a:rPr>
              <a:t>Subquery:</a:t>
            </a:r>
          </a:p>
        </p:txBody>
      </p:sp>
      <p:sp>
        <p:nvSpPr>
          <p:cNvPr id="310287" name="Line 15"/>
          <p:cNvSpPr>
            <a:spLocks noChangeShapeType="1"/>
          </p:cNvSpPr>
          <p:nvPr/>
        </p:nvSpPr>
        <p:spPr bwMode="auto">
          <a:xfrm flipV="1">
            <a:off x="7453313" y="3368676"/>
            <a:ext cx="0" cy="898525"/>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10288" name="Picture 16" descr="C:\temp\peop03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620963" y="2735263"/>
            <a:ext cx="569912" cy="766762"/>
          </a:xfrm>
          <a:prstGeom prst="rect">
            <a:avLst/>
          </a:prstGeom>
          <a:noFill/>
          <a:extLst>
            <a:ext uri="{909E8E84-426E-40DD-AFC4-6F175D3DCCD1}">
              <a14:hiddenFill xmlns:a14="http://schemas.microsoft.com/office/drawing/2010/main">
                <a:solidFill>
                  <a:srgbClr val="FFFFFF"/>
                </a:solidFill>
              </a14:hiddenFill>
            </a:ext>
          </a:extLst>
        </p:spPr>
      </p:pic>
      <p:pic>
        <p:nvPicPr>
          <p:cNvPr id="310289" name="Picture 17" descr="C:\temp\symbo06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187701" y="3016250"/>
            <a:ext cx="295275" cy="541338"/>
          </a:xfrm>
          <a:prstGeom prst="rect">
            <a:avLst/>
          </a:prstGeom>
          <a:noFill/>
          <a:extLst>
            <a:ext uri="{909E8E84-426E-40DD-AFC4-6F175D3DCCD1}">
              <a14:hiddenFill xmlns:a14="http://schemas.microsoft.com/office/drawing/2010/main">
                <a:solidFill>
                  <a:srgbClr val="FFFFFF"/>
                </a:solidFill>
              </a14:hiddenFill>
            </a:ext>
          </a:extLst>
        </p:spPr>
      </p:pic>
      <p:grpSp>
        <p:nvGrpSpPr>
          <p:cNvPr id="310290" name="Group 18"/>
          <p:cNvGrpSpPr>
            <a:grpSpLocks/>
          </p:cNvGrpSpPr>
          <p:nvPr/>
        </p:nvGrpSpPr>
        <p:grpSpPr bwMode="auto">
          <a:xfrm>
            <a:off x="3852864" y="4505325"/>
            <a:ext cx="962025" cy="541338"/>
            <a:chOff x="1582" y="2976"/>
            <a:chExt cx="606" cy="341"/>
          </a:xfrm>
        </p:grpSpPr>
        <p:pic>
          <p:nvPicPr>
            <p:cNvPr id="310291" name="Picture 19" descr="C:\temp\finan03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582" y="3041"/>
              <a:ext cx="421" cy="248"/>
            </a:xfrm>
            <a:prstGeom prst="rect">
              <a:avLst/>
            </a:prstGeom>
            <a:noFill/>
            <a:extLst>
              <a:ext uri="{909E8E84-426E-40DD-AFC4-6F175D3DCCD1}">
                <a14:hiddenFill xmlns:a14="http://schemas.microsoft.com/office/drawing/2010/main">
                  <a:solidFill>
                    <a:srgbClr val="FFFFFF"/>
                  </a:solidFill>
                </a14:hiddenFill>
              </a:ext>
            </a:extLst>
          </p:spPr>
        </p:pic>
        <p:pic>
          <p:nvPicPr>
            <p:cNvPr id="310292" name="Picture 20" descr="C:\temp\symbo06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002" y="2976"/>
              <a:ext cx="186" cy="3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9178874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8" name="Rectangle 1032"/>
          <p:cNvSpPr>
            <a:spLocks noGrp="1" noChangeArrowheads="1"/>
          </p:cNvSpPr>
          <p:nvPr>
            <p:ph type="title"/>
          </p:nvPr>
        </p:nvSpPr>
        <p:spPr/>
        <p:txBody>
          <a:bodyPr/>
          <a:lstStyle/>
          <a:p>
            <a:r>
              <a:rPr lang="en-US" altLang="en-US"/>
              <a:t>Subquery Syntax</a:t>
            </a:r>
          </a:p>
        </p:txBody>
      </p:sp>
      <p:sp>
        <p:nvSpPr>
          <p:cNvPr id="312329" name="Rectangle 1033"/>
          <p:cNvSpPr>
            <a:spLocks noGrp="1" noChangeArrowheads="1"/>
          </p:cNvSpPr>
          <p:nvPr>
            <p:ph type="body" idx="4294967295"/>
          </p:nvPr>
        </p:nvSpPr>
        <p:spPr>
          <a:xfrm>
            <a:off x="2133600" y="3970874"/>
            <a:ext cx="7918450" cy="1096962"/>
          </a:xfrm>
          <a:prstGeom prst="rect">
            <a:avLst/>
          </a:prstGeom>
        </p:spPr>
        <p:txBody>
          <a:bodyPr/>
          <a:lstStyle/>
          <a:p>
            <a:pPr lvl="1"/>
            <a:r>
              <a:rPr lang="en-US" altLang="en-US"/>
              <a:t>The subquery (inner query) executes </a:t>
            </a:r>
            <a:r>
              <a:rPr lang="en-US" altLang="en-US" i="1"/>
              <a:t>before</a:t>
            </a:r>
            <a:r>
              <a:rPr lang="en-US" altLang="en-US"/>
              <a:t> the main query (outer query).</a:t>
            </a:r>
          </a:p>
          <a:p>
            <a:pPr lvl="1"/>
            <a:r>
              <a:rPr lang="en-US" altLang="en-US"/>
              <a:t>The result of the subquery is used by the main query.</a:t>
            </a:r>
          </a:p>
        </p:txBody>
      </p:sp>
      <p:sp>
        <p:nvSpPr>
          <p:cNvPr id="312323" name="Rectangle 1027"/>
          <p:cNvSpPr>
            <a:spLocks noChangeArrowheads="1"/>
          </p:cNvSpPr>
          <p:nvPr/>
        </p:nvSpPr>
        <p:spPr bwMode="blackGray">
          <a:xfrm>
            <a:off x="2390776" y="2400836"/>
            <a:ext cx="7286625" cy="14478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a:t>
            </a:r>
            <a:r>
              <a:rPr lang="en-US" altLang="en-US" sz="1800" i="1">
                <a:solidFill>
                  <a:srgbClr val="000000"/>
                </a:solidFill>
                <a:latin typeface="Courier New" panose="02070309020205020404" pitchFamily="49" charset="0"/>
              </a:rPr>
              <a:t>select_list</a:t>
            </a:r>
            <a:endParaRPr lang="en-US" altLang="en-US" sz="1800">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FROM	</a:t>
            </a:r>
            <a:r>
              <a:rPr lang="en-US" altLang="en-US" sz="1800" i="1">
                <a:solidFill>
                  <a:srgbClr val="000000"/>
                </a:solidFill>
                <a:latin typeface="Courier New" panose="02070309020205020404" pitchFamily="49" charset="0"/>
              </a:rPr>
              <a:t>table</a:t>
            </a:r>
            <a:endParaRPr lang="en-US" altLang="en-US" sz="1800">
              <a:solidFill>
                <a:srgbClr val="000000"/>
              </a:solidFill>
              <a:latin typeface="Courier New" panose="02070309020205020404" pitchFamily="49" charset="0"/>
            </a:endParaRPr>
          </a:p>
          <a:p>
            <a:pPr eaLnBrk="0" hangingPunct="0">
              <a:buClrTx/>
              <a:buFontTx/>
              <a:buNone/>
            </a:pPr>
            <a:r>
              <a:rPr lang="en-US" altLang="en-US" sz="1800">
                <a:solidFill>
                  <a:srgbClr val="000000"/>
                </a:solidFill>
                <a:latin typeface="Courier New" panose="02070309020205020404" pitchFamily="49" charset="0"/>
              </a:rPr>
              <a:t>WHERE	</a:t>
            </a:r>
            <a:r>
              <a:rPr lang="en-US" altLang="en-US" sz="1800" i="1">
                <a:solidFill>
                  <a:srgbClr val="000000"/>
                </a:solidFill>
                <a:latin typeface="Courier New" panose="02070309020205020404" pitchFamily="49" charset="0"/>
              </a:rPr>
              <a:t>expr operator</a:t>
            </a:r>
          </a:p>
          <a:p>
            <a:pPr eaLnBrk="0" hangingPunct="0">
              <a:buClrTx/>
              <a:buFontTx/>
              <a:buNone/>
            </a:pPr>
            <a:r>
              <a:rPr lang="en-US" altLang="en-US" sz="1800">
                <a:solidFill>
                  <a:srgbClr val="000000"/>
                </a:solidFill>
                <a:latin typeface="Courier New" panose="02070309020205020404" pitchFamily="49" charset="0"/>
              </a:rPr>
              <a:t>		 	(SELECT	</a:t>
            </a:r>
            <a:r>
              <a:rPr lang="en-US" altLang="en-US" sz="1800" i="1">
                <a:solidFill>
                  <a:srgbClr val="000000"/>
                </a:solidFill>
                <a:latin typeface="Courier New" panose="02070309020205020404" pitchFamily="49" charset="0"/>
              </a:rPr>
              <a:t>select_list</a:t>
            </a:r>
          </a:p>
          <a:p>
            <a:pPr eaLnBrk="0" hangingPunct="0">
              <a:buClrTx/>
              <a:buFontTx/>
              <a:buNone/>
            </a:pPr>
            <a:r>
              <a:rPr lang="en-US" altLang="en-US" sz="1800">
                <a:solidFill>
                  <a:srgbClr val="000000"/>
                </a:solidFill>
                <a:latin typeface="Courier New" panose="02070309020205020404" pitchFamily="49" charset="0"/>
              </a:rPr>
              <a:t>		       FROM		</a:t>
            </a:r>
            <a:r>
              <a:rPr lang="en-US" altLang="en-US" sz="1800" i="1">
                <a:solidFill>
                  <a:srgbClr val="000000"/>
                </a:solidFill>
                <a:latin typeface="Courier New" panose="02070309020205020404" pitchFamily="49" charset="0"/>
              </a:rPr>
              <a:t>table</a:t>
            </a:r>
            <a:r>
              <a:rPr lang="en-US" altLang="en-US" sz="1800">
                <a:solidFill>
                  <a:srgbClr val="000000"/>
                </a:solidFill>
                <a:latin typeface="Courier New" panose="02070309020205020404" pitchFamily="49" charset="0"/>
              </a:rPr>
              <a:t>);</a:t>
            </a:r>
          </a:p>
        </p:txBody>
      </p:sp>
      <p:sp>
        <p:nvSpPr>
          <p:cNvPr id="312325" name="Rectangle 1029"/>
          <p:cNvSpPr>
            <a:spLocks noChangeArrowheads="1"/>
          </p:cNvSpPr>
          <p:nvPr/>
        </p:nvSpPr>
        <p:spPr bwMode="gray">
          <a:xfrm>
            <a:off x="4192588" y="3253526"/>
            <a:ext cx="3683000" cy="55245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5027223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blackGray">
          <a:xfrm>
            <a:off x="2390776" y="1819275"/>
            <a:ext cx="7286625" cy="179705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last_name, salary</a:t>
            </a:r>
          </a:p>
          <a:p>
            <a:pPr eaLnBrk="0" hangingPunct="0">
              <a:buClrTx/>
              <a:buFontTx/>
              <a:buNone/>
            </a:pPr>
            <a:r>
              <a:rPr lang="en-US" altLang="en-US" sz="1800">
                <a:solidFill>
                  <a:srgbClr val="000000"/>
                </a:solidFill>
                <a:latin typeface="Courier New" panose="02070309020205020404" pitchFamily="49" charset="0"/>
              </a:rPr>
              <a:t>FROM   employees</a:t>
            </a:r>
          </a:p>
          <a:p>
            <a:pPr eaLnBrk="0" hangingPunct="0">
              <a:buClrTx/>
              <a:buFontTx/>
              <a:buNone/>
            </a:pPr>
            <a:r>
              <a:rPr lang="en-US" altLang="en-US" sz="1800">
                <a:solidFill>
                  <a:srgbClr val="000000"/>
                </a:solidFill>
                <a:latin typeface="Courier New" panose="02070309020205020404" pitchFamily="49" charset="0"/>
              </a:rPr>
              <a:t>WHERE  salary &gt;</a:t>
            </a:r>
          </a:p>
          <a:p>
            <a:pPr eaLnBrk="0" hangingPunct="0">
              <a:buClrTx/>
              <a:buFontTx/>
              <a:buNone/>
            </a:pPr>
            <a:r>
              <a:rPr lang="en-US" altLang="en-US" sz="1800">
                <a:solidFill>
                  <a:srgbClr val="000000"/>
                </a:solidFill>
                <a:latin typeface="Courier New" panose="02070309020205020404" pitchFamily="49" charset="0"/>
              </a:rPr>
              <a:t>               (SELECT salary</a:t>
            </a:r>
          </a:p>
          <a:p>
            <a:pPr eaLnBrk="0" hangingPunct="0">
              <a:buClrTx/>
              <a:buFontTx/>
              <a:buNone/>
            </a:pPr>
            <a:r>
              <a:rPr lang="en-US" altLang="en-US" sz="1800">
                <a:solidFill>
                  <a:srgbClr val="000000"/>
                </a:solidFill>
                <a:latin typeface="Courier New" panose="02070309020205020404" pitchFamily="49" charset="0"/>
              </a:rPr>
              <a:t>                FROM   employees</a:t>
            </a:r>
          </a:p>
          <a:p>
            <a:pPr eaLnBrk="0" hangingPunct="0">
              <a:buClrTx/>
              <a:buFontTx/>
              <a:buNone/>
            </a:pPr>
            <a:r>
              <a:rPr lang="en-US" altLang="en-US" sz="1800">
                <a:solidFill>
                  <a:srgbClr val="000000"/>
                </a:solidFill>
                <a:latin typeface="Courier New" panose="02070309020205020404" pitchFamily="49" charset="0"/>
              </a:rPr>
              <a:t>                WHERE  last_name = 'Abel');</a:t>
            </a:r>
          </a:p>
        </p:txBody>
      </p:sp>
      <p:sp>
        <p:nvSpPr>
          <p:cNvPr id="314371" name="Rectangle 3"/>
          <p:cNvSpPr>
            <a:spLocks noGrp="1" noChangeArrowheads="1"/>
          </p:cNvSpPr>
          <p:nvPr>
            <p:ph type="title"/>
          </p:nvPr>
        </p:nvSpPr>
        <p:spPr/>
        <p:txBody>
          <a:bodyPr/>
          <a:lstStyle/>
          <a:p>
            <a:r>
              <a:rPr lang="en-US" altLang="en-US"/>
              <a:t>Using a Subquery</a:t>
            </a:r>
          </a:p>
        </p:txBody>
      </p:sp>
      <p:sp>
        <p:nvSpPr>
          <p:cNvPr id="314372" name="Rectangle 4"/>
          <p:cNvSpPr>
            <a:spLocks noChangeArrowheads="1"/>
          </p:cNvSpPr>
          <p:nvPr/>
        </p:nvSpPr>
        <p:spPr bwMode="auto">
          <a:xfrm>
            <a:off x="4979988" y="2016126"/>
            <a:ext cx="7493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20000"/>
              </a:lnSpc>
              <a:spcBef>
                <a:spcPct val="60000"/>
              </a:spcBef>
              <a:buClrTx/>
              <a:buFontTx/>
              <a:buNone/>
            </a:pPr>
            <a:r>
              <a:rPr lang="en-US" altLang="en-US" sz="1600">
                <a:solidFill>
                  <a:srgbClr val="FF5050"/>
                </a:solidFill>
              </a:rPr>
              <a:t>11000</a:t>
            </a:r>
          </a:p>
        </p:txBody>
      </p:sp>
      <p:sp>
        <p:nvSpPr>
          <p:cNvPr id="314373" name="Rectangle 5"/>
          <p:cNvSpPr>
            <a:spLocks noChangeArrowheads="1"/>
          </p:cNvSpPr>
          <p:nvPr/>
        </p:nvSpPr>
        <p:spPr bwMode="gray">
          <a:xfrm>
            <a:off x="4529139" y="2713038"/>
            <a:ext cx="3671887" cy="8255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4" name="Freeform 6"/>
          <p:cNvSpPr>
            <a:spLocks/>
          </p:cNvSpPr>
          <p:nvPr/>
        </p:nvSpPr>
        <p:spPr bwMode="gray">
          <a:xfrm rot="16200000" flipV="1">
            <a:off x="6123782" y="1761332"/>
            <a:ext cx="495300" cy="1408113"/>
          </a:xfrm>
          <a:custGeom>
            <a:avLst/>
            <a:gdLst>
              <a:gd name="T0" fmla="*/ 0 w 220"/>
              <a:gd name="T1" fmla="*/ 0 h 411"/>
              <a:gd name="T2" fmla="*/ 219 w 220"/>
              <a:gd name="T3" fmla="*/ 0 h 411"/>
              <a:gd name="T4" fmla="*/ 219 w 220"/>
              <a:gd name="T5" fmla="*/ 410 h 411"/>
            </a:gdLst>
            <a:ahLst/>
            <a:cxnLst>
              <a:cxn ang="0">
                <a:pos x="T0" y="T1"/>
              </a:cxn>
              <a:cxn ang="0">
                <a:pos x="T2" y="T3"/>
              </a:cxn>
              <a:cxn ang="0">
                <a:pos x="T4" y="T5"/>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14377" name="Picture 9" descr="C:\project-SQLFund1\images\img-07-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8201" y="3886201"/>
            <a:ext cx="2422525" cy="145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26225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Displaying Data </a:t>
            </a:r>
            <a:br>
              <a:rPr lang="en-US" dirty="0"/>
            </a:br>
            <a:r>
              <a:rPr lang="en-US" dirty="0"/>
              <a:t>from Multiple Tables</a:t>
            </a:r>
            <a:endParaRPr lang="en-US" dirty="0"/>
          </a:p>
        </p:txBody>
      </p:sp>
      <p:sp>
        <p:nvSpPr>
          <p:cNvPr id="3" name="Text Placeholder 2"/>
          <p:cNvSpPr>
            <a:spLocks noGrp="1"/>
          </p:cNvSpPr>
          <p:nvPr>
            <p:ph type="body" idx="1"/>
          </p:nvPr>
        </p:nvSpPr>
        <p:spPr/>
        <p:txBody>
          <a:bodyPr/>
          <a:lstStyle/>
          <a:p>
            <a:r>
              <a:rPr lang="en-US" dirty="0" smtClean="0"/>
              <a:t>join</a:t>
            </a:r>
            <a:endParaRPr lang="en-US" dirty="0"/>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19777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Correlated Subqueries</a:t>
            </a:r>
          </a:p>
        </p:txBody>
      </p:sp>
      <p:sp>
        <p:nvSpPr>
          <p:cNvPr id="3" name="Content Placeholder 2"/>
          <p:cNvSpPr>
            <a:spLocks noGrp="1"/>
          </p:cNvSpPr>
          <p:nvPr>
            <p:ph sz="quarter" idx="13"/>
          </p:nvPr>
        </p:nvSpPr>
        <p:spPr>
          <a:xfrm>
            <a:off x="913774" y="2367093"/>
            <a:ext cx="10363826" cy="878384"/>
          </a:xfrm>
        </p:spPr>
        <p:txBody>
          <a:bodyPr/>
          <a:lstStyle/>
          <a:p>
            <a:r>
              <a:rPr lang="en-US" dirty="0"/>
              <a:t>A correlated subquery is a subquery that contains a reference to a table that also appears in the outer query. For example:</a:t>
            </a:r>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
        <p:nvSpPr>
          <p:cNvPr id="7" name="Rectangle 1027"/>
          <p:cNvSpPr>
            <a:spLocks noChangeArrowheads="1"/>
          </p:cNvSpPr>
          <p:nvPr/>
        </p:nvSpPr>
        <p:spPr bwMode="blackGray">
          <a:xfrm>
            <a:off x="1618043" y="3404692"/>
            <a:ext cx="7809292" cy="1447800"/>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SELECT * FROM t1</a:t>
            </a:r>
          </a:p>
          <a:p>
            <a:pPr eaLnBrk="0" hangingPunct="0">
              <a:buClrTx/>
              <a:buFontTx/>
              <a:buNone/>
            </a:pPr>
            <a:r>
              <a:rPr lang="en-US" altLang="en-US" sz="1800" dirty="0">
                <a:solidFill>
                  <a:srgbClr val="000000"/>
                </a:solidFill>
                <a:latin typeface="Courier New" panose="02070309020205020404" pitchFamily="49" charset="0"/>
              </a:rPr>
              <a:t>  WHERE column1 = ANY (SELECT column1 FROM t2</a:t>
            </a:r>
          </a:p>
          <a:p>
            <a:pPr eaLnBrk="0" hangingPunct="0">
              <a:buClrTx/>
              <a:buFontTx/>
              <a:buNone/>
            </a:pPr>
            <a:r>
              <a:rPr lang="en-US" altLang="en-US" sz="1800" dirty="0">
                <a:solidFill>
                  <a:srgbClr val="000000"/>
                </a:solidFill>
                <a:latin typeface="Courier New" panose="02070309020205020404" pitchFamily="49" charset="0"/>
              </a:rPr>
              <a:t>                       WHERE t2.column2 = t1.column2);</a:t>
            </a:r>
          </a:p>
        </p:txBody>
      </p:sp>
    </p:spTree>
    <p:extLst>
      <p:ext uri="{BB962C8B-B14F-4D97-AF65-F5344CB8AC3E}">
        <p14:creationId xmlns:p14="http://schemas.microsoft.com/office/powerpoint/2010/main" val="204318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Set Operators </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Made by : Eng. Doaa M. Abd Elfatah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522259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302" name="Rectangle 30"/>
          <p:cNvSpPr>
            <a:spLocks noGrp="1" noChangeArrowheads="1"/>
          </p:cNvSpPr>
          <p:nvPr>
            <p:ph type="title"/>
          </p:nvPr>
        </p:nvSpPr>
        <p:spPr>
          <a:xfrm>
            <a:off x="539125" y="506796"/>
            <a:ext cx="10364451" cy="1596177"/>
          </a:xfrm>
        </p:spPr>
        <p:txBody>
          <a:bodyPr/>
          <a:lstStyle/>
          <a:p>
            <a:r>
              <a:rPr lang="en-US" altLang="en-US" dirty="0"/>
              <a:t>Set Operators</a:t>
            </a:r>
          </a:p>
        </p:txBody>
      </p:sp>
      <p:sp>
        <p:nvSpPr>
          <p:cNvPr id="310275" name="Rectangle 3"/>
          <p:cNvSpPr>
            <a:spLocks noChangeArrowheads="1"/>
          </p:cNvSpPr>
          <p:nvPr/>
        </p:nvSpPr>
        <p:spPr bwMode="auto">
          <a:xfrm>
            <a:off x="7382817" y="3355223"/>
            <a:ext cx="3381375"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spcBef>
                <a:spcPct val="0"/>
              </a:spcBef>
              <a:buClrTx/>
              <a:buFontTx/>
              <a:buNone/>
            </a:pPr>
            <a:r>
              <a:rPr lang="en-US" altLang="en-US" sz="2200" dirty="0">
                <a:latin typeface="Courier New" panose="02070309020205020404" pitchFamily="49" charset="0"/>
              </a:rPr>
              <a:t>UNION</a:t>
            </a:r>
            <a:r>
              <a:rPr lang="en-US" altLang="en-US" sz="2200" dirty="0"/>
              <a:t>/</a:t>
            </a:r>
            <a:r>
              <a:rPr lang="en-US" altLang="en-US" sz="2200" dirty="0">
                <a:latin typeface="Courier New" panose="02070309020205020404" pitchFamily="49" charset="0"/>
              </a:rPr>
              <a:t>UNION</a:t>
            </a:r>
            <a:r>
              <a:rPr lang="en-US" altLang="en-US" sz="2200" dirty="0"/>
              <a:t> </a:t>
            </a:r>
            <a:r>
              <a:rPr lang="en-US" altLang="en-US" sz="2200" dirty="0">
                <a:latin typeface="Courier New" panose="02070309020205020404" pitchFamily="49" charset="0"/>
              </a:rPr>
              <a:t>ALL</a:t>
            </a:r>
          </a:p>
        </p:txBody>
      </p:sp>
      <p:sp>
        <p:nvSpPr>
          <p:cNvPr id="310276" name="Rectangle 4"/>
          <p:cNvSpPr>
            <a:spLocks noChangeArrowheads="1"/>
          </p:cNvSpPr>
          <p:nvPr/>
        </p:nvSpPr>
        <p:spPr bwMode="auto">
          <a:xfrm>
            <a:off x="2930525" y="2670494"/>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anose="02020603050405020304" pitchFamily="18" charset="0"/>
              </a:defRPr>
            </a:lvl1pPr>
            <a:lvl2pPr marL="571500" algn="l" defTabSz="762000">
              <a:spcBef>
                <a:spcPct val="0"/>
              </a:spcBef>
              <a:defRPr sz="2400">
                <a:solidFill>
                  <a:schemeClr val="tx1"/>
                </a:solidFill>
                <a:latin typeface="Times New Roman" panose="02020603050405020304" pitchFamily="18" charset="0"/>
              </a:defRPr>
            </a:lvl2pPr>
            <a:lvl3pPr marL="1143000" algn="l" defTabSz="762000">
              <a:spcBef>
                <a:spcPct val="0"/>
              </a:spcBef>
              <a:defRPr sz="2400">
                <a:solidFill>
                  <a:schemeClr val="tx1"/>
                </a:solidFill>
                <a:latin typeface="Times New Roman" panose="02020603050405020304" pitchFamily="18" charset="0"/>
              </a:defRPr>
            </a:lvl3pPr>
            <a:lvl4pPr marL="1714500" algn="l" defTabSz="762000">
              <a:spcBef>
                <a:spcPct val="0"/>
              </a:spcBef>
              <a:defRPr sz="2400">
                <a:solidFill>
                  <a:schemeClr val="tx1"/>
                </a:solidFill>
                <a:latin typeface="Times New Roman" panose="02020603050405020304" pitchFamily="18" charset="0"/>
              </a:defRPr>
            </a:lvl4pPr>
            <a:lvl5pPr marL="2286000" algn="l" defTabSz="762000">
              <a:spcBef>
                <a:spcPct val="0"/>
              </a:spcBef>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buClrTx/>
              <a:buFontTx/>
              <a:buNone/>
            </a:pPr>
            <a:r>
              <a:rPr lang="en-US" altLang="en-US" sz="1800">
                <a:latin typeface="Arial" panose="020B0604020202020204" pitchFamily="34" charset="0"/>
              </a:rPr>
              <a:t>A</a:t>
            </a:r>
          </a:p>
        </p:txBody>
      </p:sp>
      <p:sp>
        <p:nvSpPr>
          <p:cNvPr id="310277" name="Rectangle 5"/>
          <p:cNvSpPr>
            <a:spLocks noChangeArrowheads="1"/>
          </p:cNvSpPr>
          <p:nvPr/>
        </p:nvSpPr>
        <p:spPr bwMode="auto">
          <a:xfrm>
            <a:off x="3843338" y="2683194"/>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anose="02020603050405020304" pitchFamily="18" charset="0"/>
              </a:defRPr>
            </a:lvl1pPr>
            <a:lvl2pPr marL="571500" algn="l" defTabSz="762000">
              <a:spcBef>
                <a:spcPct val="0"/>
              </a:spcBef>
              <a:defRPr sz="2400">
                <a:solidFill>
                  <a:schemeClr val="tx1"/>
                </a:solidFill>
                <a:latin typeface="Times New Roman" panose="02020603050405020304" pitchFamily="18" charset="0"/>
              </a:defRPr>
            </a:lvl2pPr>
            <a:lvl3pPr marL="1143000" algn="l" defTabSz="762000">
              <a:spcBef>
                <a:spcPct val="0"/>
              </a:spcBef>
              <a:defRPr sz="2400">
                <a:solidFill>
                  <a:schemeClr val="tx1"/>
                </a:solidFill>
                <a:latin typeface="Times New Roman" panose="02020603050405020304" pitchFamily="18" charset="0"/>
              </a:defRPr>
            </a:lvl3pPr>
            <a:lvl4pPr marL="1714500" algn="l" defTabSz="762000">
              <a:spcBef>
                <a:spcPct val="0"/>
              </a:spcBef>
              <a:defRPr sz="2400">
                <a:solidFill>
                  <a:schemeClr val="tx1"/>
                </a:solidFill>
                <a:latin typeface="Times New Roman" panose="02020603050405020304" pitchFamily="18" charset="0"/>
              </a:defRPr>
            </a:lvl4pPr>
            <a:lvl5pPr marL="2286000" algn="l" defTabSz="762000">
              <a:spcBef>
                <a:spcPct val="0"/>
              </a:spcBef>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buClrTx/>
              <a:buFontTx/>
              <a:buNone/>
            </a:pPr>
            <a:r>
              <a:rPr lang="en-US" altLang="en-US" sz="1800">
                <a:latin typeface="Arial" panose="020B0604020202020204" pitchFamily="34" charset="0"/>
              </a:rPr>
              <a:t>B</a:t>
            </a:r>
          </a:p>
        </p:txBody>
      </p:sp>
      <p:grpSp>
        <p:nvGrpSpPr>
          <p:cNvPr id="310278" name="Group 6"/>
          <p:cNvGrpSpPr>
            <a:grpSpLocks/>
          </p:cNvGrpSpPr>
          <p:nvPr/>
        </p:nvGrpSpPr>
        <p:grpSpPr bwMode="auto">
          <a:xfrm>
            <a:off x="2427288" y="3007043"/>
            <a:ext cx="2195512" cy="1308100"/>
            <a:chOff x="569" y="920"/>
            <a:chExt cx="1383" cy="824"/>
          </a:xfrm>
        </p:grpSpPr>
        <p:sp>
          <p:nvSpPr>
            <p:cNvPr id="310279" name="Oval 7"/>
            <p:cNvSpPr>
              <a:spLocks noChangeArrowheads="1"/>
            </p:cNvSpPr>
            <p:nvPr/>
          </p:nvSpPr>
          <p:spPr bwMode="gray">
            <a:xfrm>
              <a:off x="569" y="920"/>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a:p>
          </p:txBody>
        </p:sp>
        <p:sp>
          <p:nvSpPr>
            <p:cNvPr id="310280" name="Oval 8"/>
            <p:cNvSpPr>
              <a:spLocks noChangeArrowheads="1"/>
            </p:cNvSpPr>
            <p:nvPr/>
          </p:nvSpPr>
          <p:spPr bwMode="gray">
            <a:xfrm>
              <a:off x="1149" y="925"/>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a:p>
          </p:txBody>
        </p:sp>
      </p:grpSp>
      <p:grpSp>
        <p:nvGrpSpPr>
          <p:cNvPr id="310281" name="Group 9"/>
          <p:cNvGrpSpPr>
            <a:grpSpLocks/>
          </p:cNvGrpSpPr>
          <p:nvPr/>
        </p:nvGrpSpPr>
        <p:grpSpPr bwMode="auto">
          <a:xfrm>
            <a:off x="4800601" y="2994343"/>
            <a:ext cx="2195513" cy="1308100"/>
            <a:chOff x="3744" y="912"/>
            <a:chExt cx="1383" cy="824"/>
          </a:xfrm>
        </p:grpSpPr>
        <p:sp>
          <p:nvSpPr>
            <p:cNvPr id="310282" name="Oval 10"/>
            <p:cNvSpPr>
              <a:spLocks noChangeArrowheads="1"/>
            </p:cNvSpPr>
            <p:nvPr/>
          </p:nvSpPr>
          <p:spPr bwMode="gray">
            <a:xfrm>
              <a:off x="3744" y="912"/>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a:p>
          </p:txBody>
        </p:sp>
        <p:sp>
          <p:nvSpPr>
            <p:cNvPr id="310283" name="Oval 11"/>
            <p:cNvSpPr>
              <a:spLocks noChangeArrowheads="1"/>
            </p:cNvSpPr>
            <p:nvPr/>
          </p:nvSpPr>
          <p:spPr bwMode="gray">
            <a:xfrm>
              <a:off x="4324" y="917"/>
              <a:ext cx="803" cy="819"/>
            </a:xfrm>
            <a:prstGeom prst="ellipse">
              <a:avLst/>
            </a:prstGeom>
            <a:solidFill>
              <a:srgbClr val="FFFF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a:p>
          </p:txBody>
        </p:sp>
        <p:sp>
          <p:nvSpPr>
            <p:cNvPr id="310284" name="Freeform 12"/>
            <p:cNvSpPr>
              <a:spLocks/>
            </p:cNvSpPr>
            <p:nvPr/>
          </p:nvSpPr>
          <p:spPr bwMode="gray">
            <a:xfrm>
              <a:off x="4294" y="1028"/>
              <a:ext cx="281" cy="608"/>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rgbClr val="081D58"/>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0285" name="Rectangle 13"/>
          <p:cNvSpPr>
            <a:spLocks noChangeArrowheads="1"/>
          </p:cNvSpPr>
          <p:nvPr/>
        </p:nvSpPr>
        <p:spPr bwMode="auto">
          <a:xfrm>
            <a:off x="5303838" y="2670494"/>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anose="02020603050405020304" pitchFamily="18" charset="0"/>
              </a:defRPr>
            </a:lvl1pPr>
            <a:lvl2pPr marL="571500" algn="l" defTabSz="762000">
              <a:spcBef>
                <a:spcPct val="0"/>
              </a:spcBef>
              <a:defRPr sz="2400">
                <a:solidFill>
                  <a:schemeClr val="tx1"/>
                </a:solidFill>
                <a:latin typeface="Times New Roman" panose="02020603050405020304" pitchFamily="18" charset="0"/>
              </a:defRPr>
            </a:lvl2pPr>
            <a:lvl3pPr marL="1143000" algn="l" defTabSz="762000">
              <a:spcBef>
                <a:spcPct val="0"/>
              </a:spcBef>
              <a:defRPr sz="2400">
                <a:solidFill>
                  <a:schemeClr val="tx1"/>
                </a:solidFill>
                <a:latin typeface="Times New Roman" panose="02020603050405020304" pitchFamily="18" charset="0"/>
              </a:defRPr>
            </a:lvl3pPr>
            <a:lvl4pPr marL="1714500" algn="l" defTabSz="762000">
              <a:spcBef>
                <a:spcPct val="0"/>
              </a:spcBef>
              <a:defRPr sz="2400">
                <a:solidFill>
                  <a:schemeClr val="tx1"/>
                </a:solidFill>
                <a:latin typeface="Times New Roman" panose="02020603050405020304" pitchFamily="18" charset="0"/>
              </a:defRPr>
            </a:lvl4pPr>
            <a:lvl5pPr marL="2286000" algn="l" defTabSz="762000">
              <a:spcBef>
                <a:spcPct val="0"/>
              </a:spcBef>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buClrTx/>
              <a:buFontTx/>
              <a:buNone/>
            </a:pPr>
            <a:r>
              <a:rPr lang="en-US" altLang="en-US" sz="1800">
                <a:latin typeface="Arial" panose="020B0604020202020204" pitchFamily="34" charset="0"/>
              </a:rPr>
              <a:t>A</a:t>
            </a:r>
          </a:p>
        </p:txBody>
      </p:sp>
      <p:sp>
        <p:nvSpPr>
          <p:cNvPr id="310286" name="Rectangle 14"/>
          <p:cNvSpPr>
            <a:spLocks noChangeArrowheads="1"/>
          </p:cNvSpPr>
          <p:nvPr/>
        </p:nvSpPr>
        <p:spPr bwMode="auto">
          <a:xfrm>
            <a:off x="6216650" y="2670494"/>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anose="02020603050405020304" pitchFamily="18" charset="0"/>
              </a:defRPr>
            </a:lvl1pPr>
            <a:lvl2pPr marL="571500" algn="l" defTabSz="762000">
              <a:spcBef>
                <a:spcPct val="0"/>
              </a:spcBef>
              <a:defRPr sz="2400">
                <a:solidFill>
                  <a:schemeClr val="tx1"/>
                </a:solidFill>
                <a:latin typeface="Times New Roman" panose="02020603050405020304" pitchFamily="18" charset="0"/>
              </a:defRPr>
            </a:lvl2pPr>
            <a:lvl3pPr marL="1143000" algn="l" defTabSz="762000">
              <a:spcBef>
                <a:spcPct val="0"/>
              </a:spcBef>
              <a:defRPr sz="2400">
                <a:solidFill>
                  <a:schemeClr val="tx1"/>
                </a:solidFill>
                <a:latin typeface="Times New Roman" panose="02020603050405020304" pitchFamily="18" charset="0"/>
              </a:defRPr>
            </a:lvl3pPr>
            <a:lvl4pPr marL="1714500" algn="l" defTabSz="762000">
              <a:spcBef>
                <a:spcPct val="0"/>
              </a:spcBef>
              <a:defRPr sz="2400">
                <a:solidFill>
                  <a:schemeClr val="tx1"/>
                </a:solidFill>
                <a:latin typeface="Times New Roman" panose="02020603050405020304" pitchFamily="18" charset="0"/>
              </a:defRPr>
            </a:lvl4pPr>
            <a:lvl5pPr marL="2286000" algn="l" defTabSz="762000">
              <a:spcBef>
                <a:spcPct val="0"/>
              </a:spcBef>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buClrTx/>
              <a:buFontTx/>
              <a:buNone/>
            </a:pPr>
            <a:r>
              <a:rPr lang="en-US" altLang="en-US" sz="1800">
                <a:latin typeface="Arial" panose="020B0604020202020204" pitchFamily="34" charset="0"/>
              </a:rPr>
              <a:t>B</a:t>
            </a:r>
          </a:p>
        </p:txBody>
      </p:sp>
    </p:spTree>
    <p:extLst>
      <p:ext uri="{BB962C8B-B14F-4D97-AF65-F5344CB8AC3E}">
        <p14:creationId xmlns:p14="http://schemas.microsoft.com/office/powerpoint/2010/main" val="3561882072"/>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23" name="Rectangle 11"/>
          <p:cNvSpPr>
            <a:spLocks noGrp="1" noChangeArrowheads="1"/>
          </p:cNvSpPr>
          <p:nvPr>
            <p:ph type="title"/>
          </p:nvPr>
        </p:nvSpPr>
        <p:spPr/>
        <p:txBody>
          <a:bodyPr/>
          <a:lstStyle/>
          <a:p>
            <a:r>
              <a:rPr lang="en-US" altLang="en-US">
                <a:latin typeface="Courier New" panose="02070309020205020404" pitchFamily="49" charset="0"/>
              </a:rPr>
              <a:t>UNION</a:t>
            </a:r>
            <a:r>
              <a:rPr lang="en-US" altLang="en-US"/>
              <a:t> Operator</a:t>
            </a:r>
          </a:p>
        </p:txBody>
      </p:sp>
      <p:sp>
        <p:nvSpPr>
          <p:cNvPr id="320516" name="Oval 4"/>
          <p:cNvSpPr>
            <a:spLocks noChangeArrowheads="1"/>
          </p:cNvSpPr>
          <p:nvPr/>
        </p:nvSpPr>
        <p:spPr bwMode="gray">
          <a:xfrm>
            <a:off x="3376613" y="2357439"/>
            <a:ext cx="3073400" cy="2968625"/>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a:p>
        </p:txBody>
      </p:sp>
      <p:sp>
        <p:nvSpPr>
          <p:cNvPr id="320517" name="Rectangle 5"/>
          <p:cNvSpPr>
            <a:spLocks noChangeArrowheads="1"/>
          </p:cNvSpPr>
          <p:nvPr/>
        </p:nvSpPr>
        <p:spPr bwMode="auto">
          <a:xfrm>
            <a:off x="4738688" y="18319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anose="02020603050405020304" pitchFamily="18" charset="0"/>
              </a:defRPr>
            </a:lvl1pPr>
            <a:lvl2pPr marL="571500" algn="l" defTabSz="762000">
              <a:spcBef>
                <a:spcPct val="0"/>
              </a:spcBef>
              <a:defRPr sz="2400">
                <a:solidFill>
                  <a:schemeClr val="tx1"/>
                </a:solidFill>
                <a:latin typeface="Times New Roman" panose="02020603050405020304" pitchFamily="18" charset="0"/>
              </a:defRPr>
            </a:lvl2pPr>
            <a:lvl3pPr marL="1143000" algn="l" defTabSz="762000">
              <a:spcBef>
                <a:spcPct val="0"/>
              </a:spcBef>
              <a:defRPr sz="2400">
                <a:solidFill>
                  <a:schemeClr val="tx1"/>
                </a:solidFill>
                <a:latin typeface="Times New Roman" panose="02020603050405020304" pitchFamily="18" charset="0"/>
              </a:defRPr>
            </a:lvl3pPr>
            <a:lvl4pPr marL="1714500" algn="l" defTabSz="762000">
              <a:spcBef>
                <a:spcPct val="0"/>
              </a:spcBef>
              <a:defRPr sz="2400">
                <a:solidFill>
                  <a:schemeClr val="tx1"/>
                </a:solidFill>
                <a:latin typeface="Times New Roman" panose="02020603050405020304" pitchFamily="18" charset="0"/>
              </a:defRPr>
            </a:lvl4pPr>
            <a:lvl5pPr marL="2286000" algn="l" defTabSz="762000">
              <a:spcBef>
                <a:spcPct val="0"/>
              </a:spcBef>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buClrTx/>
              <a:buFontTx/>
              <a:buNone/>
            </a:pPr>
            <a:r>
              <a:rPr lang="en-US" altLang="en-US" sz="1800">
                <a:latin typeface="Arial" panose="020B0604020202020204" pitchFamily="34" charset="0"/>
              </a:rPr>
              <a:t>A</a:t>
            </a:r>
          </a:p>
        </p:txBody>
      </p:sp>
      <p:sp>
        <p:nvSpPr>
          <p:cNvPr id="320518" name="Oval 6"/>
          <p:cNvSpPr>
            <a:spLocks noChangeArrowheads="1"/>
          </p:cNvSpPr>
          <p:nvPr/>
        </p:nvSpPr>
        <p:spPr bwMode="gray">
          <a:xfrm>
            <a:off x="5691188" y="2357439"/>
            <a:ext cx="3073400" cy="2968625"/>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a:p>
        </p:txBody>
      </p:sp>
      <p:sp>
        <p:nvSpPr>
          <p:cNvPr id="320519" name="Rectangle 7"/>
          <p:cNvSpPr>
            <a:spLocks noChangeArrowheads="1"/>
          </p:cNvSpPr>
          <p:nvPr/>
        </p:nvSpPr>
        <p:spPr bwMode="auto">
          <a:xfrm>
            <a:off x="7053263" y="18319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anose="02020603050405020304" pitchFamily="18" charset="0"/>
              </a:defRPr>
            </a:lvl1pPr>
            <a:lvl2pPr marL="571500" algn="l" defTabSz="762000">
              <a:spcBef>
                <a:spcPct val="0"/>
              </a:spcBef>
              <a:defRPr sz="2400">
                <a:solidFill>
                  <a:schemeClr val="tx1"/>
                </a:solidFill>
                <a:latin typeface="Times New Roman" panose="02020603050405020304" pitchFamily="18" charset="0"/>
              </a:defRPr>
            </a:lvl2pPr>
            <a:lvl3pPr marL="1143000" algn="l" defTabSz="762000">
              <a:spcBef>
                <a:spcPct val="0"/>
              </a:spcBef>
              <a:defRPr sz="2400">
                <a:solidFill>
                  <a:schemeClr val="tx1"/>
                </a:solidFill>
                <a:latin typeface="Times New Roman" panose="02020603050405020304" pitchFamily="18" charset="0"/>
              </a:defRPr>
            </a:lvl3pPr>
            <a:lvl4pPr marL="1714500" algn="l" defTabSz="762000">
              <a:spcBef>
                <a:spcPct val="0"/>
              </a:spcBef>
              <a:defRPr sz="2400">
                <a:solidFill>
                  <a:schemeClr val="tx1"/>
                </a:solidFill>
                <a:latin typeface="Times New Roman" panose="02020603050405020304" pitchFamily="18" charset="0"/>
              </a:defRPr>
            </a:lvl4pPr>
            <a:lvl5pPr marL="2286000" algn="l" defTabSz="762000">
              <a:spcBef>
                <a:spcPct val="0"/>
              </a:spcBef>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buClrTx/>
              <a:buFontTx/>
              <a:buNone/>
            </a:pPr>
            <a:r>
              <a:rPr lang="en-US" altLang="en-US" sz="1800">
                <a:latin typeface="Arial" panose="020B0604020202020204" pitchFamily="34" charset="0"/>
              </a:rPr>
              <a:t>B</a:t>
            </a:r>
          </a:p>
        </p:txBody>
      </p:sp>
      <p:sp>
        <p:nvSpPr>
          <p:cNvPr id="320520" name="Rectangle 8"/>
          <p:cNvSpPr>
            <a:spLocks noChangeArrowheads="1"/>
          </p:cNvSpPr>
          <p:nvPr/>
        </p:nvSpPr>
        <p:spPr bwMode="auto">
          <a:xfrm>
            <a:off x="1996225" y="5487989"/>
            <a:ext cx="7709751" cy="326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wrap="square" lIns="92075" tIns="46038" rIns="92075" bIns="46038">
            <a:spAutoFit/>
          </a:bodyPr>
          <a:lstStyle>
            <a:lvl1pPr algn="l" defTabSz="346075">
              <a:spcBef>
                <a:spcPct val="0"/>
              </a:spcBef>
              <a:tabLst>
                <a:tab pos="571500" algn="l"/>
              </a:tabLst>
              <a:defRPr sz="2400">
                <a:solidFill>
                  <a:schemeClr val="tx1"/>
                </a:solidFill>
                <a:latin typeface="Times New Roman" panose="02020603050405020304" pitchFamily="18" charset="0"/>
              </a:defRPr>
            </a:lvl1pPr>
            <a:lvl2pPr marL="341313" indent="-227013" algn="l" defTabSz="346075">
              <a:spcBef>
                <a:spcPct val="0"/>
              </a:spcBef>
              <a:tabLst>
                <a:tab pos="571500" algn="l"/>
              </a:tabLst>
              <a:defRPr sz="2400">
                <a:solidFill>
                  <a:schemeClr val="tx1"/>
                </a:solidFill>
                <a:latin typeface="Times New Roman" panose="02020603050405020304" pitchFamily="18" charset="0"/>
              </a:defRPr>
            </a:lvl2pPr>
            <a:lvl3pPr marL="741363" indent="-285750" algn="l" defTabSz="346075">
              <a:spcBef>
                <a:spcPct val="0"/>
              </a:spcBef>
              <a:tabLst>
                <a:tab pos="571500" algn="l"/>
              </a:tabLst>
              <a:defRPr sz="2400">
                <a:solidFill>
                  <a:schemeClr val="tx1"/>
                </a:solidFill>
                <a:latin typeface="Times New Roman" panose="02020603050405020304" pitchFamily="18" charset="0"/>
              </a:defRPr>
            </a:lvl3pPr>
            <a:lvl4pPr marL="1600200" indent="-228600" algn="l" defTabSz="346075">
              <a:spcBef>
                <a:spcPct val="0"/>
              </a:spcBef>
              <a:tabLst>
                <a:tab pos="571500" algn="l"/>
              </a:tabLst>
              <a:defRPr sz="2400">
                <a:solidFill>
                  <a:schemeClr val="tx1"/>
                </a:solidFill>
                <a:latin typeface="Times New Roman" panose="02020603050405020304" pitchFamily="18" charset="0"/>
              </a:defRPr>
            </a:lvl4pPr>
            <a:lvl5pPr marL="2057400" indent="-228600" algn="l" defTabSz="346075">
              <a:spcBef>
                <a:spcPct val="0"/>
              </a:spcBef>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gn="ctr" eaLnBrk="0" hangingPunct="0">
              <a:lnSpc>
                <a:spcPct val="95000"/>
              </a:lnSpc>
              <a:spcBef>
                <a:spcPct val="35000"/>
              </a:spcBef>
              <a:buClrTx/>
              <a:buFontTx/>
              <a:buNone/>
            </a:pPr>
            <a:r>
              <a:rPr lang="en-US" altLang="en-US" sz="1600" dirty="0">
                <a:latin typeface="Arial" panose="020B0604020202020204" pitchFamily="34" charset="0"/>
              </a:rPr>
              <a:t>The </a:t>
            </a:r>
            <a:r>
              <a:rPr lang="en-US" altLang="en-US" sz="1600" dirty="0">
                <a:latin typeface="Courier New" panose="02070309020205020404" pitchFamily="49" charset="0"/>
              </a:rPr>
              <a:t>UNION</a:t>
            </a:r>
            <a:r>
              <a:rPr lang="en-US" altLang="en-US" sz="1600" dirty="0">
                <a:latin typeface="Arial" panose="020B0604020202020204" pitchFamily="34" charset="0"/>
              </a:rPr>
              <a:t> operator returns rows from both queries after eliminating duplications.</a:t>
            </a:r>
          </a:p>
        </p:txBody>
      </p:sp>
    </p:spTree>
    <p:extLst>
      <p:ext uri="{BB962C8B-B14F-4D97-AF65-F5344CB8AC3E}">
        <p14:creationId xmlns:p14="http://schemas.microsoft.com/office/powerpoint/2010/main" val="1509240817"/>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72" name="Rectangle 12"/>
          <p:cNvSpPr>
            <a:spLocks noGrp="1" noChangeArrowheads="1"/>
          </p:cNvSpPr>
          <p:nvPr>
            <p:ph type="title"/>
          </p:nvPr>
        </p:nvSpPr>
        <p:spPr/>
        <p:txBody>
          <a:bodyPr/>
          <a:lstStyle/>
          <a:p>
            <a:r>
              <a:rPr lang="en-US" altLang="en-US" dirty="0"/>
              <a:t>Using the </a:t>
            </a:r>
            <a:r>
              <a:rPr lang="en-US" altLang="en-US" dirty="0">
                <a:latin typeface="Courier New" panose="02070309020205020404" pitchFamily="49" charset="0"/>
              </a:rPr>
              <a:t>UNION</a:t>
            </a:r>
            <a:r>
              <a:rPr lang="en-US" altLang="en-US" dirty="0"/>
              <a:t> </a:t>
            </a:r>
            <a:r>
              <a:rPr lang="en-US" altLang="en-US" dirty="0" smtClean="0"/>
              <a:t>Operator</a:t>
            </a:r>
            <a:br>
              <a:rPr lang="en-US" altLang="en-US" dirty="0" smtClean="0"/>
            </a:br>
            <a:endParaRPr lang="en-US" altLang="en-US" dirty="0"/>
          </a:p>
        </p:txBody>
      </p:sp>
      <p:sp>
        <p:nvSpPr>
          <p:cNvPr id="322573" name="Rectangle 13"/>
          <p:cNvSpPr>
            <a:spLocks noGrp="1" noChangeArrowheads="1"/>
          </p:cNvSpPr>
          <p:nvPr>
            <p:ph type="body" idx="4294967295"/>
          </p:nvPr>
        </p:nvSpPr>
        <p:spPr>
          <a:xfrm>
            <a:off x="2133600" y="1449389"/>
            <a:ext cx="7918450" cy="695325"/>
          </a:xfrm>
          <a:prstGeom prst="rect">
            <a:avLst/>
          </a:prstGeom>
        </p:spPr>
        <p:txBody>
          <a:bodyPr/>
          <a:lstStyle/>
          <a:p>
            <a:r>
              <a:rPr lang="en-US" altLang="en-US"/>
              <a:t>Display the current and previous job details of all employees. Display each employee only once.</a:t>
            </a:r>
          </a:p>
        </p:txBody>
      </p:sp>
      <p:sp>
        <p:nvSpPr>
          <p:cNvPr id="322564" name="Rectangle 4"/>
          <p:cNvSpPr>
            <a:spLocks noChangeArrowheads="1"/>
          </p:cNvSpPr>
          <p:nvPr/>
        </p:nvSpPr>
        <p:spPr bwMode="blackGray">
          <a:xfrm>
            <a:off x="2400300" y="2438400"/>
            <a:ext cx="7277100" cy="14859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a:p>
        </p:txBody>
      </p:sp>
      <p:sp>
        <p:nvSpPr>
          <p:cNvPr id="322565" name="Rectangle 5"/>
          <p:cNvSpPr>
            <a:spLocks noChangeArrowheads="1"/>
          </p:cNvSpPr>
          <p:nvPr/>
        </p:nvSpPr>
        <p:spPr bwMode="auto">
          <a:xfrm>
            <a:off x="2547938" y="2438401"/>
            <a:ext cx="3733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latin typeface="Courier New" panose="02070309020205020404" pitchFamily="49" charset="0"/>
              </a:rPr>
              <a:t>SELECT employee_id, job_id</a:t>
            </a:r>
          </a:p>
          <a:p>
            <a:pPr algn="l" eaLnBrk="0" hangingPunct="0">
              <a:spcBef>
                <a:spcPct val="0"/>
              </a:spcBef>
              <a:buClrTx/>
              <a:buFontTx/>
              <a:buNone/>
            </a:pPr>
            <a:r>
              <a:rPr lang="en-US" altLang="en-US">
                <a:latin typeface="Courier New" panose="02070309020205020404" pitchFamily="49" charset="0"/>
              </a:rPr>
              <a:t>FROM   employees</a:t>
            </a:r>
          </a:p>
          <a:p>
            <a:pPr algn="l" eaLnBrk="0" hangingPunct="0">
              <a:spcBef>
                <a:spcPct val="0"/>
              </a:spcBef>
              <a:buClrTx/>
              <a:buFontTx/>
              <a:buNone/>
            </a:pPr>
            <a:r>
              <a:rPr lang="en-US" altLang="en-US">
                <a:latin typeface="Courier New" panose="02070309020205020404" pitchFamily="49" charset="0"/>
              </a:rPr>
              <a:t>UNION</a:t>
            </a:r>
          </a:p>
          <a:p>
            <a:pPr algn="l" eaLnBrk="0" hangingPunct="0">
              <a:spcBef>
                <a:spcPct val="0"/>
              </a:spcBef>
              <a:buClrTx/>
              <a:buFontTx/>
              <a:buNone/>
            </a:pPr>
            <a:r>
              <a:rPr lang="en-US" altLang="en-US">
                <a:latin typeface="Courier New" panose="02070309020205020404" pitchFamily="49" charset="0"/>
              </a:rPr>
              <a:t>SELECT employee_id, job_id</a:t>
            </a:r>
          </a:p>
          <a:p>
            <a:pPr algn="l" eaLnBrk="0" hangingPunct="0">
              <a:spcBef>
                <a:spcPct val="0"/>
              </a:spcBef>
              <a:buClrTx/>
              <a:buFontTx/>
              <a:buNone/>
            </a:pPr>
            <a:r>
              <a:rPr lang="en-US" altLang="en-US">
                <a:latin typeface="Courier New" panose="02070309020205020404" pitchFamily="49" charset="0"/>
              </a:rPr>
              <a:t>FROM   job_history;</a:t>
            </a:r>
          </a:p>
        </p:txBody>
      </p:sp>
      <p:sp>
        <p:nvSpPr>
          <p:cNvPr id="322566" name="Rectangle 6"/>
          <p:cNvSpPr>
            <a:spLocks noChangeArrowheads="1"/>
          </p:cNvSpPr>
          <p:nvPr/>
        </p:nvSpPr>
        <p:spPr bwMode="gray">
          <a:xfrm>
            <a:off x="2547938" y="3048000"/>
            <a:ext cx="990600"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68" name="Text Box 8"/>
          <p:cNvSpPr txBox="1">
            <a:spLocks noChangeArrowheads="1"/>
          </p:cNvSpPr>
          <p:nvPr/>
        </p:nvSpPr>
        <p:spPr bwMode="auto">
          <a:xfrm>
            <a:off x="4267201" y="46482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22577" name="Picture 17" descr="C:\project-SQLFund1\images\img08-14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67201" y="4114801"/>
            <a:ext cx="2754313" cy="720725"/>
          </a:xfrm>
          <a:prstGeom prst="rect">
            <a:avLst/>
          </a:prstGeom>
          <a:noFill/>
          <a:extLst>
            <a:ext uri="{909E8E84-426E-40DD-AFC4-6F175D3DCCD1}">
              <a14:hiddenFill xmlns:a14="http://schemas.microsoft.com/office/drawing/2010/main">
                <a:solidFill>
                  <a:srgbClr val="FFFFFF"/>
                </a:solidFill>
              </a14:hiddenFill>
            </a:ext>
          </a:extLst>
        </p:spPr>
      </p:pic>
      <p:sp>
        <p:nvSpPr>
          <p:cNvPr id="322578" name="Text Box 18"/>
          <p:cNvSpPr txBox="1">
            <a:spLocks noChangeArrowheads="1"/>
          </p:cNvSpPr>
          <p:nvPr/>
        </p:nvSpPr>
        <p:spPr bwMode="auto">
          <a:xfrm>
            <a:off x="4267201" y="5638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22579" name="Picture 19" descr="C:\project-SQLFund1\images\img08-14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267201" y="5029200"/>
            <a:ext cx="2835275" cy="731838"/>
          </a:xfrm>
          <a:prstGeom prst="rect">
            <a:avLst/>
          </a:prstGeom>
          <a:noFill/>
          <a:extLst>
            <a:ext uri="{909E8E84-426E-40DD-AFC4-6F175D3DCCD1}">
              <a14:hiddenFill xmlns:a14="http://schemas.microsoft.com/office/drawing/2010/main">
                <a:solidFill>
                  <a:srgbClr val="FFFFFF"/>
                </a:solidFill>
              </a14:hiddenFill>
            </a:ext>
          </a:extLst>
        </p:spPr>
      </p:pic>
      <p:sp>
        <p:nvSpPr>
          <p:cNvPr id="322580" name="Rectangle 20"/>
          <p:cNvSpPr>
            <a:spLocks noChangeArrowheads="1"/>
          </p:cNvSpPr>
          <p:nvPr/>
        </p:nvSpPr>
        <p:spPr bwMode="gray">
          <a:xfrm>
            <a:off x="4267200" y="5029200"/>
            <a:ext cx="2819400" cy="4572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93484500"/>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en-US">
                <a:latin typeface="Courier New" panose="02070309020205020404" pitchFamily="49" charset="0"/>
              </a:rPr>
              <a:t>UNION</a:t>
            </a:r>
            <a:r>
              <a:rPr lang="en-US" altLang="en-US"/>
              <a:t> </a:t>
            </a:r>
            <a:r>
              <a:rPr lang="en-US" altLang="en-US">
                <a:latin typeface="Courier New" panose="02070309020205020404" pitchFamily="49" charset="0"/>
              </a:rPr>
              <a:t>ALL</a:t>
            </a:r>
            <a:r>
              <a:rPr lang="en-US" altLang="en-US"/>
              <a:t> Operator</a:t>
            </a:r>
          </a:p>
        </p:txBody>
      </p:sp>
      <p:sp>
        <p:nvSpPr>
          <p:cNvPr id="326664" name="Rectangle 8"/>
          <p:cNvSpPr>
            <a:spLocks noChangeArrowheads="1"/>
          </p:cNvSpPr>
          <p:nvPr/>
        </p:nvSpPr>
        <p:spPr bwMode="auto">
          <a:xfrm>
            <a:off x="2433639" y="5487989"/>
            <a:ext cx="72723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lIns="92075" tIns="46038" rIns="92075" bIns="46038">
            <a:spAutoFit/>
          </a:bodyPr>
          <a:lstStyle>
            <a:lvl1pPr algn="l" defTabSz="346075">
              <a:spcBef>
                <a:spcPct val="0"/>
              </a:spcBef>
              <a:tabLst>
                <a:tab pos="571500" algn="l"/>
              </a:tabLst>
              <a:defRPr sz="2400">
                <a:solidFill>
                  <a:schemeClr val="tx1"/>
                </a:solidFill>
                <a:latin typeface="Times New Roman" panose="02020603050405020304" pitchFamily="18" charset="0"/>
              </a:defRPr>
            </a:lvl1pPr>
            <a:lvl2pPr marL="341313" indent="-227013" algn="l" defTabSz="346075">
              <a:spcBef>
                <a:spcPct val="0"/>
              </a:spcBef>
              <a:tabLst>
                <a:tab pos="571500" algn="l"/>
              </a:tabLst>
              <a:defRPr sz="2400">
                <a:solidFill>
                  <a:schemeClr val="tx1"/>
                </a:solidFill>
                <a:latin typeface="Times New Roman" panose="02020603050405020304" pitchFamily="18" charset="0"/>
              </a:defRPr>
            </a:lvl2pPr>
            <a:lvl3pPr marL="741363" indent="-285750" algn="l" defTabSz="346075">
              <a:spcBef>
                <a:spcPct val="0"/>
              </a:spcBef>
              <a:tabLst>
                <a:tab pos="571500" algn="l"/>
              </a:tabLst>
              <a:defRPr sz="2400">
                <a:solidFill>
                  <a:schemeClr val="tx1"/>
                </a:solidFill>
                <a:latin typeface="Times New Roman" panose="02020603050405020304" pitchFamily="18" charset="0"/>
              </a:defRPr>
            </a:lvl3pPr>
            <a:lvl4pPr marL="1600200" indent="-228600" algn="l" defTabSz="346075">
              <a:spcBef>
                <a:spcPct val="0"/>
              </a:spcBef>
              <a:tabLst>
                <a:tab pos="571500" algn="l"/>
              </a:tabLst>
              <a:defRPr sz="2400">
                <a:solidFill>
                  <a:schemeClr val="tx1"/>
                </a:solidFill>
                <a:latin typeface="Times New Roman" panose="02020603050405020304" pitchFamily="18" charset="0"/>
              </a:defRPr>
            </a:lvl4pPr>
            <a:lvl5pPr marL="2057400" indent="-228600" algn="l" defTabSz="346075">
              <a:spcBef>
                <a:spcPct val="0"/>
              </a:spcBef>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gn="ctr" eaLnBrk="0" hangingPunct="0">
              <a:lnSpc>
                <a:spcPct val="95000"/>
              </a:lnSpc>
              <a:spcBef>
                <a:spcPct val="35000"/>
              </a:spcBef>
              <a:buClrTx/>
              <a:buFontTx/>
              <a:buNone/>
            </a:pPr>
            <a:r>
              <a:rPr lang="en-US" altLang="en-US" sz="1600">
                <a:latin typeface="Arial" panose="020B0604020202020204" pitchFamily="34" charset="0"/>
              </a:rPr>
              <a:t>The </a:t>
            </a:r>
            <a:r>
              <a:rPr lang="en-US" altLang="en-US" sz="1600">
                <a:latin typeface="Courier New" panose="02070309020205020404" pitchFamily="49" charset="0"/>
              </a:rPr>
              <a:t>UNION</a:t>
            </a:r>
            <a:r>
              <a:rPr lang="en-US" altLang="en-US" sz="1600">
                <a:latin typeface="Arial" panose="020B0604020202020204" pitchFamily="34" charset="0"/>
              </a:rPr>
              <a:t> </a:t>
            </a:r>
            <a:r>
              <a:rPr lang="en-US" altLang="en-US" sz="1600">
                <a:latin typeface="Courier New" panose="02070309020205020404" pitchFamily="49" charset="0"/>
              </a:rPr>
              <a:t>ALL</a:t>
            </a:r>
            <a:r>
              <a:rPr lang="en-US" altLang="en-US" sz="1600">
                <a:latin typeface="Arial" panose="020B0604020202020204" pitchFamily="34" charset="0"/>
              </a:rPr>
              <a:t> operator returns rows from both queries, including all duplications.</a:t>
            </a:r>
          </a:p>
        </p:txBody>
      </p:sp>
      <p:sp>
        <p:nvSpPr>
          <p:cNvPr id="326668" name="Oval 12"/>
          <p:cNvSpPr>
            <a:spLocks noChangeArrowheads="1"/>
          </p:cNvSpPr>
          <p:nvPr/>
        </p:nvSpPr>
        <p:spPr bwMode="gray">
          <a:xfrm>
            <a:off x="3376613" y="2357439"/>
            <a:ext cx="3073400" cy="2968625"/>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a:p>
        </p:txBody>
      </p:sp>
      <p:sp>
        <p:nvSpPr>
          <p:cNvPr id="326669" name="Rectangle 13"/>
          <p:cNvSpPr>
            <a:spLocks noChangeArrowheads="1"/>
          </p:cNvSpPr>
          <p:nvPr/>
        </p:nvSpPr>
        <p:spPr bwMode="auto">
          <a:xfrm>
            <a:off x="4738688" y="18319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anose="02020603050405020304" pitchFamily="18" charset="0"/>
              </a:defRPr>
            </a:lvl1pPr>
            <a:lvl2pPr marL="571500" algn="l" defTabSz="762000">
              <a:spcBef>
                <a:spcPct val="0"/>
              </a:spcBef>
              <a:defRPr sz="2400">
                <a:solidFill>
                  <a:schemeClr val="tx1"/>
                </a:solidFill>
                <a:latin typeface="Times New Roman" panose="02020603050405020304" pitchFamily="18" charset="0"/>
              </a:defRPr>
            </a:lvl2pPr>
            <a:lvl3pPr marL="1143000" algn="l" defTabSz="762000">
              <a:spcBef>
                <a:spcPct val="0"/>
              </a:spcBef>
              <a:defRPr sz="2400">
                <a:solidFill>
                  <a:schemeClr val="tx1"/>
                </a:solidFill>
                <a:latin typeface="Times New Roman" panose="02020603050405020304" pitchFamily="18" charset="0"/>
              </a:defRPr>
            </a:lvl3pPr>
            <a:lvl4pPr marL="1714500" algn="l" defTabSz="762000">
              <a:spcBef>
                <a:spcPct val="0"/>
              </a:spcBef>
              <a:defRPr sz="2400">
                <a:solidFill>
                  <a:schemeClr val="tx1"/>
                </a:solidFill>
                <a:latin typeface="Times New Roman" panose="02020603050405020304" pitchFamily="18" charset="0"/>
              </a:defRPr>
            </a:lvl4pPr>
            <a:lvl5pPr marL="2286000" algn="l" defTabSz="762000">
              <a:spcBef>
                <a:spcPct val="0"/>
              </a:spcBef>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buClrTx/>
              <a:buFontTx/>
              <a:buNone/>
            </a:pPr>
            <a:r>
              <a:rPr lang="en-US" altLang="en-US" sz="1800">
                <a:latin typeface="Arial" panose="020B0604020202020204" pitchFamily="34" charset="0"/>
              </a:rPr>
              <a:t>A</a:t>
            </a:r>
          </a:p>
        </p:txBody>
      </p:sp>
      <p:sp>
        <p:nvSpPr>
          <p:cNvPr id="326670" name="Oval 14"/>
          <p:cNvSpPr>
            <a:spLocks noChangeArrowheads="1"/>
          </p:cNvSpPr>
          <p:nvPr/>
        </p:nvSpPr>
        <p:spPr bwMode="gray">
          <a:xfrm>
            <a:off x="5691188" y="2357439"/>
            <a:ext cx="3073400" cy="2968625"/>
          </a:xfrm>
          <a:prstGeom prst="ellipse">
            <a:avLst/>
          </a:prstGeom>
          <a:solidFill>
            <a:srgbClr val="FFFF66"/>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l" eaLnBrk="0" hangingPunct="0">
              <a:spcBef>
                <a:spcPct val="50000"/>
              </a:spcBef>
              <a:buClrTx/>
              <a:buFontTx/>
              <a:buNone/>
            </a:pPr>
            <a:endParaRPr lang="en-US" altLang="en-US" sz="2400"/>
          </a:p>
        </p:txBody>
      </p:sp>
      <p:sp>
        <p:nvSpPr>
          <p:cNvPr id="326671" name="Rectangle 15"/>
          <p:cNvSpPr>
            <a:spLocks noChangeArrowheads="1"/>
          </p:cNvSpPr>
          <p:nvPr/>
        </p:nvSpPr>
        <p:spPr bwMode="auto">
          <a:xfrm>
            <a:off x="7053263" y="18319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a:spcBef>
                <a:spcPct val="0"/>
              </a:spcBef>
              <a:defRPr sz="2400">
                <a:solidFill>
                  <a:schemeClr val="tx1"/>
                </a:solidFill>
                <a:latin typeface="Times New Roman" panose="02020603050405020304" pitchFamily="18" charset="0"/>
              </a:defRPr>
            </a:lvl1pPr>
            <a:lvl2pPr marL="571500" algn="l" defTabSz="762000">
              <a:spcBef>
                <a:spcPct val="0"/>
              </a:spcBef>
              <a:defRPr sz="2400">
                <a:solidFill>
                  <a:schemeClr val="tx1"/>
                </a:solidFill>
                <a:latin typeface="Times New Roman" panose="02020603050405020304" pitchFamily="18" charset="0"/>
              </a:defRPr>
            </a:lvl2pPr>
            <a:lvl3pPr marL="1143000" algn="l" defTabSz="762000">
              <a:spcBef>
                <a:spcPct val="0"/>
              </a:spcBef>
              <a:defRPr sz="2400">
                <a:solidFill>
                  <a:schemeClr val="tx1"/>
                </a:solidFill>
                <a:latin typeface="Times New Roman" panose="02020603050405020304" pitchFamily="18" charset="0"/>
              </a:defRPr>
            </a:lvl3pPr>
            <a:lvl4pPr marL="1714500" algn="l" defTabSz="762000">
              <a:spcBef>
                <a:spcPct val="0"/>
              </a:spcBef>
              <a:defRPr sz="2400">
                <a:solidFill>
                  <a:schemeClr val="tx1"/>
                </a:solidFill>
                <a:latin typeface="Times New Roman" panose="02020603050405020304" pitchFamily="18" charset="0"/>
              </a:defRPr>
            </a:lvl4pPr>
            <a:lvl5pPr marL="2286000" algn="l" defTabSz="762000">
              <a:spcBef>
                <a:spcPct val="0"/>
              </a:spcBef>
              <a:defRPr sz="2400">
                <a:solidFill>
                  <a:schemeClr val="tx1"/>
                </a:solidFill>
                <a:latin typeface="Times New Roman" panose="02020603050405020304" pitchFamily="18" charset="0"/>
              </a:defRPr>
            </a:lvl5pPr>
            <a:lvl6pPr marL="2743200" defTabSz="762000" fontAlgn="base">
              <a:spcBef>
                <a:spcPct val="0"/>
              </a:spcBef>
              <a:spcAft>
                <a:spcPct val="0"/>
              </a:spcAft>
              <a:defRPr sz="2400">
                <a:solidFill>
                  <a:schemeClr val="tx1"/>
                </a:solidFill>
                <a:latin typeface="Times New Roman" panose="02020603050405020304" pitchFamily="18" charset="0"/>
              </a:defRPr>
            </a:lvl6pPr>
            <a:lvl7pPr marL="3200400" defTabSz="762000" fontAlgn="base">
              <a:spcBef>
                <a:spcPct val="0"/>
              </a:spcBef>
              <a:spcAft>
                <a:spcPct val="0"/>
              </a:spcAft>
              <a:defRPr sz="2400">
                <a:solidFill>
                  <a:schemeClr val="tx1"/>
                </a:solidFill>
                <a:latin typeface="Times New Roman" panose="02020603050405020304" pitchFamily="18" charset="0"/>
              </a:defRPr>
            </a:lvl7pPr>
            <a:lvl8pPr marL="3657600" defTabSz="762000" fontAlgn="base">
              <a:spcBef>
                <a:spcPct val="0"/>
              </a:spcBef>
              <a:spcAft>
                <a:spcPct val="0"/>
              </a:spcAft>
              <a:defRPr sz="2400">
                <a:solidFill>
                  <a:schemeClr val="tx1"/>
                </a:solidFill>
                <a:latin typeface="Times New Roman" panose="02020603050405020304" pitchFamily="18" charset="0"/>
              </a:defRPr>
            </a:lvl8pPr>
            <a:lvl9pPr marL="4114800" defTabSz="762000" fontAlgn="base">
              <a:spcBef>
                <a:spcPct val="0"/>
              </a:spcBef>
              <a:spcAft>
                <a:spcPct val="0"/>
              </a:spcAft>
              <a:defRPr sz="2400">
                <a:solidFill>
                  <a:schemeClr val="tx1"/>
                </a:solidFill>
                <a:latin typeface="Times New Roman" panose="02020603050405020304" pitchFamily="18" charset="0"/>
              </a:defRPr>
            </a:lvl9pPr>
          </a:lstStyle>
          <a:p>
            <a:pPr eaLnBrk="0" hangingPunct="0">
              <a:buClrTx/>
              <a:buFontTx/>
              <a:buNone/>
            </a:pPr>
            <a:r>
              <a:rPr lang="en-US" altLang="en-US" sz="1800">
                <a:latin typeface="Arial" panose="020B0604020202020204" pitchFamily="34" charset="0"/>
              </a:rPr>
              <a:t>B</a:t>
            </a:r>
          </a:p>
        </p:txBody>
      </p:sp>
    </p:spTree>
    <p:extLst>
      <p:ext uri="{BB962C8B-B14F-4D97-AF65-F5344CB8AC3E}">
        <p14:creationId xmlns:p14="http://schemas.microsoft.com/office/powerpoint/2010/main" val="1754715518"/>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7" name="Rectangle 13"/>
          <p:cNvSpPr>
            <a:spLocks noGrp="1" noChangeArrowheads="1"/>
          </p:cNvSpPr>
          <p:nvPr>
            <p:ph type="title"/>
          </p:nvPr>
        </p:nvSpPr>
        <p:spPr/>
        <p:txBody>
          <a:bodyPr/>
          <a:lstStyle/>
          <a:p>
            <a:r>
              <a:rPr lang="en-US" altLang="en-US" dirty="0"/>
              <a:t>Using the </a:t>
            </a:r>
            <a:r>
              <a:rPr lang="en-US" altLang="en-US" dirty="0">
                <a:latin typeface="Courier New" panose="02070309020205020404" pitchFamily="49" charset="0"/>
              </a:rPr>
              <a:t>UNION</a:t>
            </a:r>
            <a:r>
              <a:rPr lang="en-US" altLang="en-US" dirty="0"/>
              <a:t> </a:t>
            </a:r>
            <a:r>
              <a:rPr lang="en-US" altLang="en-US" dirty="0">
                <a:latin typeface="Courier New" panose="02070309020205020404" pitchFamily="49" charset="0"/>
              </a:rPr>
              <a:t>ALL</a:t>
            </a:r>
            <a:r>
              <a:rPr lang="en-US" altLang="en-US" dirty="0"/>
              <a:t> </a:t>
            </a:r>
            <a:r>
              <a:rPr lang="en-US" altLang="en-US" dirty="0" smtClean="0"/>
              <a:t>Operator</a:t>
            </a:r>
            <a:br>
              <a:rPr lang="en-US" altLang="en-US" dirty="0" smtClean="0"/>
            </a:br>
            <a:endParaRPr lang="en-US" altLang="en-US" dirty="0"/>
          </a:p>
        </p:txBody>
      </p:sp>
      <p:sp>
        <p:nvSpPr>
          <p:cNvPr id="328718" name="Rectangle 14"/>
          <p:cNvSpPr>
            <a:spLocks noGrp="1" noChangeArrowheads="1"/>
          </p:cNvSpPr>
          <p:nvPr>
            <p:ph type="body" idx="4294967295"/>
          </p:nvPr>
        </p:nvSpPr>
        <p:spPr>
          <a:xfrm>
            <a:off x="2133600" y="1449388"/>
            <a:ext cx="7918450" cy="360362"/>
          </a:xfrm>
          <a:prstGeom prst="rect">
            <a:avLst/>
          </a:prstGeom>
        </p:spPr>
        <p:txBody>
          <a:bodyPr/>
          <a:lstStyle/>
          <a:p>
            <a:r>
              <a:rPr lang="en-US" altLang="en-US"/>
              <a:t>Display the current and previous departments of all employees.</a:t>
            </a:r>
          </a:p>
        </p:txBody>
      </p:sp>
      <p:sp>
        <p:nvSpPr>
          <p:cNvPr id="328708" name="Rectangle 4"/>
          <p:cNvSpPr>
            <a:spLocks noChangeArrowheads="1"/>
          </p:cNvSpPr>
          <p:nvPr/>
        </p:nvSpPr>
        <p:spPr bwMode="blackGray">
          <a:xfrm>
            <a:off x="2362200" y="1866901"/>
            <a:ext cx="7296150" cy="17065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endParaRPr lang="en-US" altLang="en-US" sz="1800">
              <a:solidFill>
                <a:srgbClr val="000000"/>
              </a:solidFill>
              <a:latin typeface="Courier New" panose="02070309020205020404" pitchFamily="49" charset="0"/>
            </a:endParaRPr>
          </a:p>
          <a:p>
            <a:pPr eaLnBrk="0" hangingPunct="0">
              <a:buClrTx/>
              <a:buFontTx/>
              <a:buNone/>
            </a:pPr>
            <a:endParaRPr lang="en-US" altLang="en-US" sz="1800">
              <a:solidFill>
                <a:srgbClr val="000000"/>
              </a:solidFill>
              <a:latin typeface="Courier New" panose="02070309020205020404" pitchFamily="49" charset="0"/>
            </a:endParaRPr>
          </a:p>
        </p:txBody>
      </p:sp>
      <p:sp>
        <p:nvSpPr>
          <p:cNvPr id="328709" name="Rectangle 5"/>
          <p:cNvSpPr>
            <a:spLocks noChangeArrowheads="1"/>
          </p:cNvSpPr>
          <p:nvPr/>
        </p:nvSpPr>
        <p:spPr bwMode="auto">
          <a:xfrm>
            <a:off x="2514601" y="1943100"/>
            <a:ext cx="6348413"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latin typeface="Courier New" panose="02070309020205020404" pitchFamily="49" charset="0"/>
              </a:rPr>
              <a:t>SELECT employee_id, job_id, department_id</a:t>
            </a:r>
          </a:p>
          <a:p>
            <a:pPr eaLnBrk="0" hangingPunct="0">
              <a:buClrTx/>
              <a:buFontTx/>
              <a:buNone/>
            </a:pPr>
            <a:r>
              <a:rPr lang="en-US" altLang="en-US" sz="1800">
                <a:latin typeface="Courier New" panose="02070309020205020404" pitchFamily="49" charset="0"/>
              </a:rPr>
              <a:t>FROM   employees</a:t>
            </a:r>
          </a:p>
          <a:p>
            <a:pPr eaLnBrk="0" hangingPunct="0">
              <a:buClrTx/>
              <a:buFontTx/>
              <a:buNone/>
            </a:pPr>
            <a:r>
              <a:rPr lang="en-US" altLang="en-US" sz="1800">
                <a:latin typeface="Courier New" panose="02070309020205020404" pitchFamily="49" charset="0"/>
              </a:rPr>
              <a:t>UNION ALL</a:t>
            </a:r>
          </a:p>
          <a:p>
            <a:pPr eaLnBrk="0" hangingPunct="0">
              <a:buClrTx/>
              <a:buFontTx/>
              <a:buNone/>
            </a:pPr>
            <a:r>
              <a:rPr lang="en-US" altLang="en-US" sz="1800">
                <a:latin typeface="Courier New" panose="02070309020205020404" pitchFamily="49" charset="0"/>
              </a:rPr>
              <a:t>SELECT employee_id, job_id, department_id</a:t>
            </a:r>
          </a:p>
          <a:p>
            <a:pPr eaLnBrk="0" hangingPunct="0">
              <a:buClrTx/>
              <a:buFontTx/>
              <a:buNone/>
            </a:pPr>
            <a:r>
              <a:rPr lang="en-US" altLang="en-US" sz="1800">
                <a:latin typeface="Courier New" panose="02070309020205020404" pitchFamily="49" charset="0"/>
              </a:rPr>
              <a:t>FROM   job_history</a:t>
            </a:r>
          </a:p>
          <a:p>
            <a:pPr eaLnBrk="0" hangingPunct="0">
              <a:buClrTx/>
              <a:buFontTx/>
              <a:buNone/>
            </a:pPr>
            <a:r>
              <a:rPr lang="en-US" altLang="en-US" sz="1800">
                <a:latin typeface="Courier New" panose="02070309020205020404" pitchFamily="49" charset="0"/>
              </a:rPr>
              <a:t>ORDER BY  employee_id;</a:t>
            </a:r>
          </a:p>
        </p:txBody>
      </p:sp>
      <p:sp>
        <p:nvSpPr>
          <p:cNvPr id="328710" name="Rectangle 6"/>
          <p:cNvSpPr>
            <a:spLocks noChangeArrowheads="1"/>
          </p:cNvSpPr>
          <p:nvPr/>
        </p:nvSpPr>
        <p:spPr bwMode="gray">
          <a:xfrm>
            <a:off x="2590800" y="2400300"/>
            <a:ext cx="1371600" cy="3048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5" name="Text Box 11"/>
          <p:cNvSpPr txBox="1">
            <a:spLocks noChangeArrowheads="1"/>
          </p:cNvSpPr>
          <p:nvPr/>
        </p:nvSpPr>
        <p:spPr bwMode="gray">
          <a:xfrm>
            <a:off x="3886201" y="39243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28721" name="Picture 17" descr="C:\project-SQLFund1\images\img08-17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886200" y="3619501"/>
            <a:ext cx="3475038" cy="479425"/>
          </a:xfrm>
          <a:prstGeom prst="rect">
            <a:avLst/>
          </a:prstGeom>
          <a:noFill/>
          <a:extLst>
            <a:ext uri="{909E8E84-426E-40DD-AFC4-6F175D3DCCD1}">
              <a14:hiddenFill xmlns:a14="http://schemas.microsoft.com/office/drawing/2010/main">
                <a:solidFill>
                  <a:srgbClr val="FFFFFF"/>
                </a:solidFill>
              </a14:hiddenFill>
            </a:ext>
          </a:extLst>
        </p:spPr>
      </p:pic>
      <p:pic>
        <p:nvPicPr>
          <p:cNvPr id="328722" name="Picture 18" descr="C:\project-SQLFund1\images\img08-17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86200" y="4305301"/>
            <a:ext cx="3475038" cy="1611313"/>
          </a:xfrm>
          <a:prstGeom prst="rect">
            <a:avLst/>
          </a:prstGeom>
          <a:noFill/>
          <a:extLst>
            <a:ext uri="{909E8E84-426E-40DD-AFC4-6F175D3DCCD1}">
              <a14:hiddenFill xmlns:a14="http://schemas.microsoft.com/office/drawing/2010/main">
                <a:solidFill>
                  <a:srgbClr val="FFFFFF"/>
                </a:solidFill>
              </a14:hiddenFill>
            </a:ext>
          </a:extLst>
        </p:spPr>
      </p:pic>
      <p:pic>
        <p:nvPicPr>
          <p:cNvPr id="328723" name="Picture 19" descr="C:\project-SQLFund1\images\img08-17f.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886200" y="6019801"/>
            <a:ext cx="3486150" cy="263525"/>
          </a:xfrm>
          <a:prstGeom prst="rect">
            <a:avLst/>
          </a:prstGeom>
          <a:noFill/>
          <a:extLst>
            <a:ext uri="{909E8E84-426E-40DD-AFC4-6F175D3DCCD1}">
              <a14:hiddenFill xmlns:a14="http://schemas.microsoft.com/office/drawing/2010/main">
                <a:solidFill>
                  <a:srgbClr val="FFFFFF"/>
                </a:solidFill>
              </a14:hiddenFill>
            </a:ext>
          </a:extLst>
        </p:spPr>
      </p:pic>
      <p:sp>
        <p:nvSpPr>
          <p:cNvPr id="328724" name="Text Box 20"/>
          <p:cNvSpPr txBox="1">
            <a:spLocks noChangeArrowheads="1"/>
          </p:cNvSpPr>
          <p:nvPr/>
        </p:nvSpPr>
        <p:spPr bwMode="gray">
          <a:xfrm>
            <a:off x="3886201" y="56769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28725" name="Rectangle 21"/>
          <p:cNvSpPr>
            <a:spLocks noChangeArrowheads="1"/>
          </p:cNvSpPr>
          <p:nvPr/>
        </p:nvSpPr>
        <p:spPr bwMode="gray">
          <a:xfrm>
            <a:off x="3886200" y="4991100"/>
            <a:ext cx="3505200" cy="2286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6" name="Rectangle 22"/>
          <p:cNvSpPr>
            <a:spLocks noChangeArrowheads="1"/>
          </p:cNvSpPr>
          <p:nvPr/>
        </p:nvSpPr>
        <p:spPr bwMode="gray">
          <a:xfrm>
            <a:off x="3886200" y="5448300"/>
            <a:ext cx="3505200" cy="228600"/>
          </a:xfrm>
          <a:prstGeom prst="rect">
            <a:avLst/>
          </a:prstGeom>
          <a:noFill/>
          <a:ln w="28575">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8899403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92" name="Picture 20" descr="C:\project-SQLFund1\images\img-06-03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62201" y="3138489"/>
            <a:ext cx="3311525" cy="619125"/>
          </a:xfrm>
          <a:prstGeom prst="rect">
            <a:avLst/>
          </a:prstGeom>
          <a:noFill/>
          <a:extLst>
            <a:ext uri="{909E8E84-426E-40DD-AFC4-6F175D3DCCD1}">
              <a14:hiddenFill xmlns:a14="http://schemas.microsoft.com/office/drawing/2010/main">
                <a:solidFill>
                  <a:srgbClr val="FFFFFF"/>
                </a:solidFill>
              </a14:hiddenFill>
            </a:ext>
          </a:extLst>
        </p:spPr>
      </p:pic>
      <p:pic>
        <p:nvPicPr>
          <p:cNvPr id="310291" name="Picture 19" descr="C:\project-SQLFund1\images\img-06-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362201" y="1995488"/>
            <a:ext cx="3311525" cy="800100"/>
          </a:xfrm>
          <a:prstGeom prst="rect">
            <a:avLst/>
          </a:prstGeom>
          <a:noFill/>
          <a:extLst>
            <a:ext uri="{909E8E84-426E-40DD-AFC4-6F175D3DCCD1}">
              <a14:hiddenFill xmlns:a14="http://schemas.microsoft.com/office/drawing/2010/main">
                <a:solidFill>
                  <a:srgbClr val="FFFFFF"/>
                </a:solidFill>
              </a14:hiddenFill>
            </a:ext>
          </a:extLst>
        </p:spPr>
      </p:pic>
      <p:sp>
        <p:nvSpPr>
          <p:cNvPr id="310277" name="Rectangle 5"/>
          <p:cNvSpPr>
            <a:spLocks noGrp="1" noChangeArrowheads="1"/>
          </p:cNvSpPr>
          <p:nvPr>
            <p:ph type="title"/>
          </p:nvPr>
        </p:nvSpPr>
        <p:spPr/>
        <p:txBody>
          <a:bodyPr/>
          <a:lstStyle/>
          <a:p>
            <a:r>
              <a:rPr lang="en-US" altLang="en-US" dirty="0"/>
              <a:t>Obtaining Data from Multiple </a:t>
            </a:r>
            <a:r>
              <a:rPr lang="en-US" altLang="en-US" dirty="0" smtClean="0"/>
              <a:t>Tables</a:t>
            </a:r>
            <a:br>
              <a:rPr lang="en-US" altLang="en-US" dirty="0" smtClean="0"/>
            </a:br>
            <a:endParaRPr lang="en-US" altLang="en-US" dirty="0"/>
          </a:p>
        </p:txBody>
      </p:sp>
      <p:sp>
        <p:nvSpPr>
          <p:cNvPr id="310278" name="Rectangle 6"/>
          <p:cNvSpPr>
            <a:spLocks noChangeArrowheads="1"/>
          </p:cNvSpPr>
          <p:nvPr/>
        </p:nvSpPr>
        <p:spPr bwMode="auto">
          <a:xfrm>
            <a:off x="2319339" y="1600200"/>
            <a:ext cx="164147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EMPLOYEES</a:t>
            </a:r>
            <a:r>
              <a:rPr lang="en-US" altLang="en-US" sz="2000"/>
              <a:t> </a:t>
            </a:r>
          </a:p>
        </p:txBody>
      </p:sp>
      <p:sp>
        <p:nvSpPr>
          <p:cNvPr id="310279" name="Rectangle 7"/>
          <p:cNvSpPr>
            <a:spLocks noChangeArrowheads="1"/>
          </p:cNvSpPr>
          <p:nvPr/>
        </p:nvSpPr>
        <p:spPr bwMode="auto">
          <a:xfrm>
            <a:off x="6553200" y="1614488"/>
            <a:ext cx="203260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DEPARTMENTS </a:t>
            </a:r>
          </a:p>
        </p:txBody>
      </p:sp>
      <p:grpSp>
        <p:nvGrpSpPr>
          <p:cNvPr id="310280" name="Group 8"/>
          <p:cNvGrpSpPr>
            <a:grpSpLocks/>
          </p:cNvGrpSpPr>
          <p:nvPr/>
        </p:nvGrpSpPr>
        <p:grpSpPr bwMode="auto">
          <a:xfrm>
            <a:off x="5791201" y="3443289"/>
            <a:ext cx="263525" cy="473075"/>
            <a:chOff x="2480" y="2024"/>
            <a:chExt cx="609" cy="298"/>
          </a:xfrm>
        </p:grpSpPr>
        <p:sp>
          <p:nvSpPr>
            <p:cNvPr id="310281" name="Line 9"/>
            <p:cNvSpPr>
              <a:spLocks noChangeShapeType="1"/>
            </p:cNvSpPr>
            <p:nvPr/>
          </p:nvSpPr>
          <p:spPr bwMode="gray">
            <a:xfrm flipV="1">
              <a:off x="2480" y="2024"/>
              <a:ext cx="0" cy="298"/>
            </a:xfrm>
            <a:prstGeom prst="line">
              <a:avLst/>
            </a:prstGeom>
            <a:noFill/>
            <a:ln w="28575">
              <a:solidFill>
                <a:schemeClr val="accent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2" name="Line 10"/>
            <p:cNvSpPr>
              <a:spLocks noChangeShapeType="1"/>
            </p:cNvSpPr>
            <p:nvPr/>
          </p:nvSpPr>
          <p:spPr bwMode="gray">
            <a:xfrm flipV="1">
              <a:off x="3089" y="2024"/>
              <a:ext cx="0" cy="298"/>
            </a:xfrm>
            <a:prstGeom prst="line">
              <a:avLst/>
            </a:prstGeom>
            <a:noFill/>
            <a:ln w="28575">
              <a:solidFill>
                <a:schemeClr val="accent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0286" name="Text Box 14"/>
          <p:cNvSpPr txBox="1">
            <a:spLocks noChangeArrowheads="1"/>
          </p:cNvSpPr>
          <p:nvPr/>
        </p:nvSpPr>
        <p:spPr bwMode="gray">
          <a:xfrm>
            <a:off x="2438401" y="2757488"/>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10289" name="Text Box 17"/>
          <p:cNvSpPr txBox="1">
            <a:spLocks noChangeArrowheads="1"/>
          </p:cNvSpPr>
          <p:nvPr/>
        </p:nvSpPr>
        <p:spPr bwMode="auto">
          <a:xfrm>
            <a:off x="3962401" y="5195888"/>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10293" name="Picture 21" descr="C:\project-SQLFund1\images\img-06-03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172201" y="1995489"/>
            <a:ext cx="3724275" cy="1800225"/>
          </a:xfrm>
          <a:prstGeom prst="rect">
            <a:avLst/>
          </a:prstGeom>
          <a:noFill/>
          <a:extLst>
            <a:ext uri="{909E8E84-426E-40DD-AFC4-6F175D3DCCD1}">
              <a14:hiddenFill xmlns:a14="http://schemas.microsoft.com/office/drawing/2010/main">
                <a:solidFill>
                  <a:srgbClr val="FFFFFF"/>
                </a:solidFill>
              </a14:hiddenFill>
            </a:ext>
          </a:extLst>
        </p:spPr>
      </p:pic>
      <p:sp>
        <p:nvSpPr>
          <p:cNvPr id="310294" name="Rectangle 22"/>
          <p:cNvSpPr>
            <a:spLocks noChangeArrowheads="1"/>
          </p:cNvSpPr>
          <p:nvPr/>
        </p:nvSpPr>
        <p:spPr bwMode="gray">
          <a:xfrm>
            <a:off x="4610100" y="1995488"/>
            <a:ext cx="1066800" cy="17526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295" name="Rectangle 23"/>
          <p:cNvSpPr>
            <a:spLocks noChangeArrowheads="1"/>
          </p:cNvSpPr>
          <p:nvPr/>
        </p:nvSpPr>
        <p:spPr bwMode="gray">
          <a:xfrm>
            <a:off x="7677150" y="1995488"/>
            <a:ext cx="1295400" cy="179546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10296" name="Picture 24" descr="C:\project-SQLFund1\images\img-06-03c.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886201" y="3976689"/>
            <a:ext cx="4378325" cy="1406525"/>
          </a:xfrm>
          <a:prstGeom prst="rect">
            <a:avLst/>
          </a:prstGeom>
          <a:noFill/>
          <a:extLst>
            <a:ext uri="{909E8E84-426E-40DD-AFC4-6F175D3DCCD1}">
              <a14:hiddenFill xmlns:a14="http://schemas.microsoft.com/office/drawing/2010/main">
                <a:solidFill>
                  <a:srgbClr val="FFFFFF"/>
                </a:solidFill>
              </a14:hiddenFill>
            </a:ext>
          </a:extLst>
        </p:spPr>
      </p:pic>
      <p:pic>
        <p:nvPicPr>
          <p:cNvPr id="310297" name="Picture 25" descr="C:\project-SQLFund1\images\img-06-03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3886201" y="5576889"/>
            <a:ext cx="4354513" cy="503237"/>
          </a:xfrm>
          <a:prstGeom prst="rect">
            <a:avLst/>
          </a:prstGeom>
          <a:noFill/>
          <a:extLst>
            <a:ext uri="{909E8E84-426E-40DD-AFC4-6F175D3DCCD1}">
              <a14:hiddenFill xmlns:a14="http://schemas.microsoft.com/office/drawing/2010/main">
                <a:solidFill>
                  <a:srgbClr val="FFFFFF"/>
                </a:solidFill>
              </a14:hiddenFill>
            </a:ext>
          </a:extLst>
        </p:spPr>
      </p:pic>
      <p:sp>
        <p:nvSpPr>
          <p:cNvPr id="310298" name="Rectangle 26"/>
          <p:cNvSpPr>
            <a:spLocks noChangeArrowheads="1"/>
          </p:cNvSpPr>
          <p:nvPr/>
        </p:nvSpPr>
        <p:spPr bwMode="gray">
          <a:xfrm>
            <a:off x="2828925" y="1995488"/>
            <a:ext cx="914400" cy="17526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6035306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76" name="Picture 16" descr="C:\project-SQLFund1\images\img-06-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362200" y="1676400"/>
            <a:ext cx="2389188" cy="3486150"/>
          </a:xfrm>
          <a:prstGeom prst="rect">
            <a:avLst/>
          </a:prstGeom>
          <a:noFill/>
          <a:extLst>
            <a:ext uri="{909E8E84-426E-40DD-AFC4-6F175D3DCCD1}">
              <a14:hiddenFill xmlns:a14="http://schemas.microsoft.com/office/drawing/2010/main">
                <a:solidFill>
                  <a:srgbClr val="FFFFFF"/>
                </a:solidFill>
              </a14:hiddenFill>
            </a:ext>
          </a:extLst>
        </p:spPr>
      </p:pic>
      <p:sp>
        <p:nvSpPr>
          <p:cNvPr id="322562" name="Rectangle 2"/>
          <p:cNvSpPr>
            <a:spLocks noGrp="1" noChangeArrowheads="1"/>
          </p:cNvSpPr>
          <p:nvPr>
            <p:ph type="title"/>
          </p:nvPr>
        </p:nvSpPr>
        <p:spPr/>
        <p:txBody>
          <a:bodyPr/>
          <a:lstStyle/>
          <a:p>
            <a:r>
              <a:rPr lang="en-US" altLang="en-US" dirty="0"/>
              <a:t>Joining Column </a:t>
            </a:r>
            <a:r>
              <a:rPr lang="en-US" altLang="en-US" dirty="0" smtClean="0"/>
              <a:t>Names</a:t>
            </a:r>
            <a:br>
              <a:rPr lang="en-US" altLang="en-US" dirty="0" smtClean="0"/>
            </a:br>
            <a:r>
              <a:rPr lang="en-US" altLang="en-US" dirty="0"/>
              <a:t/>
            </a:r>
            <a:br>
              <a:rPr lang="en-US" altLang="en-US" dirty="0"/>
            </a:br>
            <a:endParaRPr lang="en-US" altLang="en-US" dirty="0"/>
          </a:p>
        </p:txBody>
      </p:sp>
      <p:sp>
        <p:nvSpPr>
          <p:cNvPr id="322563" name="Rectangle 3"/>
          <p:cNvSpPr>
            <a:spLocks noChangeArrowheads="1"/>
          </p:cNvSpPr>
          <p:nvPr/>
        </p:nvSpPr>
        <p:spPr bwMode="auto">
          <a:xfrm>
            <a:off x="2286001" y="1219200"/>
            <a:ext cx="164147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latin typeface="Courier New" panose="02070309020205020404" pitchFamily="49" charset="0"/>
              </a:rPr>
              <a:t>EMPLOYEES</a:t>
            </a:r>
            <a:r>
              <a:rPr lang="en-US" altLang="en-US" sz="2000" dirty="0"/>
              <a:t> </a:t>
            </a:r>
          </a:p>
        </p:txBody>
      </p:sp>
      <p:sp>
        <p:nvSpPr>
          <p:cNvPr id="322564" name="Rectangle 4"/>
          <p:cNvSpPr>
            <a:spLocks noChangeArrowheads="1"/>
          </p:cNvSpPr>
          <p:nvPr/>
        </p:nvSpPr>
        <p:spPr bwMode="auto">
          <a:xfrm>
            <a:off x="5867400" y="1219200"/>
            <a:ext cx="203260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DEPARTMENTS </a:t>
            </a:r>
          </a:p>
        </p:txBody>
      </p:sp>
      <p:sp>
        <p:nvSpPr>
          <p:cNvPr id="322565" name="Rectangle 5"/>
          <p:cNvSpPr>
            <a:spLocks noChangeArrowheads="1"/>
          </p:cNvSpPr>
          <p:nvPr/>
        </p:nvSpPr>
        <p:spPr bwMode="auto">
          <a:xfrm>
            <a:off x="4179888" y="5881689"/>
            <a:ext cx="1370312"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0"/>
              </a:spcBef>
              <a:buClrTx/>
              <a:buFontTx/>
              <a:buNone/>
            </a:pPr>
            <a:r>
              <a:rPr lang="en-US" altLang="en-US" sz="2000"/>
              <a:t>Foreign key</a:t>
            </a:r>
          </a:p>
        </p:txBody>
      </p:sp>
      <p:sp>
        <p:nvSpPr>
          <p:cNvPr id="322566" name="Rectangle 6"/>
          <p:cNvSpPr>
            <a:spLocks noChangeArrowheads="1"/>
          </p:cNvSpPr>
          <p:nvPr/>
        </p:nvSpPr>
        <p:spPr bwMode="auto">
          <a:xfrm>
            <a:off x="6629400" y="4495801"/>
            <a:ext cx="1404872"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0"/>
              </a:spcBef>
              <a:buClrTx/>
              <a:buFontTx/>
              <a:buNone/>
            </a:pPr>
            <a:r>
              <a:rPr lang="en-US" altLang="en-US" sz="2000"/>
              <a:t>Primary key</a:t>
            </a:r>
          </a:p>
        </p:txBody>
      </p:sp>
      <p:sp>
        <p:nvSpPr>
          <p:cNvPr id="322569" name="Rectangle 9"/>
          <p:cNvSpPr>
            <a:spLocks noChangeArrowheads="1"/>
          </p:cNvSpPr>
          <p:nvPr/>
        </p:nvSpPr>
        <p:spPr bwMode="gray">
          <a:xfrm>
            <a:off x="3505201" y="1676400"/>
            <a:ext cx="1262063" cy="3505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1" name="Text Box 11"/>
          <p:cNvSpPr txBox="1">
            <a:spLocks noChangeArrowheads="1"/>
          </p:cNvSpPr>
          <p:nvPr/>
        </p:nvSpPr>
        <p:spPr bwMode="auto">
          <a:xfrm>
            <a:off x="2438401" y="51054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22572" name="Line 12"/>
          <p:cNvSpPr>
            <a:spLocks noChangeShapeType="1"/>
          </p:cNvSpPr>
          <p:nvPr/>
        </p:nvSpPr>
        <p:spPr bwMode="auto">
          <a:xfrm flipH="1" flipV="1">
            <a:off x="4343400" y="5181601"/>
            <a:ext cx="1588" cy="657225"/>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73" name="Line 13"/>
          <p:cNvSpPr>
            <a:spLocks noChangeShapeType="1"/>
          </p:cNvSpPr>
          <p:nvPr/>
        </p:nvSpPr>
        <p:spPr bwMode="auto">
          <a:xfrm flipH="1" flipV="1">
            <a:off x="7010400" y="3810000"/>
            <a:ext cx="0" cy="60960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2577" name="Picture 17" descr="C:\project-SQLFund1\images\img-06-09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867401" y="1676400"/>
            <a:ext cx="3292475" cy="2103438"/>
          </a:xfrm>
          <a:prstGeom prst="rect">
            <a:avLst/>
          </a:prstGeom>
          <a:noFill/>
          <a:extLst>
            <a:ext uri="{909E8E84-426E-40DD-AFC4-6F175D3DCCD1}">
              <a14:hiddenFill xmlns:a14="http://schemas.microsoft.com/office/drawing/2010/main">
                <a:solidFill>
                  <a:srgbClr val="FFFFFF"/>
                </a:solidFill>
              </a14:hiddenFill>
            </a:ext>
          </a:extLst>
        </p:spPr>
      </p:pic>
      <p:grpSp>
        <p:nvGrpSpPr>
          <p:cNvPr id="322587" name="Group 27"/>
          <p:cNvGrpSpPr>
            <a:grpSpLocks/>
          </p:cNvGrpSpPr>
          <p:nvPr/>
        </p:nvGrpSpPr>
        <p:grpSpPr bwMode="auto">
          <a:xfrm>
            <a:off x="4765676" y="2743200"/>
            <a:ext cx="2549525" cy="457200"/>
            <a:chOff x="2016" y="1728"/>
            <a:chExt cx="912" cy="288"/>
          </a:xfrm>
        </p:grpSpPr>
        <p:sp>
          <p:nvSpPr>
            <p:cNvPr id="322578" name="Line 18"/>
            <p:cNvSpPr>
              <a:spLocks noChangeShapeType="1"/>
            </p:cNvSpPr>
            <p:nvPr/>
          </p:nvSpPr>
          <p:spPr bwMode="gray">
            <a:xfrm>
              <a:off x="2016" y="1728"/>
              <a:ext cx="288"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81" name="Line 21"/>
            <p:cNvSpPr>
              <a:spLocks noChangeShapeType="1"/>
            </p:cNvSpPr>
            <p:nvPr/>
          </p:nvSpPr>
          <p:spPr bwMode="gray">
            <a:xfrm>
              <a:off x="2016" y="1872"/>
              <a:ext cx="288"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82" name="Line 22"/>
            <p:cNvSpPr>
              <a:spLocks noChangeShapeType="1"/>
            </p:cNvSpPr>
            <p:nvPr/>
          </p:nvSpPr>
          <p:spPr bwMode="gray">
            <a:xfrm>
              <a:off x="2016" y="2016"/>
              <a:ext cx="288"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85" name="Line 25"/>
            <p:cNvSpPr>
              <a:spLocks noChangeShapeType="1"/>
            </p:cNvSpPr>
            <p:nvPr/>
          </p:nvSpPr>
          <p:spPr bwMode="gray">
            <a:xfrm>
              <a:off x="2304" y="1728"/>
              <a:ext cx="0" cy="288"/>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86" name="Line 26"/>
            <p:cNvSpPr>
              <a:spLocks noChangeShapeType="1"/>
            </p:cNvSpPr>
            <p:nvPr/>
          </p:nvSpPr>
          <p:spPr bwMode="gray">
            <a:xfrm>
              <a:off x="2256" y="1728"/>
              <a:ext cx="672"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2589" name="Line 29"/>
          <p:cNvSpPr>
            <a:spLocks noChangeShapeType="1"/>
          </p:cNvSpPr>
          <p:nvPr/>
        </p:nvSpPr>
        <p:spPr bwMode="gray">
          <a:xfrm>
            <a:off x="4765676" y="4572000"/>
            <a:ext cx="415925"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90" name="Line 30"/>
          <p:cNvSpPr>
            <a:spLocks noChangeShapeType="1"/>
          </p:cNvSpPr>
          <p:nvPr/>
        </p:nvSpPr>
        <p:spPr bwMode="gray">
          <a:xfrm>
            <a:off x="4767264" y="4800600"/>
            <a:ext cx="414337"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91" name="Line 31"/>
          <p:cNvSpPr>
            <a:spLocks noChangeShapeType="1"/>
          </p:cNvSpPr>
          <p:nvPr/>
        </p:nvSpPr>
        <p:spPr bwMode="gray">
          <a:xfrm>
            <a:off x="4765676" y="5029200"/>
            <a:ext cx="415925"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92" name="Line 32"/>
          <p:cNvSpPr>
            <a:spLocks noChangeShapeType="1"/>
          </p:cNvSpPr>
          <p:nvPr/>
        </p:nvSpPr>
        <p:spPr bwMode="gray">
          <a:xfrm>
            <a:off x="5181600" y="4572000"/>
            <a:ext cx="0" cy="45720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93" name="Line 33"/>
          <p:cNvSpPr>
            <a:spLocks noChangeShapeType="1"/>
          </p:cNvSpPr>
          <p:nvPr/>
        </p:nvSpPr>
        <p:spPr bwMode="gray">
          <a:xfrm>
            <a:off x="5105400" y="4572000"/>
            <a:ext cx="533400" cy="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94" name="Line 34"/>
          <p:cNvSpPr>
            <a:spLocks noChangeShapeType="1"/>
          </p:cNvSpPr>
          <p:nvPr/>
        </p:nvSpPr>
        <p:spPr bwMode="gray">
          <a:xfrm flipV="1">
            <a:off x="5638800" y="2971800"/>
            <a:ext cx="0" cy="1600200"/>
          </a:xfrm>
          <a:prstGeom prst="line">
            <a:avLst/>
          </a:prstGeom>
          <a:noFill/>
          <a:ln w="28575">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2595" name="Line 35"/>
          <p:cNvSpPr>
            <a:spLocks noChangeShapeType="1"/>
          </p:cNvSpPr>
          <p:nvPr/>
        </p:nvSpPr>
        <p:spPr bwMode="gray">
          <a:xfrm>
            <a:off x="5638800" y="2971800"/>
            <a:ext cx="1676400" cy="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6723723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2810" name="Picture 10" descr="C:\project-SQLFund1\images\img-06-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895601" y="3200401"/>
            <a:ext cx="6378575" cy="2549525"/>
          </a:xfrm>
          <a:prstGeom prst="rect">
            <a:avLst/>
          </a:prstGeom>
          <a:noFill/>
          <a:extLst>
            <a:ext uri="{909E8E84-426E-40DD-AFC4-6F175D3DCCD1}">
              <a14:hiddenFill xmlns:a14="http://schemas.microsoft.com/office/drawing/2010/main">
                <a:solidFill>
                  <a:srgbClr val="FFFFFF"/>
                </a:solidFill>
              </a14:hiddenFill>
            </a:ext>
          </a:extLst>
        </p:spPr>
      </p:pic>
      <p:sp>
        <p:nvSpPr>
          <p:cNvPr id="332802" name="Rectangle 2"/>
          <p:cNvSpPr>
            <a:spLocks noChangeArrowheads="1"/>
          </p:cNvSpPr>
          <p:nvPr/>
        </p:nvSpPr>
        <p:spPr bwMode="blackGray">
          <a:xfrm>
            <a:off x="2390776" y="1911351"/>
            <a:ext cx="7286625" cy="1071563"/>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e.employee_id, e.last_name, e.department_id, </a:t>
            </a:r>
          </a:p>
          <a:p>
            <a:pPr eaLnBrk="0" hangingPunct="0">
              <a:buClrTx/>
              <a:buFontTx/>
              <a:buNone/>
            </a:pPr>
            <a:r>
              <a:rPr lang="en-US" altLang="en-US" sz="1800">
                <a:solidFill>
                  <a:srgbClr val="000000"/>
                </a:solidFill>
                <a:latin typeface="Courier New" panose="02070309020205020404" pitchFamily="49" charset="0"/>
              </a:rPr>
              <a:t>       d.department_id, d.location_id</a:t>
            </a:r>
          </a:p>
          <a:p>
            <a:pPr eaLnBrk="0" hangingPunct="0">
              <a:buClrTx/>
              <a:buFontTx/>
              <a:buNone/>
            </a:pPr>
            <a:r>
              <a:rPr lang="en-US" altLang="en-US" sz="1800">
                <a:solidFill>
                  <a:srgbClr val="000000"/>
                </a:solidFill>
                <a:latin typeface="Courier New" panose="02070309020205020404" pitchFamily="49" charset="0"/>
              </a:rPr>
              <a:t>FROM   employees e JOIN departments d</a:t>
            </a:r>
          </a:p>
          <a:p>
            <a:pPr eaLnBrk="0" hangingPunct="0">
              <a:buClrTx/>
              <a:buFontTx/>
              <a:buNone/>
            </a:pPr>
            <a:r>
              <a:rPr lang="en-US" altLang="en-US" sz="1800">
                <a:solidFill>
                  <a:srgbClr val="000000"/>
                </a:solidFill>
                <a:latin typeface="Courier New" panose="02070309020205020404" pitchFamily="49" charset="0"/>
              </a:rPr>
              <a:t>ON     (e.department_id = d.department_id);</a:t>
            </a:r>
          </a:p>
        </p:txBody>
      </p:sp>
      <p:sp>
        <p:nvSpPr>
          <p:cNvPr id="332803" name="Rectangle 3"/>
          <p:cNvSpPr>
            <a:spLocks noGrp="1" noChangeArrowheads="1"/>
          </p:cNvSpPr>
          <p:nvPr>
            <p:ph type="title"/>
          </p:nvPr>
        </p:nvSpPr>
        <p:spPr/>
        <p:txBody>
          <a:bodyPr/>
          <a:lstStyle/>
          <a:p>
            <a:r>
              <a:rPr lang="en-US" altLang="en-US"/>
              <a:t>Retrieving Records with the </a:t>
            </a:r>
            <a:r>
              <a:rPr lang="en-US" altLang="en-US">
                <a:latin typeface="Courier New" panose="02070309020205020404" pitchFamily="49" charset="0"/>
              </a:rPr>
              <a:t>ON</a:t>
            </a:r>
            <a:r>
              <a:rPr lang="en-US" altLang="en-US"/>
              <a:t> Clause</a:t>
            </a:r>
          </a:p>
        </p:txBody>
      </p:sp>
      <p:sp>
        <p:nvSpPr>
          <p:cNvPr id="332806" name="Rectangle 6"/>
          <p:cNvSpPr>
            <a:spLocks noChangeArrowheads="1"/>
          </p:cNvSpPr>
          <p:nvPr/>
        </p:nvSpPr>
        <p:spPr bwMode="gray">
          <a:xfrm>
            <a:off x="5562601" y="3200400"/>
            <a:ext cx="2638425" cy="2514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7" name="Rectangle 7"/>
          <p:cNvSpPr>
            <a:spLocks noChangeArrowheads="1"/>
          </p:cNvSpPr>
          <p:nvPr/>
        </p:nvSpPr>
        <p:spPr bwMode="gray">
          <a:xfrm>
            <a:off x="2430464" y="2681289"/>
            <a:ext cx="5786437" cy="2698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808" name="Text Box 8"/>
          <p:cNvSpPr txBox="1">
            <a:spLocks noChangeArrowheads="1"/>
          </p:cNvSpPr>
          <p:nvPr/>
        </p:nvSpPr>
        <p:spPr bwMode="auto">
          <a:xfrm>
            <a:off x="3048001" y="56388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32811" name="Rectangle 11"/>
          <p:cNvSpPr>
            <a:spLocks noChangeArrowheads="1"/>
          </p:cNvSpPr>
          <p:nvPr/>
        </p:nvSpPr>
        <p:spPr bwMode="gray">
          <a:xfrm>
            <a:off x="6781800" y="3200400"/>
            <a:ext cx="1371600" cy="304800"/>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188386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blackGray">
          <a:xfrm>
            <a:off x="2390776" y="1934650"/>
            <a:ext cx="7286625" cy="17176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latin typeface="Courier New" panose="02070309020205020404" pitchFamily="49" charset="0"/>
              </a:rPr>
              <a:t>SELECT </a:t>
            </a:r>
            <a:r>
              <a:rPr lang="en-US" altLang="en-US" sz="1800" dirty="0" err="1">
                <a:latin typeface="Courier New" panose="02070309020205020404" pitchFamily="49" charset="0"/>
              </a:rPr>
              <a:t>employee_id</a:t>
            </a:r>
            <a:r>
              <a:rPr lang="en-US" altLang="en-US" sz="1800" dirty="0">
                <a:latin typeface="Courier New" panose="02070309020205020404" pitchFamily="49" charset="0"/>
              </a:rPr>
              <a:t>, city, </a:t>
            </a:r>
            <a:r>
              <a:rPr lang="en-US" altLang="en-US" sz="1800" dirty="0" err="1">
                <a:latin typeface="Courier New" panose="02070309020205020404" pitchFamily="49" charset="0"/>
              </a:rPr>
              <a:t>department_name</a:t>
            </a:r>
            <a:endParaRPr lang="en-US" altLang="en-US" sz="1800" dirty="0">
              <a:latin typeface="Courier New" panose="02070309020205020404" pitchFamily="49" charset="0"/>
            </a:endParaRPr>
          </a:p>
          <a:p>
            <a:pPr eaLnBrk="0" hangingPunct="0">
              <a:buClrTx/>
              <a:buFontTx/>
              <a:buNone/>
            </a:pPr>
            <a:r>
              <a:rPr lang="en-US" altLang="en-US" sz="1800" dirty="0">
                <a:latin typeface="Courier New" panose="02070309020205020404" pitchFamily="49" charset="0"/>
              </a:rPr>
              <a:t>FROM   employees e </a:t>
            </a:r>
          </a:p>
          <a:p>
            <a:pPr eaLnBrk="0" hangingPunct="0">
              <a:buClrTx/>
              <a:buFontTx/>
              <a:buNone/>
            </a:pPr>
            <a:r>
              <a:rPr lang="en-US" altLang="en-US" sz="1800" dirty="0">
                <a:latin typeface="Courier New" panose="02070309020205020404" pitchFamily="49" charset="0"/>
              </a:rPr>
              <a:t>JOIN   departments d</a:t>
            </a:r>
          </a:p>
          <a:p>
            <a:pPr eaLnBrk="0" hangingPunct="0">
              <a:buClrTx/>
              <a:buFontTx/>
              <a:buNone/>
            </a:pPr>
            <a:r>
              <a:rPr lang="en-US" altLang="en-US" sz="1800" dirty="0">
                <a:latin typeface="Courier New" panose="02070309020205020404" pitchFamily="49" charset="0"/>
              </a:rPr>
              <a:t>ON     </a:t>
            </a:r>
            <a:r>
              <a:rPr lang="en-US" altLang="en-US" sz="1800" dirty="0" err="1">
                <a:latin typeface="Courier New" panose="02070309020205020404" pitchFamily="49" charset="0"/>
              </a:rPr>
              <a:t>d.department_id</a:t>
            </a:r>
            <a:r>
              <a:rPr lang="en-US" altLang="en-US" sz="1800" dirty="0">
                <a:latin typeface="Courier New" panose="02070309020205020404" pitchFamily="49" charset="0"/>
              </a:rPr>
              <a:t> = </a:t>
            </a:r>
            <a:r>
              <a:rPr lang="en-US" altLang="en-US" sz="1800" dirty="0" err="1">
                <a:latin typeface="Courier New" panose="02070309020205020404" pitchFamily="49" charset="0"/>
              </a:rPr>
              <a:t>e.department_id</a:t>
            </a:r>
            <a:r>
              <a:rPr lang="en-US" altLang="en-US" sz="1800" dirty="0">
                <a:latin typeface="Courier New" panose="02070309020205020404" pitchFamily="49" charset="0"/>
              </a:rPr>
              <a:t> </a:t>
            </a:r>
          </a:p>
          <a:p>
            <a:pPr eaLnBrk="0" hangingPunct="0">
              <a:buClrTx/>
              <a:buFontTx/>
              <a:buNone/>
            </a:pPr>
            <a:r>
              <a:rPr lang="en-US" altLang="en-US" sz="1800" dirty="0">
                <a:latin typeface="Courier New" panose="02070309020205020404" pitchFamily="49" charset="0"/>
              </a:rPr>
              <a:t>JOIN   locations l</a:t>
            </a:r>
          </a:p>
          <a:p>
            <a:pPr eaLnBrk="0" hangingPunct="0">
              <a:buClrTx/>
              <a:buFontTx/>
              <a:buNone/>
            </a:pPr>
            <a:r>
              <a:rPr lang="en-US" altLang="en-US" sz="1800" dirty="0">
                <a:latin typeface="Courier New" panose="02070309020205020404" pitchFamily="49" charset="0"/>
              </a:rPr>
              <a:t>ON     </a:t>
            </a:r>
            <a:r>
              <a:rPr lang="en-US" altLang="en-US" sz="1800" dirty="0" err="1">
                <a:latin typeface="Courier New" panose="02070309020205020404" pitchFamily="49" charset="0"/>
              </a:rPr>
              <a:t>d.location_id</a:t>
            </a:r>
            <a:r>
              <a:rPr lang="en-US" altLang="en-US" sz="1800" dirty="0">
                <a:latin typeface="Courier New" panose="02070309020205020404" pitchFamily="49" charset="0"/>
              </a:rPr>
              <a:t> = </a:t>
            </a:r>
            <a:r>
              <a:rPr lang="en-US" altLang="en-US" sz="1800" dirty="0" err="1">
                <a:latin typeface="Courier New" panose="02070309020205020404" pitchFamily="49" charset="0"/>
              </a:rPr>
              <a:t>l.location_id</a:t>
            </a:r>
            <a:r>
              <a:rPr lang="en-US" altLang="en-US" sz="1800" dirty="0">
                <a:latin typeface="Courier New" panose="02070309020205020404" pitchFamily="49" charset="0"/>
              </a:rPr>
              <a:t>;</a:t>
            </a:r>
          </a:p>
        </p:txBody>
      </p:sp>
      <p:sp>
        <p:nvSpPr>
          <p:cNvPr id="340995" name="Rectangle 3"/>
          <p:cNvSpPr>
            <a:spLocks noGrp="1" noChangeArrowheads="1"/>
          </p:cNvSpPr>
          <p:nvPr>
            <p:ph type="title"/>
          </p:nvPr>
        </p:nvSpPr>
        <p:spPr/>
        <p:txBody>
          <a:bodyPr/>
          <a:lstStyle/>
          <a:p>
            <a:r>
              <a:rPr lang="en-US" altLang="en-US" dirty="0"/>
              <a:t>Creating Three-Way Joins with </a:t>
            </a:r>
            <a:br>
              <a:rPr lang="en-US" altLang="en-US" dirty="0"/>
            </a:br>
            <a:r>
              <a:rPr lang="en-US" altLang="en-US" dirty="0"/>
              <a:t>the </a:t>
            </a:r>
            <a:r>
              <a:rPr lang="en-US" altLang="en-US" dirty="0">
                <a:latin typeface="Courier New" panose="02070309020205020404" pitchFamily="49" charset="0"/>
              </a:rPr>
              <a:t>ON</a:t>
            </a:r>
            <a:r>
              <a:rPr lang="en-US" altLang="en-US" dirty="0"/>
              <a:t> </a:t>
            </a:r>
            <a:r>
              <a:rPr lang="en-US" altLang="en-US" dirty="0" smtClean="0"/>
              <a:t>Clause</a:t>
            </a:r>
            <a:br>
              <a:rPr lang="en-US" altLang="en-US" dirty="0" smtClean="0"/>
            </a:br>
            <a:endParaRPr lang="en-US" altLang="en-US" dirty="0"/>
          </a:p>
        </p:txBody>
      </p:sp>
      <p:sp>
        <p:nvSpPr>
          <p:cNvPr id="340998" name="Text Box 6"/>
          <p:cNvSpPr txBox="1">
            <a:spLocks noChangeArrowheads="1"/>
          </p:cNvSpPr>
          <p:nvPr/>
        </p:nvSpPr>
        <p:spPr bwMode="auto">
          <a:xfrm>
            <a:off x="3886201" y="57150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40999" name="Rectangle 7"/>
          <p:cNvSpPr>
            <a:spLocks noChangeArrowheads="1"/>
          </p:cNvSpPr>
          <p:nvPr/>
        </p:nvSpPr>
        <p:spPr bwMode="gray">
          <a:xfrm>
            <a:off x="2446339" y="2507380"/>
            <a:ext cx="5583237" cy="10874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41001" name="Picture 9" descr="C:\project-SQLFund1\images\img-06-1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810001" y="3733801"/>
            <a:ext cx="4640263" cy="209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996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blackGray">
          <a:xfrm>
            <a:off x="2514601" y="2362201"/>
            <a:ext cx="7286625" cy="14065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dirty="0">
                <a:solidFill>
                  <a:srgbClr val="000000"/>
                </a:solidFill>
                <a:latin typeface="Courier New" panose="02070309020205020404" pitchFamily="49" charset="0"/>
              </a:rPr>
              <a:t>SELECT </a:t>
            </a:r>
            <a:r>
              <a:rPr lang="en-US" altLang="en-US" sz="1800" dirty="0" err="1">
                <a:solidFill>
                  <a:srgbClr val="000000"/>
                </a:solidFill>
                <a:latin typeface="Courier New" panose="02070309020205020404" pitchFamily="49" charset="0"/>
              </a:rPr>
              <a:t>e.employee_id</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e.last_name</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e.department_id</a:t>
            </a:r>
            <a:r>
              <a:rPr lang="en-US" altLang="en-US" sz="1800" dirty="0">
                <a:solidFill>
                  <a:srgbClr val="000000"/>
                </a:solidFill>
                <a:latin typeface="Courier New" panose="02070309020205020404" pitchFamily="49" charset="0"/>
              </a:rPr>
              <a:t>, </a:t>
            </a:r>
          </a:p>
          <a:p>
            <a:pPr eaLnBrk="0" hangingPunct="0">
              <a:buClrTx/>
              <a:buFontTx/>
              <a:buNone/>
            </a:pP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d.department_id</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d.location_id</a:t>
            </a:r>
            <a:endParaRPr lang="en-US" altLang="en-US" sz="1800" dirty="0">
              <a:solidFill>
                <a:srgbClr val="000000"/>
              </a:solidFill>
              <a:latin typeface="Courier New" panose="02070309020205020404" pitchFamily="49" charset="0"/>
            </a:endParaRPr>
          </a:p>
          <a:p>
            <a:pPr eaLnBrk="0" hangingPunct="0">
              <a:buClrTx/>
              <a:buFontTx/>
              <a:buNone/>
            </a:pPr>
            <a:r>
              <a:rPr lang="en-US" altLang="en-US" sz="1800" dirty="0">
                <a:solidFill>
                  <a:srgbClr val="000000"/>
                </a:solidFill>
                <a:latin typeface="Courier New" panose="02070309020205020404" pitchFamily="49" charset="0"/>
              </a:rPr>
              <a:t>FROM   employees e JOIN departments d</a:t>
            </a:r>
          </a:p>
          <a:p>
            <a:pPr eaLnBrk="0" hangingPunct="0">
              <a:buClrTx/>
              <a:buFontTx/>
              <a:buNone/>
            </a:pPr>
            <a:r>
              <a:rPr lang="en-US" altLang="en-US" sz="1800" dirty="0">
                <a:solidFill>
                  <a:srgbClr val="000000"/>
                </a:solidFill>
                <a:latin typeface="Courier New" panose="02070309020205020404" pitchFamily="49" charset="0"/>
              </a:rPr>
              <a:t>ON     (</a:t>
            </a:r>
            <a:r>
              <a:rPr lang="en-US" altLang="en-US" sz="1800" dirty="0" err="1">
                <a:solidFill>
                  <a:srgbClr val="000000"/>
                </a:solidFill>
                <a:latin typeface="Courier New" panose="02070309020205020404" pitchFamily="49" charset="0"/>
              </a:rPr>
              <a:t>e.department_id</a:t>
            </a:r>
            <a:r>
              <a:rPr lang="en-US" altLang="en-US" sz="1800" dirty="0">
                <a:solidFill>
                  <a:srgbClr val="000000"/>
                </a:solidFill>
                <a:latin typeface="Courier New" panose="02070309020205020404" pitchFamily="49" charset="0"/>
              </a:rPr>
              <a:t> = </a:t>
            </a:r>
            <a:r>
              <a:rPr lang="en-US" altLang="en-US" sz="1800" dirty="0" err="1">
                <a:solidFill>
                  <a:srgbClr val="000000"/>
                </a:solidFill>
                <a:latin typeface="Courier New" panose="02070309020205020404" pitchFamily="49" charset="0"/>
              </a:rPr>
              <a:t>d.department_id</a:t>
            </a:r>
            <a:r>
              <a:rPr lang="en-US" altLang="en-US" sz="1800" dirty="0">
                <a:solidFill>
                  <a:srgbClr val="000000"/>
                </a:solidFill>
                <a:latin typeface="Courier New" panose="02070309020205020404" pitchFamily="49" charset="0"/>
              </a:rPr>
              <a:t>)</a:t>
            </a:r>
          </a:p>
          <a:p>
            <a:pPr eaLnBrk="0" hangingPunct="0">
              <a:buClrTx/>
              <a:buFontTx/>
              <a:buNone/>
            </a:pPr>
            <a:r>
              <a:rPr lang="en-US" altLang="en-US" sz="1800" dirty="0">
                <a:solidFill>
                  <a:srgbClr val="000000"/>
                </a:solidFill>
                <a:latin typeface="Courier New" panose="02070309020205020404" pitchFamily="49" charset="0"/>
              </a:rPr>
              <a:t>AND    </a:t>
            </a:r>
            <a:r>
              <a:rPr lang="en-US" altLang="en-US" sz="1800" dirty="0" err="1">
                <a:solidFill>
                  <a:srgbClr val="000000"/>
                </a:solidFill>
                <a:latin typeface="Courier New" panose="02070309020205020404" pitchFamily="49" charset="0"/>
              </a:rPr>
              <a:t>e.manager_id</a:t>
            </a:r>
            <a:r>
              <a:rPr lang="en-US" altLang="en-US" sz="1800" dirty="0">
                <a:solidFill>
                  <a:srgbClr val="000000"/>
                </a:solidFill>
                <a:latin typeface="Courier New" panose="02070309020205020404" pitchFamily="49" charset="0"/>
              </a:rPr>
              <a:t> = 149 ;</a:t>
            </a:r>
          </a:p>
        </p:txBody>
      </p:sp>
      <p:sp>
        <p:nvSpPr>
          <p:cNvPr id="338947" name="Rectangle 3"/>
          <p:cNvSpPr>
            <a:spLocks noGrp="1" noChangeArrowheads="1"/>
          </p:cNvSpPr>
          <p:nvPr>
            <p:ph type="title"/>
          </p:nvPr>
        </p:nvSpPr>
        <p:spPr>
          <a:xfrm>
            <a:off x="913775" y="219271"/>
            <a:ext cx="10364451" cy="1596177"/>
          </a:xfrm>
        </p:spPr>
        <p:txBody>
          <a:bodyPr/>
          <a:lstStyle/>
          <a:p>
            <a:r>
              <a:rPr lang="en-US" altLang="en-US" dirty="0"/>
              <a:t>Applying Additional Conditions </a:t>
            </a:r>
            <a:r>
              <a:rPr lang="en-US" altLang="en-US" dirty="0" smtClean="0"/>
              <a:t>to </a:t>
            </a:r>
            <a:r>
              <a:rPr lang="en-US" altLang="en-US" dirty="0"/>
              <a:t>a Join</a:t>
            </a:r>
          </a:p>
        </p:txBody>
      </p:sp>
      <p:sp>
        <p:nvSpPr>
          <p:cNvPr id="338952" name="Rectangle 8"/>
          <p:cNvSpPr>
            <a:spLocks noGrp="1" noChangeArrowheads="1"/>
          </p:cNvSpPr>
          <p:nvPr>
            <p:ph type="body" idx="4294967295"/>
          </p:nvPr>
        </p:nvSpPr>
        <p:spPr>
          <a:xfrm>
            <a:off x="2098675" y="1452564"/>
            <a:ext cx="7918450" cy="695325"/>
          </a:xfrm>
          <a:prstGeom prst="rect">
            <a:avLst/>
          </a:prstGeom>
        </p:spPr>
        <p:txBody>
          <a:bodyPr/>
          <a:lstStyle/>
          <a:p>
            <a:r>
              <a:rPr lang="en-US" altLang="en-US"/>
              <a:t>Use the </a:t>
            </a:r>
            <a:r>
              <a:rPr lang="en-US" altLang="en-US">
                <a:latin typeface="Courier New" panose="02070309020205020404" pitchFamily="49" charset="0"/>
              </a:rPr>
              <a:t>AND</a:t>
            </a:r>
            <a:r>
              <a:rPr lang="en-US" altLang="en-US"/>
              <a:t> clause or the </a:t>
            </a:r>
            <a:r>
              <a:rPr lang="en-US" altLang="en-US">
                <a:latin typeface="Courier New" panose="02070309020205020404" pitchFamily="49" charset="0"/>
              </a:rPr>
              <a:t>WHERE</a:t>
            </a:r>
            <a:r>
              <a:rPr lang="en-US" altLang="en-US"/>
              <a:t> clause to apply additional conditions:</a:t>
            </a:r>
          </a:p>
        </p:txBody>
      </p:sp>
      <p:sp>
        <p:nvSpPr>
          <p:cNvPr id="338949" name="Rectangle 5"/>
          <p:cNvSpPr>
            <a:spLocks noChangeArrowheads="1"/>
          </p:cNvSpPr>
          <p:nvPr/>
        </p:nvSpPr>
        <p:spPr bwMode="gray">
          <a:xfrm>
            <a:off x="2514600" y="3505200"/>
            <a:ext cx="3632200" cy="2286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3" name="Rectangle 9"/>
          <p:cNvSpPr>
            <a:spLocks noChangeArrowheads="1"/>
          </p:cNvSpPr>
          <p:nvPr/>
        </p:nvSpPr>
        <p:spPr bwMode="blackGray">
          <a:xfrm>
            <a:off x="2514601" y="4495801"/>
            <a:ext cx="7286625" cy="140652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eaLnBrk="0" hangingPunct="0">
              <a:buClrTx/>
              <a:buFontTx/>
              <a:buNone/>
            </a:pPr>
            <a:r>
              <a:rPr lang="en-US" altLang="en-US" sz="1800">
                <a:solidFill>
                  <a:srgbClr val="000000"/>
                </a:solidFill>
                <a:latin typeface="Courier New" panose="02070309020205020404" pitchFamily="49" charset="0"/>
              </a:rPr>
              <a:t>SELECT e.employee_id, e.last_name, e.department_id, </a:t>
            </a:r>
          </a:p>
          <a:p>
            <a:pPr eaLnBrk="0" hangingPunct="0">
              <a:buClrTx/>
              <a:buFontTx/>
              <a:buNone/>
            </a:pPr>
            <a:r>
              <a:rPr lang="en-US" altLang="en-US" sz="1800">
                <a:solidFill>
                  <a:srgbClr val="000000"/>
                </a:solidFill>
                <a:latin typeface="Courier New" panose="02070309020205020404" pitchFamily="49" charset="0"/>
              </a:rPr>
              <a:t>       d.department_id, d.location_id</a:t>
            </a:r>
          </a:p>
          <a:p>
            <a:pPr eaLnBrk="0" hangingPunct="0">
              <a:buClrTx/>
              <a:buFontTx/>
              <a:buNone/>
            </a:pPr>
            <a:r>
              <a:rPr lang="en-US" altLang="en-US" sz="1800">
                <a:solidFill>
                  <a:srgbClr val="000000"/>
                </a:solidFill>
                <a:latin typeface="Courier New" panose="02070309020205020404" pitchFamily="49" charset="0"/>
              </a:rPr>
              <a:t>FROM   employees e JOIN departments d</a:t>
            </a:r>
          </a:p>
          <a:p>
            <a:pPr eaLnBrk="0" hangingPunct="0">
              <a:buClrTx/>
              <a:buFontTx/>
              <a:buNone/>
            </a:pPr>
            <a:r>
              <a:rPr lang="en-US" altLang="en-US" sz="1800">
                <a:solidFill>
                  <a:srgbClr val="000000"/>
                </a:solidFill>
                <a:latin typeface="Courier New" panose="02070309020205020404" pitchFamily="49" charset="0"/>
              </a:rPr>
              <a:t>ON     (e.department_id = d.department_id)</a:t>
            </a:r>
          </a:p>
          <a:p>
            <a:pPr eaLnBrk="0" hangingPunct="0">
              <a:buClrTx/>
              <a:buFontTx/>
              <a:buNone/>
            </a:pPr>
            <a:r>
              <a:rPr lang="en-US" altLang="en-US" sz="1800">
                <a:solidFill>
                  <a:srgbClr val="000000"/>
                </a:solidFill>
                <a:latin typeface="Courier New" panose="02070309020205020404" pitchFamily="49" charset="0"/>
              </a:rPr>
              <a:t>WHERE   e.manager_id = 149 ;</a:t>
            </a:r>
          </a:p>
        </p:txBody>
      </p:sp>
      <p:sp>
        <p:nvSpPr>
          <p:cNvPr id="338954" name="Rectangle 10"/>
          <p:cNvSpPr>
            <a:spLocks noChangeArrowheads="1"/>
          </p:cNvSpPr>
          <p:nvPr/>
        </p:nvSpPr>
        <p:spPr bwMode="auto">
          <a:xfrm>
            <a:off x="5486401" y="3886201"/>
            <a:ext cx="52578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400"/>
              <a:t>Or</a:t>
            </a:r>
          </a:p>
        </p:txBody>
      </p:sp>
      <p:sp>
        <p:nvSpPr>
          <p:cNvPr id="338955" name="Rectangle 11"/>
          <p:cNvSpPr>
            <a:spLocks noChangeArrowheads="1"/>
          </p:cNvSpPr>
          <p:nvPr/>
        </p:nvSpPr>
        <p:spPr bwMode="gray">
          <a:xfrm>
            <a:off x="2514600" y="5613400"/>
            <a:ext cx="3733800" cy="3048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7831765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61" name="Picture 13" descr="C:\project-SQLFund1\images\img-06-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133600" y="2209801"/>
            <a:ext cx="3760788" cy="2549525"/>
          </a:xfrm>
          <a:prstGeom prst="rect">
            <a:avLst/>
          </a:prstGeom>
          <a:noFill/>
          <a:extLst>
            <a:ext uri="{909E8E84-426E-40DD-AFC4-6F175D3DCCD1}">
              <a14:hiddenFill xmlns:a14="http://schemas.microsoft.com/office/drawing/2010/main">
                <a:solidFill>
                  <a:srgbClr val="FFFFFF"/>
                </a:solidFill>
              </a14:hiddenFill>
            </a:ext>
          </a:extLst>
        </p:spPr>
      </p:pic>
      <p:sp>
        <p:nvSpPr>
          <p:cNvPr id="334850" name="Rectangle 2"/>
          <p:cNvSpPr>
            <a:spLocks noGrp="1" noChangeArrowheads="1"/>
          </p:cNvSpPr>
          <p:nvPr>
            <p:ph type="title"/>
          </p:nvPr>
        </p:nvSpPr>
        <p:spPr/>
        <p:txBody>
          <a:bodyPr/>
          <a:lstStyle/>
          <a:p>
            <a:r>
              <a:rPr lang="en-US" altLang="en-US"/>
              <a:t>Joining a Table to Itself</a:t>
            </a:r>
          </a:p>
        </p:txBody>
      </p:sp>
      <p:sp>
        <p:nvSpPr>
          <p:cNvPr id="334851" name="Rectangle 3"/>
          <p:cNvSpPr>
            <a:spLocks noChangeArrowheads="1"/>
          </p:cNvSpPr>
          <p:nvPr/>
        </p:nvSpPr>
        <p:spPr bwMode="auto">
          <a:xfrm>
            <a:off x="2719388" y="5576888"/>
            <a:ext cx="668655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spcBef>
                <a:spcPct val="50000"/>
              </a:spcBef>
              <a:buClrTx/>
              <a:buFontTx/>
              <a:buNone/>
            </a:pPr>
            <a:r>
              <a:rPr lang="en-US" altLang="en-US" sz="2000">
                <a:latin typeface="Courier New" panose="02070309020205020404" pitchFamily="49" charset="0"/>
              </a:rPr>
              <a:t>MANAGER_ID</a:t>
            </a:r>
            <a:r>
              <a:rPr lang="en-US" altLang="en-US" sz="2000">
                <a:latin typeface="Arial" panose="020B0604020202020204" pitchFamily="34" charset="0"/>
              </a:rPr>
              <a:t> in the </a:t>
            </a:r>
            <a:r>
              <a:rPr lang="en-US" altLang="en-US" sz="2000">
                <a:latin typeface="Courier New" panose="02070309020205020404" pitchFamily="49" charset="0"/>
              </a:rPr>
              <a:t>WORKER</a:t>
            </a:r>
            <a:r>
              <a:rPr lang="en-US" altLang="en-US" sz="2000">
                <a:latin typeface="Arial" panose="020B0604020202020204" pitchFamily="34" charset="0"/>
              </a:rPr>
              <a:t> table is equal to </a:t>
            </a:r>
            <a:r>
              <a:rPr lang="en-US" altLang="en-US" sz="2000">
                <a:latin typeface="Courier New" panose="02070309020205020404" pitchFamily="49" charset="0"/>
              </a:rPr>
              <a:t>EMPLOYEE_ID</a:t>
            </a:r>
            <a:r>
              <a:rPr lang="en-US" altLang="en-US" sz="2000">
                <a:latin typeface="Arial" panose="020B0604020202020204" pitchFamily="34" charset="0"/>
              </a:rPr>
              <a:t> in the </a:t>
            </a:r>
            <a:r>
              <a:rPr lang="en-US" altLang="en-US" sz="2000">
                <a:latin typeface="Courier New" panose="02070309020205020404" pitchFamily="49" charset="0"/>
              </a:rPr>
              <a:t>MANAGER</a:t>
            </a:r>
            <a:r>
              <a:rPr lang="en-US" altLang="en-US" sz="2000">
                <a:latin typeface="Arial" panose="020B0604020202020204" pitchFamily="34" charset="0"/>
              </a:rPr>
              <a:t> table.</a:t>
            </a:r>
          </a:p>
        </p:txBody>
      </p:sp>
      <p:sp>
        <p:nvSpPr>
          <p:cNvPr id="334852" name="Freeform 4"/>
          <p:cNvSpPr>
            <a:spLocks/>
          </p:cNvSpPr>
          <p:nvPr/>
        </p:nvSpPr>
        <p:spPr bwMode="auto">
          <a:xfrm>
            <a:off x="5257801" y="4756151"/>
            <a:ext cx="1560513" cy="377825"/>
          </a:xfrm>
          <a:custGeom>
            <a:avLst/>
            <a:gdLst>
              <a:gd name="T0" fmla="*/ 0 w 946"/>
              <a:gd name="T1" fmla="*/ 9 h 378"/>
              <a:gd name="T2" fmla="*/ 0 w 946"/>
              <a:gd name="T3" fmla="*/ 377 h 378"/>
              <a:gd name="T4" fmla="*/ 945 w 946"/>
              <a:gd name="T5" fmla="*/ 377 h 378"/>
              <a:gd name="T6" fmla="*/ 945 w 946"/>
              <a:gd name="T7" fmla="*/ 0 h 378"/>
            </a:gdLst>
            <a:ahLst/>
            <a:cxnLst>
              <a:cxn ang="0">
                <a:pos x="T0" y="T1"/>
              </a:cxn>
              <a:cxn ang="0">
                <a:pos x="T2" y="T3"/>
              </a:cxn>
              <a:cxn ang="0">
                <a:pos x="T4" y="T5"/>
              </a:cxn>
              <a:cxn ang="0">
                <a:pos x="T6" y="T7"/>
              </a:cxn>
            </a:cxnLst>
            <a:rect l="0" t="0" r="r" b="b"/>
            <a:pathLst>
              <a:path w="946" h="378">
                <a:moveTo>
                  <a:pt x="0" y="9"/>
                </a:moveTo>
                <a:lnTo>
                  <a:pt x="0" y="377"/>
                </a:lnTo>
                <a:lnTo>
                  <a:pt x="945" y="377"/>
                </a:lnTo>
                <a:lnTo>
                  <a:pt x="945" y="0"/>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53" name="Line 5"/>
          <p:cNvSpPr>
            <a:spLocks noChangeShapeType="1"/>
          </p:cNvSpPr>
          <p:nvPr/>
        </p:nvSpPr>
        <p:spPr bwMode="auto">
          <a:xfrm>
            <a:off x="6067425" y="5126038"/>
            <a:ext cx="0" cy="4000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4854" name="Rectangle 6"/>
          <p:cNvSpPr>
            <a:spLocks noChangeArrowheads="1"/>
          </p:cNvSpPr>
          <p:nvPr/>
        </p:nvSpPr>
        <p:spPr bwMode="auto">
          <a:xfrm>
            <a:off x="2041526" y="1824038"/>
            <a:ext cx="295593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EMPLOYEES (WORKER)</a:t>
            </a:r>
          </a:p>
        </p:txBody>
      </p:sp>
      <p:sp>
        <p:nvSpPr>
          <p:cNvPr id="334855" name="Rectangle 7"/>
          <p:cNvSpPr>
            <a:spLocks noChangeArrowheads="1"/>
          </p:cNvSpPr>
          <p:nvPr/>
        </p:nvSpPr>
        <p:spPr bwMode="auto">
          <a:xfrm>
            <a:off x="6151563" y="1824038"/>
            <a:ext cx="310982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anose="02070309020205020404" pitchFamily="49" charset="0"/>
              </a:rPr>
              <a:t>EMPLOYEES (MANAGER)</a:t>
            </a:r>
          </a:p>
        </p:txBody>
      </p:sp>
      <p:sp>
        <p:nvSpPr>
          <p:cNvPr id="334858" name="Text Box 10"/>
          <p:cNvSpPr txBox="1">
            <a:spLocks noChangeArrowheads="1"/>
          </p:cNvSpPr>
          <p:nvPr/>
        </p:nvSpPr>
        <p:spPr bwMode="auto">
          <a:xfrm>
            <a:off x="2209801" y="46482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sp>
        <p:nvSpPr>
          <p:cNvPr id="334859" name="Text Box 11"/>
          <p:cNvSpPr txBox="1">
            <a:spLocks noChangeArrowheads="1"/>
          </p:cNvSpPr>
          <p:nvPr/>
        </p:nvSpPr>
        <p:spPr bwMode="auto">
          <a:xfrm>
            <a:off x="6934201" y="46482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34862" name="Picture 14" descr="C:\project-SQLFund1\images\img-06-15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629401" y="2209800"/>
            <a:ext cx="2149475" cy="256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1075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5" name="Rectangle 9"/>
          <p:cNvSpPr>
            <a:spLocks noGrp="1" noChangeArrowheads="1"/>
          </p:cNvSpPr>
          <p:nvPr>
            <p:ph type="title"/>
          </p:nvPr>
        </p:nvSpPr>
        <p:spPr/>
        <p:txBody>
          <a:bodyPr/>
          <a:lstStyle/>
          <a:p>
            <a:r>
              <a:rPr lang="en-US" altLang="en-US" dirty="0"/>
              <a:t>Self-Joins Using the </a:t>
            </a:r>
            <a:r>
              <a:rPr lang="en-US" altLang="en-US" dirty="0">
                <a:latin typeface="Courier New" panose="02070309020205020404" pitchFamily="49" charset="0"/>
              </a:rPr>
              <a:t>ON</a:t>
            </a:r>
            <a:r>
              <a:rPr lang="en-US" altLang="en-US" dirty="0"/>
              <a:t> Clause</a:t>
            </a:r>
          </a:p>
        </p:txBody>
      </p:sp>
      <p:sp>
        <p:nvSpPr>
          <p:cNvPr id="336899" name="Rectangle 3"/>
          <p:cNvSpPr>
            <a:spLocks noChangeArrowheads="1"/>
          </p:cNvSpPr>
          <p:nvPr/>
        </p:nvSpPr>
        <p:spPr bwMode="blackGray">
          <a:xfrm>
            <a:off x="2390776" y="1996765"/>
            <a:ext cx="7286625" cy="1031875"/>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rgbClr val="000000"/>
                  </a:outerShdw>
                </a:effectLst>
              </a14:hiddenEffects>
            </a:ext>
          </a:extLst>
        </p:spPr>
        <p:txBody>
          <a:bodyPr wrap="none" lIns="92075" tIns="46038" rIns="92075" bIns="46038" anchor="ctr"/>
          <a:lstStyle>
            <a:lvl1pPr algn="l">
              <a:spcBef>
                <a:spcPct val="0"/>
              </a:spcBef>
              <a:tabLst>
                <a:tab pos="1200150" algn="l"/>
              </a:tabLst>
              <a:defRPr sz="2400">
                <a:solidFill>
                  <a:schemeClr val="tx1"/>
                </a:solidFill>
                <a:latin typeface="Times New Roman" panose="02020603050405020304" pitchFamily="18" charset="0"/>
              </a:defRPr>
            </a:lvl1pPr>
            <a:lvl2pPr algn="l">
              <a:spcBef>
                <a:spcPct val="0"/>
              </a:spcBef>
              <a:tabLst>
                <a:tab pos="1200150" algn="l"/>
              </a:tabLst>
              <a:defRPr sz="2400">
                <a:solidFill>
                  <a:schemeClr val="tx1"/>
                </a:solidFill>
                <a:latin typeface="Times New Roman" panose="02020603050405020304" pitchFamily="18" charset="0"/>
              </a:defRPr>
            </a:lvl2pPr>
            <a:lvl3pPr algn="l">
              <a:spcBef>
                <a:spcPct val="0"/>
              </a:spcBef>
              <a:tabLst>
                <a:tab pos="1200150" algn="l"/>
              </a:tabLst>
              <a:defRPr sz="2400">
                <a:solidFill>
                  <a:schemeClr val="tx1"/>
                </a:solidFill>
                <a:latin typeface="Times New Roman" panose="02020603050405020304" pitchFamily="18" charset="0"/>
              </a:defRPr>
            </a:lvl3pPr>
            <a:lvl4pPr algn="l">
              <a:spcBef>
                <a:spcPct val="0"/>
              </a:spcBef>
              <a:tabLst>
                <a:tab pos="1200150" algn="l"/>
              </a:tabLst>
              <a:defRPr sz="2400">
                <a:solidFill>
                  <a:schemeClr val="tx1"/>
                </a:solidFill>
                <a:latin typeface="Times New Roman" panose="02020603050405020304" pitchFamily="18" charset="0"/>
              </a:defRPr>
            </a:lvl4pPr>
            <a:lvl5pPr algn="l">
              <a:spcBef>
                <a:spcPct val="0"/>
              </a:spcBef>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buClrTx/>
              <a:buSzPct val="100000"/>
              <a:buFont typeface="Times New Roman" panose="02020603050405020304" pitchFamily="18" charset="0"/>
              <a:buNone/>
            </a:pPr>
            <a:r>
              <a:rPr lang="en-US" altLang="en-US" sz="1800">
                <a:solidFill>
                  <a:srgbClr val="000000"/>
                </a:solidFill>
                <a:latin typeface="Courier New" panose="02070309020205020404" pitchFamily="49" charset="0"/>
              </a:rPr>
              <a:t>SELECT worker.last_name emp, manager.last_name mgr</a:t>
            </a:r>
          </a:p>
          <a:p>
            <a:pPr>
              <a:buClrTx/>
              <a:buSzPct val="100000"/>
              <a:buFont typeface="Times New Roman" panose="02020603050405020304" pitchFamily="18" charset="0"/>
              <a:buNone/>
            </a:pPr>
            <a:r>
              <a:rPr lang="en-US" altLang="en-US" sz="1800">
                <a:solidFill>
                  <a:srgbClr val="000000"/>
                </a:solidFill>
                <a:latin typeface="Courier New" panose="02070309020205020404" pitchFamily="49" charset="0"/>
              </a:rPr>
              <a:t>FROM   employees worker JOIN employees manager</a:t>
            </a:r>
          </a:p>
          <a:p>
            <a:pPr>
              <a:buClrTx/>
              <a:buSzPct val="100000"/>
              <a:buFont typeface="Times New Roman" panose="02020603050405020304" pitchFamily="18" charset="0"/>
              <a:buNone/>
            </a:pPr>
            <a:r>
              <a:rPr lang="en-US" altLang="en-US" sz="1800">
                <a:solidFill>
                  <a:srgbClr val="000000"/>
                </a:solidFill>
                <a:latin typeface="Courier New" panose="02070309020205020404" pitchFamily="49" charset="0"/>
              </a:rPr>
              <a:t>ON    (worker.manager_id = manager.employee_id);</a:t>
            </a:r>
          </a:p>
        </p:txBody>
      </p:sp>
      <p:sp>
        <p:nvSpPr>
          <p:cNvPr id="336901" name="Text Box 5"/>
          <p:cNvSpPr txBox="1">
            <a:spLocks noChangeArrowheads="1"/>
          </p:cNvSpPr>
          <p:nvPr/>
        </p:nvSpPr>
        <p:spPr bwMode="auto">
          <a:xfrm>
            <a:off x="4724401" y="5410200"/>
            <a:ext cx="366713"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a:buClr>
                <a:srgbClr val="000000"/>
              </a:buClr>
            </a:pPr>
            <a:r>
              <a:rPr lang="en-US" altLang="en-US">
                <a:latin typeface="Arial" panose="020B0604020202020204" pitchFamily="34" charset="0"/>
              </a:rPr>
              <a:t>…</a:t>
            </a:r>
          </a:p>
        </p:txBody>
      </p:sp>
      <p:pic>
        <p:nvPicPr>
          <p:cNvPr id="336906" name="Picture 10" descr="C:\project-SQLFund1\images\img-06-1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648201" y="3177865"/>
            <a:ext cx="2754313" cy="253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1301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1084</TotalTime>
  <Words>2666</Words>
  <Application>Microsoft Office PowerPoint</Application>
  <PresentationFormat>Widescreen</PresentationFormat>
  <Paragraphs>280</Paragraphs>
  <Slides>26</Slides>
  <Notes>21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Courier New</vt:lpstr>
      <vt:lpstr>Times New Roman</vt:lpstr>
      <vt:lpstr>Tw Cen MT</vt:lpstr>
      <vt:lpstr>Droplet</vt:lpstr>
      <vt:lpstr>Microsoft Word Document</vt:lpstr>
      <vt:lpstr>My SQL</vt:lpstr>
      <vt:lpstr>Displaying Data  from Multiple Tables</vt:lpstr>
      <vt:lpstr>Obtaining Data from Multiple Tables </vt:lpstr>
      <vt:lpstr>Joining Column Names  </vt:lpstr>
      <vt:lpstr>Retrieving Records with the ON Clause</vt:lpstr>
      <vt:lpstr>Creating Three-Way Joins with  the ON Clause </vt:lpstr>
      <vt:lpstr>Applying Additional Conditions to a Join</vt:lpstr>
      <vt:lpstr>Joining a Table to Itself</vt:lpstr>
      <vt:lpstr>Self-Joins Using the ON Clause</vt:lpstr>
      <vt:lpstr>Returning Records with No Direct Match  with Outer Joins </vt:lpstr>
      <vt:lpstr>INNER Versus OUTER Joins</vt:lpstr>
      <vt:lpstr>LEFT OUTER JOIN</vt:lpstr>
      <vt:lpstr>RIGHT OUTER JOIN</vt:lpstr>
      <vt:lpstr>Generating a Cartesian Product </vt:lpstr>
      <vt:lpstr>Creating Cross Joins </vt:lpstr>
      <vt:lpstr>Using Subqueries to Solve Queries </vt:lpstr>
      <vt:lpstr>Using a Subquery to Solve a Problem </vt:lpstr>
      <vt:lpstr>Subquery Syntax</vt:lpstr>
      <vt:lpstr>Using a Subquery</vt:lpstr>
      <vt:lpstr>Correlated Subqueries</vt:lpstr>
      <vt:lpstr>Using the Set Operators </vt:lpstr>
      <vt:lpstr>Set Operators</vt:lpstr>
      <vt:lpstr>UNION Operator</vt:lpstr>
      <vt:lpstr>Using the UNION Operator </vt:lpstr>
      <vt:lpstr>UNION ALL Operator</vt:lpstr>
      <vt:lpstr>Using the UNION ALL Operator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SQL</dc:title>
  <dc:creator>amir</dc:creator>
  <cp:lastModifiedBy>amir</cp:lastModifiedBy>
  <cp:revision>224</cp:revision>
  <dcterms:created xsi:type="dcterms:W3CDTF">2016-09-28T22:10:40Z</dcterms:created>
  <dcterms:modified xsi:type="dcterms:W3CDTF">2016-10-01T22:38:14Z</dcterms:modified>
</cp:coreProperties>
</file>