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6"/>
  </p:notesMasterIdLst>
  <p:handoutMasterIdLst>
    <p:handoutMasterId r:id="rId57"/>
  </p:handoutMasterIdLst>
  <p:sldIdLst>
    <p:sldId id="256" r:id="rId2"/>
    <p:sldId id="257" r:id="rId3"/>
    <p:sldId id="267" r:id="rId4"/>
    <p:sldId id="268" r:id="rId5"/>
    <p:sldId id="269" r:id="rId6"/>
    <p:sldId id="270" r:id="rId7"/>
    <p:sldId id="271" r:id="rId8"/>
    <p:sldId id="272" r:id="rId9"/>
    <p:sldId id="273" r:id="rId10"/>
    <p:sldId id="274" r:id="rId11"/>
    <p:sldId id="258" r:id="rId12"/>
    <p:sldId id="262" r:id="rId13"/>
    <p:sldId id="275" r:id="rId14"/>
    <p:sldId id="276" r:id="rId15"/>
    <p:sldId id="277" r:id="rId16"/>
    <p:sldId id="278" r:id="rId17"/>
    <p:sldId id="263" r:id="rId18"/>
    <p:sldId id="279" r:id="rId19"/>
    <p:sldId id="281"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59" r:id="rId34"/>
    <p:sldId id="266" r:id="rId35"/>
    <p:sldId id="294" r:id="rId36"/>
    <p:sldId id="295" r:id="rId37"/>
    <p:sldId id="260" r:id="rId38"/>
    <p:sldId id="264" r:id="rId39"/>
    <p:sldId id="265" r:id="rId40"/>
    <p:sldId id="296" r:id="rId41"/>
    <p:sldId id="297" r:id="rId42"/>
    <p:sldId id="298" r:id="rId43"/>
    <p:sldId id="299" r:id="rId44"/>
    <p:sldId id="261" r:id="rId45"/>
    <p:sldId id="300" r:id="rId46"/>
    <p:sldId id="301" r:id="rId47"/>
    <p:sldId id="303" r:id="rId48"/>
    <p:sldId id="304" r:id="rId49"/>
    <p:sldId id="302" r:id="rId50"/>
    <p:sldId id="305" r:id="rId51"/>
    <p:sldId id="307" r:id="rId52"/>
    <p:sldId id="308" r:id="rId53"/>
    <p:sldId id="306"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4" d="100"/>
          <a:sy n="74"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10/4/2016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A9A4AC2A-837A-43A1-AE40-80D26DCDAE6F}" type="slidenum">
              <a:rPr lang="en-US" altLang="en-US">
                <a:solidFill>
                  <a:schemeClr val="tx1"/>
                </a:solidFill>
              </a:rPr>
              <a:pPr/>
              <a:t>3</a:t>
            </a:fld>
            <a:endParaRPr lang="en-US" altLang="en-US">
              <a:solidFill>
                <a:schemeClr val="tx1"/>
              </a:solidFill>
            </a:endParaRPr>
          </a:p>
        </p:txBody>
      </p:sp>
      <p:sp>
        <p:nvSpPr>
          <p:cNvPr id="419844" name="Rectangle 4"/>
          <p:cNvSpPr>
            <a:spLocks noGrp="1" noRot="1" noChangeAspect="1" noChangeArrowheads="1" noTextEdit="1"/>
          </p:cNvSpPr>
          <p:nvPr>
            <p:ph type="sldImg"/>
          </p:nvPr>
        </p:nvSpPr>
        <p:spPr>
          <a:ln/>
        </p:spPr>
      </p:sp>
      <p:sp>
        <p:nvSpPr>
          <p:cNvPr id="419845" name="Rectangle 5"/>
          <p:cNvSpPr>
            <a:spLocks noGrp="1" noChangeArrowheads="1"/>
          </p:cNvSpPr>
          <p:nvPr>
            <p:ph type="body" idx="1"/>
          </p:nvPr>
        </p:nvSpPr>
        <p:spPr/>
        <p:txBody>
          <a:bodyPr/>
          <a:lstStyle/>
          <a:p>
            <a:r>
              <a:rPr lang="en-US" altLang="en-US"/>
              <a:t>What Is a View?</a:t>
            </a:r>
          </a:p>
          <a:p>
            <a:pPr lvl="1"/>
            <a:r>
              <a:rPr lang="en-US" altLang="en-US"/>
              <a:t>You can present logical subsets or combinations of data by creating views of tables. A view is a logical table based on a table or another view. A view contains no data of its own, but is like a window through which data from tables can be viewed or changed. The tables on which a view is based are called </a:t>
            </a:r>
            <a:r>
              <a:rPr lang="en-US" altLang="en-US" i="1"/>
              <a:t>base tables</a:t>
            </a:r>
            <a:r>
              <a:rPr lang="en-US" altLang="en-US"/>
              <a:t>. The view is stored as a </a:t>
            </a:r>
            <a:r>
              <a:rPr lang="en-US" altLang="en-US">
                <a:latin typeface="Courier New" panose="02070309020205020404" pitchFamily="49" charset="0"/>
              </a:rPr>
              <a:t>SELECT</a:t>
            </a:r>
            <a:r>
              <a:rPr lang="en-US" altLang="en-US"/>
              <a:t> statement in the data dictionary.</a:t>
            </a:r>
          </a:p>
        </p:txBody>
      </p:sp>
    </p:spTree>
    <p:extLst>
      <p:ext uri="{BB962C8B-B14F-4D97-AF65-F5344CB8AC3E}">
        <p14:creationId xmlns:p14="http://schemas.microsoft.com/office/powerpoint/2010/main" val="541144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Develop PL/SQL Program Units   1 - </a:t>
            </a:r>
            <a:fld id="{D87BA350-12BF-4946-9035-688D6EA7EFF0}" type="slidenum">
              <a:rPr lang="en-US" altLang="en-US"/>
              <a:pPr/>
              <a:t>17</a:t>
            </a:fld>
            <a:endParaRPr lang="en-US" altLang="en-US"/>
          </a:p>
        </p:txBody>
      </p:sp>
      <p:sp>
        <p:nvSpPr>
          <p:cNvPr id="364548" name="Rectangle 4"/>
          <p:cNvSpPr>
            <a:spLocks noGrp="1" noRot="1" noChangeAspect="1" noChangeArrowheads="1" noTextEdit="1"/>
          </p:cNvSpPr>
          <p:nvPr>
            <p:ph type="sldImg"/>
          </p:nvPr>
        </p:nvSpPr>
        <p:spPr>
          <a:ln/>
        </p:spPr>
      </p:sp>
      <p:sp>
        <p:nvSpPr>
          <p:cNvPr id="364549" name="Rectangle 5"/>
          <p:cNvSpPr>
            <a:spLocks noGrp="1" noChangeArrowheads="1"/>
          </p:cNvSpPr>
          <p:nvPr>
            <p:ph type="body" idx="1"/>
          </p:nvPr>
        </p:nvSpPr>
        <p:spPr/>
        <p:txBody>
          <a:bodyPr/>
          <a:lstStyle/>
          <a:p>
            <a:r>
              <a:rPr lang="en-US" altLang="en-US"/>
              <a:t>Comparing the Parameter Modes</a:t>
            </a:r>
          </a:p>
          <a:p>
            <a:pPr lvl="1"/>
            <a:r>
              <a:rPr lang="en-US" altLang="en-US"/>
              <a:t>The </a:t>
            </a:r>
            <a:r>
              <a:rPr lang="en-US" altLang="en-US">
                <a:latin typeface="Courier New" panose="02070309020205020404" pitchFamily="49" charset="0"/>
              </a:rPr>
              <a:t>IN</a:t>
            </a:r>
            <a:r>
              <a:rPr lang="en-US" altLang="en-US"/>
              <a:t> </a:t>
            </a:r>
            <a:r>
              <a:rPr lang="en-US" altLang="en-US">
                <a:solidFill>
                  <a:schemeClr val="tx1"/>
                </a:solidFill>
              </a:rPr>
              <a:t>parameter mode</a:t>
            </a:r>
            <a:r>
              <a:rPr lang="en-US" altLang="en-US"/>
              <a:t> is the default mode if no mode is specified in the declaration. </a:t>
            </a:r>
            <a:r>
              <a:rPr lang="en-US" altLang="en-US">
                <a:cs typeface="Times New Roman" panose="02020603050405020304" pitchFamily="18" charset="0"/>
              </a:rPr>
              <a:t>The </a:t>
            </a:r>
            <a:r>
              <a:rPr lang="en-US" altLang="en-US">
                <a:latin typeface="Courier New" panose="02070309020205020404" pitchFamily="49" charset="0"/>
                <a:cs typeface="Courier New" panose="02070309020205020404" pitchFamily="49" charset="0"/>
              </a:rPr>
              <a:t>OUT</a:t>
            </a:r>
            <a:r>
              <a:rPr lang="en-US" altLang="en-US">
                <a:cs typeface="Times New Roman" panose="02020603050405020304" pitchFamily="18" charset="0"/>
              </a:rPr>
              <a:t> and </a:t>
            </a:r>
            <a:r>
              <a:rPr lang="en-US" altLang="en-US">
                <a:latin typeface="Courier New" panose="02070309020205020404" pitchFamily="49" charset="0"/>
                <a:cs typeface="Courier New" panose="02070309020205020404" pitchFamily="49" charset="0"/>
              </a:rPr>
              <a:t>IN</a:t>
            </a:r>
            <a:r>
              <a:rPr lang="en-US" altLang="en-US">
                <a:cs typeface="Courier New" panose="02070309020205020404" pitchFamily="49" charset="0"/>
              </a:rPr>
              <a:t> </a:t>
            </a:r>
            <a:r>
              <a:rPr lang="en-US" altLang="en-US">
                <a:latin typeface="Courier New" panose="02070309020205020404" pitchFamily="49" charset="0"/>
                <a:cs typeface="Courier New" panose="02070309020205020404" pitchFamily="49" charset="0"/>
              </a:rPr>
              <a:t>OUT</a:t>
            </a:r>
            <a:r>
              <a:rPr lang="en-US" altLang="en-US">
                <a:cs typeface="Times New Roman" panose="02020603050405020304" pitchFamily="18" charset="0"/>
              </a:rPr>
              <a:t> parameter modes must be explicitly specified with the parameter declaration.</a:t>
            </a:r>
            <a:endParaRPr lang="en-US" altLang="en-US"/>
          </a:p>
          <a:p>
            <a:pPr lvl="1"/>
            <a:r>
              <a:rPr lang="en-US" altLang="en-US"/>
              <a:t>A formal parameter of </a:t>
            </a:r>
            <a:r>
              <a:rPr lang="en-US" altLang="en-US">
                <a:latin typeface="Courier New" panose="02070309020205020404" pitchFamily="49" charset="0"/>
              </a:rPr>
              <a:t>IN</a:t>
            </a:r>
            <a:r>
              <a:rPr lang="en-US" altLang="en-US"/>
              <a:t> mode cannot be assigned a value and cannot be modified in the body of the procedure. By default, the </a:t>
            </a:r>
            <a:r>
              <a:rPr lang="en-US" altLang="en-US">
                <a:latin typeface="Courier New" panose="02070309020205020404" pitchFamily="49" charset="0"/>
              </a:rPr>
              <a:t>IN</a:t>
            </a:r>
            <a:r>
              <a:rPr lang="en-US" altLang="en-US"/>
              <a:t> parameter is passed by reference. An </a:t>
            </a:r>
            <a:r>
              <a:rPr lang="en-US" altLang="en-US">
                <a:latin typeface="Courier New" panose="02070309020205020404" pitchFamily="49" charset="0"/>
              </a:rPr>
              <a:t>IN</a:t>
            </a:r>
            <a:r>
              <a:rPr lang="en-US" altLang="en-US"/>
              <a:t> parameter can be assigned a default value in the formal parameter declaration, in which case the caller need not provide a value for the parameter if the default applies.</a:t>
            </a:r>
          </a:p>
          <a:p>
            <a:pPr lvl="1"/>
            <a:r>
              <a:rPr lang="en-US" altLang="en-US"/>
              <a:t>An </a:t>
            </a:r>
            <a:r>
              <a:rPr lang="en-US" altLang="en-US">
                <a:latin typeface="Courier New" panose="02070309020205020404" pitchFamily="49" charset="0"/>
              </a:rPr>
              <a:t>OUT</a:t>
            </a:r>
            <a:r>
              <a:rPr lang="en-US" altLang="en-US"/>
              <a:t> or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 must be assigned a value before returning to the calling environment. The </a:t>
            </a:r>
            <a:r>
              <a:rPr lang="en-US" altLang="en-US">
                <a:latin typeface="Courier New" panose="02070309020205020404" pitchFamily="49" charset="0"/>
              </a:rPr>
              <a:t>OUT</a:t>
            </a:r>
            <a:r>
              <a:rPr lang="en-US" altLang="en-US"/>
              <a:t> and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parameters cannot be assigned default values. To improve performance with </a:t>
            </a:r>
            <a:r>
              <a:rPr lang="en-US" altLang="en-US">
                <a:latin typeface="Courier New" panose="02070309020205020404" pitchFamily="49" charset="0"/>
              </a:rPr>
              <a:t>OUT</a:t>
            </a:r>
            <a:r>
              <a:rPr lang="en-US" altLang="en-US"/>
              <a:t> and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parameters, the </a:t>
            </a:r>
            <a:r>
              <a:rPr lang="en-US" altLang="en-US">
                <a:latin typeface="Courier New" panose="02070309020205020404" pitchFamily="49" charset="0"/>
              </a:rPr>
              <a:t>NOCOPY</a:t>
            </a:r>
            <a:r>
              <a:rPr lang="en-US" altLang="en-US"/>
              <a:t> compiler hint can be used to request to pass by reference. </a:t>
            </a:r>
          </a:p>
          <a:p>
            <a:pPr lvl="1"/>
            <a:r>
              <a:rPr lang="en-US" altLang="en-US" b="1"/>
              <a:t>Note:</a:t>
            </a:r>
            <a:r>
              <a:rPr lang="en-US" altLang="en-US"/>
              <a:t> Using </a:t>
            </a:r>
            <a:r>
              <a:rPr lang="en-US" altLang="en-US">
                <a:latin typeface="Courier New" panose="02070309020205020404" pitchFamily="49" charset="0"/>
              </a:rPr>
              <a:t>NOCOPY</a:t>
            </a:r>
            <a:r>
              <a:rPr lang="en-US" altLang="en-US"/>
              <a:t> is discussed later in this course.</a:t>
            </a:r>
          </a:p>
        </p:txBody>
      </p:sp>
    </p:spTree>
    <p:extLst>
      <p:ext uri="{BB962C8B-B14F-4D97-AF65-F5344CB8AC3E}">
        <p14:creationId xmlns:p14="http://schemas.microsoft.com/office/powerpoint/2010/main" val="2630798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Develop PL/SQL Program Units   2 - </a:t>
            </a:r>
            <a:fld id="{EC7C2427-CCC1-4185-88CC-E9E507E1DA3C}" type="slidenum">
              <a:rPr lang="en-US" altLang="en-US"/>
              <a:pPr/>
              <a:t>34</a:t>
            </a:fld>
            <a:endParaRPr lang="en-US" altLang="en-US"/>
          </a:p>
        </p:txBody>
      </p:sp>
      <p:sp>
        <p:nvSpPr>
          <p:cNvPr id="323588" name="Rectangle 4"/>
          <p:cNvSpPr>
            <a:spLocks noGrp="1" noRot="1" noChangeAspect="1" noChangeArrowheads="1" noTextEdit="1"/>
          </p:cNvSpPr>
          <p:nvPr>
            <p:ph type="sldImg"/>
          </p:nvPr>
        </p:nvSpPr>
        <p:spPr>
          <a:ln/>
        </p:spPr>
      </p:sp>
      <p:sp>
        <p:nvSpPr>
          <p:cNvPr id="323589" name="Rectangle 5"/>
          <p:cNvSpPr>
            <a:spLocks noGrp="1" noChangeArrowheads="1"/>
          </p:cNvSpPr>
          <p:nvPr>
            <p:ph type="body" idx="1"/>
          </p:nvPr>
        </p:nvSpPr>
        <p:spPr/>
        <p:txBody>
          <a:bodyPr/>
          <a:lstStyle/>
          <a:p>
            <a:r>
              <a:rPr lang="en-US" altLang="en-US"/>
              <a:t>Overview of Stored Functions</a:t>
            </a:r>
          </a:p>
          <a:p>
            <a:pPr lvl="1"/>
            <a:r>
              <a:rPr lang="en-US" altLang="en-US"/>
              <a:t>A function is a named PL/SQL block that can accept parameters,</a:t>
            </a:r>
            <a:r>
              <a:rPr lang="en-US" altLang="en-US">
                <a:solidFill>
                  <a:srgbClr val="FC0128"/>
                </a:solidFill>
              </a:rPr>
              <a:t> </a:t>
            </a:r>
            <a:r>
              <a:rPr lang="en-US" altLang="en-US"/>
              <a:t>be invoked, and return a value. In general, you use a function to compute a value. Functions and procedures are structured alike. A function must return a value to the calling environment, whereas a procedure returns zero or more values to its calling environment. Like a procedure, a function has a header, a declarative section, an executable section, and an optional exception-handling section. A function must have a </a:t>
            </a:r>
            <a:r>
              <a:rPr lang="en-US" altLang="en-US">
                <a:latin typeface="Courier New" panose="02070309020205020404" pitchFamily="49" charset="0"/>
              </a:rPr>
              <a:t>RETURN</a:t>
            </a:r>
            <a:r>
              <a:rPr lang="en-US" altLang="en-US"/>
              <a:t> clause in the header and at least one </a:t>
            </a:r>
            <a:r>
              <a:rPr lang="en-US" altLang="en-US">
                <a:latin typeface="Courier New" panose="02070309020205020404" pitchFamily="49" charset="0"/>
              </a:rPr>
              <a:t>RETURN</a:t>
            </a:r>
            <a:r>
              <a:rPr lang="en-US" altLang="en-US"/>
              <a:t> statement in the executable section.</a:t>
            </a:r>
          </a:p>
          <a:p>
            <a:pPr lvl="1">
              <a:lnSpc>
                <a:spcPct val="95000"/>
              </a:lnSpc>
              <a:spcBef>
                <a:spcPct val="20000"/>
              </a:spcBef>
            </a:pPr>
            <a:r>
              <a:rPr lang="en-US" altLang="en-US">
                <a:solidFill>
                  <a:schemeClr val="tx1"/>
                </a:solidFill>
              </a:rPr>
              <a:t>Functions</a:t>
            </a:r>
            <a:r>
              <a:rPr lang="en-US" altLang="en-US"/>
              <a:t> can be stored in the database as schema objects for repeated execution. A function that is stored in the database is referred to as a stored function. Functions can also be created on client-side applications.</a:t>
            </a:r>
          </a:p>
          <a:p>
            <a:pPr lvl="1">
              <a:lnSpc>
                <a:spcPct val="95000"/>
              </a:lnSpc>
              <a:spcBef>
                <a:spcPct val="20000"/>
              </a:spcBef>
            </a:pPr>
            <a:r>
              <a:rPr lang="en-US" altLang="en-US"/>
              <a:t>Functions promote reusability and maintainability. When validated, they can be used in any number of applications. If the processing requirements change, only the function needs to be updated.</a:t>
            </a:r>
          </a:p>
          <a:p>
            <a:pPr lvl="1">
              <a:lnSpc>
                <a:spcPct val="95000"/>
              </a:lnSpc>
              <a:spcBef>
                <a:spcPct val="20000"/>
              </a:spcBef>
            </a:pPr>
            <a:r>
              <a:rPr lang="en-US" altLang="en-US"/>
              <a:t>A function may also be called as part of a SQL expression or as part of a PL/SQL expression. In the context of a SQL expression, a function must obey specific rules to control side effects. In a PL/SQL expression, the function identifier acts like a variable whose value depends on the parameters passed to it.</a:t>
            </a:r>
          </a:p>
          <a:p>
            <a:pPr lvl="1">
              <a:lnSpc>
                <a:spcPct val="95000"/>
              </a:lnSpc>
              <a:spcBef>
                <a:spcPct val="20000"/>
              </a:spcBef>
            </a:pPr>
            <a:r>
              <a:rPr lang="en-US" altLang="en-US"/>
              <a:t>Functions (and procedures) can be grouped into PL/SQL packages. Packages make code even more reusable and maintainable. </a:t>
            </a:r>
            <a:r>
              <a:rPr lang="en-US" altLang="en-US">
                <a:cs typeface="Times New Roman" panose="02020603050405020304" pitchFamily="18" charset="0"/>
              </a:rPr>
              <a:t>Packages are covered in the lessons titled “Creating Packages” and “Working with Packages.”</a:t>
            </a:r>
            <a:r>
              <a:rPr lang="en-US" altLang="en-US"/>
              <a:t> </a:t>
            </a:r>
          </a:p>
        </p:txBody>
      </p:sp>
    </p:spTree>
    <p:extLst>
      <p:ext uri="{BB962C8B-B14F-4D97-AF65-F5344CB8AC3E}">
        <p14:creationId xmlns:p14="http://schemas.microsoft.com/office/powerpoint/2010/main" val="216115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Develop PL/SQL Program Units   8 - </a:t>
            </a:r>
            <a:fld id="{7E1583FB-5FB4-4246-BEF6-E151BEB55158}" type="slidenum">
              <a:rPr lang="en-US" altLang="en-US"/>
              <a:pPr/>
              <a:t>38</a:t>
            </a:fld>
            <a:endParaRPr lang="en-US" altLang="en-US"/>
          </a:p>
        </p:txBody>
      </p:sp>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ltLang="en-US"/>
              <a:t>Working with Triggers: Overview</a:t>
            </a:r>
          </a:p>
          <a:p>
            <a:pPr lvl="1"/>
            <a:r>
              <a:rPr lang="en-US" altLang="en-US"/>
              <a:t>Triggers are similar to stored procedures. A trigger stored in the database contains PL/SQL in the form of an anonymous block, a call statement, or a compound trigger block. However, procedures and triggers differ in the way that they are invoked. A procedure is explicitly run by a user, application, or trigger. Triggers are implicitly fired by the Oracle database when a triggering event occurs, no matter which user is connected or which application is being used.</a:t>
            </a:r>
          </a:p>
        </p:txBody>
      </p:sp>
    </p:spTree>
    <p:extLst>
      <p:ext uri="{BB962C8B-B14F-4D97-AF65-F5344CB8AC3E}">
        <p14:creationId xmlns:p14="http://schemas.microsoft.com/office/powerpoint/2010/main" val="3194572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Develop PL/SQL Program Units   8 - </a:t>
            </a:r>
            <a:fld id="{1F277710-D0B3-4CB0-8AF3-362F45B98ACD}" type="slidenum">
              <a:rPr lang="en-US" altLang="en-US"/>
              <a:pPr/>
              <a:t>39</a:t>
            </a:fld>
            <a:endParaRPr lang="en-US" altLang="en-US"/>
          </a:p>
        </p:txBody>
      </p:sp>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a:t>Triggering Event Types</a:t>
            </a:r>
          </a:p>
          <a:p>
            <a:pPr lvl="1"/>
            <a:r>
              <a:rPr lang="en-US" altLang="en-US"/>
              <a:t>The </a:t>
            </a:r>
            <a:r>
              <a:rPr lang="en-US" altLang="en-US">
                <a:solidFill>
                  <a:schemeClr val="tx1"/>
                </a:solidFill>
              </a:rPr>
              <a:t>triggering event</a:t>
            </a:r>
            <a:r>
              <a:rPr lang="en-US" altLang="en-US"/>
              <a:t> or statement can be an </a:t>
            </a:r>
            <a:r>
              <a:rPr lang="en-US" altLang="en-US">
                <a:latin typeface="Courier New" panose="02070309020205020404" pitchFamily="49" charset="0"/>
              </a:rPr>
              <a:t>INSERT</a:t>
            </a:r>
            <a:r>
              <a:rPr lang="en-US" altLang="en-US"/>
              <a:t>, </a:t>
            </a:r>
            <a:r>
              <a:rPr lang="en-US" altLang="en-US">
                <a:latin typeface="Courier New" panose="02070309020205020404" pitchFamily="49" charset="0"/>
              </a:rPr>
              <a:t>UPDATE</a:t>
            </a:r>
            <a:r>
              <a:rPr lang="en-US" altLang="en-US"/>
              <a:t>, or </a:t>
            </a:r>
            <a:r>
              <a:rPr lang="en-US" altLang="en-US">
                <a:latin typeface="Courier New" panose="02070309020205020404" pitchFamily="49" charset="0"/>
              </a:rPr>
              <a:t>DELETE</a:t>
            </a:r>
            <a:r>
              <a:rPr lang="en-US" altLang="en-US"/>
              <a:t> statement on a table. </a:t>
            </a:r>
          </a:p>
          <a:p>
            <a:pPr lvl="2"/>
            <a:r>
              <a:rPr lang="en-US" altLang="en-US"/>
              <a:t>When the triggering event is an </a:t>
            </a:r>
            <a:r>
              <a:rPr lang="en-US" altLang="en-US">
                <a:latin typeface="Courier New" panose="02070309020205020404" pitchFamily="49" charset="0"/>
              </a:rPr>
              <a:t>UPDATE</a:t>
            </a:r>
            <a:r>
              <a:rPr lang="en-US" altLang="en-US"/>
              <a:t> statement, you can include a column list to identify which columns must be changed to fire the trigger. You cannot specify a column list for an </a:t>
            </a:r>
            <a:r>
              <a:rPr lang="en-US" altLang="en-US">
                <a:latin typeface="Courier New" panose="02070309020205020404" pitchFamily="49" charset="0"/>
              </a:rPr>
              <a:t>INSERT</a:t>
            </a:r>
            <a:r>
              <a:rPr lang="en-US" altLang="en-US"/>
              <a:t> or for a </a:t>
            </a:r>
            <a:r>
              <a:rPr lang="en-US" altLang="en-US">
                <a:latin typeface="Courier New" panose="02070309020205020404" pitchFamily="49" charset="0"/>
              </a:rPr>
              <a:t>DELETE</a:t>
            </a:r>
            <a:r>
              <a:rPr lang="en-US" altLang="en-US"/>
              <a:t> statement because it always affects entire rows.</a:t>
            </a:r>
          </a:p>
          <a:p>
            <a:pPr lvl="4"/>
            <a:r>
              <a:rPr lang="en-US" altLang="en-US"/>
              <a:t>. . . UPDATE OF salary . . .</a:t>
            </a:r>
            <a:endParaRPr lang="en-US" altLang="en-US" b="1"/>
          </a:p>
          <a:p>
            <a:pPr lvl="2"/>
            <a:r>
              <a:rPr lang="en-US" altLang="en-US"/>
              <a:t>The triggering event can contain one, two, or all three of these DML operations.</a:t>
            </a:r>
          </a:p>
          <a:p>
            <a:pPr lvl="4"/>
            <a:r>
              <a:rPr lang="en-US" altLang="en-US" sz="1200"/>
              <a:t>. . . INSERT or UPDATE or DELETE</a:t>
            </a:r>
            <a:endParaRPr lang="en-US" altLang="en-US" sz="1200" b="1"/>
          </a:p>
          <a:p>
            <a:pPr lvl="4"/>
            <a:r>
              <a:rPr lang="en-US" altLang="en-US" sz="1200"/>
              <a:t>. . . INSERT or UPDATE OF job_id . . .</a:t>
            </a:r>
          </a:p>
          <a:p>
            <a:pPr lvl="1"/>
            <a:r>
              <a:rPr lang="en-US" altLang="en-US"/>
              <a:t>The </a:t>
            </a:r>
            <a:r>
              <a:rPr lang="en-US" altLang="en-US">
                <a:solidFill>
                  <a:schemeClr val="tx1"/>
                </a:solidFill>
              </a:rPr>
              <a:t>trigger body </a:t>
            </a:r>
            <a:r>
              <a:rPr lang="en-US" altLang="en-US"/>
              <a:t>defines the action—that is, what needs to be done when the triggering event is issued. The PL/SQL block can contain SQL and PL/SQL statements, and can define PL/SQL constructs such as variables, cursors, exceptions, and so on. You can also call a PL/SQL procedure or a Java procedure.</a:t>
            </a:r>
          </a:p>
          <a:p>
            <a:pPr lvl="1"/>
            <a:r>
              <a:rPr lang="en-US" altLang="en-US" b="1"/>
              <a:t>Note:</a:t>
            </a:r>
            <a:r>
              <a:rPr lang="en-US" altLang="en-US"/>
              <a:t> The size of a trigger cannot be greater than 32 KB.</a:t>
            </a:r>
          </a:p>
        </p:txBody>
      </p:sp>
    </p:spTree>
    <p:extLst>
      <p:ext uri="{BB962C8B-B14F-4D97-AF65-F5344CB8AC3E}">
        <p14:creationId xmlns:p14="http://schemas.microsoft.com/office/powerpoint/2010/main" val="42663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6E7D4F23-618C-4489-A51F-A21E7CFB301F}" type="slidenum">
              <a:rPr lang="en-US" altLang="en-US">
                <a:solidFill>
                  <a:schemeClr val="tx1"/>
                </a:solidFill>
              </a:rPr>
              <a:pPr/>
              <a:t>4</a:t>
            </a:fld>
            <a:endParaRPr lang="en-US" altLang="en-US">
              <a:solidFill>
                <a:schemeClr val="tx1"/>
              </a:solidFill>
            </a:endParaRPr>
          </a:p>
        </p:txBody>
      </p:sp>
      <p:sp>
        <p:nvSpPr>
          <p:cNvPr id="315400" name="Rectangle 8"/>
          <p:cNvSpPr>
            <a:spLocks noGrp="1" noRot="1" noChangeAspect="1" noChangeArrowheads="1" noTextEdit="1"/>
          </p:cNvSpPr>
          <p:nvPr>
            <p:ph type="sldImg"/>
          </p:nvPr>
        </p:nvSpPr>
        <p:spPr>
          <a:ln/>
        </p:spPr>
      </p:sp>
      <p:sp>
        <p:nvSpPr>
          <p:cNvPr id="315401" name="Rectangle 9"/>
          <p:cNvSpPr>
            <a:spLocks noGrp="1" noChangeArrowheads="1"/>
          </p:cNvSpPr>
          <p:nvPr>
            <p:ph type="body" idx="1"/>
          </p:nvPr>
        </p:nvSpPr>
        <p:spPr/>
        <p:txBody>
          <a:bodyPr/>
          <a:lstStyle/>
          <a:p>
            <a:r>
              <a:rPr lang="en-US" altLang="en-US"/>
              <a:t>Advantages of Views</a:t>
            </a:r>
          </a:p>
          <a:p>
            <a:pPr lvl="2">
              <a:spcBef>
                <a:spcPct val="25000"/>
              </a:spcBef>
            </a:pPr>
            <a:r>
              <a:rPr lang="en-US" altLang="en-US"/>
              <a:t>Views restrict access to the data because it displays selected columns from the table.</a:t>
            </a:r>
          </a:p>
          <a:p>
            <a:pPr lvl="2"/>
            <a:r>
              <a:rPr lang="en-US" altLang="en-US"/>
              <a:t>Views can be used to make simple queries to retrieve the results of complicated queries. For example, views can be used to query information from multiple tables without the user knowing how to write a join statement.</a:t>
            </a:r>
          </a:p>
          <a:p>
            <a:pPr lvl="2"/>
            <a:r>
              <a:rPr lang="en-US" altLang="en-US"/>
              <a:t>Views provide data independence for ad hoc users and application programs. One view can be used to retrieve data from several tables.</a:t>
            </a:r>
          </a:p>
          <a:p>
            <a:pPr lvl="2"/>
            <a:r>
              <a:rPr lang="en-US" altLang="en-US"/>
              <a:t>Views provide groups of users access to data according to their particular criteria.</a:t>
            </a:r>
          </a:p>
          <a:p>
            <a:pPr lvl="1"/>
            <a:r>
              <a:rPr lang="en-US" altLang="en-US"/>
              <a:t>For more information, see the section on “</a:t>
            </a:r>
            <a:r>
              <a:rPr lang="en-US" altLang="en-US">
                <a:latin typeface="Courier New" panose="02070309020205020404" pitchFamily="49" charset="0"/>
              </a:rPr>
              <a:t>CREATE</a:t>
            </a:r>
            <a:r>
              <a:rPr lang="en-US" altLang="en-US"/>
              <a:t> </a:t>
            </a:r>
            <a:r>
              <a:rPr lang="en-US" altLang="en-US">
                <a:latin typeface="Courier New" panose="02070309020205020404" pitchFamily="49" charset="0"/>
              </a:rPr>
              <a:t>VIEW</a:t>
            </a:r>
            <a:r>
              <a:rPr lang="en-US" altLang="en-US"/>
              <a:t>” in the </a:t>
            </a:r>
            <a:r>
              <a:rPr lang="en-US" altLang="en-US" i="1"/>
              <a:t>Oracle Database SQL Language Reference 11g, Release 1 (11.1)</a:t>
            </a:r>
            <a:r>
              <a:rPr lang="en-US" altLang="en-US"/>
              <a:t>.</a:t>
            </a:r>
          </a:p>
        </p:txBody>
      </p:sp>
    </p:spTree>
    <p:extLst>
      <p:ext uri="{BB962C8B-B14F-4D97-AF65-F5344CB8AC3E}">
        <p14:creationId xmlns:p14="http://schemas.microsoft.com/office/powerpoint/2010/main" val="44240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6D754658-42AC-4A95-A4B4-65EA9BCE1197}" type="slidenum">
              <a:rPr lang="en-US" altLang="en-US">
                <a:solidFill>
                  <a:schemeClr val="tx1"/>
                </a:solidFill>
              </a:rPr>
              <a:pPr/>
              <a:t>5</a:t>
            </a:fld>
            <a:endParaRPr lang="en-US" altLang="en-US">
              <a:solidFill>
                <a:schemeClr val="tx1"/>
              </a:solidFill>
            </a:endParaRPr>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477838" y="5400675"/>
            <a:ext cx="6359525" cy="3663950"/>
          </a:xfrm>
        </p:spPr>
        <p:txBody>
          <a:bodyPr/>
          <a:lstStyle/>
          <a:p>
            <a:pPr>
              <a:tabLst>
                <a:tab pos="1771650" algn="l"/>
              </a:tabLst>
            </a:pPr>
            <a:r>
              <a:rPr lang="en-US" altLang="en-US"/>
              <a:t>Creating a View</a:t>
            </a:r>
          </a:p>
          <a:p>
            <a:pPr lvl="1">
              <a:tabLst>
                <a:tab pos="1771650" algn="l"/>
              </a:tabLst>
            </a:pPr>
            <a:r>
              <a:rPr lang="en-US" altLang="en-US"/>
              <a:t>You can create a view by </a:t>
            </a:r>
            <a:r>
              <a:rPr lang="en-US" altLang="en-US">
                <a:solidFill>
                  <a:schemeClr val="tx1"/>
                </a:solidFill>
              </a:rPr>
              <a:t>embedding a subquery in the </a:t>
            </a:r>
            <a:r>
              <a:rPr lang="en-US" altLang="en-US">
                <a:solidFill>
                  <a:schemeClr val="tx1"/>
                </a:solidFill>
                <a:latin typeface="Courier New" panose="02070309020205020404" pitchFamily="49" charset="0"/>
              </a:rPr>
              <a:t>CREATE</a:t>
            </a:r>
            <a:r>
              <a:rPr lang="en-US" altLang="en-US">
                <a:solidFill>
                  <a:schemeClr val="tx1"/>
                </a:solidFill>
              </a:rPr>
              <a:t> </a:t>
            </a:r>
            <a:r>
              <a:rPr lang="en-US" altLang="en-US">
                <a:solidFill>
                  <a:schemeClr val="tx1"/>
                </a:solidFill>
                <a:latin typeface="Courier New" panose="02070309020205020404" pitchFamily="49" charset="0"/>
              </a:rPr>
              <a:t>VIEW</a:t>
            </a:r>
            <a:r>
              <a:rPr lang="en-US" altLang="en-US"/>
              <a:t> statement.</a:t>
            </a:r>
          </a:p>
          <a:p>
            <a:pPr lvl="1">
              <a:tabLst>
                <a:tab pos="1771650" algn="l"/>
              </a:tabLst>
            </a:pPr>
            <a:r>
              <a:rPr lang="en-US" altLang="en-US"/>
              <a:t>In the syntax:</a:t>
            </a:r>
          </a:p>
          <a:p>
            <a:pPr lvl="1">
              <a:spcBef>
                <a:spcPct val="0"/>
              </a:spcBef>
              <a:tabLst>
                <a:tab pos="1771650" algn="l"/>
              </a:tabLst>
            </a:pPr>
            <a:r>
              <a:rPr lang="en-US" altLang="en-US">
                <a:latin typeface="Courier New" panose="02070309020205020404" pitchFamily="49" charset="0"/>
              </a:rPr>
              <a:t>OR</a:t>
            </a:r>
            <a:r>
              <a:rPr lang="en-US" altLang="en-US"/>
              <a:t> </a:t>
            </a:r>
            <a:r>
              <a:rPr lang="en-US" altLang="en-US">
                <a:latin typeface="Courier New" panose="02070309020205020404" pitchFamily="49" charset="0"/>
              </a:rPr>
              <a:t>REPLACE</a:t>
            </a:r>
            <a:r>
              <a:rPr lang="en-US" altLang="en-US"/>
              <a:t>		Re-creates the view if it already exists</a:t>
            </a:r>
          </a:p>
          <a:p>
            <a:pPr lvl="1">
              <a:spcBef>
                <a:spcPct val="0"/>
              </a:spcBef>
              <a:tabLst>
                <a:tab pos="1771650" algn="l"/>
              </a:tabLst>
            </a:pPr>
            <a:r>
              <a:rPr lang="en-US" altLang="en-US">
                <a:latin typeface="Courier New" panose="02070309020205020404" pitchFamily="49" charset="0"/>
              </a:rPr>
              <a:t>FORCE</a:t>
            </a:r>
            <a:r>
              <a:rPr lang="en-US" altLang="en-US"/>
              <a:t>		Creates the view regardless of whether or not the base tables exist</a:t>
            </a:r>
          </a:p>
          <a:p>
            <a:pPr lvl="1">
              <a:spcBef>
                <a:spcPct val="0"/>
              </a:spcBef>
              <a:tabLst>
                <a:tab pos="1771650" algn="l"/>
              </a:tabLst>
            </a:pPr>
            <a:r>
              <a:rPr lang="en-US" altLang="en-US">
                <a:latin typeface="Courier New" panose="02070309020205020404" pitchFamily="49" charset="0"/>
              </a:rPr>
              <a:t>NOFORCE</a:t>
            </a:r>
            <a:r>
              <a:rPr lang="en-US" altLang="en-US"/>
              <a:t>		Creates the view only if the base tables exist (This is the default.)</a:t>
            </a:r>
          </a:p>
          <a:p>
            <a:pPr lvl="1">
              <a:spcBef>
                <a:spcPct val="0"/>
              </a:spcBef>
              <a:tabLst>
                <a:tab pos="1771650" algn="l"/>
              </a:tabLst>
            </a:pPr>
            <a:r>
              <a:rPr lang="en-US" altLang="en-US" i="1">
                <a:latin typeface="Courier New" panose="02070309020205020404" pitchFamily="49" charset="0"/>
              </a:rPr>
              <a:t>view</a:t>
            </a:r>
            <a:r>
              <a:rPr lang="en-US" altLang="en-US"/>
              <a:t>		Is the name of the view</a:t>
            </a:r>
          </a:p>
          <a:p>
            <a:pPr lvl="1">
              <a:spcBef>
                <a:spcPct val="0"/>
              </a:spcBef>
              <a:tabLst>
                <a:tab pos="1771650" algn="l"/>
              </a:tabLst>
            </a:pPr>
            <a:r>
              <a:rPr lang="en-US" altLang="en-US" i="1">
                <a:latin typeface="Courier New" panose="02070309020205020404" pitchFamily="49" charset="0"/>
              </a:rPr>
              <a:t>alias</a:t>
            </a:r>
            <a:r>
              <a:rPr lang="en-US" altLang="en-US"/>
              <a:t>		Specifies names for the expressions selected by the view’s query 			(The number of aliases must match the number of expressions 			selected by the view.)</a:t>
            </a:r>
          </a:p>
          <a:p>
            <a:pPr lvl="1">
              <a:spcBef>
                <a:spcPct val="0"/>
              </a:spcBef>
              <a:tabLst>
                <a:tab pos="1771650" algn="l"/>
              </a:tabLst>
            </a:pPr>
            <a:r>
              <a:rPr lang="en-US" altLang="en-US" i="1">
                <a:latin typeface="Courier New" panose="02070309020205020404" pitchFamily="49" charset="0"/>
              </a:rPr>
              <a:t>subquery		</a:t>
            </a:r>
            <a:r>
              <a:rPr lang="en-US" altLang="en-US">
                <a:latin typeface="Courier New" panose="02070309020205020404" pitchFamily="49" charset="0"/>
              </a:rPr>
              <a:t>I</a:t>
            </a:r>
            <a:r>
              <a:rPr lang="en-US" altLang="en-US"/>
              <a:t>s a complete </a:t>
            </a:r>
            <a:r>
              <a:rPr lang="en-US" altLang="en-US">
                <a:latin typeface="Courier New" panose="02070309020205020404" pitchFamily="49" charset="0"/>
              </a:rPr>
              <a:t>SELECT</a:t>
            </a:r>
            <a:r>
              <a:rPr lang="en-US" altLang="en-US"/>
              <a:t> statement (You can use aliases for the 			columns in the </a:t>
            </a:r>
            <a:r>
              <a:rPr lang="en-US" altLang="en-US">
                <a:latin typeface="Courier New" panose="02070309020205020404" pitchFamily="49" charset="0"/>
              </a:rPr>
              <a:t>SELECT</a:t>
            </a:r>
            <a:r>
              <a:rPr lang="en-US" altLang="en-US"/>
              <a:t> list.)</a:t>
            </a:r>
          </a:p>
          <a:p>
            <a:pPr lvl="1">
              <a:spcBef>
                <a:spcPct val="0"/>
              </a:spcBef>
              <a:tabLst>
                <a:tab pos="1771650" algn="l"/>
              </a:tabLst>
            </a:pPr>
            <a:r>
              <a:rPr lang="en-US" altLang="en-US">
                <a:latin typeface="Courier New" panose="02070309020205020404" pitchFamily="49" charset="0"/>
              </a:rPr>
              <a:t>WITH</a:t>
            </a:r>
            <a:r>
              <a:rPr lang="en-US" altLang="en-US"/>
              <a:t> </a:t>
            </a:r>
            <a:r>
              <a:rPr lang="en-US" altLang="en-US">
                <a:latin typeface="Courier New" panose="02070309020205020404" pitchFamily="49" charset="0"/>
              </a:rPr>
              <a:t>CHECK</a:t>
            </a:r>
            <a:r>
              <a:rPr lang="en-US" altLang="en-US"/>
              <a:t> </a:t>
            </a:r>
            <a:r>
              <a:rPr lang="en-US" altLang="en-US">
                <a:latin typeface="Courier New" panose="02070309020205020404" pitchFamily="49" charset="0"/>
              </a:rPr>
              <a:t>OPTION</a:t>
            </a:r>
            <a:r>
              <a:rPr lang="en-US" altLang="en-US"/>
              <a:t>		Specifies that only those rows that are accessible to the view can 			be inserted or updated</a:t>
            </a:r>
          </a:p>
          <a:p>
            <a:pPr lvl="1">
              <a:spcBef>
                <a:spcPct val="0"/>
              </a:spcBef>
              <a:tabLst>
                <a:tab pos="1771650" algn="l"/>
              </a:tabLst>
            </a:pPr>
            <a:r>
              <a:rPr lang="en-US" altLang="en-US" i="1">
                <a:latin typeface="Courier New" panose="02070309020205020404" pitchFamily="49" charset="0"/>
              </a:rPr>
              <a:t>constraint</a:t>
            </a:r>
            <a:r>
              <a:rPr lang="en-US" altLang="en-US" i="1"/>
              <a:t>		</a:t>
            </a:r>
            <a:r>
              <a:rPr lang="en-US" altLang="en-US"/>
              <a:t>Is the name assigned to the </a:t>
            </a:r>
            <a:r>
              <a:rPr lang="en-US" altLang="en-US">
                <a:latin typeface="Courier New" panose="02070309020205020404" pitchFamily="49" charset="0"/>
              </a:rPr>
              <a:t>CHECK</a:t>
            </a:r>
            <a:r>
              <a:rPr lang="en-US" altLang="en-US"/>
              <a:t> </a:t>
            </a:r>
            <a:r>
              <a:rPr lang="en-US" altLang="en-US">
                <a:latin typeface="Courier New" panose="02070309020205020404" pitchFamily="49" charset="0"/>
              </a:rPr>
              <a:t>OPTION</a:t>
            </a:r>
            <a:r>
              <a:rPr lang="en-US" altLang="en-US"/>
              <a:t> constraint</a:t>
            </a:r>
          </a:p>
          <a:p>
            <a:pPr lvl="1">
              <a:spcBef>
                <a:spcPct val="0"/>
              </a:spcBef>
              <a:tabLst>
                <a:tab pos="1771650" algn="l"/>
              </a:tabLst>
            </a:pPr>
            <a:r>
              <a:rPr lang="en-US" altLang="en-US">
                <a:latin typeface="Courier New" panose="02070309020205020404" pitchFamily="49" charset="0"/>
              </a:rPr>
              <a:t>WITH</a:t>
            </a:r>
            <a:r>
              <a:rPr lang="en-US" altLang="en-US"/>
              <a:t> </a:t>
            </a:r>
            <a:r>
              <a:rPr lang="en-US" altLang="en-US">
                <a:latin typeface="Courier New" panose="02070309020205020404" pitchFamily="49" charset="0"/>
              </a:rPr>
              <a:t>READ</a:t>
            </a:r>
            <a:r>
              <a:rPr lang="en-US" altLang="en-US"/>
              <a:t> </a:t>
            </a:r>
            <a:r>
              <a:rPr lang="en-US" altLang="en-US">
                <a:latin typeface="Courier New" panose="02070309020205020404" pitchFamily="49" charset="0"/>
              </a:rPr>
              <a:t>ONLY</a:t>
            </a:r>
            <a:r>
              <a:rPr lang="en-US" altLang="en-US"/>
              <a:t>		ensures that no DML operations can be performed on this view</a:t>
            </a:r>
          </a:p>
          <a:p>
            <a:pPr lvl="1">
              <a:spcBef>
                <a:spcPct val="0"/>
              </a:spcBef>
              <a:tabLst>
                <a:tab pos="1771650" algn="l"/>
              </a:tabLst>
            </a:pPr>
            <a:endParaRPr lang="en-US" altLang="en-US"/>
          </a:p>
          <a:p>
            <a:pPr lvl="1">
              <a:tabLst>
                <a:tab pos="1771650" algn="l"/>
              </a:tabLst>
            </a:pPr>
            <a:r>
              <a:rPr lang="en-US" altLang="en-US" b="1">
                <a:solidFill>
                  <a:schemeClr val="tx1"/>
                </a:solidFill>
              </a:rPr>
              <a:t>Note:</a:t>
            </a:r>
            <a:r>
              <a:rPr lang="en-US" altLang="en-US">
                <a:solidFill>
                  <a:schemeClr val="tx1"/>
                </a:solidFill>
              </a:rPr>
              <a:t> In SQL Developer, click the Run Script icon or press [F5] to run the data definition language (DDL) statements. The feedback messages will be shown on the Script Output tabbed page. </a:t>
            </a:r>
            <a:endParaRPr lang="en-US" altLang="en-US"/>
          </a:p>
        </p:txBody>
      </p:sp>
    </p:spTree>
    <p:extLst>
      <p:ext uri="{BB962C8B-B14F-4D97-AF65-F5344CB8AC3E}">
        <p14:creationId xmlns:p14="http://schemas.microsoft.com/office/powerpoint/2010/main" val="254506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E72A9A5D-67E5-41CA-9AEA-E13BD9B11A0B}" type="slidenum">
              <a:rPr lang="en-US" altLang="en-US">
                <a:solidFill>
                  <a:schemeClr val="tx1"/>
                </a:solidFill>
              </a:rPr>
              <a:pPr/>
              <a:t>6</a:t>
            </a:fld>
            <a:endParaRPr lang="en-US" altLang="en-US">
              <a:solidFill>
                <a:schemeClr val="tx1"/>
              </a:solidFill>
            </a:endParaRPr>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477838" y="5400675"/>
            <a:ext cx="6359525" cy="3663950"/>
          </a:xfrm>
        </p:spPr>
        <p:txBody>
          <a:bodyPr/>
          <a:lstStyle/>
          <a:p>
            <a:r>
              <a:rPr lang="en-US" altLang="en-US"/>
              <a:t>Creating a View (continued)</a:t>
            </a:r>
          </a:p>
          <a:p>
            <a:pPr lvl="1"/>
            <a:r>
              <a:rPr lang="en-US" altLang="en-US"/>
              <a:t>The example in the slide creates a view that contains the employee number, last name, and salary for each employee in department 80. </a:t>
            </a:r>
          </a:p>
          <a:p>
            <a:pPr lvl="1"/>
            <a:r>
              <a:rPr lang="en-US" altLang="en-US"/>
              <a:t>You can display the structure of the view by using the </a:t>
            </a:r>
            <a:r>
              <a:rPr lang="en-US" altLang="en-US">
                <a:latin typeface="Courier New" panose="02070309020205020404" pitchFamily="49" charset="0"/>
              </a:rPr>
              <a:t>DESCRIBE</a:t>
            </a:r>
            <a:r>
              <a:rPr lang="en-US" altLang="en-US"/>
              <a:t> command.</a:t>
            </a:r>
          </a:p>
          <a:p>
            <a:pPr lvl="1">
              <a:spcBef>
                <a:spcPct val="65000"/>
              </a:spcBef>
            </a:pPr>
            <a:r>
              <a:rPr lang="en-US" altLang="en-US"/>
              <a:t>   </a:t>
            </a:r>
          </a:p>
          <a:p>
            <a:pPr lvl="1">
              <a:spcBef>
                <a:spcPct val="0"/>
              </a:spcBef>
            </a:pPr>
            <a:r>
              <a:rPr lang="en-US" altLang="en-US">
                <a:latin typeface="Courier New" panose="02070309020205020404" pitchFamily="49" charset="0"/>
              </a:rPr>
              <a:t>    </a:t>
            </a:r>
          </a:p>
          <a:p>
            <a:pPr lvl="1">
              <a:spcBef>
                <a:spcPct val="0"/>
              </a:spcBef>
            </a:pPr>
            <a:endParaRPr lang="en-US" altLang="en-US">
              <a:latin typeface="Courier New" panose="02070309020205020404" pitchFamily="49" charset="0"/>
            </a:endParaRPr>
          </a:p>
          <a:p>
            <a:pPr lvl="1">
              <a:spcBef>
                <a:spcPct val="0"/>
              </a:spcBef>
            </a:pPr>
            <a:endParaRPr lang="en-US" altLang="en-US">
              <a:latin typeface="Courier New" panose="02070309020205020404" pitchFamily="49" charset="0"/>
            </a:endParaRPr>
          </a:p>
          <a:p>
            <a:pPr lvl="1">
              <a:spcBef>
                <a:spcPct val="0"/>
              </a:spcBef>
            </a:pPr>
            <a:endParaRPr lang="en-US" altLang="en-US">
              <a:latin typeface="Courier New" panose="02070309020205020404" pitchFamily="49" charset="0"/>
            </a:endParaRPr>
          </a:p>
          <a:p>
            <a:pPr lvl="1">
              <a:spcBef>
                <a:spcPct val="0"/>
              </a:spcBef>
            </a:pPr>
            <a:endParaRPr lang="en-US" altLang="en-US" b="1">
              <a:solidFill>
                <a:schemeClr val="tx1"/>
              </a:solidFill>
            </a:endParaRPr>
          </a:p>
          <a:p>
            <a:pPr lvl="1">
              <a:spcBef>
                <a:spcPct val="0"/>
              </a:spcBef>
            </a:pPr>
            <a:endParaRPr lang="en-US" altLang="en-US" b="1">
              <a:solidFill>
                <a:schemeClr val="tx1"/>
              </a:solidFill>
            </a:endParaRPr>
          </a:p>
          <a:p>
            <a:pPr lvl="1">
              <a:spcBef>
                <a:spcPct val="0"/>
              </a:spcBef>
            </a:pPr>
            <a:r>
              <a:rPr lang="en-US" altLang="en-US" b="1">
                <a:solidFill>
                  <a:schemeClr val="tx1"/>
                </a:solidFill>
              </a:rPr>
              <a:t>Guidelines</a:t>
            </a:r>
          </a:p>
          <a:p>
            <a:pPr lvl="2"/>
            <a:r>
              <a:rPr lang="en-US" altLang="en-US"/>
              <a:t>The subquery that defines a view can contain complex </a:t>
            </a:r>
            <a:r>
              <a:rPr lang="en-US" altLang="en-US">
                <a:latin typeface="Courier New" panose="02070309020205020404" pitchFamily="49" charset="0"/>
              </a:rPr>
              <a:t>SELECT</a:t>
            </a:r>
            <a:r>
              <a:rPr lang="en-US" altLang="en-US"/>
              <a:t> syntax, including joins, groups, and subqueries.</a:t>
            </a:r>
          </a:p>
          <a:p>
            <a:pPr lvl="2"/>
            <a:r>
              <a:rPr lang="en-US" altLang="en-US"/>
              <a:t>If you do not specify a constraint name for the view created with the </a:t>
            </a:r>
            <a:r>
              <a:rPr lang="en-US" altLang="en-US">
                <a:latin typeface="Courier New" panose="02070309020205020404" pitchFamily="49" charset="0"/>
              </a:rPr>
              <a:t>WITH</a:t>
            </a:r>
            <a:r>
              <a:rPr lang="en-US" altLang="en-US"/>
              <a:t> </a:t>
            </a:r>
            <a:r>
              <a:rPr lang="en-US" altLang="en-US">
                <a:latin typeface="Courier New" panose="02070309020205020404" pitchFamily="49" charset="0"/>
              </a:rPr>
              <a:t>CHECK</a:t>
            </a:r>
            <a:r>
              <a:rPr lang="en-US" altLang="en-US"/>
              <a:t> </a:t>
            </a:r>
            <a:r>
              <a:rPr lang="en-US" altLang="en-US">
                <a:latin typeface="Courier New" panose="02070309020205020404" pitchFamily="49" charset="0"/>
              </a:rPr>
              <a:t>OPTION</a:t>
            </a:r>
            <a:r>
              <a:rPr lang="en-US" altLang="en-US"/>
              <a:t>, the system assigns a default name in the </a:t>
            </a:r>
            <a:r>
              <a:rPr lang="en-US" altLang="en-US">
                <a:latin typeface="Courier New" panose="02070309020205020404" pitchFamily="49" charset="0"/>
              </a:rPr>
              <a:t>SYS_C</a:t>
            </a:r>
            <a:r>
              <a:rPr lang="en-US" altLang="en-US" i="1">
                <a:latin typeface="Courier New" panose="02070309020205020404" pitchFamily="49" charset="0"/>
              </a:rPr>
              <a:t>n</a:t>
            </a:r>
            <a:r>
              <a:rPr lang="en-US" altLang="en-US" i="1"/>
              <a:t> </a:t>
            </a:r>
            <a:r>
              <a:rPr lang="en-US" altLang="en-US"/>
              <a:t>format.</a:t>
            </a:r>
          </a:p>
          <a:p>
            <a:pPr lvl="2"/>
            <a:r>
              <a:rPr lang="en-US" altLang="en-US"/>
              <a:t>You can use the </a:t>
            </a:r>
            <a:r>
              <a:rPr lang="en-US" altLang="en-US">
                <a:latin typeface="Courier New" panose="02070309020205020404" pitchFamily="49" charset="0"/>
              </a:rPr>
              <a:t>OR</a:t>
            </a:r>
            <a:r>
              <a:rPr lang="en-US" altLang="en-US"/>
              <a:t> </a:t>
            </a:r>
            <a:r>
              <a:rPr lang="en-US" altLang="en-US">
                <a:latin typeface="Courier New" panose="02070309020205020404" pitchFamily="49" charset="0"/>
              </a:rPr>
              <a:t>REPLACE</a:t>
            </a:r>
            <a:r>
              <a:rPr lang="en-US" altLang="en-US"/>
              <a:t> option to change the definition of the view without dropping and re-creating it, or regranting the object privileges previously granted on it.</a:t>
            </a:r>
          </a:p>
        </p:txBody>
      </p:sp>
      <p:pic>
        <p:nvPicPr>
          <p:cNvPr id="321541" name="Picture 5" descr="C:\project-SQLFund1\images\imglab-11-0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324600"/>
            <a:ext cx="4675188" cy="118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8B939AFB-0455-4B83-BCEA-E97BA30456DB}" type="slidenum">
              <a:rPr lang="en-US" altLang="en-US">
                <a:solidFill>
                  <a:schemeClr val="tx1"/>
                </a:solidFill>
              </a:rPr>
              <a:pPr/>
              <a:t>7</a:t>
            </a:fld>
            <a:endParaRPr lang="en-US" altLang="en-US">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77838" y="5400675"/>
            <a:ext cx="6359525" cy="3663950"/>
          </a:xfrm>
        </p:spPr>
        <p:txBody>
          <a:bodyPr/>
          <a:lstStyle/>
          <a:p>
            <a:r>
              <a:rPr lang="en-US" altLang="en-US"/>
              <a:t>Creating a View (continued)</a:t>
            </a:r>
          </a:p>
          <a:p>
            <a:pPr lvl="1"/>
            <a:r>
              <a:rPr lang="en-US" altLang="en-US"/>
              <a:t>You can control the column names by including column aliases in the subquery. </a:t>
            </a:r>
          </a:p>
          <a:p>
            <a:pPr lvl="1"/>
            <a:r>
              <a:rPr lang="en-US" altLang="en-US"/>
              <a:t>The example in the slide creates a view containing the employee number (</a:t>
            </a:r>
            <a:r>
              <a:rPr lang="en-US" altLang="en-US">
                <a:latin typeface="Courier New" panose="02070309020205020404" pitchFamily="49" charset="0"/>
              </a:rPr>
              <a:t>EMPLOYEE_ID</a:t>
            </a:r>
            <a:r>
              <a:rPr lang="en-US" altLang="en-US"/>
              <a:t>) with the alias </a:t>
            </a:r>
            <a:r>
              <a:rPr lang="en-US" altLang="en-US">
                <a:latin typeface="Courier New" panose="02070309020205020404" pitchFamily="49" charset="0"/>
              </a:rPr>
              <a:t>ID_NUMBER</a:t>
            </a:r>
            <a:r>
              <a:rPr lang="en-US" altLang="en-US"/>
              <a:t>, name (</a:t>
            </a:r>
            <a:r>
              <a:rPr lang="en-US" altLang="en-US">
                <a:latin typeface="Courier New" panose="02070309020205020404" pitchFamily="49" charset="0"/>
              </a:rPr>
              <a:t>LAST_NAME</a:t>
            </a:r>
            <a:r>
              <a:rPr lang="en-US" altLang="en-US"/>
              <a:t>) with the alias </a:t>
            </a:r>
            <a:r>
              <a:rPr lang="en-US" altLang="en-US">
                <a:latin typeface="Courier New" panose="02070309020205020404" pitchFamily="49" charset="0"/>
              </a:rPr>
              <a:t>NAME</a:t>
            </a:r>
            <a:r>
              <a:rPr lang="en-US" altLang="en-US"/>
              <a:t>, and annual salary (</a:t>
            </a:r>
            <a:r>
              <a:rPr lang="en-US" altLang="en-US">
                <a:latin typeface="Courier New" panose="02070309020205020404" pitchFamily="49" charset="0"/>
              </a:rPr>
              <a:t>SALARY</a:t>
            </a:r>
            <a:r>
              <a:rPr lang="en-US" altLang="en-US"/>
              <a:t>) with the </a:t>
            </a:r>
            <a:r>
              <a:rPr lang="en-US" altLang="en-US">
                <a:solidFill>
                  <a:schemeClr val="tx1"/>
                </a:solidFill>
              </a:rPr>
              <a:t>alias </a:t>
            </a:r>
            <a:r>
              <a:rPr lang="en-US" altLang="en-US">
                <a:latin typeface="Courier New" panose="02070309020205020404" pitchFamily="49" charset="0"/>
              </a:rPr>
              <a:t>ANN_SALARY</a:t>
            </a:r>
            <a:r>
              <a:rPr lang="en-US" altLang="en-US"/>
              <a:t> for every employee in department 50. </a:t>
            </a:r>
          </a:p>
          <a:p>
            <a:pPr lvl="1"/>
            <a:r>
              <a:rPr lang="en-US" altLang="en-US"/>
              <a:t>Alternatively, you can use an alias after the </a:t>
            </a:r>
            <a:r>
              <a:rPr lang="en-US" altLang="en-US">
                <a:latin typeface="Courier New" panose="02070309020205020404" pitchFamily="49" charset="0"/>
              </a:rPr>
              <a:t>CREATE</a:t>
            </a:r>
            <a:r>
              <a:rPr lang="en-US" altLang="en-US"/>
              <a:t> statement and before the </a:t>
            </a:r>
            <a:r>
              <a:rPr lang="en-US" altLang="en-US">
                <a:latin typeface="Courier New" panose="02070309020205020404" pitchFamily="49" charset="0"/>
              </a:rPr>
              <a:t>SELECT</a:t>
            </a:r>
            <a:r>
              <a:rPr lang="en-US" altLang="en-US"/>
              <a:t> subquery. The number of aliases listed must match the number of expressions selected in the subquery. </a:t>
            </a:r>
          </a:p>
          <a:p>
            <a:pPr lvl="1">
              <a:lnSpc>
                <a:spcPct val="90000"/>
              </a:lnSpc>
            </a:pPr>
            <a:endParaRPr lang="en-US" altLang="en-US" sz="500"/>
          </a:p>
          <a:p>
            <a:pPr lvl="3">
              <a:buFont typeface="Times New Roman" panose="02020603050405020304" pitchFamily="18" charset="0"/>
              <a:buNone/>
            </a:pPr>
            <a:r>
              <a:rPr lang="en-US" altLang="en-US" sz="1100">
                <a:latin typeface="Courier New" panose="02070309020205020404" pitchFamily="49" charset="0"/>
              </a:rPr>
              <a:t>CREATE OR REPLACE VIEW salvu50 (ID_NUMBER, NAME, ANN_SALARY)</a:t>
            </a:r>
          </a:p>
          <a:p>
            <a:pPr lvl="3">
              <a:buFont typeface="Times New Roman" panose="02020603050405020304" pitchFamily="18" charset="0"/>
              <a:buNone/>
            </a:pPr>
            <a:r>
              <a:rPr lang="en-US" altLang="en-US" sz="1100">
                <a:latin typeface="Courier New" panose="02070309020205020404" pitchFamily="49" charset="0"/>
              </a:rPr>
              <a:t>  AS SELECT  employee_id, last_name, salary*12</a:t>
            </a:r>
          </a:p>
          <a:p>
            <a:pPr lvl="3">
              <a:buFont typeface="Times New Roman" panose="02020603050405020304" pitchFamily="18" charset="0"/>
              <a:buNone/>
            </a:pPr>
            <a:r>
              <a:rPr lang="en-US" altLang="en-US" sz="1100">
                <a:latin typeface="Courier New" panose="02070309020205020404" pitchFamily="49" charset="0"/>
              </a:rPr>
              <a:t>     FROM    employees</a:t>
            </a:r>
          </a:p>
          <a:p>
            <a:pPr lvl="3">
              <a:buFont typeface="Times New Roman" panose="02020603050405020304" pitchFamily="18" charset="0"/>
              <a:buNone/>
            </a:pPr>
            <a:r>
              <a:rPr lang="en-US" altLang="en-US" sz="1100">
                <a:latin typeface="Courier New" panose="02070309020205020404" pitchFamily="49" charset="0"/>
              </a:rPr>
              <a:t>     WHERE   department_id = 50;</a:t>
            </a:r>
          </a:p>
          <a:p>
            <a:pPr lvl="3">
              <a:buFont typeface="Times New Roman" panose="02020603050405020304" pitchFamily="18" charset="0"/>
              <a:buNone/>
            </a:pPr>
            <a:endParaRPr lang="en-US" altLang="en-US" sz="1100">
              <a:latin typeface="Courier New" panose="02070309020205020404" pitchFamily="49" charset="0"/>
            </a:endParaRPr>
          </a:p>
        </p:txBody>
      </p:sp>
      <p:pic>
        <p:nvPicPr>
          <p:cNvPr id="323588" name="Picture 4" descr="C:\project-SQLFund1\images\img10-viewcrea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924800"/>
            <a:ext cx="1793875" cy="2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56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AC9DD470-9EF0-48B1-B274-A96BB6B4DE40}" type="slidenum">
              <a:rPr lang="en-US" altLang="en-US">
                <a:solidFill>
                  <a:schemeClr val="tx1"/>
                </a:solidFill>
              </a:rPr>
              <a:pPr/>
              <a:t>8</a:t>
            </a:fld>
            <a:endParaRPr lang="en-US" altLang="en-US">
              <a:solidFill>
                <a:schemeClr val="tx1"/>
              </a:solidFill>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477838" y="5400675"/>
            <a:ext cx="6359525" cy="3663950"/>
          </a:xfrm>
        </p:spPr>
        <p:txBody>
          <a:bodyPr/>
          <a:lstStyle/>
          <a:p>
            <a:r>
              <a:rPr lang="en-US" altLang="en-US"/>
              <a:t>Retrieving Data from a View</a:t>
            </a:r>
          </a:p>
          <a:p>
            <a:pPr lvl="1"/>
            <a:r>
              <a:rPr lang="en-US" altLang="en-US"/>
              <a:t>You can retrieve data from a view as you would from any table. You can display either the contents of the entire view or just specific rows and columns.</a:t>
            </a:r>
          </a:p>
        </p:txBody>
      </p:sp>
    </p:spTree>
    <p:extLst>
      <p:ext uri="{BB962C8B-B14F-4D97-AF65-F5344CB8AC3E}">
        <p14:creationId xmlns:p14="http://schemas.microsoft.com/office/powerpoint/2010/main" val="261473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38679010-76CF-4353-9835-938A277D0740}" type="slidenum">
              <a:rPr lang="en-US" altLang="en-US">
                <a:solidFill>
                  <a:schemeClr val="tx1"/>
                </a:solidFill>
              </a:rPr>
              <a:pPr/>
              <a:t>9</a:t>
            </a:fld>
            <a:endParaRPr lang="en-US" altLang="en-US">
              <a:solidFill>
                <a:schemeClr val="tx1"/>
              </a:solidFill>
            </a:endParaRPr>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WITH</a:t>
            </a:r>
            <a:r>
              <a:rPr lang="en-US" altLang="en-US"/>
              <a:t> </a:t>
            </a:r>
            <a:r>
              <a:rPr lang="en-US" altLang="en-US">
                <a:latin typeface="Courier New" panose="02070309020205020404" pitchFamily="49" charset="0"/>
              </a:rPr>
              <a:t>CHECK</a:t>
            </a:r>
            <a:r>
              <a:rPr lang="en-US" altLang="en-US"/>
              <a:t> </a:t>
            </a:r>
            <a:r>
              <a:rPr lang="en-US" altLang="en-US">
                <a:latin typeface="Courier New" panose="02070309020205020404" pitchFamily="49" charset="0"/>
              </a:rPr>
              <a:t>OPTION</a:t>
            </a:r>
            <a:r>
              <a:rPr lang="en-US" altLang="en-US"/>
              <a:t> Clause</a:t>
            </a:r>
          </a:p>
          <a:p>
            <a:pPr lvl="1"/>
            <a:r>
              <a:rPr lang="en-US" altLang="en-US"/>
              <a:t>It is possible to perform referential integrity checks through views. You can also enforce constraints at the database level. The view can be used to protect data integrity, but the use is very limited.</a:t>
            </a:r>
          </a:p>
          <a:p>
            <a:pPr lvl="1">
              <a:lnSpc>
                <a:spcPct val="95000"/>
              </a:lnSpc>
            </a:pPr>
            <a:r>
              <a:rPr lang="en-US" altLang="en-US"/>
              <a:t>The </a:t>
            </a:r>
            <a:r>
              <a:rPr lang="en-US" altLang="en-US">
                <a:solidFill>
                  <a:schemeClr val="tx1"/>
                </a:solidFill>
                <a:latin typeface="Courier New" panose="02070309020205020404" pitchFamily="49" charset="0"/>
              </a:rPr>
              <a:t>WITH</a:t>
            </a:r>
            <a:r>
              <a:rPr lang="en-US" altLang="en-US">
                <a:solidFill>
                  <a:schemeClr val="tx1"/>
                </a:solidFill>
              </a:rPr>
              <a:t> </a:t>
            </a:r>
            <a:r>
              <a:rPr lang="en-US" altLang="en-US">
                <a:solidFill>
                  <a:schemeClr val="tx1"/>
                </a:solidFill>
                <a:latin typeface="Courier New" panose="02070309020205020404" pitchFamily="49" charset="0"/>
              </a:rPr>
              <a:t>CHECK</a:t>
            </a:r>
            <a:r>
              <a:rPr lang="en-US" altLang="en-US">
                <a:solidFill>
                  <a:schemeClr val="tx1"/>
                </a:solidFill>
              </a:rPr>
              <a:t> </a:t>
            </a:r>
            <a:r>
              <a:rPr lang="en-US" altLang="en-US">
                <a:solidFill>
                  <a:schemeClr val="tx1"/>
                </a:solidFill>
                <a:latin typeface="Courier New" panose="02070309020205020404" pitchFamily="49" charset="0"/>
              </a:rPr>
              <a:t>OPTION</a:t>
            </a:r>
            <a:r>
              <a:rPr lang="en-US" altLang="en-US"/>
              <a:t> clause specifies that </a:t>
            </a:r>
            <a:r>
              <a:rPr lang="en-US" altLang="en-US">
                <a:latin typeface="Courier New" panose="02070309020205020404" pitchFamily="49" charset="0"/>
              </a:rPr>
              <a:t>INSERT</a:t>
            </a:r>
            <a:r>
              <a:rPr lang="en-US" altLang="en-US"/>
              <a:t>s and </a:t>
            </a:r>
            <a:r>
              <a:rPr lang="en-US" altLang="en-US">
                <a:latin typeface="Courier New" panose="02070309020205020404" pitchFamily="49" charset="0"/>
              </a:rPr>
              <a:t>UPDATE</a:t>
            </a:r>
            <a:r>
              <a:rPr lang="en-US" altLang="en-US"/>
              <a:t>s performed through the view cannot create rows that the view cannot select. Therefore it enables integrity constraints and data validation checks to be enforced on data being inserted or updated. If there is an attempt to perform DML operations on rows that the view has not selected, an error is displayed, along with the constraint name if that has been specified.</a:t>
            </a:r>
            <a:endParaRPr lang="en-US" altLang="en-US" sz="500">
              <a:latin typeface="Courier New" panose="02070309020205020404" pitchFamily="49" charset="0"/>
            </a:endParaRPr>
          </a:p>
          <a:p>
            <a:pPr lvl="4">
              <a:lnSpc>
                <a:spcPct val="95000"/>
              </a:lnSpc>
            </a:pPr>
            <a:r>
              <a:rPr lang="en-US" altLang="en-US"/>
              <a:t>UPDATE empvu20</a:t>
            </a:r>
          </a:p>
          <a:p>
            <a:pPr lvl="4">
              <a:lnSpc>
                <a:spcPct val="95000"/>
              </a:lnSpc>
            </a:pPr>
            <a:r>
              <a:rPr lang="en-US" altLang="en-US"/>
              <a:t>SET    department_id = 10</a:t>
            </a:r>
          </a:p>
          <a:p>
            <a:pPr lvl="4">
              <a:lnSpc>
                <a:spcPct val="95000"/>
              </a:lnSpc>
            </a:pPr>
            <a:r>
              <a:rPr lang="en-US" altLang="en-US"/>
              <a:t>WHERE  employee_id = 201;</a:t>
            </a:r>
          </a:p>
          <a:p>
            <a:pPr lvl="1">
              <a:lnSpc>
                <a:spcPct val="95000"/>
              </a:lnSpc>
            </a:pPr>
            <a:r>
              <a:rPr lang="en-US" altLang="en-US"/>
              <a:t>causes:</a:t>
            </a:r>
          </a:p>
          <a:p>
            <a:pPr lvl="1">
              <a:lnSpc>
                <a:spcPct val="95000"/>
              </a:lnSpc>
            </a:pPr>
            <a:endParaRPr lang="en-US" altLang="en-US"/>
          </a:p>
          <a:p>
            <a:pPr lvl="1">
              <a:lnSpc>
                <a:spcPct val="95000"/>
              </a:lnSpc>
            </a:pPr>
            <a:endParaRPr lang="en-US" altLang="en-US" b="1"/>
          </a:p>
          <a:p>
            <a:pPr lvl="1">
              <a:lnSpc>
                <a:spcPct val="95000"/>
              </a:lnSpc>
            </a:pPr>
            <a:endParaRPr lang="en-US" altLang="en-US" b="1"/>
          </a:p>
          <a:p>
            <a:pPr lvl="1">
              <a:lnSpc>
                <a:spcPct val="95000"/>
              </a:lnSpc>
            </a:pPr>
            <a:r>
              <a:rPr lang="en-US" altLang="en-US" b="1"/>
              <a:t>Note:</a:t>
            </a:r>
            <a:r>
              <a:rPr lang="en-US" altLang="en-US"/>
              <a:t> No rows are updated because, if the department number were to change to 10, the view would no longer be able to see that employee. With the </a:t>
            </a:r>
            <a:r>
              <a:rPr lang="en-US" altLang="en-US">
                <a:latin typeface="Courier New" panose="02070309020205020404" pitchFamily="49" charset="0"/>
              </a:rPr>
              <a:t>WITH</a:t>
            </a:r>
            <a:r>
              <a:rPr lang="en-US" altLang="en-US"/>
              <a:t> </a:t>
            </a:r>
            <a:r>
              <a:rPr lang="en-US" altLang="en-US">
                <a:latin typeface="Courier New" panose="02070309020205020404" pitchFamily="49" charset="0"/>
              </a:rPr>
              <a:t>CHECK</a:t>
            </a:r>
            <a:r>
              <a:rPr lang="en-US" altLang="en-US"/>
              <a:t> </a:t>
            </a:r>
            <a:r>
              <a:rPr lang="en-US" altLang="en-US">
                <a:latin typeface="Courier New" panose="02070309020205020404" pitchFamily="49" charset="0"/>
              </a:rPr>
              <a:t>OPTION</a:t>
            </a:r>
            <a:r>
              <a:rPr lang="en-US" altLang="en-US"/>
              <a:t> clause, therefore, the view can see only the employees in department 20 and does not allow the department number for those employees to be changed through the view.</a:t>
            </a:r>
          </a:p>
        </p:txBody>
      </p:sp>
      <p:pic>
        <p:nvPicPr>
          <p:cNvPr id="337924" name="Picture 4" descr="C:\project-SQLFund1\images\img11-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620000"/>
            <a:ext cx="5451475" cy="63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83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11 - </a:t>
            </a:r>
            <a:fld id="{B2281751-DC0E-4E02-9EF5-F0EA0DE26D93}" type="slidenum">
              <a:rPr lang="en-US" altLang="en-US">
                <a:solidFill>
                  <a:schemeClr val="tx1"/>
                </a:solidFill>
              </a:rPr>
              <a:pPr/>
              <a:t>10</a:t>
            </a:fld>
            <a:endParaRPr lang="en-US" altLang="en-US">
              <a:solidFill>
                <a:schemeClr val="tx1"/>
              </a:solidFill>
            </a:endParaRPr>
          </a:p>
        </p:txBody>
      </p:sp>
      <p:sp>
        <p:nvSpPr>
          <p:cNvPr id="344068" name="Rectangle 4"/>
          <p:cNvSpPr>
            <a:spLocks noGrp="1" noRot="1" noChangeAspect="1" noChangeArrowheads="1" noTextEdit="1"/>
          </p:cNvSpPr>
          <p:nvPr>
            <p:ph type="sldImg"/>
          </p:nvPr>
        </p:nvSpPr>
        <p:spPr>
          <a:ln/>
        </p:spPr>
      </p:sp>
      <p:sp>
        <p:nvSpPr>
          <p:cNvPr id="344069" name="Rectangle 5"/>
          <p:cNvSpPr>
            <a:spLocks noGrp="1" noChangeArrowheads="1"/>
          </p:cNvSpPr>
          <p:nvPr>
            <p:ph type="body" idx="1"/>
          </p:nvPr>
        </p:nvSpPr>
        <p:spPr>
          <a:xfrm>
            <a:off x="477838" y="5400675"/>
            <a:ext cx="6359525" cy="3663950"/>
          </a:xfrm>
        </p:spPr>
        <p:txBody>
          <a:bodyPr/>
          <a:lstStyle/>
          <a:p>
            <a:r>
              <a:rPr lang="en-US" altLang="en-US"/>
              <a:t>Removing a View</a:t>
            </a:r>
          </a:p>
          <a:p>
            <a:pPr lvl="1"/>
            <a:r>
              <a:rPr lang="en-US" altLang="en-US"/>
              <a:t>You use the </a:t>
            </a:r>
            <a:r>
              <a:rPr lang="en-US" altLang="en-US">
                <a:solidFill>
                  <a:schemeClr val="tx1"/>
                </a:solidFill>
                <a:latin typeface="Courier New" panose="02070309020205020404" pitchFamily="49" charset="0"/>
              </a:rPr>
              <a:t>DROP</a:t>
            </a:r>
            <a:r>
              <a:rPr lang="en-US" altLang="en-US">
                <a:solidFill>
                  <a:schemeClr val="tx1"/>
                </a:solidFill>
              </a:rPr>
              <a:t> </a:t>
            </a:r>
            <a:r>
              <a:rPr lang="en-US" altLang="en-US">
                <a:solidFill>
                  <a:schemeClr val="tx1"/>
                </a:solidFill>
                <a:latin typeface="Courier New" panose="02070309020205020404" pitchFamily="49" charset="0"/>
              </a:rPr>
              <a:t>VIEW</a:t>
            </a:r>
            <a:r>
              <a:rPr lang="en-US" altLang="en-US">
                <a:solidFill>
                  <a:schemeClr val="tx1"/>
                </a:solidFill>
              </a:rPr>
              <a:t> statement</a:t>
            </a:r>
            <a:r>
              <a:rPr lang="en-US" altLang="en-US"/>
              <a:t> to remove a view. The statement removes the view definition from the database. However, dropping views has no effect on the tables on which the view was based. On the other hand, views or other applications based on the deleted views become invalid. Only the creator or a user with the </a:t>
            </a:r>
            <a:r>
              <a:rPr lang="en-US" altLang="en-US">
                <a:solidFill>
                  <a:schemeClr val="tx1"/>
                </a:solidFill>
                <a:latin typeface="Courier New" panose="02070309020205020404" pitchFamily="49" charset="0"/>
              </a:rPr>
              <a:t>DROP</a:t>
            </a:r>
            <a:r>
              <a:rPr lang="en-US" altLang="en-US">
                <a:solidFill>
                  <a:schemeClr val="tx1"/>
                </a:solidFill>
              </a:rPr>
              <a:t> </a:t>
            </a:r>
            <a:r>
              <a:rPr lang="en-US" altLang="en-US">
                <a:solidFill>
                  <a:schemeClr val="tx1"/>
                </a:solidFill>
                <a:latin typeface="Courier New" panose="02070309020205020404" pitchFamily="49" charset="0"/>
              </a:rPr>
              <a:t>ANY</a:t>
            </a:r>
            <a:r>
              <a:rPr lang="en-US" altLang="en-US">
                <a:solidFill>
                  <a:schemeClr val="tx1"/>
                </a:solidFill>
              </a:rPr>
              <a:t> </a:t>
            </a:r>
            <a:r>
              <a:rPr lang="en-US" altLang="en-US">
                <a:solidFill>
                  <a:schemeClr val="tx1"/>
                </a:solidFill>
                <a:latin typeface="Courier New" panose="02070309020205020404" pitchFamily="49" charset="0"/>
              </a:rPr>
              <a:t>VIEW</a:t>
            </a:r>
            <a:r>
              <a:rPr lang="en-US" altLang="en-US">
                <a:solidFill>
                  <a:schemeClr val="tx1"/>
                </a:solidFill>
              </a:rPr>
              <a:t> privilege</a:t>
            </a:r>
            <a:r>
              <a:rPr lang="en-US" altLang="en-US"/>
              <a:t> can remove a view.</a:t>
            </a:r>
          </a:p>
          <a:p>
            <a:pPr lvl="1"/>
            <a:r>
              <a:rPr lang="en-US" altLang="en-US"/>
              <a:t>In the syntax:</a:t>
            </a:r>
          </a:p>
          <a:p>
            <a:pPr lvl="1"/>
            <a:r>
              <a:rPr lang="en-US" altLang="en-US" i="1">
                <a:latin typeface="Courier New" panose="02070309020205020404" pitchFamily="49" charset="0"/>
              </a:rPr>
              <a:t>view</a:t>
            </a:r>
            <a:r>
              <a:rPr lang="en-US" altLang="en-US" i="1"/>
              <a:t>	</a:t>
            </a:r>
            <a:r>
              <a:rPr lang="en-US" altLang="en-US"/>
              <a:t>is the name of the view</a:t>
            </a:r>
          </a:p>
        </p:txBody>
      </p:sp>
    </p:spTree>
    <p:extLst>
      <p:ext uri="{BB962C8B-B14F-4D97-AF65-F5344CB8AC3E}">
        <p14:creationId xmlns:p14="http://schemas.microsoft.com/office/powerpoint/2010/main" val="1880636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Develop PL/SQL Program Units   1 - </a:t>
            </a:r>
            <a:fld id="{0EBC8FE5-FCDF-410C-B4DC-A9A90CA68940}" type="slidenum">
              <a:rPr lang="en-US" altLang="en-US"/>
              <a:pPr/>
              <a:t>12</a:t>
            </a:fld>
            <a:endParaRPr lang="en-US" altLang="en-US"/>
          </a:p>
        </p:txBody>
      </p:sp>
      <p:sp>
        <p:nvSpPr>
          <p:cNvPr id="344068" name="Rectangle 4"/>
          <p:cNvSpPr>
            <a:spLocks noGrp="1" noRot="1" noChangeAspect="1" noChangeArrowheads="1" noTextEdit="1"/>
          </p:cNvSpPr>
          <p:nvPr>
            <p:ph type="sldImg"/>
          </p:nvPr>
        </p:nvSpPr>
        <p:spPr>
          <a:ln/>
        </p:spPr>
      </p:sp>
      <p:sp>
        <p:nvSpPr>
          <p:cNvPr id="344069" name="Rectangle 5"/>
          <p:cNvSpPr>
            <a:spLocks noGrp="1" noChangeArrowheads="1"/>
          </p:cNvSpPr>
          <p:nvPr>
            <p:ph type="body" idx="1"/>
          </p:nvPr>
        </p:nvSpPr>
        <p:spPr/>
        <p:txBody>
          <a:bodyPr/>
          <a:lstStyle/>
          <a:p>
            <a:r>
              <a:rPr lang="en-US" altLang="en-US"/>
              <a:t>Definition of a Procedure</a:t>
            </a:r>
          </a:p>
          <a:p>
            <a:pPr lvl="1"/>
            <a:r>
              <a:rPr lang="en-US" altLang="en-US"/>
              <a:t>A </a:t>
            </a:r>
            <a:r>
              <a:rPr lang="en-US" altLang="en-US">
                <a:solidFill>
                  <a:schemeClr val="tx1"/>
                </a:solidFill>
              </a:rPr>
              <a:t>procedure</a:t>
            </a:r>
            <a:r>
              <a:rPr lang="en-US" altLang="en-US"/>
              <a:t> is a named PL/SQL block that can accept parameters (sometimes referred to as arguments). Generally, you use a procedure to perform an action. It has a header, a declaration section, an executable section, and an optional exception-handling section. A procedure is invoked by using the procedure name in the execution section of another PL/SQL block.</a:t>
            </a:r>
          </a:p>
          <a:p>
            <a:pPr lvl="1"/>
            <a:r>
              <a:rPr lang="en-US" altLang="en-US"/>
              <a:t>A procedure is compiled and stored in the database as a schema object. If you are using the procedures with Oracle Forms and Reports, then they can be compiled within the Oracle Forms or Oracle Reports executables.</a:t>
            </a:r>
          </a:p>
          <a:p>
            <a:pPr lvl="1"/>
            <a:r>
              <a:rPr lang="en-US" altLang="en-US"/>
              <a:t>Procedures promote reusability and maintainability. When validated, they can be used in any number of applications. If the requirements change, only the procedure needs to be updated.</a:t>
            </a:r>
          </a:p>
        </p:txBody>
      </p:sp>
    </p:spTree>
    <p:extLst>
      <p:ext uri="{BB962C8B-B14F-4D97-AF65-F5344CB8AC3E}">
        <p14:creationId xmlns:p14="http://schemas.microsoft.com/office/powerpoint/2010/main" val="1063927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10/4/2016</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10/4/2016</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10/4/2016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92254" y="169156"/>
            <a:ext cx="1465510" cy="7579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 SQL</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6" name="Rectangle 1030"/>
          <p:cNvSpPr>
            <a:spLocks noGrp="1" noChangeArrowheads="1"/>
          </p:cNvSpPr>
          <p:nvPr>
            <p:ph type="title"/>
          </p:nvPr>
        </p:nvSpPr>
        <p:spPr/>
        <p:txBody>
          <a:bodyPr/>
          <a:lstStyle/>
          <a:p>
            <a:r>
              <a:rPr lang="en-US" altLang="en-US"/>
              <a:t>Removing a View</a:t>
            </a:r>
          </a:p>
        </p:txBody>
      </p:sp>
      <p:sp>
        <p:nvSpPr>
          <p:cNvPr id="343047" name="Rectangle 1031"/>
          <p:cNvSpPr>
            <a:spLocks noGrp="1" noChangeArrowheads="1"/>
          </p:cNvSpPr>
          <p:nvPr>
            <p:ph type="body" idx="4294967295"/>
          </p:nvPr>
        </p:nvSpPr>
        <p:spPr>
          <a:xfrm>
            <a:off x="2133600" y="2016061"/>
            <a:ext cx="7918450" cy="695325"/>
          </a:xfrm>
          <a:prstGeom prst="rect">
            <a:avLst/>
          </a:prstGeom>
        </p:spPr>
        <p:txBody>
          <a:bodyPr>
            <a:normAutofit fontScale="92500" lnSpcReduction="20000"/>
          </a:bodyPr>
          <a:lstStyle/>
          <a:p>
            <a:r>
              <a:rPr lang="en-US" altLang="en-US" dirty="0"/>
              <a:t>You can remove a view without losing data because a view is based on underlying tables in the database.</a:t>
            </a:r>
          </a:p>
        </p:txBody>
      </p:sp>
      <p:sp>
        <p:nvSpPr>
          <p:cNvPr id="343044" name="Rectangle 1028"/>
          <p:cNvSpPr>
            <a:spLocks noChangeArrowheads="1"/>
          </p:cNvSpPr>
          <p:nvPr/>
        </p:nvSpPr>
        <p:spPr bwMode="blackGray">
          <a:xfrm>
            <a:off x="2362200" y="2928872"/>
            <a:ext cx="7467600" cy="3381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DROP VIEW </a:t>
            </a:r>
            <a:r>
              <a:rPr lang="en-US" altLang="en-US" sz="1800" i="1">
                <a:solidFill>
                  <a:srgbClr val="000000"/>
                </a:solidFill>
                <a:latin typeface="Courier New" panose="02070309020205020404" pitchFamily="49" charset="0"/>
              </a:rPr>
              <a:t>view</a:t>
            </a:r>
            <a:r>
              <a:rPr lang="en-US" altLang="en-US" sz="1800">
                <a:solidFill>
                  <a:srgbClr val="000000"/>
                </a:solidFill>
                <a:latin typeface="Courier New" panose="02070309020205020404" pitchFamily="49" charset="0"/>
              </a:rPr>
              <a:t>;</a:t>
            </a:r>
          </a:p>
        </p:txBody>
      </p:sp>
      <p:sp>
        <p:nvSpPr>
          <p:cNvPr id="343045" name="Rectangle 1029"/>
          <p:cNvSpPr>
            <a:spLocks noChangeArrowheads="1"/>
          </p:cNvSpPr>
          <p:nvPr/>
        </p:nvSpPr>
        <p:spPr bwMode="blackGray">
          <a:xfrm>
            <a:off x="2362201" y="3559111"/>
            <a:ext cx="7477125" cy="6572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DROP VIEW empvu80;</a:t>
            </a:r>
          </a:p>
          <a:p>
            <a:pPr eaLnBrk="0" hangingPunct="0">
              <a:buClrTx/>
              <a:buFontTx/>
              <a:buNone/>
            </a:pPr>
            <a:endParaRPr lang="en-US" altLang="en-US" sz="1800">
              <a:solidFill>
                <a:srgbClr val="000000"/>
              </a:solidFill>
              <a:latin typeface="Courier New" panose="02070309020205020404" pitchFamily="49" charset="0"/>
            </a:endParaRPr>
          </a:p>
        </p:txBody>
      </p:sp>
      <p:pic>
        <p:nvPicPr>
          <p:cNvPr id="343048" name="Picture 1032" descr="C:\project-SQLFund1\images\img11-dropvie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1" y="3919472"/>
            <a:ext cx="2308225" cy="21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924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Procedures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75430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title"/>
          </p:nvPr>
        </p:nvSpPr>
        <p:spPr>
          <a:xfrm>
            <a:off x="913775" y="592759"/>
            <a:ext cx="10364451" cy="1596177"/>
          </a:xfrm>
        </p:spPr>
        <p:txBody>
          <a:bodyPr/>
          <a:lstStyle/>
          <a:p>
            <a:r>
              <a:rPr lang="en-US" altLang="en-US" dirty="0"/>
              <a:t>What Are Procedures?</a:t>
            </a:r>
          </a:p>
        </p:txBody>
      </p:sp>
      <p:sp>
        <p:nvSpPr>
          <p:cNvPr id="343044" name="Rectangle 4"/>
          <p:cNvSpPr>
            <a:spLocks noGrp="1" noChangeArrowheads="1"/>
          </p:cNvSpPr>
          <p:nvPr>
            <p:ph type="body" idx="4294967295"/>
          </p:nvPr>
        </p:nvSpPr>
        <p:spPr>
          <a:xfrm>
            <a:off x="2133600" y="1821289"/>
            <a:ext cx="7918450" cy="1163638"/>
          </a:xfrm>
          <a:prstGeom prst="rect">
            <a:avLst/>
          </a:prstGeom>
        </p:spPr>
        <p:txBody>
          <a:bodyPr>
            <a:normAutofit lnSpcReduction="10000"/>
          </a:bodyPr>
          <a:lstStyle/>
          <a:p>
            <a:pPr lvl="1"/>
            <a:r>
              <a:rPr lang="en-US" altLang="en-US" dirty="0"/>
              <a:t>Are a type of subprogram that perform an action</a:t>
            </a:r>
          </a:p>
          <a:p>
            <a:pPr lvl="1"/>
            <a:r>
              <a:rPr lang="en-US" altLang="en-US" dirty="0"/>
              <a:t>Can be stored in the database as a schema object</a:t>
            </a:r>
          </a:p>
          <a:p>
            <a:pPr lvl="1"/>
            <a:r>
              <a:rPr lang="en-US" altLang="en-US" dirty="0"/>
              <a:t>Promote reusability and maintainability</a:t>
            </a:r>
          </a:p>
        </p:txBody>
      </p:sp>
      <p:grpSp>
        <p:nvGrpSpPr>
          <p:cNvPr id="343051" name="Group 11"/>
          <p:cNvGrpSpPr>
            <a:grpSpLocks/>
          </p:cNvGrpSpPr>
          <p:nvPr/>
        </p:nvGrpSpPr>
        <p:grpSpPr bwMode="auto">
          <a:xfrm>
            <a:off x="4320773" y="3203870"/>
            <a:ext cx="2584450" cy="2876550"/>
            <a:chOff x="1924" y="1994"/>
            <a:chExt cx="1628" cy="1812"/>
          </a:xfrm>
        </p:grpSpPr>
        <p:pic>
          <p:nvPicPr>
            <p:cNvPr id="343042" name="Picture 2" descr="iAS_Icons: Database with Seg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24" y="1994"/>
              <a:ext cx="1628" cy="1628"/>
            </a:xfrm>
            <a:prstGeom prst="rect">
              <a:avLst/>
            </a:prstGeom>
            <a:noFill/>
            <a:extLst>
              <a:ext uri="{909E8E84-426E-40DD-AFC4-6F175D3DCCD1}">
                <a14:hiddenFill xmlns:a14="http://schemas.microsoft.com/office/drawing/2010/main">
                  <a:solidFill>
                    <a:srgbClr val="FFFFFF"/>
                  </a:solidFill>
                </a14:hiddenFill>
              </a:ext>
            </a:extLst>
          </p:spPr>
        </p:pic>
        <p:sp>
          <p:nvSpPr>
            <p:cNvPr id="343045" name="Rectangle 5"/>
            <p:cNvSpPr>
              <a:spLocks noChangeArrowheads="1"/>
            </p:cNvSpPr>
            <p:nvPr/>
          </p:nvSpPr>
          <p:spPr bwMode="auto">
            <a:xfrm>
              <a:off x="2122" y="3600"/>
              <a:ext cx="122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altLang="en-US" sz="1600" b="1">
                  <a:latin typeface="Arial" panose="020B0604020202020204" pitchFamily="34" charset="0"/>
                </a:rPr>
                <a:t>Procedures</a:t>
              </a:r>
              <a:endParaRPr lang="en-US" altLang="en-US" sz="2200" b="1">
                <a:latin typeface="Arial" panose="020B0604020202020204" pitchFamily="34" charset="0"/>
              </a:endParaRPr>
            </a:p>
          </p:txBody>
        </p:sp>
        <p:pic>
          <p:nvPicPr>
            <p:cNvPr id="343049" name="Picture 9" descr="Diagram: Reuse, Recycle, Cycle, Pro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014" y="2880"/>
              <a:ext cx="722" cy="7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741408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US" dirty="0"/>
              <a:t>DELIMITER //</a:t>
            </a:r>
          </a:p>
          <a:p>
            <a:pPr marL="0" indent="0">
              <a:buNone/>
            </a:pPr>
            <a:r>
              <a:rPr lang="en-US" dirty="0"/>
              <a:t>CREATE PROCEDURE </a:t>
            </a:r>
            <a:r>
              <a:rPr lang="en-US" dirty="0" err="1"/>
              <a:t>country_hos</a:t>
            </a:r>
            <a:endParaRPr lang="en-US" dirty="0"/>
          </a:p>
          <a:p>
            <a:pPr marL="0" indent="0">
              <a:buNone/>
            </a:pPr>
            <a:r>
              <a:rPr lang="en-US" dirty="0"/>
              <a:t>(IN con CHAR(20))</a:t>
            </a:r>
          </a:p>
          <a:p>
            <a:pPr marL="0" indent="0">
              <a:buNone/>
            </a:pPr>
            <a:r>
              <a:rPr lang="en-US" dirty="0"/>
              <a:t>BEGIN</a:t>
            </a:r>
          </a:p>
          <a:p>
            <a:pPr marL="0" indent="0">
              <a:buNone/>
            </a:pPr>
            <a:r>
              <a:rPr lang="en-US" dirty="0"/>
              <a:t>  SELECT Name, </a:t>
            </a:r>
            <a:r>
              <a:rPr lang="en-US" dirty="0" err="1"/>
              <a:t>HeadOfState</a:t>
            </a:r>
            <a:r>
              <a:rPr lang="en-US" dirty="0"/>
              <a:t> FROM Country</a:t>
            </a:r>
          </a:p>
          <a:p>
            <a:pPr marL="0" indent="0">
              <a:buNone/>
            </a:pPr>
            <a:r>
              <a:rPr lang="en-US" dirty="0"/>
              <a:t>  WHERE Continent = con;</a:t>
            </a:r>
          </a:p>
          <a:p>
            <a:pPr marL="0" indent="0">
              <a:buNone/>
            </a:pPr>
            <a:r>
              <a:rPr lang="en-US" dirty="0"/>
              <a:t>END //</a:t>
            </a:r>
          </a:p>
          <a:p>
            <a:pPr marL="0" indent="0">
              <a:buNone/>
            </a:pPr>
            <a:r>
              <a:rPr lang="en-US" dirty="0"/>
              <a:t>DELIMITER ;</a:t>
            </a:r>
          </a:p>
        </p:txBody>
      </p:sp>
      <p:sp>
        <p:nvSpPr>
          <p:cNvPr id="6" name="Content Placeholder 5"/>
          <p:cNvSpPr>
            <a:spLocks noGrp="1"/>
          </p:cNvSpPr>
          <p:nvPr>
            <p:ph sz="quarter" idx="14"/>
          </p:nvPr>
        </p:nvSpPr>
        <p:spPr>
          <a:xfrm>
            <a:off x="6172200" y="2756079"/>
            <a:ext cx="5105400" cy="3035120"/>
          </a:xfrm>
        </p:spPr>
        <p:txBody>
          <a:bodyPr/>
          <a:lstStyle/>
          <a:p>
            <a:pPr marL="0" indent="0">
              <a:buNone/>
            </a:pPr>
            <a:r>
              <a:rPr lang="en-US" dirty="0"/>
              <a:t>CALL </a:t>
            </a:r>
            <a:r>
              <a:rPr lang="en-US" dirty="0" err="1"/>
              <a:t>country_hos</a:t>
            </a:r>
            <a:r>
              <a:rPr lang="en-US" dirty="0"/>
              <a:t>('Europe');</a:t>
            </a:r>
          </a:p>
        </p:txBody>
      </p:sp>
      <p:sp>
        <p:nvSpPr>
          <p:cNvPr id="4" name="Footer Placeholder 3"/>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59032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a:t>
            </a:r>
          </a:p>
        </p:txBody>
      </p:sp>
      <p:sp>
        <p:nvSpPr>
          <p:cNvPr id="7" name="Content Placeholder 6"/>
          <p:cNvSpPr>
            <a:spLocks noGrp="1"/>
          </p:cNvSpPr>
          <p:nvPr>
            <p:ph sz="quarter" idx="13"/>
          </p:nvPr>
        </p:nvSpPr>
        <p:spPr/>
        <p:txBody>
          <a:bodyPr/>
          <a:lstStyle/>
          <a:p>
            <a:pPr marL="0" indent="0">
              <a:buNone/>
            </a:pPr>
            <a:r>
              <a:rPr lang="en-US" dirty="0" smtClean="0"/>
              <a:t>To </a:t>
            </a:r>
            <a:r>
              <a:rPr lang="en-US" dirty="0"/>
              <a:t>declare a variable inside a stored procedure, you use the DECLARE  statement as follows:</a:t>
            </a:r>
          </a:p>
          <a:p>
            <a:pPr marL="0" indent="0" algn="ctr">
              <a:buNone/>
            </a:pPr>
            <a:r>
              <a:rPr lang="en-US" dirty="0"/>
              <a:t>DECLARE </a:t>
            </a:r>
            <a:r>
              <a:rPr lang="en-US" dirty="0" err="1"/>
              <a:t>variable_name</a:t>
            </a:r>
            <a:r>
              <a:rPr lang="en-US" dirty="0"/>
              <a:t> datatype(size) DEFAULT </a:t>
            </a:r>
            <a:r>
              <a:rPr lang="en-US" dirty="0" err="1"/>
              <a:t>default_value</a:t>
            </a:r>
            <a:r>
              <a:rPr lang="en-US" dirty="0" smtClean="0"/>
              <a:t>;</a:t>
            </a:r>
          </a:p>
          <a:p>
            <a:pPr marL="0" indent="0">
              <a:buNone/>
            </a:pPr>
            <a:r>
              <a:rPr lang="en-US" dirty="0"/>
              <a:t>DECLARE </a:t>
            </a:r>
            <a:r>
              <a:rPr lang="en-US" dirty="0" err="1" smtClean="0"/>
              <a:t>total_sale</a:t>
            </a:r>
            <a:r>
              <a:rPr lang="en-US" dirty="0" smtClean="0"/>
              <a:t> </a:t>
            </a:r>
            <a:r>
              <a:rPr lang="en-US" dirty="0"/>
              <a:t>INT DEFAULT 0</a:t>
            </a:r>
            <a:r>
              <a:rPr lang="en-US" dirty="0" smtClean="0"/>
              <a:t>;</a:t>
            </a:r>
          </a:p>
          <a:p>
            <a:pPr marL="0" indent="0">
              <a:buNone/>
            </a:pPr>
            <a:r>
              <a:rPr lang="es-ES" dirty="0"/>
              <a:t>DECLARE x, y INT DEFAULT 0;</a:t>
            </a:r>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93583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variables</a:t>
            </a:r>
          </a:p>
        </p:txBody>
      </p:sp>
      <p:sp>
        <p:nvSpPr>
          <p:cNvPr id="3" name="Content Placeholder 2"/>
          <p:cNvSpPr>
            <a:spLocks noGrp="1"/>
          </p:cNvSpPr>
          <p:nvPr>
            <p:ph sz="quarter" idx="13"/>
          </p:nvPr>
        </p:nvSpPr>
        <p:spPr/>
        <p:txBody>
          <a:bodyPr/>
          <a:lstStyle/>
          <a:p>
            <a:pPr marL="0" indent="0">
              <a:buNone/>
            </a:pPr>
            <a:r>
              <a:rPr lang="en-US" dirty="0"/>
              <a:t>DECLARE </a:t>
            </a:r>
            <a:r>
              <a:rPr lang="en-US" dirty="0" err="1"/>
              <a:t>total_count</a:t>
            </a:r>
            <a:r>
              <a:rPr lang="en-US" dirty="0"/>
              <a:t> INT DEFAULT 0;</a:t>
            </a:r>
          </a:p>
          <a:p>
            <a:pPr marL="0" indent="0">
              <a:buNone/>
            </a:pPr>
            <a:r>
              <a:rPr lang="en-US" dirty="0"/>
              <a:t>SET </a:t>
            </a:r>
            <a:r>
              <a:rPr lang="en-US" dirty="0" err="1"/>
              <a:t>total_count</a:t>
            </a:r>
            <a:r>
              <a:rPr lang="en-US" dirty="0"/>
              <a:t> = 10</a:t>
            </a:r>
            <a:r>
              <a:rPr lang="en-US" dirty="0" smtClean="0"/>
              <a:t>;</a:t>
            </a:r>
          </a:p>
          <a:p>
            <a:pPr marL="0" indent="0" algn="ctr">
              <a:buNone/>
            </a:pPr>
            <a:r>
              <a:rPr lang="en-US" dirty="0" smtClean="0"/>
              <a:t>OR</a:t>
            </a:r>
            <a:endParaRPr lang="en-US" dirty="0"/>
          </a:p>
          <a:p>
            <a:pPr marL="0" indent="0">
              <a:buNone/>
            </a:pPr>
            <a:r>
              <a:rPr lang="en-US" dirty="0"/>
              <a:t>DECLARE </a:t>
            </a:r>
            <a:r>
              <a:rPr lang="en-US" dirty="0" err="1"/>
              <a:t>total_products</a:t>
            </a:r>
            <a:r>
              <a:rPr lang="en-US" dirty="0"/>
              <a:t> INT DEFAULT </a:t>
            </a:r>
            <a:r>
              <a:rPr lang="en-US" dirty="0" smtClean="0"/>
              <a:t>0;</a:t>
            </a:r>
            <a:endParaRPr lang="en-US" dirty="0"/>
          </a:p>
          <a:p>
            <a:pPr marL="0" indent="0">
              <a:buNone/>
            </a:pPr>
            <a:r>
              <a:rPr lang="en-US" dirty="0" smtClean="0"/>
              <a:t>SELECT </a:t>
            </a:r>
            <a:r>
              <a:rPr lang="en-US" dirty="0"/>
              <a:t>COUNT(*) INTO </a:t>
            </a:r>
            <a:r>
              <a:rPr lang="en-US" dirty="0" err="1" smtClean="0"/>
              <a:t>total_products</a:t>
            </a:r>
            <a:r>
              <a:rPr lang="en-US" dirty="0" smtClean="0"/>
              <a:t> FROM products;</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4594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scope</a:t>
            </a:r>
          </a:p>
        </p:txBody>
      </p:sp>
      <p:sp>
        <p:nvSpPr>
          <p:cNvPr id="3" name="Content Placeholder 2"/>
          <p:cNvSpPr>
            <a:spLocks noGrp="1"/>
          </p:cNvSpPr>
          <p:nvPr>
            <p:ph sz="quarter" idx="13"/>
          </p:nvPr>
        </p:nvSpPr>
        <p:spPr/>
        <p:txBody>
          <a:bodyPr/>
          <a:lstStyle/>
          <a:p>
            <a:r>
              <a:rPr lang="en-US" dirty="0"/>
              <a:t>A variable has its own scope that defines its lifetime. If you declare a variable inside a stored procedure, it will be out of scope when the END statement of stored procedure reached</a:t>
            </a:r>
            <a:r>
              <a:rPr lang="en-US" dirty="0" smtClean="0"/>
              <a:t>.</a:t>
            </a:r>
          </a:p>
          <a:p>
            <a:r>
              <a:rPr lang="en-US" dirty="0"/>
              <a:t>A variable that begins with the @ sign is session variable. It is available and accessible until the session ends.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4922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ltLang="en-US"/>
              <a:t>Comparing the Parameter Modes</a:t>
            </a:r>
          </a:p>
        </p:txBody>
      </p:sp>
      <p:grpSp>
        <p:nvGrpSpPr>
          <p:cNvPr id="363523" name="Group 3"/>
          <p:cNvGrpSpPr>
            <a:grpSpLocks/>
          </p:cNvGrpSpPr>
          <p:nvPr/>
        </p:nvGrpSpPr>
        <p:grpSpPr bwMode="auto">
          <a:xfrm>
            <a:off x="1300766" y="1997302"/>
            <a:ext cx="9659155" cy="4265613"/>
            <a:chOff x="390" y="1225"/>
            <a:chExt cx="4944" cy="2687"/>
          </a:xfrm>
        </p:grpSpPr>
        <p:sp>
          <p:nvSpPr>
            <p:cNvPr id="363524" name="Rectangle 4"/>
            <p:cNvSpPr>
              <a:spLocks noChangeArrowheads="1"/>
            </p:cNvSpPr>
            <p:nvPr/>
          </p:nvSpPr>
          <p:spPr bwMode="blackWhite">
            <a:xfrm>
              <a:off x="3654" y="3458"/>
              <a:ext cx="1680" cy="454"/>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Cannot be assigned</a:t>
              </a:r>
            </a:p>
            <a:p>
              <a:r>
                <a:rPr lang="en-US" altLang="en-US" sz="1600"/>
                <a:t>a default value</a:t>
              </a:r>
            </a:p>
          </p:txBody>
        </p:sp>
        <p:sp>
          <p:nvSpPr>
            <p:cNvPr id="363525" name="Rectangle 5"/>
            <p:cNvSpPr>
              <a:spLocks noChangeArrowheads="1"/>
            </p:cNvSpPr>
            <p:nvPr/>
          </p:nvSpPr>
          <p:spPr bwMode="blackWhite">
            <a:xfrm>
              <a:off x="2262" y="3458"/>
              <a:ext cx="1392" cy="454"/>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Cannot be assigned</a:t>
              </a:r>
            </a:p>
            <a:p>
              <a:r>
                <a:rPr lang="en-US" altLang="en-US" sz="1600"/>
                <a:t>a default value</a:t>
              </a:r>
            </a:p>
          </p:txBody>
        </p:sp>
        <p:sp>
          <p:nvSpPr>
            <p:cNvPr id="363526" name="Rectangle 6"/>
            <p:cNvSpPr>
              <a:spLocks noChangeArrowheads="1"/>
            </p:cNvSpPr>
            <p:nvPr/>
          </p:nvSpPr>
          <p:spPr bwMode="blackWhite">
            <a:xfrm>
              <a:off x="390" y="3458"/>
              <a:ext cx="1872" cy="454"/>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Can be assigned a default value</a:t>
              </a:r>
            </a:p>
          </p:txBody>
        </p:sp>
        <p:sp>
          <p:nvSpPr>
            <p:cNvPr id="363527" name="Rectangle 7"/>
            <p:cNvSpPr>
              <a:spLocks noChangeArrowheads="1"/>
            </p:cNvSpPr>
            <p:nvPr/>
          </p:nvSpPr>
          <p:spPr bwMode="blackWhite">
            <a:xfrm>
              <a:off x="3654" y="2881"/>
              <a:ext cx="1680" cy="577"/>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Must be a variable</a:t>
              </a:r>
            </a:p>
            <a:p>
              <a:endParaRPr lang="en-US" altLang="en-US" sz="1600"/>
            </a:p>
          </p:txBody>
        </p:sp>
        <p:sp>
          <p:nvSpPr>
            <p:cNvPr id="363528" name="Rectangle 8"/>
            <p:cNvSpPr>
              <a:spLocks noChangeArrowheads="1"/>
            </p:cNvSpPr>
            <p:nvPr/>
          </p:nvSpPr>
          <p:spPr bwMode="blackWhite">
            <a:xfrm>
              <a:off x="2262" y="2881"/>
              <a:ext cx="1392" cy="577"/>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Must be a variable</a:t>
              </a:r>
            </a:p>
            <a:p>
              <a:endParaRPr lang="en-US" altLang="en-US" sz="1600"/>
            </a:p>
          </p:txBody>
        </p:sp>
        <p:sp>
          <p:nvSpPr>
            <p:cNvPr id="363529" name="Rectangle 9"/>
            <p:cNvSpPr>
              <a:spLocks noChangeArrowheads="1"/>
            </p:cNvSpPr>
            <p:nvPr/>
          </p:nvSpPr>
          <p:spPr bwMode="blackWhite">
            <a:xfrm>
              <a:off x="390" y="2881"/>
              <a:ext cx="1872" cy="577"/>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Actual parameter can be a literal, expression, constant, or initialized variable</a:t>
              </a:r>
            </a:p>
          </p:txBody>
        </p:sp>
        <p:sp>
          <p:nvSpPr>
            <p:cNvPr id="363530" name="Rectangle 10"/>
            <p:cNvSpPr>
              <a:spLocks noChangeArrowheads="1"/>
            </p:cNvSpPr>
            <p:nvPr/>
          </p:nvSpPr>
          <p:spPr bwMode="blackWhite">
            <a:xfrm>
              <a:off x="3654" y="2427"/>
              <a:ext cx="1680" cy="454"/>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Initialized variable</a:t>
              </a:r>
            </a:p>
            <a:p>
              <a:endParaRPr lang="en-US" altLang="en-US" sz="1600"/>
            </a:p>
          </p:txBody>
        </p:sp>
        <p:sp>
          <p:nvSpPr>
            <p:cNvPr id="363531" name="Rectangle 11"/>
            <p:cNvSpPr>
              <a:spLocks noChangeArrowheads="1"/>
            </p:cNvSpPr>
            <p:nvPr/>
          </p:nvSpPr>
          <p:spPr bwMode="blackWhite">
            <a:xfrm>
              <a:off x="2262" y="2427"/>
              <a:ext cx="1392" cy="454"/>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Uninitialized variable	</a:t>
              </a:r>
            </a:p>
          </p:txBody>
        </p:sp>
        <p:sp>
          <p:nvSpPr>
            <p:cNvPr id="363532" name="Rectangle 12"/>
            <p:cNvSpPr>
              <a:spLocks noChangeArrowheads="1"/>
            </p:cNvSpPr>
            <p:nvPr/>
          </p:nvSpPr>
          <p:spPr bwMode="blackWhite">
            <a:xfrm>
              <a:off x="390" y="2427"/>
              <a:ext cx="1872" cy="454"/>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Formal parameter acts as a constant</a:t>
              </a:r>
            </a:p>
          </p:txBody>
        </p:sp>
        <p:sp>
          <p:nvSpPr>
            <p:cNvPr id="363533" name="Rectangle 13"/>
            <p:cNvSpPr>
              <a:spLocks noChangeArrowheads="1"/>
            </p:cNvSpPr>
            <p:nvPr/>
          </p:nvSpPr>
          <p:spPr bwMode="blackWhite">
            <a:xfrm>
              <a:off x="390" y="1850"/>
              <a:ext cx="1872" cy="577"/>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Value is passed into subprogram</a:t>
              </a:r>
            </a:p>
          </p:txBody>
        </p:sp>
        <p:sp>
          <p:nvSpPr>
            <p:cNvPr id="363534" name="Rectangle 14"/>
            <p:cNvSpPr>
              <a:spLocks noChangeArrowheads="1"/>
            </p:cNvSpPr>
            <p:nvPr/>
          </p:nvSpPr>
          <p:spPr bwMode="blackWhite">
            <a:xfrm>
              <a:off x="390" y="1547"/>
              <a:ext cx="1872" cy="303"/>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Default mode</a:t>
              </a:r>
            </a:p>
          </p:txBody>
        </p:sp>
        <p:sp>
          <p:nvSpPr>
            <p:cNvPr id="363535" name="Rectangle 15"/>
            <p:cNvSpPr>
              <a:spLocks noChangeArrowheads="1"/>
            </p:cNvSpPr>
            <p:nvPr/>
          </p:nvSpPr>
          <p:spPr bwMode="blackWhite">
            <a:xfrm>
              <a:off x="390" y="1225"/>
              <a:ext cx="1872" cy="322"/>
            </a:xfrm>
            <a:prstGeom prst="rect">
              <a:avLst/>
            </a:prstGeom>
            <a:solidFill>
              <a:srgbClr val="99CCFF"/>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gn="ctr"/>
              <a:r>
                <a:rPr lang="en-US" altLang="en-US" sz="1800">
                  <a:latin typeface="Courier New" panose="02070309020205020404" pitchFamily="49" charset="0"/>
                </a:rPr>
                <a:t>IN</a:t>
              </a:r>
            </a:p>
          </p:txBody>
        </p:sp>
        <p:sp>
          <p:nvSpPr>
            <p:cNvPr id="363536" name="Rectangle 16"/>
            <p:cNvSpPr>
              <a:spLocks noChangeArrowheads="1"/>
            </p:cNvSpPr>
            <p:nvPr/>
          </p:nvSpPr>
          <p:spPr bwMode="blackWhite">
            <a:xfrm>
              <a:off x="3654" y="1547"/>
              <a:ext cx="1680" cy="303"/>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dirty="0"/>
                <a:t>Must be specified</a:t>
              </a:r>
            </a:p>
          </p:txBody>
        </p:sp>
        <p:sp>
          <p:nvSpPr>
            <p:cNvPr id="363537" name="Rectangle 17"/>
            <p:cNvSpPr>
              <a:spLocks noChangeArrowheads="1"/>
            </p:cNvSpPr>
            <p:nvPr/>
          </p:nvSpPr>
          <p:spPr bwMode="blackWhite">
            <a:xfrm>
              <a:off x="2262" y="1547"/>
              <a:ext cx="1392" cy="303"/>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40000"/>
                </a:spcBef>
                <a:buClrTx/>
                <a:buFontTx/>
                <a:buNone/>
              </a:pPr>
              <a:r>
                <a:rPr lang="en-US" altLang="en-US" sz="1600" dirty="0">
                  <a:solidFill>
                    <a:schemeClr val="bg2"/>
                  </a:solidFill>
                </a:rPr>
                <a:t>Must be specified</a:t>
              </a:r>
            </a:p>
          </p:txBody>
        </p:sp>
        <p:sp>
          <p:nvSpPr>
            <p:cNvPr id="363538" name="Rectangle 18"/>
            <p:cNvSpPr>
              <a:spLocks noChangeArrowheads="1"/>
            </p:cNvSpPr>
            <p:nvPr/>
          </p:nvSpPr>
          <p:spPr bwMode="blackWhite">
            <a:xfrm>
              <a:off x="3654" y="1850"/>
              <a:ext cx="1680" cy="577"/>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Value passed into sub-program; value returned to calling environment</a:t>
              </a:r>
            </a:p>
          </p:txBody>
        </p:sp>
        <p:sp>
          <p:nvSpPr>
            <p:cNvPr id="363539" name="Rectangle 19"/>
            <p:cNvSpPr>
              <a:spLocks noChangeArrowheads="1"/>
            </p:cNvSpPr>
            <p:nvPr/>
          </p:nvSpPr>
          <p:spPr bwMode="blackWhite">
            <a:xfrm>
              <a:off x="3654" y="1225"/>
              <a:ext cx="1680" cy="322"/>
            </a:xfrm>
            <a:prstGeom prst="rect">
              <a:avLst/>
            </a:prstGeom>
            <a:solidFill>
              <a:srgbClr val="99CCFF"/>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gn="ctr"/>
              <a:r>
                <a:rPr lang="en-US" altLang="en-US" sz="1800">
                  <a:latin typeface="Courier New" panose="02070309020205020404" pitchFamily="49" charset="0"/>
                </a:rPr>
                <a:t>IN OUT</a:t>
              </a:r>
            </a:p>
          </p:txBody>
        </p:sp>
        <p:sp>
          <p:nvSpPr>
            <p:cNvPr id="363540" name="Rectangle 20"/>
            <p:cNvSpPr>
              <a:spLocks noChangeArrowheads="1"/>
            </p:cNvSpPr>
            <p:nvPr/>
          </p:nvSpPr>
          <p:spPr bwMode="blackWhite">
            <a:xfrm>
              <a:off x="2262" y="1850"/>
              <a:ext cx="1392" cy="577"/>
            </a:xfrm>
            <a:prstGeom prst="rect">
              <a:avLst/>
            </a:prstGeom>
            <a:solidFill>
              <a:srgbClr val="FFFFCC"/>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600"/>
                <a:t>Value is returned to the calling environment</a:t>
              </a:r>
            </a:p>
          </p:txBody>
        </p:sp>
        <p:sp>
          <p:nvSpPr>
            <p:cNvPr id="363541" name="Rectangle 21"/>
            <p:cNvSpPr>
              <a:spLocks noChangeArrowheads="1"/>
            </p:cNvSpPr>
            <p:nvPr/>
          </p:nvSpPr>
          <p:spPr bwMode="blackWhite">
            <a:xfrm>
              <a:off x="2262" y="1225"/>
              <a:ext cx="1392" cy="322"/>
            </a:xfrm>
            <a:prstGeom prst="rect">
              <a:avLst/>
            </a:prstGeom>
            <a:solidFill>
              <a:srgbClr val="99CCFF"/>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lvl1pPr algn="l" defTabSz="228600">
                <a:buClr>
                  <a:srgbClr val="000000"/>
                </a:buClr>
                <a:defRPr sz="2000">
                  <a:solidFill>
                    <a:schemeClr val="tx1"/>
                  </a:solidFill>
                  <a:latin typeface="Arial" panose="020B0604020202020204" pitchFamily="34" charset="0"/>
                </a:defRPr>
              </a:lvl1pPr>
              <a:lvl2pPr marL="100013" indent="14288" algn="l" defTabSz="228600">
                <a:buChar char="•"/>
                <a:defRPr sz="2000">
                  <a:solidFill>
                    <a:schemeClr val="tx1"/>
                  </a:solidFill>
                  <a:latin typeface="Arial" panose="020B0604020202020204" pitchFamily="34" charset="0"/>
                </a:defRPr>
              </a:lvl2pPr>
              <a:lvl3pPr marL="495300" indent="82550" algn="l" defTabSz="228600">
                <a:buChar char="–"/>
                <a:defRPr>
                  <a:solidFill>
                    <a:schemeClr val="tx1"/>
                  </a:solidFill>
                  <a:latin typeface="Arial" panose="020B0604020202020204" pitchFamily="34" charset="0"/>
                </a:defRPr>
              </a:lvl3pPr>
              <a:lvl4pPr marL="1147763" indent="-123825" algn="l" defTabSz="228600">
                <a:buClr>
                  <a:schemeClr val="accent2"/>
                </a:buClr>
                <a:buSzPct val="45000"/>
                <a:buChar char="—"/>
                <a:defRPr sz="1600">
                  <a:solidFill>
                    <a:schemeClr val="tx1"/>
                  </a:solidFill>
                  <a:latin typeface="Arial" panose="020B0604020202020204" pitchFamily="34" charset="0"/>
                </a:defRPr>
              </a:lvl4pPr>
              <a:lvl5pPr marL="1497013" indent="-125413" algn="l" defTabSz="228600">
                <a:buClr>
                  <a:schemeClr val="accent2"/>
                </a:buClr>
                <a:buSzPct val="55000"/>
                <a:buChar char="—"/>
                <a:defRPr sz="1400">
                  <a:solidFill>
                    <a:schemeClr val="tx1"/>
                  </a:solidFill>
                  <a:latin typeface="Arial" panose="020B0604020202020204" pitchFamily="34" charset="0"/>
                </a:defRPr>
              </a:lvl5pPr>
              <a:lvl6pPr marL="19542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4114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8686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325813" indent="-125413"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algn="ctr"/>
              <a:r>
                <a:rPr lang="en-US" altLang="en-US" sz="1800">
                  <a:latin typeface="Courier New" panose="02070309020205020404" pitchFamily="49" charset="0"/>
                </a:rPr>
                <a:t>OUT</a:t>
              </a:r>
            </a:p>
          </p:txBody>
        </p:sp>
        <p:sp>
          <p:nvSpPr>
            <p:cNvPr id="363542" name="Line 22"/>
            <p:cNvSpPr>
              <a:spLocks noChangeShapeType="1"/>
            </p:cNvSpPr>
            <p:nvPr/>
          </p:nvSpPr>
          <p:spPr bwMode="blackWhite">
            <a:xfrm>
              <a:off x="390" y="3912"/>
              <a:ext cx="187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43" name="Line 23"/>
            <p:cNvSpPr>
              <a:spLocks noChangeShapeType="1"/>
            </p:cNvSpPr>
            <p:nvPr/>
          </p:nvSpPr>
          <p:spPr bwMode="blackWhite">
            <a:xfrm>
              <a:off x="3648" y="1225"/>
              <a:ext cx="0" cy="26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44" name="Line 24"/>
            <p:cNvSpPr>
              <a:spLocks noChangeShapeType="1"/>
            </p:cNvSpPr>
            <p:nvPr/>
          </p:nvSpPr>
          <p:spPr bwMode="blackWhite">
            <a:xfrm>
              <a:off x="5334" y="1225"/>
              <a:ext cx="0" cy="32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45" name="Line 25"/>
            <p:cNvSpPr>
              <a:spLocks noChangeShapeType="1"/>
            </p:cNvSpPr>
            <p:nvPr/>
          </p:nvSpPr>
          <p:spPr bwMode="blackWhite">
            <a:xfrm>
              <a:off x="390" y="2427"/>
              <a:ext cx="494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46" name="Line 26"/>
            <p:cNvSpPr>
              <a:spLocks noChangeShapeType="1"/>
            </p:cNvSpPr>
            <p:nvPr/>
          </p:nvSpPr>
          <p:spPr bwMode="blackWhite">
            <a:xfrm>
              <a:off x="390" y="1850"/>
              <a:ext cx="494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3547" name="Line 27"/>
            <p:cNvSpPr>
              <a:spLocks noChangeShapeType="1"/>
            </p:cNvSpPr>
            <p:nvPr/>
          </p:nvSpPr>
          <p:spPr bwMode="blackWhite">
            <a:xfrm>
              <a:off x="5334" y="1547"/>
              <a:ext cx="0" cy="236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48" name="Line 28"/>
            <p:cNvSpPr>
              <a:spLocks noChangeShapeType="1"/>
            </p:cNvSpPr>
            <p:nvPr/>
          </p:nvSpPr>
          <p:spPr bwMode="blackWhite">
            <a:xfrm>
              <a:off x="2262" y="1225"/>
              <a:ext cx="307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49" name="Line 29"/>
            <p:cNvSpPr>
              <a:spLocks noChangeShapeType="1"/>
            </p:cNvSpPr>
            <p:nvPr/>
          </p:nvSpPr>
          <p:spPr bwMode="blackWhite">
            <a:xfrm>
              <a:off x="390" y="1225"/>
              <a:ext cx="187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50" name="Line 30"/>
            <p:cNvSpPr>
              <a:spLocks noChangeShapeType="1"/>
            </p:cNvSpPr>
            <p:nvPr/>
          </p:nvSpPr>
          <p:spPr bwMode="blackWhite">
            <a:xfrm>
              <a:off x="2262" y="1547"/>
              <a:ext cx="0" cy="236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3551" name="Line 31"/>
            <p:cNvSpPr>
              <a:spLocks noChangeShapeType="1"/>
            </p:cNvSpPr>
            <p:nvPr/>
          </p:nvSpPr>
          <p:spPr bwMode="blackWhite">
            <a:xfrm>
              <a:off x="2262" y="1547"/>
              <a:ext cx="3072"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52" name="Line 32"/>
            <p:cNvSpPr>
              <a:spLocks noChangeShapeType="1"/>
            </p:cNvSpPr>
            <p:nvPr/>
          </p:nvSpPr>
          <p:spPr bwMode="blackWhite">
            <a:xfrm>
              <a:off x="390" y="1547"/>
              <a:ext cx="1872"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53" name="Line 33"/>
            <p:cNvSpPr>
              <a:spLocks noChangeShapeType="1"/>
            </p:cNvSpPr>
            <p:nvPr/>
          </p:nvSpPr>
          <p:spPr bwMode="blackWhite">
            <a:xfrm>
              <a:off x="390" y="1547"/>
              <a:ext cx="0" cy="236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54" name="Line 34"/>
            <p:cNvSpPr>
              <a:spLocks noChangeShapeType="1"/>
            </p:cNvSpPr>
            <p:nvPr/>
          </p:nvSpPr>
          <p:spPr bwMode="blackWhite">
            <a:xfrm>
              <a:off x="390" y="1225"/>
              <a:ext cx="0" cy="32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55" name="Line 35"/>
            <p:cNvSpPr>
              <a:spLocks noChangeShapeType="1"/>
            </p:cNvSpPr>
            <p:nvPr/>
          </p:nvSpPr>
          <p:spPr bwMode="blackWhite">
            <a:xfrm>
              <a:off x="2262" y="1225"/>
              <a:ext cx="0" cy="32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3556" name="Line 36"/>
            <p:cNvSpPr>
              <a:spLocks noChangeShapeType="1"/>
            </p:cNvSpPr>
            <p:nvPr/>
          </p:nvSpPr>
          <p:spPr bwMode="blackWhite">
            <a:xfrm>
              <a:off x="2262" y="3912"/>
              <a:ext cx="307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lstStyle/>
            <a:p>
              <a:endParaRPr lang="en-US"/>
            </a:p>
          </p:txBody>
        </p:sp>
        <p:sp>
          <p:nvSpPr>
            <p:cNvPr id="363557" name="Line 37"/>
            <p:cNvSpPr>
              <a:spLocks noChangeShapeType="1"/>
            </p:cNvSpPr>
            <p:nvPr/>
          </p:nvSpPr>
          <p:spPr bwMode="auto">
            <a:xfrm>
              <a:off x="390" y="2881"/>
              <a:ext cx="494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3558" name="Line 38"/>
            <p:cNvSpPr>
              <a:spLocks noChangeShapeType="1"/>
            </p:cNvSpPr>
            <p:nvPr/>
          </p:nvSpPr>
          <p:spPr bwMode="auto">
            <a:xfrm>
              <a:off x="390" y="3458"/>
              <a:ext cx="494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7675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 parameter example</a:t>
            </a:r>
          </a:p>
        </p:txBody>
      </p:sp>
      <p:sp>
        <p:nvSpPr>
          <p:cNvPr id="5" name="Content Placeholder 4"/>
          <p:cNvSpPr>
            <a:spLocks noGrp="1"/>
          </p:cNvSpPr>
          <p:nvPr>
            <p:ph sz="quarter" idx="13"/>
          </p:nvPr>
        </p:nvSpPr>
        <p:spPr>
          <a:xfrm>
            <a:off x="913774" y="1880316"/>
            <a:ext cx="10363826" cy="3910884"/>
          </a:xfrm>
        </p:spPr>
        <p:txBody>
          <a:bodyPr>
            <a:normAutofit fontScale="85000" lnSpcReduction="20000"/>
          </a:bodyPr>
          <a:lstStyle/>
          <a:p>
            <a:pPr marL="0" indent="0">
              <a:buNone/>
            </a:pPr>
            <a:r>
              <a:rPr lang="en-US" dirty="0"/>
              <a:t>DELIMITER //</a:t>
            </a:r>
          </a:p>
          <a:p>
            <a:pPr marL="0" indent="0">
              <a:buNone/>
            </a:pPr>
            <a:r>
              <a:rPr lang="en-US" dirty="0"/>
              <a:t>CREATE PROCEDURE </a:t>
            </a:r>
            <a:r>
              <a:rPr lang="en-US" dirty="0" err="1"/>
              <a:t>GetOfficeByCountry</a:t>
            </a:r>
            <a:r>
              <a:rPr lang="en-US" dirty="0"/>
              <a:t>(IN </a:t>
            </a:r>
            <a:r>
              <a:rPr lang="en-US" dirty="0" err="1"/>
              <a:t>countryName</a:t>
            </a:r>
            <a:r>
              <a:rPr lang="en-US" dirty="0"/>
              <a:t> VARCHAR(255))</a:t>
            </a:r>
          </a:p>
          <a:p>
            <a:pPr marL="0" indent="0">
              <a:buNone/>
            </a:pPr>
            <a:r>
              <a:rPr lang="en-US" dirty="0"/>
              <a:t> BEGIN</a:t>
            </a:r>
          </a:p>
          <a:p>
            <a:pPr marL="0" indent="0">
              <a:buNone/>
            </a:pPr>
            <a:r>
              <a:rPr lang="en-US" dirty="0"/>
              <a:t> SELECT * </a:t>
            </a:r>
          </a:p>
          <a:p>
            <a:pPr marL="0" indent="0">
              <a:buNone/>
            </a:pPr>
            <a:r>
              <a:rPr lang="en-US" dirty="0"/>
              <a:t> FROM offices</a:t>
            </a:r>
          </a:p>
          <a:p>
            <a:pPr marL="0" indent="0">
              <a:buNone/>
            </a:pPr>
            <a:r>
              <a:rPr lang="en-US" dirty="0"/>
              <a:t> WHERE country = </a:t>
            </a:r>
            <a:r>
              <a:rPr lang="en-US" dirty="0" err="1"/>
              <a:t>countryName</a:t>
            </a:r>
            <a:r>
              <a:rPr lang="en-US" dirty="0"/>
              <a:t>;</a:t>
            </a:r>
          </a:p>
          <a:p>
            <a:pPr marL="0" indent="0">
              <a:buNone/>
            </a:pPr>
            <a:r>
              <a:rPr lang="en-US" dirty="0"/>
              <a:t> END //</a:t>
            </a:r>
          </a:p>
          <a:p>
            <a:pPr marL="0" indent="0">
              <a:buNone/>
            </a:pPr>
            <a:r>
              <a:rPr lang="en-US" dirty="0"/>
              <a:t>DELIMITER </a:t>
            </a:r>
            <a:r>
              <a:rPr lang="en-US" dirty="0" smtClean="0"/>
              <a:t>;</a:t>
            </a:r>
          </a:p>
          <a:p>
            <a:pPr marL="0" indent="0">
              <a:buNone/>
            </a:pPr>
            <a:r>
              <a:rPr lang="en-US" dirty="0" smtClean="0"/>
              <a:t>--To call Procedure:</a:t>
            </a:r>
            <a:endParaRPr lang="en-US" dirty="0"/>
          </a:p>
          <a:p>
            <a:pPr marL="0" indent="0">
              <a:buNone/>
            </a:pPr>
            <a:r>
              <a:rPr lang="en-US" dirty="0"/>
              <a:t>CALL </a:t>
            </a:r>
            <a:r>
              <a:rPr lang="en-US" dirty="0" err="1"/>
              <a:t>GetOfficeByCountry</a:t>
            </a:r>
            <a:r>
              <a:rPr lang="en-US" dirty="0"/>
              <a:t>('USA');</a:t>
            </a:r>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02398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 parameter example</a:t>
            </a:r>
          </a:p>
        </p:txBody>
      </p:sp>
      <p:sp>
        <p:nvSpPr>
          <p:cNvPr id="3" name="Content Placeholder 2"/>
          <p:cNvSpPr>
            <a:spLocks noGrp="1"/>
          </p:cNvSpPr>
          <p:nvPr>
            <p:ph sz="quarter" idx="13"/>
          </p:nvPr>
        </p:nvSpPr>
        <p:spPr>
          <a:xfrm>
            <a:off x="913774" y="1880316"/>
            <a:ext cx="5106026" cy="4108360"/>
          </a:xfrm>
        </p:spPr>
        <p:txBody>
          <a:bodyPr>
            <a:normAutofit fontScale="77500" lnSpcReduction="20000"/>
          </a:bodyPr>
          <a:lstStyle/>
          <a:p>
            <a:pPr marL="0" indent="0">
              <a:buNone/>
            </a:pPr>
            <a:r>
              <a:rPr lang="en-US" dirty="0"/>
              <a:t>DELIMITER $$</a:t>
            </a:r>
          </a:p>
          <a:p>
            <a:pPr marL="0" indent="0">
              <a:buNone/>
            </a:pPr>
            <a:r>
              <a:rPr lang="en-US" dirty="0"/>
              <a:t>CREATE PROCEDURE </a:t>
            </a:r>
            <a:r>
              <a:rPr lang="en-US" dirty="0" err="1"/>
              <a:t>CountOrderByStatus</a:t>
            </a:r>
            <a:r>
              <a:rPr lang="en-US" dirty="0" smtClean="0"/>
              <a:t>(</a:t>
            </a:r>
          </a:p>
          <a:p>
            <a:pPr marL="0" indent="0">
              <a:buNone/>
            </a:pPr>
            <a:r>
              <a:rPr lang="en-US" dirty="0" smtClean="0"/>
              <a:t> IN </a:t>
            </a:r>
            <a:r>
              <a:rPr lang="en-US" dirty="0" err="1" smtClean="0"/>
              <a:t>orderStatus</a:t>
            </a:r>
            <a:r>
              <a:rPr lang="en-US" dirty="0" smtClean="0"/>
              <a:t> VARCHAR(25),</a:t>
            </a:r>
          </a:p>
          <a:p>
            <a:pPr marL="0" indent="0">
              <a:buNone/>
            </a:pPr>
            <a:r>
              <a:rPr lang="en-US" dirty="0" smtClean="0"/>
              <a:t> </a:t>
            </a:r>
            <a:r>
              <a:rPr lang="en-US" dirty="0"/>
              <a:t>OUT total INT)</a:t>
            </a:r>
          </a:p>
          <a:p>
            <a:pPr marL="0" indent="0">
              <a:buNone/>
            </a:pPr>
            <a:r>
              <a:rPr lang="en-US" dirty="0"/>
              <a:t>BEGIN</a:t>
            </a:r>
          </a:p>
          <a:p>
            <a:pPr marL="0" indent="0">
              <a:buNone/>
            </a:pPr>
            <a:r>
              <a:rPr lang="en-US" dirty="0"/>
              <a:t> SELECT count(</a:t>
            </a:r>
            <a:r>
              <a:rPr lang="en-US" dirty="0" err="1"/>
              <a:t>orderNumber</a:t>
            </a:r>
            <a:r>
              <a:rPr lang="en-US" dirty="0"/>
              <a:t>)</a:t>
            </a:r>
          </a:p>
          <a:p>
            <a:pPr marL="0" indent="0">
              <a:buNone/>
            </a:pPr>
            <a:r>
              <a:rPr lang="en-US" dirty="0"/>
              <a:t> INTO total</a:t>
            </a:r>
          </a:p>
          <a:p>
            <a:pPr marL="0" indent="0">
              <a:buNone/>
            </a:pPr>
            <a:r>
              <a:rPr lang="en-US" dirty="0"/>
              <a:t> FROM orders</a:t>
            </a:r>
          </a:p>
          <a:p>
            <a:pPr marL="0" indent="0">
              <a:buNone/>
            </a:pPr>
            <a:r>
              <a:rPr lang="en-US" dirty="0"/>
              <a:t> WHERE status = </a:t>
            </a:r>
            <a:r>
              <a:rPr lang="en-US" dirty="0" err="1"/>
              <a:t>orderStatus</a:t>
            </a:r>
            <a:r>
              <a:rPr lang="en-US" dirty="0"/>
              <a:t>;</a:t>
            </a:r>
          </a:p>
          <a:p>
            <a:pPr marL="0" indent="0">
              <a:buNone/>
            </a:pPr>
            <a:r>
              <a:rPr lang="en-US" dirty="0"/>
              <a:t>END$$</a:t>
            </a:r>
          </a:p>
          <a:p>
            <a:pPr marL="0" indent="0">
              <a:buNone/>
            </a:pPr>
            <a:r>
              <a:rPr lang="en-US" dirty="0"/>
              <a:t>DELIMITER ;</a:t>
            </a:r>
          </a:p>
        </p:txBody>
      </p:sp>
      <p:sp>
        <p:nvSpPr>
          <p:cNvPr id="6" name="Content Placeholder 5"/>
          <p:cNvSpPr>
            <a:spLocks noGrp="1"/>
          </p:cNvSpPr>
          <p:nvPr>
            <p:ph sz="quarter" idx="14"/>
          </p:nvPr>
        </p:nvSpPr>
        <p:spPr>
          <a:xfrm>
            <a:off x="5679583" y="2575775"/>
            <a:ext cx="5598017" cy="3412902"/>
          </a:xfrm>
        </p:spPr>
        <p:txBody>
          <a:bodyPr/>
          <a:lstStyle/>
          <a:p>
            <a:pPr marL="0" indent="0">
              <a:buNone/>
            </a:pPr>
            <a:r>
              <a:rPr lang="en-US" dirty="0"/>
              <a:t>CALL </a:t>
            </a:r>
            <a:r>
              <a:rPr lang="en-US" dirty="0" err="1"/>
              <a:t>CountOrderByStatus</a:t>
            </a:r>
            <a:r>
              <a:rPr lang="en-US" dirty="0"/>
              <a:t>('</a:t>
            </a:r>
            <a:r>
              <a:rPr lang="en-US" dirty="0" err="1"/>
              <a:t>Shipped',@total</a:t>
            </a:r>
            <a:r>
              <a:rPr lang="en-US" dirty="0"/>
              <a:t>);</a:t>
            </a:r>
          </a:p>
          <a:p>
            <a:pPr marL="0" indent="0">
              <a:buNone/>
            </a:pPr>
            <a:r>
              <a:rPr lang="en-US" dirty="0"/>
              <a:t>SELECT @total;</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12420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View</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9777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INOUT parameter example</a:t>
            </a:r>
          </a:p>
        </p:txBody>
      </p:sp>
      <p:sp>
        <p:nvSpPr>
          <p:cNvPr id="3" name="Content Placeholder 2"/>
          <p:cNvSpPr>
            <a:spLocks noGrp="1"/>
          </p:cNvSpPr>
          <p:nvPr>
            <p:ph sz="quarter" idx="13"/>
          </p:nvPr>
        </p:nvSpPr>
        <p:spPr/>
        <p:txBody>
          <a:bodyPr/>
          <a:lstStyle/>
          <a:p>
            <a:pPr marL="0" indent="0">
              <a:buNone/>
            </a:pPr>
            <a:r>
              <a:rPr lang="en-US" dirty="0"/>
              <a:t>DELIMITER $$</a:t>
            </a:r>
          </a:p>
          <a:p>
            <a:pPr marL="0" indent="0">
              <a:buNone/>
            </a:pPr>
            <a:r>
              <a:rPr lang="en-US" dirty="0"/>
              <a:t>CREATE PROCEDURE </a:t>
            </a:r>
            <a:r>
              <a:rPr lang="en-US" dirty="0" err="1"/>
              <a:t>set_counter</a:t>
            </a:r>
            <a:r>
              <a:rPr lang="en-US" dirty="0"/>
              <a:t>(INOUT count INT(4),IN </a:t>
            </a:r>
            <a:r>
              <a:rPr lang="en-US" dirty="0" err="1"/>
              <a:t>inc</a:t>
            </a:r>
            <a:r>
              <a:rPr lang="en-US" dirty="0"/>
              <a:t> INT(4))</a:t>
            </a:r>
          </a:p>
          <a:p>
            <a:pPr marL="0" indent="0">
              <a:buNone/>
            </a:pPr>
            <a:r>
              <a:rPr lang="en-US" dirty="0"/>
              <a:t>BEGIN</a:t>
            </a:r>
          </a:p>
          <a:p>
            <a:pPr marL="0" indent="0">
              <a:buNone/>
            </a:pPr>
            <a:r>
              <a:rPr lang="en-US" dirty="0"/>
              <a:t> SET count = count + </a:t>
            </a:r>
            <a:r>
              <a:rPr lang="en-US" dirty="0" err="1"/>
              <a:t>inc</a:t>
            </a:r>
            <a:r>
              <a:rPr lang="en-US" dirty="0"/>
              <a:t>;</a:t>
            </a:r>
          </a:p>
          <a:p>
            <a:pPr marL="0" indent="0">
              <a:buNone/>
            </a:pPr>
            <a:r>
              <a:rPr lang="en-US" dirty="0"/>
              <a:t>END$$</a:t>
            </a:r>
          </a:p>
          <a:p>
            <a:pPr marL="0" indent="0">
              <a:buNone/>
            </a:pPr>
            <a:r>
              <a:rPr lang="en-US" dirty="0"/>
              <a:t>DELIMITER ;</a:t>
            </a:r>
          </a:p>
        </p:txBody>
      </p:sp>
      <p:sp>
        <p:nvSpPr>
          <p:cNvPr id="6" name="Content Placeholder 5"/>
          <p:cNvSpPr>
            <a:spLocks noGrp="1"/>
          </p:cNvSpPr>
          <p:nvPr>
            <p:ph sz="quarter" idx="14"/>
          </p:nvPr>
        </p:nvSpPr>
        <p:spPr/>
        <p:txBody>
          <a:bodyPr/>
          <a:lstStyle/>
          <a:p>
            <a:pPr marL="0" indent="0">
              <a:buNone/>
            </a:pPr>
            <a:r>
              <a:rPr lang="en-US" dirty="0"/>
              <a:t>SET @counter = 1;</a:t>
            </a:r>
          </a:p>
          <a:p>
            <a:pPr marL="0" indent="0">
              <a:buNone/>
            </a:pPr>
            <a:r>
              <a:rPr lang="en-US" dirty="0"/>
              <a:t>CALL </a:t>
            </a:r>
            <a:r>
              <a:rPr lang="en-US" dirty="0" err="1"/>
              <a:t>set_counter</a:t>
            </a:r>
            <a:r>
              <a:rPr lang="en-US" dirty="0"/>
              <a:t>(@counter,1); -- 2</a:t>
            </a:r>
          </a:p>
          <a:p>
            <a:pPr marL="0" indent="0">
              <a:buNone/>
            </a:pPr>
            <a:r>
              <a:rPr lang="en-US" dirty="0"/>
              <a:t>CALL </a:t>
            </a:r>
            <a:r>
              <a:rPr lang="en-US" dirty="0" err="1"/>
              <a:t>set_counter</a:t>
            </a:r>
            <a:r>
              <a:rPr lang="en-US" dirty="0"/>
              <a:t>(@counter,1); -- 3</a:t>
            </a:r>
          </a:p>
          <a:p>
            <a:pPr marL="0" indent="0">
              <a:buNone/>
            </a:pPr>
            <a:r>
              <a:rPr lang="en-US" dirty="0"/>
              <a:t>CALL </a:t>
            </a:r>
            <a:r>
              <a:rPr lang="en-US" dirty="0" err="1"/>
              <a:t>set_counter</a:t>
            </a:r>
            <a:r>
              <a:rPr lang="en-US" dirty="0"/>
              <a:t>(@counter,5); -- 8</a:t>
            </a:r>
          </a:p>
          <a:p>
            <a:pPr marL="0" indent="0">
              <a:buNone/>
            </a:pPr>
            <a:r>
              <a:rPr lang="en-US" dirty="0"/>
              <a:t>SELECT @counter; -- 8</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41678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95459" y="1094706"/>
            <a:ext cx="7392473" cy="4876800"/>
          </a:xfrm>
        </p:spPr>
        <p:txBody>
          <a:bodyPr>
            <a:noAutofit/>
          </a:bodyPr>
          <a:lstStyle/>
          <a:p>
            <a:pPr marL="0" indent="0">
              <a:buNone/>
            </a:pPr>
            <a:r>
              <a:rPr lang="en-US" sz="1400" dirty="0"/>
              <a:t>DELIMITER </a:t>
            </a:r>
            <a:r>
              <a:rPr lang="en-US" sz="1400" dirty="0" smtClean="0"/>
              <a:t>$$ </a:t>
            </a:r>
            <a:endParaRPr lang="en-US" sz="1400" dirty="0"/>
          </a:p>
          <a:p>
            <a:pPr marL="0" indent="0">
              <a:buNone/>
            </a:pPr>
            <a:r>
              <a:rPr lang="en-US" sz="1400" dirty="0"/>
              <a:t>CREATE PROCEDURE </a:t>
            </a:r>
            <a:r>
              <a:rPr lang="en-US" sz="1400" dirty="0" err="1" smtClean="0"/>
              <a:t>get_order_by_cust</a:t>
            </a:r>
            <a:r>
              <a:rPr lang="en-US" sz="1400" dirty="0" smtClean="0"/>
              <a:t> (  </a:t>
            </a:r>
            <a:r>
              <a:rPr lang="en-US" sz="1400" dirty="0"/>
              <a:t>IN </a:t>
            </a:r>
            <a:r>
              <a:rPr lang="en-US" sz="1400" dirty="0" err="1"/>
              <a:t>cust_no</a:t>
            </a:r>
            <a:r>
              <a:rPr lang="en-US" sz="1400" dirty="0"/>
              <a:t> INT</a:t>
            </a:r>
            <a:r>
              <a:rPr lang="en-US" sz="1400" dirty="0" smtClean="0"/>
              <a:t>,   </a:t>
            </a:r>
            <a:r>
              <a:rPr lang="en-US" sz="1400" dirty="0"/>
              <a:t>OUT shipped INT</a:t>
            </a:r>
            <a:r>
              <a:rPr lang="en-US" sz="1400" dirty="0" smtClean="0"/>
              <a:t>,  </a:t>
            </a:r>
            <a:r>
              <a:rPr lang="en-US" sz="1400" dirty="0"/>
              <a:t>OUT canceled INT</a:t>
            </a:r>
            <a:r>
              <a:rPr lang="en-US" sz="1400" dirty="0" smtClean="0"/>
              <a:t>, </a:t>
            </a:r>
            <a:r>
              <a:rPr lang="en-US" sz="1400" dirty="0"/>
              <a:t>OUT resolved INT</a:t>
            </a:r>
            <a:r>
              <a:rPr lang="en-US" sz="1400" dirty="0" smtClean="0"/>
              <a:t>,  </a:t>
            </a:r>
            <a:r>
              <a:rPr lang="en-US" sz="1400" dirty="0"/>
              <a:t>OUT disputed INT)</a:t>
            </a:r>
          </a:p>
          <a:p>
            <a:pPr marL="0" indent="0">
              <a:buNone/>
            </a:pPr>
            <a:r>
              <a:rPr lang="en-US" sz="1400" dirty="0"/>
              <a:t>BEGIN</a:t>
            </a:r>
          </a:p>
          <a:p>
            <a:pPr marL="0" indent="0">
              <a:buNone/>
            </a:pPr>
            <a:r>
              <a:rPr lang="en-US" sz="1400" dirty="0" smtClean="0"/>
              <a:t>SELECT             </a:t>
            </a:r>
            <a:r>
              <a:rPr lang="en-US" sz="1400" dirty="0"/>
              <a:t>count(*) INTO </a:t>
            </a:r>
            <a:r>
              <a:rPr lang="en-US" sz="1400" dirty="0" smtClean="0"/>
              <a:t>shipped         FROM            </a:t>
            </a:r>
            <a:r>
              <a:rPr lang="en-US" sz="1400" dirty="0"/>
              <a:t>orders</a:t>
            </a:r>
          </a:p>
          <a:p>
            <a:pPr marL="0" indent="0">
              <a:buNone/>
            </a:pPr>
            <a:r>
              <a:rPr lang="en-US" sz="1400" dirty="0" smtClean="0"/>
              <a:t> WHERE            </a:t>
            </a:r>
            <a:r>
              <a:rPr lang="en-US" sz="1400" dirty="0" err="1"/>
              <a:t>customerNumber</a:t>
            </a:r>
            <a:r>
              <a:rPr lang="en-US" sz="1400" dirty="0"/>
              <a:t> = </a:t>
            </a:r>
            <a:r>
              <a:rPr lang="en-US" sz="1400" dirty="0" err="1" smtClean="0"/>
              <a:t>cust_no</a:t>
            </a:r>
            <a:r>
              <a:rPr lang="en-US" sz="1400" dirty="0" smtClean="0"/>
              <a:t>   </a:t>
            </a:r>
            <a:r>
              <a:rPr lang="en-US" sz="1400" dirty="0"/>
              <a:t>AND status = 'Shipped';</a:t>
            </a:r>
          </a:p>
          <a:p>
            <a:pPr marL="0" indent="0">
              <a:buNone/>
            </a:pPr>
            <a:r>
              <a:rPr lang="en-US" sz="1400" dirty="0" smtClean="0"/>
              <a:t>SELECT   </a:t>
            </a:r>
            <a:r>
              <a:rPr lang="en-US" sz="1400" dirty="0"/>
              <a:t>count(*) INTO </a:t>
            </a:r>
            <a:r>
              <a:rPr lang="en-US" sz="1400" dirty="0" smtClean="0"/>
              <a:t>canceled       FROM           </a:t>
            </a:r>
            <a:r>
              <a:rPr lang="en-US" sz="1400" dirty="0"/>
              <a:t>orders</a:t>
            </a:r>
          </a:p>
          <a:p>
            <a:pPr marL="0" indent="0">
              <a:buNone/>
            </a:pPr>
            <a:r>
              <a:rPr lang="en-US" sz="1400" dirty="0" smtClean="0"/>
              <a:t>WHERE   </a:t>
            </a:r>
            <a:r>
              <a:rPr lang="en-US" sz="1400" dirty="0" err="1"/>
              <a:t>customerNumber</a:t>
            </a:r>
            <a:r>
              <a:rPr lang="en-US" sz="1400" dirty="0"/>
              <a:t> = </a:t>
            </a:r>
            <a:r>
              <a:rPr lang="en-US" sz="1400" dirty="0" err="1" smtClean="0"/>
              <a:t>cust_no</a:t>
            </a:r>
            <a:r>
              <a:rPr lang="en-US" sz="1400" dirty="0" smtClean="0"/>
              <a:t>     </a:t>
            </a:r>
            <a:r>
              <a:rPr lang="en-US" sz="1400" dirty="0"/>
              <a:t>AND status = 'Canceled';</a:t>
            </a:r>
          </a:p>
          <a:p>
            <a:pPr marL="0" indent="0">
              <a:buNone/>
            </a:pPr>
            <a:r>
              <a:rPr lang="en-US" sz="1400" dirty="0" smtClean="0"/>
              <a:t>SELECT    </a:t>
            </a:r>
            <a:r>
              <a:rPr lang="en-US" sz="1400" dirty="0"/>
              <a:t>count(*) INTO </a:t>
            </a:r>
            <a:r>
              <a:rPr lang="en-US" sz="1400" dirty="0" smtClean="0"/>
              <a:t>resolved      FROM          </a:t>
            </a:r>
            <a:r>
              <a:rPr lang="en-US" sz="1400" dirty="0"/>
              <a:t>orders</a:t>
            </a:r>
          </a:p>
          <a:p>
            <a:pPr marL="0" indent="0">
              <a:buNone/>
            </a:pPr>
            <a:r>
              <a:rPr lang="en-US" sz="1400" dirty="0" smtClean="0"/>
              <a:t> WHERE     </a:t>
            </a:r>
            <a:r>
              <a:rPr lang="en-US" sz="1400" dirty="0" err="1"/>
              <a:t>customerNumber</a:t>
            </a:r>
            <a:r>
              <a:rPr lang="en-US" sz="1400" dirty="0"/>
              <a:t> = </a:t>
            </a:r>
            <a:r>
              <a:rPr lang="en-US" sz="1400" dirty="0" err="1" smtClean="0"/>
              <a:t>cust_no</a:t>
            </a:r>
            <a:r>
              <a:rPr lang="en-US" sz="1400" dirty="0" smtClean="0"/>
              <a:t>   </a:t>
            </a:r>
            <a:r>
              <a:rPr lang="en-US" sz="1400" dirty="0"/>
              <a:t>AND status = 'Resolved';</a:t>
            </a:r>
          </a:p>
          <a:p>
            <a:pPr marL="0" indent="0">
              <a:buNone/>
            </a:pPr>
            <a:r>
              <a:rPr lang="en-US" sz="1400" dirty="0"/>
              <a:t> </a:t>
            </a:r>
            <a:r>
              <a:rPr lang="en-US" sz="1400" dirty="0" smtClean="0"/>
              <a:t>SELECT          </a:t>
            </a:r>
            <a:r>
              <a:rPr lang="en-US" sz="1400" dirty="0"/>
              <a:t>count(*) INTO </a:t>
            </a:r>
            <a:r>
              <a:rPr lang="en-US" sz="1400" dirty="0" smtClean="0"/>
              <a:t>disputed        FROM            </a:t>
            </a:r>
            <a:r>
              <a:rPr lang="en-US" sz="1400" dirty="0"/>
              <a:t>orders</a:t>
            </a:r>
          </a:p>
          <a:p>
            <a:pPr marL="0" indent="0">
              <a:buNone/>
            </a:pPr>
            <a:r>
              <a:rPr lang="en-US" sz="1400" dirty="0" smtClean="0"/>
              <a:t> WHERE          </a:t>
            </a:r>
            <a:r>
              <a:rPr lang="en-US" sz="1400" dirty="0" err="1"/>
              <a:t>customerNumber</a:t>
            </a:r>
            <a:r>
              <a:rPr lang="en-US" sz="1400" dirty="0"/>
              <a:t> = </a:t>
            </a:r>
            <a:r>
              <a:rPr lang="en-US" sz="1400" dirty="0" err="1" smtClean="0"/>
              <a:t>cust_no</a:t>
            </a:r>
            <a:r>
              <a:rPr lang="en-US" sz="1400" dirty="0" smtClean="0"/>
              <a:t>          </a:t>
            </a:r>
            <a:r>
              <a:rPr lang="en-US" sz="1400" dirty="0"/>
              <a:t>AND status = 'Disputed';</a:t>
            </a:r>
          </a:p>
          <a:p>
            <a:pPr marL="0" indent="0">
              <a:buNone/>
            </a:pPr>
            <a:r>
              <a:rPr lang="en-US" sz="1400" dirty="0"/>
              <a:t> </a:t>
            </a:r>
            <a:r>
              <a:rPr lang="en-US" sz="1400" dirty="0" smtClean="0"/>
              <a:t>END</a:t>
            </a:r>
            <a:r>
              <a:rPr lang="en-US" sz="1400" dirty="0"/>
              <a:t> $$ </a:t>
            </a:r>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21</a:t>
            </a:fld>
            <a:endParaRPr lang="en-US" dirty="0"/>
          </a:p>
        </p:txBody>
      </p:sp>
      <p:sp>
        <p:nvSpPr>
          <p:cNvPr id="7" name="Content Placeholder 2"/>
          <p:cNvSpPr>
            <a:spLocks noGrp="1"/>
          </p:cNvSpPr>
          <p:nvPr>
            <p:ph sz="quarter" idx="13"/>
          </p:nvPr>
        </p:nvSpPr>
        <p:spPr>
          <a:xfrm>
            <a:off x="8216719" y="1841678"/>
            <a:ext cx="3480523" cy="3483734"/>
          </a:xfrm>
        </p:spPr>
        <p:txBody>
          <a:bodyPr>
            <a:noAutofit/>
          </a:bodyPr>
          <a:lstStyle/>
          <a:p>
            <a:pPr marL="0" indent="0">
              <a:buNone/>
            </a:pPr>
            <a:r>
              <a:rPr lang="en-US" sz="1400" dirty="0"/>
              <a:t>CALL </a:t>
            </a:r>
            <a:r>
              <a:rPr lang="en-US" sz="1400" dirty="0" err="1"/>
              <a:t>get_order_by_cust</a:t>
            </a:r>
            <a:r>
              <a:rPr lang="en-US" sz="1400" dirty="0"/>
              <a:t>(141,@shipped,@canceled</a:t>
            </a:r>
            <a:r>
              <a:rPr lang="en-US" sz="1400" dirty="0" smtClean="0"/>
              <a:t>,</a:t>
            </a:r>
          </a:p>
          <a:p>
            <a:pPr marL="0" indent="0">
              <a:buNone/>
            </a:pPr>
            <a:endParaRPr lang="en-US" sz="1400"/>
          </a:p>
          <a:p>
            <a:pPr marL="0" indent="0">
              <a:buNone/>
            </a:pPr>
            <a:r>
              <a:rPr lang="en-US" sz="1400" smtClean="0"/>
              <a:t>@</a:t>
            </a:r>
            <a:r>
              <a:rPr lang="en-US" sz="1400" dirty="0"/>
              <a:t>resolved,@disputed);</a:t>
            </a:r>
          </a:p>
          <a:p>
            <a:pPr marL="0" indent="0">
              <a:buNone/>
            </a:pPr>
            <a:r>
              <a:rPr lang="en-US" sz="1400" dirty="0"/>
              <a:t>SELECT @</a:t>
            </a:r>
            <a:r>
              <a:rPr lang="en-US" sz="1400" dirty="0" err="1"/>
              <a:t>shipped,@canceled,@resolved,@disputed</a:t>
            </a:r>
            <a:r>
              <a:rPr lang="en-US" sz="1400" dirty="0"/>
              <a:t>;</a:t>
            </a:r>
          </a:p>
        </p:txBody>
      </p:sp>
    </p:spTree>
    <p:extLst>
      <p:ext uri="{BB962C8B-B14F-4D97-AF65-F5344CB8AC3E}">
        <p14:creationId xmlns:p14="http://schemas.microsoft.com/office/powerpoint/2010/main" val="214922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a:t>
            </a:r>
          </a:p>
        </p:txBody>
      </p:sp>
      <p:sp>
        <p:nvSpPr>
          <p:cNvPr id="3" name="Content Placeholder 2"/>
          <p:cNvSpPr>
            <a:spLocks noGrp="1"/>
          </p:cNvSpPr>
          <p:nvPr>
            <p:ph sz="quarter" idx="13"/>
          </p:nvPr>
        </p:nvSpPr>
        <p:spPr/>
        <p:txBody>
          <a:bodyPr/>
          <a:lstStyle/>
          <a:p>
            <a:pPr marL="0" indent="0">
              <a:buNone/>
            </a:pPr>
            <a:r>
              <a:rPr lang="en-US" dirty="0"/>
              <a:t>IF expression THEN </a:t>
            </a:r>
          </a:p>
          <a:p>
            <a:pPr marL="0" indent="0">
              <a:buNone/>
            </a:pPr>
            <a:r>
              <a:rPr lang="en-US" dirty="0"/>
              <a:t>   statements;</a:t>
            </a:r>
          </a:p>
          <a:p>
            <a:pPr marL="0" indent="0">
              <a:buNone/>
            </a:pPr>
            <a:r>
              <a:rPr lang="en-US" dirty="0"/>
              <a:t>END IF;</a:t>
            </a:r>
          </a:p>
        </p:txBody>
      </p:sp>
      <p:pic>
        <p:nvPicPr>
          <p:cNvPr id="7" name="Content Placeholder 6"/>
          <p:cNvPicPr>
            <a:picLocks noGrp="1" noChangeAspect="1"/>
          </p:cNvPicPr>
          <p:nvPr>
            <p:ph sz="quarter" idx="14"/>
          </p:nvPr>
        </p:nvPicPr>
        <p:blipFill>
          <a:blip r:embed="rId2"/>
          <a:stretch>
            <a:fillRect/>
          </a:stretch>
        </p:blipFill>
        <p:spPr>
          <a:xfrm>
            <a:off x="6864440" y="2086378"/>
            <a:ext cx="2594814" cy="4131278"/>
          </a:xfrm>
          <a:prstGeom prst="rect">
            <a:avLst/>
          </a:prstGeom>
        </p:spPr>
      </p:pic>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94227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IF ELSE </a:t>
            </a:r>
            <a:r>
              <a:rPr lang="en-US" dirty="0" smtClean="0"/>
              <a:t>statement</a:t>
            </a:r>
            <a:endParaRPr lang="en-US" dirty="0"/>
          </a:p>
        </p:txBody>
      </p:sp>
      <p:sp>
        <p:nvSpPr>
          <p:cNvPr id="3" name="Content Placeholder 2"/>
          <p:cNvSpPr>
            <a:spLocks noGrp="1"/>
          </p:cNvSpPr>
          <p:nvPr>
            <p:ph sz="quarter" idx="13"/>
          </p:nvPr>
        </p:nvSpPr>
        <p:spPr/>
        <p:txBody>
          <a:bodyPr/>
          <a:lstStyle/>
          <a:p>
            <a:pPr marL="0" indent="0">
              <a:buNone/>
            </a:pPr>
            <a:r>
              <a:rPr lang="en-US" dirty="0"/>
              <a:t>IF expression THEN</a:t>
            </a:r>
          </a:p>
          <a:p>
            <a:pPr marL="0" indent="0">
              <a:buNone/>
            </a:pPr>
            <a:r>
              <a:rPr lang="en-US" dirty="0"/>
              <a:t>   statements;</a:t>
            </a:r>
          </a:p>
          <a:p>
            <a:pPr marL="0" indent="0">
              <a:buNone/>
            </a:pPr>
            <a:r>
              <a:rPr lang="en-US" dirty="0"/>
              <a:t>ELSE</a:t>
            </a:r>
          </a:p>
          <a:p>
            <a:pPr marL="0" indent="0">
              <a:buNone/>
            </a:pPr>
            <a:r>
              <a:rPr lang="en-US" dirty="0"/>
              <a:t>   else-statements;</a:t>
            </a:r>
          </a:p>
          <a:p>
            <a:pPr marL="0" indent="0">
              <a:buNone/>
            </a:pPr>
            <a:r>
              <a:rPr lang="en-US" dirty="0"/>
              <a:t>END IF;</a:t>
            </a:r>
          </a:p>
        </p:txBody>
      </p:sp>
      <p:pic>
        <p:nvPicPr>
          <p:cNvPr id="7" name="Content Placeholder 6"/>
          <p:cNvPicPr>
            <a:picLocks noGrp="1" noChangeAspect="1"/>
          </p:cNvPicPr>
          <p:nvPr>
            <p:ph sz="quarter" idx="14"/>
          </p:nvPr>
        </p:nvPicPr>
        <p:blipFill>
          <a:blip r:embed="rId2"/>
          <a:stretch>
            <a:fillRect/>
          </a:stretch>
        </p:blipFill>
        <p:spPr>
          <a:xfrm>
            <a:off x="6684136" y="2306770"/>
            <a:ext cx="3083752" cy="3661188"/>
          </a:xfrm>
          <a:prstGeom prst="rect">
            <a:avLst/>
          </a:prstGeom>
        </p:spPr>
      </p:pic>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39684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IF ELSEIF ELSE statement</a:t>
            </a:r>
          </a:p>
        </p:txBody>
      </p:sp>
      <p:sp>
        <p:nvSpPr>
          <p:cNvPr id="3" name="Content Placeholder 2"/>
          <p:cNvSpPr>
            <a:spLocks noGrp="1"/>
          </p:cNvSpPr>
          <p:nvPr>
            <p:ph sz="quarter" idx="13"/>
          </p:nvPr>
        </p:nvSpPr>
        <p:spPr/>
        <p:txBody>
          <a:bodyPr>
            <a:normAutofit fontScale="92500" lnSpcReduction="20000"/>
          </a:bodyPr>
          <a:lstStyle/>
          <a:p>
            <a:pPr marL="0" indent="0">
              <a:buNone/>
            </a:pPr>
            <a:r>
              <a:rPr lang="en-US" dirty="0"/>
              <a:t>IF expression THEN</a:t>
            </a:r>
          </a:p>
          <a:p>
            <a:pPr marL="0" indent="0">
              <a:buNone/>
            </a:pPr>
            <a:r>
              <a:rPr lang="en-US" dirty="0"/>
              <a:t>   statements;</a:t>
            </a:r>
          </a:p>
          <a:p>
            <a:pPr marL="0" indent="0">
              <a:buNone/>
            </a:pPr>
            <a:r>
              <a:rPr lang="en-US" dirty="0"/>
              <a:t>ELSEIF </a:t>
            </a:r>
            <a:r>
              <a:rPr lang="en-US" dirty="0" err="1"/>
              <a:t>elseif</a:t>
            </a:r>
            <a:r>
              <a:rPr lang="en-US" dirty="0"/>
              <a:t>-expression THEN</a:t>
            </a:r>
          </a:p>
          <a:p>
            <a:pPr marL="0" indent="0">
              <a:buNone/>
            </a:pPr>
            <a:r>
              <a:rPr lang="en-US" dirty="0"/>
              <a:t>   </a:t>
            </a:r>
            <a:r>
              <a:rPr lang="en-US" dirty="0" err="1"/>
              <a:t>elseif</a:t>
            </a:r>
            <a:r>
              <a:rPr lang="en-US" dirty="0"/>
              <a:t>-statements;</a:t>
            </a:r>
          </a:p>
          <a:p>
            <a:pPr marL="0" indent="0">
              <a:buNone/>
            </a:pPr>
            <a:r>
              <a:rPr lang="en-US" dirty="0"/>
              <a:t>...</a:t>
            </a:r>
          </a:p>
          <a:p>
            <a:pPr marL="0" indent="0">
              <a:buNone/>
            </a:pPr>
            <a:r>
              <a:rPr lang="en-US" dirty="0"/>
              <a:t>ELSE</a:t>
            </a:r>
          </a:p>
          <a:p>
            <a:pPr marL="0" indent="0">
              <a:buNone/>
            </a:pPr>
            <a:r>
              <a:rPr lang="en-US" dirty="0"/>
              <a:t>   else-statements;</a:t>
            </a:r>
          </a:p>
          <a:p>
            <a:pPr marL="0" indent="0">
              <a:buNone/>
            </a:pPr>
            <a:r>
              <a:rPr lang="en-US" dirty="0"/>
              <a:t>END IF;</a:t>
            </a:r>
          </a:p>
        </p:txBody>
      </p:sp>
      <p:pic>
        <p:nvPicPr>
          <p:cNvPr id="7" name="Content Placeholder 6"/>
          <p:cNvPicPr>
            <a:picLocks noGrp="1" noChangeAspect="1"/>
          </p:cNvPicPr>
          <p:nvPr>
            <p:ph sz="quarter" idx="14"/>
          </p:nvPr>
        </p:nvPicPr>
        <p:blipFill>
          <a:blip r:embed="rId2"/>
          <a:stretch>
            <a:fillRect/>
          </a:stretch>
        </p:blipFill>
        <p:spPr>
          <a:xfrm>
            <a:off x="6143224" y="1957589"/>
            <a:ext cx="3856658" cy="4290811"/>
          </a:xfrm>
          <a:prstGeom prst="rect">
            <a:avLst/>
          </a:prstGeom>
        </p:spPr>
      </p:pic>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84207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25</a:t>
            </a:fld>
            <a:endParaRPr lang="en-US" dirty="0"/>
          </a:p>
        </p:txBody>
      </p:sp>
      <p:sp>
        <p:nvSpPr>
          <p:cNvPr id="7" name="Rectangle 6"/>
          <p:cNvSpPr/>
          <p:nvPr/>
        </p:nvSpPr>
        <p:spPr>
          <a:xfrm>
            <a:off x="1618445" y="474345"/>
            <a:ext cx="6096000" cy="5632311"/>
          </a:xfrm>
          <a:prstGeom prst="rect">
            <a:avLst/>
          </a:prstGeom>
        </p:spPr>
        <p:txBody>
          <a:bodyPr>
            <a:spAutoFit/>
          </a:bodyPr>
          <a:lstStyle/>
          <a:p>
            <a:r>
              <a:rPr lang="en-US" dirty="0"/>
              <a:t>DELIMITER $$</a:t>
            </a:r>
          </a:p>
          <a:p>
            <a:r>
              <a:rPr lang="en-US" dirty="0"/>
              <a:t> </a:t>
            </a:r>
          </a:p>
          <a:p>
            <a:r>
              <a:rPr lang="en-US" dirty="0"/>
              <a:t>CREATE PROCEDURE </a:t>
            </a:r>
            <a:r>
              <a:rPr lang="en-US" dirty="0" err="1"/>
              <a:t>GetCustomerLevel</a:t>
            </a:r>
            <a:r>
              <a:rPr lang="en-US" dirty="0"/>
              <a:t>(</a:t>
            </a:r>
          </a:p>
          <a:p>
            <a:r>
              <a:rPr lang="en-US" dirty="0"/>
              <a:t>    in  </a:t>
            </a:r>
            <a:r>
              <a:rPr lang="en-US" dirty="0" err="1"/>
              <a:t>p_customerNumber</a:t>
            </a:r>
            <a:r>
              <a:rPr lang="en-US" dirty="0"/>
              <a:t> </a:t>
            </a:r>
            <a:r>
              <a:rPr lang="en-US" dirty="0" err="1"/>
              <a:t>int</a:t>
            </a:r>
            <a:r>
              <a:rPr lang="en-US" dirty="0"/>
              <a:t>(11), </a:t>
            </a:r>
          </a:p>
          <a:p>
            <a:r>
              <a:rPr lang="en-US" dirty="0"/>
              <a:t>    out </a:t>
            </a:r>
            <a:r>
              <a:rPr lang="en-US" dirty="0" err="1"/>
              <a:t>p_customerLevel</a:t>
            </a:r>
            <a:r>
              <a:rPr lang="en-US" dirty="0"/>
              <a:t>  </a:t>
            </a:r>
            <a:r>
              <a:rPr lang="en-US" dirty="0" err="1"/>
              <a:t>varchar</a:t>
            </a:r>
            <a:r>
              <a:rPr lang="en-US" dirty="0"/>
              <a:t>(10))</a:t>
            </a:r>
          </a:p>
          <a:p>
            <a:r>
              <a:rPr lang="en-US" dirty="0"/>
              <a:t>BEGIN</a:t>
            </a:r>
          </a:p>
          <a:p>
            <a:r>
              <a:rPr lang="en-US" dirty="0"/>
              <a:t>    DECLARE </a:t>
            </a:r>
            <a:r>
              <a:rPr lang="en-US" dirty="0" err="1"/>
              <a:t>creditlim</a:t>
            </a:r>
            <a:r>
              <a:rPr lang="en-US" dirty="0"/>
              <a:t> double;</a:t>
            </a:r>
          </a:p>
          <a:p>
            <a:r>
              <a:rPr lang="en-US" dirty="0"/>
              <a:t> </a:t>
            </a:r>
          </a:p>
          <a:p>
            <a:r>
              <a:rPr lang="en-US" dirty="0"/>
              <a:t>    SELECT </a:t>
            </a:r>
            <a:r>
              <a:rPr lang="en-US" dirty="0" err="1"/>
              <a:t>creditlimit</a:t>
            </a:r>
            <a:r>
              <a:rPr lang="en-US" dirty="0"/>
              <a:t> INTO </a:t>
            </a:r>
            <a:r>
              <a:rPr lang="en-US" dirty="0" err="1"/>
              <a:t>creditlim</a:t>
            </a:r>
            <a:endParaRPr lang="en-US" dirty="0"/>
          </a:p>
          <a:p>
            <a:r>
              <a:rPr lang="en-US" dirty="0"/>
              <a:t>    FROM customers</a:t>
            </a:r>
          </a:p>
          <a:p>
            <a:r>
              <a:rPr lang="en-US" dirty="0"/>
              <a:t>    WHERE </a:t>
            </a:r>
            <a:r>
              <a:rPr lang="en-US" dirty="0" err="1"/>
              <a:t>customerNumber</a:t>
            </a:r>
            <a:r>
              <a:rPr lang="en-US" dirty="0"/>
              <a:t> = </a:t>
            </a:r>
            <a:r>
              <a:rPr lang="en-US" dirty="0" err="1"/>
              <a:t>p_customerNumber</a:t>
            </a:r>
            <a:r>
              <a:rPr lang="en-US" dirty="0"/>
              <a:t>;</a:t>
            </a:r>
          </a:p>
          <a:p>
            <a:r>
              <a:rPr lang="en-US" dirty="0"/>
              <a:t> </a:t>
            </a:r>
          </a:p>
          <a:p>
            <a:r>
              <a:rPr lang="en-US" dirty="0"/>
              <a:t>    IF </a:t>
            </a:r>
            <a:r>
              <a:rPr lang="en-US" dirty="0" err="1"/>
              <a:t>creditlim</a:t>
            </a:r>
            <a:r>
              <a:rPr lang="en-US" dirty="0"/>
              <a:t> &gt; 50000 THEN</a:t>
            </a:r>
          </a:p>
          <a:p>
            <a:r>
              <a:rPr lang="en-US" dirty="0"/>
              <a:t> SET </a:t>
            </a:r>
            <a:r>
              <a:rPr lang="en-US" dirty="0" err="1"/>
              <a:t>p_customerLevel</a:t>
            </a:r>
            <a:r>
              <a:rPr lang="en-US" dirty="0"/>
              <a:t> = 'PLATINUM';</a:t>
            </a:r>
          </a:p>
          <a:p>
            <a:r>
              <a:rPr lang="en-US" dirty="0"/>
              <a:t>    ELSEIF (</a:t>
            </a:r>
            <a:r>
              <a:rPr lang="en-US" dirty="0" err="1"/>
              <a:t>creditlim</a:t>
            </a:r>
            <a:r>
              <a:rPr lang="en-US" dirty="0"/>
              <a:t> &lt;= 50000 AND </a:t>
            </a:r>
            <a:r>
              <a:rPr lang="en-US" dirty="0" err="1"/>
              <a:t>creditlim</a:t>
            </a:r>
            <a:r>
              <a:rPr lang="en-US" dirty="0"/>
              <a:t> &gt;= 10000) THEN</a:t>
            </a:r>
          </a:p>
          <a:p>
            <a:r>
              <a:rPr lang="en-US" dirty="0"/>
              <a:t>        SET </a:t>
            </a:r>
            <a:r>
              <a:rPr lang="en-US" dirty="0" err="1"/>
              <a:t>p_customerLevel</a:t>
            </a:r>
            <a:r>
              <a:rPr lang="en-US" dirty="0"/>
              <a:t> = 'GOLD';</a:t>
            </a:r>
          </a:p>
          <a:p>
            <a:r>
              <a:rPr lang="en-US" dirty="0"/>
              <a:t>    ELSEIF </a:t>
            </a:r>
            <a:r>
              <a:rPr lang="en-US" dirty="0" err="1"/>
              <a:t>creditlim</a:t>
            </a:r>
            <a:r>
              <a:rPr lang="en-US" dirty="0"/>
              <a:t> &lt; 10000 THEN</a:t>
            </a:r>
          </a:p>
          <a:p>
            <a:r>
              <a:rPr lang="en-US" dirty="0"/>
              <a:t>        SET </a:t>
            </a:r>
            <a:r>
              <a:rPr lang="en-US" dirty="0" err="1"/>
              <a:t>p_customerLevel</a:t>
            </a:r>
            <a:r>
              <a:rPr lang="en-US" dirty="0"/>
              <a:t> = 'SILVER';</a:t>
            </a:r>
          </a:p>
          <a:p>
            <a:r>
              <a:rPr lang="en-US" dirty="0"/>
              <a:t>    END IF</a:t>
            </a:r>
            <a:r>
              <a:rPr lang="en-US" dirty="0" smtClean="0"/>
              <a:t>; </a:t>
            </a:r>
            <a:endParaRPr lang="en-US" dirty="0"/>
          </a:p>
          <a:p>
            <a:r>
              <a:rPr lang="en-US" dirty="0"/>
              <a:t>END$$</a:t>
            </a:r>
          </a:p>
        </p:txBody>
      </p:sp>
      <p:pic>
        <p:nvPicPr>
          <p:cNvPr id="8" name="Picture 7"/>
          <p:cNvPicPr>
            <a:picLocks noChangeAspect="1"/>
          </p:cNvPicPr>
          <p:nvPr/>
        </p:nvPicPr>
        <p:blipFill>
          <a:blip r:embed="rId2"/>
          <a:stretch>
            <a:fillRect/>
          </a:stretch>
        </p:blipFill>
        <p:spPr>
          <a:xfrm>
            <a:off x="7586661" y="1257559"/>
            <a:ext cx="3844465" cy="4490461"/>
          </a:xfrm>
          <a:prstGeom prst="rect">
            <a:avLst/>
          </a:prstGeom>
        </p:spPr>
      </p:pic>
    </p:spTree>
    <p:extLst>
      <p:ext uri="{BB962C8B-B14F-4D97-AF65-F5344CB8AC3E}">
        <p14:creationId xmlns:p14="http://schemas.microsoft.com/office/powerpoint/2010/main" val="2401720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Loop in Stored Procedures</a:t>
            </a:r>
          </a:p>
        </p:txBody>
      </p:sp>
      <p:sp>
        <p:nvSpPr>
          <p:cNvPr id="3" name="Content Placeholder 2"/>
          <p:cNvSpPr>
            <a:spLocks noGrp="1"/>
          </p:cNvSpPr>
          <p:nvPr>
            <p:ph sz="quarter" idx="13"/>
          </p:nvPr>
        </p:nvSpPr>
        <p:spPr/>
        <p:txBody>
          <a:bodyPr/>
          <a:lstStyle/>
          <a:p>
            <a:r>
              <a:rPr lang="en-US" dirty="0"/>
              <a:t>MySQL provides loop statements that allow you to execute a block of SQL code repeatedly based on a condition. There are three loop statements in MySQL: WHILE, REPEAT and LOOP.</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62744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6" name="Content Placeholder 5"/>
          <p:cNvSpPr>
            <a:spLocks noGrp="1"/>
          </p:cNvSpPr>
          <p:nvPr>
            <p:ph sz="quarter" idx="13"/>
          </p:nvPr>
        </p:nvSpPr>
        <p:spPr/>
        <p:txBody>
          <a:bodyPr/>
          <a:lstStyle/>
          <a:p>
            <a:pPr marL="0" indent="0">
              <a:buNone/>
            </a:pPr>
            <a:r>
              <a:rPr lang="en-US" dirty="0"/>
              <a:t>WHILE expression DO</a:t>
            </a:r>
          </a:p>
          <a:p>
            <a:pPr marL="0" indent="0">
              <a:buNone/>
            </a:pPr>
            <a:r>
              <a:rPr lang="en-US" dirty="0"/>
              <a:t>   statements</a:t>
            </a:r>
          </a:p>
          <a:p>
            <a:pPr marL="0" indent="0">
              <a:buNone/>
            </a:pPr>
            <a:r>
              <a:rPr lang="en-US" dirty="0"/>
              <a:t>END WHILE</a:t>
            </a:r>
          </a:p>
        </p:txBody>
      </p:sp>
      <p:pic>
        <p:nvPicPr>
          <p:cNvPr id="8" name="Content Placeholder 7"/>
          <p:cNvPicPr>
            <a:picLocks noGrp="1" noChangeAspect="1"/>
          </p:cNvPicPr>
          <p:nvPr>
            <p:ph sz="quarter" idx="14"/>
          </p:nvPr>
        </p:nvPicPr>
        <p:blipFill>
          <a:blip r:embed="rId2"/>
          <a:stretch>
            <a:fillRect/>
          </a:stretch>
        </p:blipFill>
        <p:spPr>
          <a:xfrm>
            <a:off x="7276563" y="2306770"/>
            <a:ext cx="2296062" cy="3595923"/>
          </a:xfrm>
          <a:prstGeom prst="rect">
            <a:avLst/>
          </a:prstGeom>
        </p:spPr>
      </p:pic>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999706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Made by : Eng. Doaa M. Abd Elfatah</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28</a:t>
            </a:fld>
            <a:endParaRPr lang="en-US" dirty="0"/>
          </a:p>
        </p:txBody>
      </p:sp>
      <p:sp>
        <p:nvSpPr>
          <p:cNvPr id="4" name="Rectangle 3"/>
          <p:cNvSpPr/>
          <p:nvPr/>
        </p:nvSpPr>
        <p:spPr>
          <a:xfrm>
            <a:off x="1373747" y="987524"/>
            <a:ext cx="6096000" cy="5078313"/>
          </a:xfrm>
          <a:prstGeom prst="rect">
            <a:avLst/>
          </a:prstGeom>
        </p:spPr>
        <p:txBody>
          <a:bodyPr>
            <a:spAutoFit/>
          </a:bodyPr>
          <a:lstStyle/>
          <a:p>
            <a:r>
              <a:rPr lang="en-US" dirty="0"/>
              <a:t>DELIMITER $$</a:t>
            </a:r>
          </a:p>
          <a:p>
            <a:r>
              <a:rPr lang="en-US" dirty="0"/>
              <a:t> DROP PROCEDURE IF EXISTS </a:t>
            </a:r>
            <a:r>
              <a:rPr lang="en-US" dirty="0" err="1"/>
              <a:t>test_mysql_while_loop</a:t>
            </a:r>
            <a:r>
              <a:rPr lang="en-US" dirty="0"/>
              <a:t>$$</a:t>
            </a:r>
          </a:p>
          <a:p>
            <a:r>
              <a:rPr lang="en-US" dirty="0"/>
              <a:t> CREATE PROCEDURE </a:t>
            </a:r>
            <a:r>
              <a:rPr lang="en-US" dirty="0" err="1"/>
              <a:t>test_mysql_while_loop</a:t>
            </a:r>
            <a:r>
              <a:rPr lang="en-US" dirty="0"/>
              <a:t>()</a:t>
            </a:r>
          </a:p>
          <a:p>
            <a:r>
              <a:rPr lang="en-US" dirty="0"/>
              <a:t> BEGIN</a:t>
            </a:r>
          </a:p>
          <a:p>
            <a:r>
              <a:rPr lang="en-US" dirty="0"/>
              <a:t> DECLARE x  INT;</a:t>
            </a:r>
          </a:p>
          <a:p>
            <a:r>
              <a:rPr lang="en-US" dirty="0"/>
              <a:t> DECLARE </a:t>
            </a:r>
            <a:r>
              <a:rPr lang="en-US" dirty="0" err="1"/>
              <a:t>str</a:t>
            </a:r>
            <a:r>
              <a:rPr lang="en-US" dirty="0"/>
              <a:t>  VARCHAR(255);</a:t>
            </a:r>
          </a:p>
          <a:p>
            <a:r>
              <a:rPr lang="en-US" dirty="0"/>
              <a:t> </a:t>
            </a:r>
          </a:p>
          <a:p>
            <a:r>
              <a:rPr lang="en-US" dirty="0"/>
              <a:t> SET x = 1;</a:t>
            </a:r>
          </a:p>
          <a:p>
            <a:r>
              <a:rPr lang="en-US" dirty="0"/>
              <a:t> SET </a:t>
            </a:r>
            <a:r>
              <a:rPr lang="en-US" dirty="0" err="1"/>
              <a:t>str</a:t>
            </a:r>
            <a:r>
              <a:rPr lang="en-US" dirty="0"/>
              <a:t> =  '';</a:t>
            </a:r>
          </a:p>
          <a:p>
            <a:r>
              <a:rPr lang="en-US" dirty="0"/>
              <a:t> </a:t>
            </a:r>
          </a:p>
          <a:p>
            <a:r>
              <a:rPr lang="en-US" dirty="0"/>
              <a:t> WHILE x  &lt;= 5 DO</a:t>
            </a:r>
          </a:p>
          <a:p>
            <a:r>
              <a:rPr lang="en-US" dirty="0"/>
              <a:t> SET  </a:t>
            </a:r>
            <a:r>
              <a:rPr lang="en-US" dirty="0" err="1"/>
              <a:t>str</a:t>
            </a:r>
            <a:r>
              <a:rPr lang="en-US" dirty="0"/>
              <a:t> = CONCAT(</a:t>
            </a:r>
            <a:r>
              <a:rPr lang="en-US" dirty="0" err="1"/>
              <a:t>str,x</a:t>
            </a:r>
            <a:r>
              <a:rPr lang="en-US" dirty="0"/>
              <a:t>,',');</a:t>
            </a:r>
          </a:p>
          <a:p>
            <a:r>
              <a:rPr lang="en-US" dirty="0"/>
              <a:t> SET  x = x + 1; </a:t>
            </a:r>
          </a:p>
          <a:p>
            <a:r>
              <a:rPr lang="en-US" dirty="0"/>
              <a:t> END WHILE;</a:t>
            </a:r>
          </a:p>
          <a:p>
            <a:r>
              <a:rPr lang="en-US" dirty="0"/>
              <a:t> </a:t>
            </a:r>
          </a:p>
          <a:p>
            <a:r>
              <a:rPr lang="en-US" dirty="0"/>
              <a:t> SELECT </a:t>
            </a:r>
            <a:r>
              <a:rPr lang="en-US" dirty="0" err="1"/>
              <a:t>str</a:t>
            </a:r>
            <a:r>
              <a:rPr lang="en-US" dirty="0"/>
              <a:t>;</a:t>
            </a:r>
          </a:p>
          <a:p>
            <a:r>
              <a:rPr lang="en-US" dirty="0"/>
              <a:t> END$$</a:t>
            </a:r>
          </a:p>
          <a:p>
            <a:r>
              <a:rPr lang="en-US" dirty="0"/>
              <a:t>DELIMITER ;</a:t>
            </a:r>
          </a:p>
        </p:txBody>
      </p:sp>
      <p:sp>
        <p:nvSpPr>
          <p:cNvPr id="5" name="Rectangle 4"/>
          <p:cNvSpPr/>
          <p:nvPr/>
        </p:nvSpPr>
        <p:spPr>
          <a:xfrm>
            <a:off x="6451495" y="3066068"/>
            <a:ext cx="2956450" cy="369332"/>
          </a:xfrm>
          <a:prstGeom prst="rect">
            <a:avLst/>
          </a:prstGeom>
        </p:spPr>
        <p:txBody>
          <a:bodyPr wrap="none">
            <a:spAutoFit/>
          </a:bodyPr>
          <a:lstStyle/>
          <a:p>
            <a:r>
              <a:rPr lang="en-US" dirty="0"/>
              <a:t>CALL </a:t>
            </a:r>
            <a:r>
              <a:rPr lang="en-US" dirty="0" err="1"/>
              <a:t>test_mysql_while_loop</a:t>
            </a:r>
            <a:r>
              <a:rPr lang="en-US" dirty="0"/>
              <a:t>();</a:t>
            </a:r>
          </a:p>
        </p:txBody>
      </p:sp>
      <p:pic>
        <p:nvPicPr>
          <p:cNvPr id="6" name="Picture 5"/>
          <p:cNvPicPr>
            <a:picLocks noChangeAspect="1"/>
          </p:cNvPicPr>
          <p:nvPr/>
        </p:nvPicPr>
        <p:blipFill>
          <a:blip r:embed="rId2"/>
          <a:stretch>
            <a:fillRect/>
          </a:stretch>
        </p:blipFill>
        <p:spPr>
          <a:xfrm>
            <a:off x="7238568" y="3526680"/>
            <a:ext cx="1382304" cy="736227"/>
          </a:xfrm>
          <a:prstGeom prst="rect">
            <a:avLst/>
          </a:prstGeom>
        </p:spPr>
      </p:pic>
    </p:spTree>
    <p:extLst>
      <p:ext uri="{BB962C8B-B14F-4D97-AF65-F5344CB8AC3E}">
        <p14:creationId xmlns:p14="http://schemas.microsoft.com/office/powerpoint/2010/main" val="3226132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 loop</a:t>
            </a:r>
          </a:p>
        </p:txBody>
      </p:sp>
      <p:sp>
        <p:nvSpPr>
          <p:cNvPr id="3" name="Content Placeholder 2"/>
          <p:cNvSpPr>
            <a:spLocks noGrp="1"/>
          </p:cNvSpPr>
          <p:nvPr>
            <p:ph sz="quarter" idx="13"/>
          </p:nvPr>
        </p:nvSpPr>
        <p:spPr/>
        <p:txBody>
          <a:bodyPr/>
          <a:lstStyle/>
          <a:p>
            <a:pPr marL="0" indent="0">
              <a:buNone/>
            </a:pPr>
            <a:r>
              <a:rPr lang="en-US" dirty="0"/>
              <a:t>REPEAT</a:t>
            </a:r>
          </a:p>
          <a:p>
            <a:pPr marL="0" indent="0">
              <a:buNone/>
            </a:pPr>
            <a:r>
              <a:rPr lang="en-US" dirty="0"/>
              <a:t> statements;</a:t>
            </a:r>
          </a:p>
          <a:p>
            <a:pPr marL="0" indent="0">
              <a:buNone/>
            </a:pPr>
            <a:r>
              <a:rPr lang="en-US" dirty="0"/>
              <a:t>UNTIL expression</a:t>
            </a:r>
          </a:p>
          <a:p>
            <a:pPr marL="0" indent="0">
              <a:buNone/>
            </a:pPr>
            <a:r>
              <a:rPr lang="en-US" dirty="0"/>
              <a:t>END REPEA</a:t>
            </a:r>
          </a:p>
        </p:txBody>
      </p:sp>
      <p:pic>
        <p:nvPicPr>
          <p:cNvPr id="7" name="Content Placeholder 6"/>
          <p:cNvPicPr>
            <a:picLocks noGrp="1" noChangeAspect="1"/>
          </p:cNvPicPr>
          <p:nvPr>
            <p:ph sz="quarter" idx="14"/>
          </p:nvPr>
        </p:nvPicPr>
        <p:blipFill>
          <a:blip r:embed="rId2"/>
          <a:stretch>
            <a:fillRect/>
          </a:stretch>
        </p:blipFill>
        <p:spPr>
          <a:xfrm>
            <a:off x="6941713" y="2214694"/>
            <a:ext cx="2497562" cy="3364575"/>
          </a:xfrm>
          <a:prstGeom prst="rect">
            <a:avLst/>
          </a:prstGeom>
        </p:spPr>
      </p:pic>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416258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5" name="Rectangle 1033"/>
          <p:cNvSpPr>
            <a:spLocks noGrp="1" noChangeArrowheads="1"/>
          </p:cNvSpPr>
          <p:nvPr>
            <p:ph type="title"/>
          </p:nvPr>
        </p:nvSpPr>
        <p:spPr>
          <a:xfrm>
            <a:off x="913775" y="348058"/>
            <a:ext cx="10364451" cy="1596177"/>
          </a:xfrm>
        </p:spPr>
        <p:txBody>
          <a:bodyPr/>
          <a:lstStyle/>
          <a:p>
            <a:r>
              <a:rPr lang="en-US" altLang="en-US" dirty="0"/>
              <a:t>What Is a View?</a:t>
            </a:r>
          </a:p>
        </p:txBody>
      </p:sp>
      <p:sp>
        <p:nvSpPr>
          <p:cNvPr id="418819" name="Rectangle 1027"/>
          <p:cNvSpPr>
            <a:spLocks noChangeArrowheads="1"/>
          </p:cNvSpPr>
          <p:nvPr/>
        </p:nvSpPr>
        <p:spPr bwMode="gray">
          <a:xfrm>
            <a:off x="3133857" y="1709668"/>
            <a:ext cx="2385268"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dirty="0">
                <a:latin typeface="Courier New" panose="02070309020205020404" pitchFamily="49" charset="0"/>
              </a:rPr>
              <a:t>EMPLOYEES</a:t>
            </a:r>
            <a:r>
              <a:rPr lang="en-US" altLang="en-US" sz="2200" dirty="0"/>
              <a:t> table</a:t>
            </a:r>
          </a:p>
        </p:txBody>
      </p:sp>
      <p:pic>
        <p:nvPicPr>
          <p:cNvPr id="418820" name="Picture 1028" descr="C:\project-SQLFund1\images\img11-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81457" y="2116426"/>
            <a:ext cx="6400800" cy="4030663"/>
          </a:xfrm>
          <a:prstGeom prst="rect">
            <a:avLst/>
          </a:prstGeom>
          <a:noFill/>
          <a:extLst>
            <a:ext uri="{909E8E84-426E-40DD-AFC4-6F175D3DCCD1}">
              <a14:hiddenFill xmlns:a14="http://schemas.microsoft.com/office/drawing/2010/main">
                <a:solidFill>
                  <a:srgbClr val="FFFFFF"/>
                </a:solidFill>
              </a14:hiddenFill>
            </a:ext>
          </a:extLst>
        </p:spPr>
      </p:pic>
      <p:sp>
        <p:nvSpPr>
          <p:cNvPr id="418822" name="Freeform 1030"/>
          <p:cNvSpPr>
            <a:spLocks/>
          </p:cNvSpPr>
          <p:nvPr/>
        </p:nvSpPr>
        <p:spPr bwMode="gray">
          <a:xfrm>
            <a:off x="2359157" y="3005067"/>
            <a:ext cx="6299200" cy="1295400"/>
          </a:xfrm>
          <a:custGeom>
            <a:avLst/>
            <a:gdLst>
              <a:gd name="T0" fmla="*/ 0 w 3968"/>
              <a:gd name="T1" fmla="*/ 816 h 816"/>
              <a:gd name="T2" fmla="*/ 1016 w 3968"/>
              <a:gd name="T3" fmla="*/ 0 h 816"/>
              <a:gd name="T4" fmla="*/ 3968 w 3968"/>
              <a:gd name="T5" fmla="*/ 0 h 816"/>
              <a:gd name="T6" fmla="*/ 2716 w 3968"/>
              <a:gd name="T7" fmla="*/ 816 h 816"/>
              <a:gd name="T8" fmla="*/ 0 w 3968"/>
              <a:gd name="T9" fmla="*/ 816 h 816"/>
            </a:gdLst>
            <a:ahLst/>
            <a:cxnLst>
              <a:cxn ang="0">
                <a:pos x="T0" y="T1"/>
              </a:cxn>
              <a:cxn ang="0">
                <a:pos x="T2" y="T3"/>
              </a:cxn>
              <a:cxn ang="0">
                <a:pos x="T4" y="T5"/>
              </a:cxn>
              <a:cxn ang="0">
                <a:pos x="T6" y="T7"/>
              </a:cxn>
              <a:cxn ang="0">
                <a:pos x="T8" y="T9"/>
              </a:cxn>
            </a:cxnLst>
            <a:rect l="0" t="0" r="r" b="b"/>
            <a:pathLst>
              <a:path w="3968" h="816">
                <a:moveTo>
                  <a:pt x="0" y="816"/>
                </a:moveTo>
                <a:lnTo>
                  <a:pt x="1016" y="0"/>
                </a:lnTo>
                <a:lnTo>
                  <a:pt x="3968" y="0"/>
                </a:lnTo>
                <a:lnTo>
                  <a:pt x="2716" y="816"/>
                </a:lnTo>
                <a:lnTo>
                  <a:pt x="0" y="816"/>
                </a:lnTo>
                <a:close/>
              </a:path>
            </a:pathLst>
          </a:cu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23" name="Freeform 1031"/>
          <p:cNvSpPr>
            <a:spLocks/>
          </p:cNvSpPr>
          <p:nvPr/>
        </p:nvSpPr>
        <p:spPr bwMode="gray">
          <a:xfrm>
            <a:off x="6600957" y="3005067"/>
            <a:ext cx="2044700" cy="2768600"/>
          </a:xfrm>
          <a:custGeom>
            <a:avLst/>
            <a:gdLst>
              <a:gd name="T0" fmla="*/ 16 w 1288"/>
              <a:gd name="T1" fmla="*/ 1744 h 1744"/>
              <a:gd name="T2" fmla="*/ 0 w 1288"/>
              <a:gd name="T3" fmla="*/ 816 h 1744"/>
              <a:gd name="T4" fmla="*/ 1288 w 1288"/>
              <a:gd name="T5" fmla="*/ 0 h 1744"/>
              <a:gd name="T6" fmla="*/ 1288 w 1288"/>
              <a:gd name="T7" fmla="*/ 904 h 1744"/>
              <a:gd name="T8" fmla="*/ 16 w 1288"/>
              <a:gd name="T9" fmla="*/ 1744 h 1744"/>
            </a:gdLst>
            <a:ahLst/>
            <a:cxnLst>
              <a:cxn ang="0">
                <a:pos x="T0" y="T1"/>
              </a:cxn>
              <a:cxn ang="0">
                <a:pos x="T2" y="T3"/>
              </a:cxn>
              <a:cxn ang="0">
                <a:pos x="T4" y="T5"/>
              </a:cxn>
              <a:cxn ang="0">
                <a:pos x="T6" y="T7"/>
              </a:cxn>
              <a:cxn ang="0">
                <a:pos x="T8" y="T9"/>
              </a:cxn>
            </a:cxnLst>
            <a:rect l="0" t="0" r="r" b="b"/>
            <a:pathLst>
              <a:path w="1288" h="1744">
                <a:moveTo>
                  <a:pt x="16" y="1744"/>
                </a:moveTo>
                <a:lnTo>
                  <a:pt x="0" y="816"/>
                </a:lnTo>
                <a:lnTo>
                  <a:pt x="1288" y="0"/>
                </a:lnTo>
                <a:lnTo>
                  <a:pt x="1288" y="904"/>
                </a:lnTo>
                <a:lnTo>
                  <a:pt x="16" y="1744"/>
                </a:lnTo>
                <a:close/>
              </a:path>
            </a:pathLst>
          </a:custGeom>
          <a:solidFill>
            <a:srgbClr val="33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8824" name="Picture 1032" descr="C:\project-SQLFund1\images\img11-04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71857" y="4300467"/>
            <a:ext cx="4267200" cy="147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51831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Made by : Eng. Doaa M. Abd Elfatah</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
        <p:nvSpPr>
          <p:cNvPr id="4" name="Rectangle 3"/>
          <p:cNvSpPr/>
          <p:nvPr/>
        </p:nvSpPr>
        <p:spPr>
          <a:xfrm>
            <a:off x="1296471" y="710525"/>
            <a:ext cx="6096000" cy="5355312"/>
          </a:xfrm>
          <a:prstGeom prst="rect">
            <a:avLst/>
          </a:prstGeom>
        </p:spPr>
        <p:txBody>
          <a:bodyPr>
            <a:spAutoFit/>
          </a:bodyPr>
          <a:lstStyle/>
          <a:p>
            <a:r>
              <a:rPr lang="en-US" dirty="0"/>
              <a:t>DELIMITER $$</a:t>
            </a:r>
          </a:p>
          <a:p>
            <a:r>
              <a:rPr lang="en-US" dirty="0"/>
              <a:t> DROP PROCEDURE IF EXISTS </a:t>
            </a:r>
            <a:r>
              <a:rPr lang="en-US" dirty="0" err="1"/>
              <a:t>mysql_test_repeat_loop</a:t>
            </a:r>
            <a:r>
              <a:rPr lang="en-US" dirty="0"/>
              <a:t>$$</a:t>
            </a:r>
          </a:p>
          <a:p>
            <a:r>
              <a:rPr lang="en-US" dirty="0"/>
              <a:t> CREATE PROCEDURE </a:t>
            </a:r>
            <a:r>
              <a:rPr lang="en-US" dirty="0" err="1"/>
              <a:t>mysql_test_repeat_loop</a:t>
            </a:r>
            <a:r>
              <a:rPr lang="en-US" dirty="0"/>
              <a:t>()</a:t>
            </a:r>
          </a:p>
          <a:p>
            <a:r>
              <a:rPr lang="en-US" dirty="0"/>
              <a:t> BEGIN</a:t>
            </a:r>
          </a:p>
          <a:p>
            <a:r>
              <a:rPr lang="en-US" dirty="0"/>
              <a:t> DECLARE x INT;</a:t>
            </a:r>
          </a:p>
          <a:p>
            <a:r>
              <a:rPr lang="en-US" dirty="0"/>
              <a:t> DECLARE </a:t>
            </a:r>
            <a:r>
              <a:rPr lang="en-US" dirty="0" err="1"/>
              <a:t>str</a:t>
            </a:r>
            <a:r>
              <a:rPr lang="en-US" dirty="0"/>
              <a:t> VARCHAR(255);</a:t>
            </a:r>
          </a:p>
          <a:p>
            <a:r>
              <a:rPr lang="en-US" dirty="0"/>
              <a:t>        </a:t>
            </a:r>
          </a:p>
          <a:p>
            <a:r>
              <a:rPr lang="en-US" dirty="0"/>
              <a:t> SET x = 1;</a:t>
            </a:r>
          </a:p>
          <a:p>
            <a:r>
              <a:rPr lang="en-US" dirty="0"/>
              <a:t>        SET </a:t>
            </a:r>
            <a:r>
              <a:rPr lang="en-US" dirty="0" err="1"/>
              <a:t>str</a:t>
            </a:r>
            <a:r>
              <a:rPr lang="en-US" dirty="0"/>
              <a:t> =  '';</a:t>
            </a:r>
          </a:p>
          <a:p>
            <a:r>
              <a:rPr lang="en-US" dirty="0"/>
              <a:t>        </a:t>
            </a:r>
          </a:p>
          <a:p>
            <a:r>
              <a:rPr lang="en-US" dirty="0"/>
              <a:t> REPEAT</a:t>
            </a:r>
          </a:p>
          <a:p>
            <a:r>
              <a:rPr lang="en-US" dirty="0"/>
              <a:t> SET  </a:t>
            </a:r>
            <a:r>
              <a:rPr lang="en-US" dirty="0" err="1"/>
              <a:t>str</a:t>
            </a:r>
            <a:r>
              <a:rPr lang="en-US" dirty="0"/>
              <a:t> = CONCAT(</a:t>
            </a:r>
            <a:r>
              <a:rPr lang="en-US" dirty="0" err="1"/>
              <a:t>str,x</a:t>
            </a:r>
            <a:r>
              <a:rPr lang="en-US" dirty="0"/>
              <a:t>,',');</a:t>
            </a:r>
          </a:p>
          <a:p>
            <a:r>
              <a:rPr lang="en-US" dirty="0"/>
              <a:t> SET  x = x + 1; </a:t>
            </a:r>
          </a:p>
          <a:p>
            <a:r>
              <a:rPr lang="en-US" dirty="0"/>
              <a:t>        UNTIL x  &gt; 5</a:t>
            </a:r>
          </a:p>
          <a:p>
            <a:r>
              <a:rPr lang="en-US" dirty="0"/>
              <a:t>        END REPEAT;</a:t>
            </a:r>
          </a:p>
          <a:p>
            <a:r>
              <a:rPr lang="en-US" dirty="0"/>
              <a:t> </a:t>
            </a:r>
          </a:p>
          <a:p>
            <a:r>
              <a:rPr lang="en-US" dirty="0"/>
              <a:t>        SELECT </a:t>
            </a:r>
            <a:r>
              <a:rPr lang="en-US" dirty="0" err="1"/>
              <a:t>str</a:t>
            </a:r>
            <a:r>
              <a:rPr lang="en-US" dirty="0"/>
              <a:t>;</a:t>
            </a:r>
          </a:p>
          <a:p>
            <a:r>
              <a:rPr lang="en-US" dirty="0"/>
              <a:t> END$$</a:t>
            </a:r>
          </a:p>
          <a:p>
            <a:r>
              <a:rPr lang="en-US" dirty="0"/>
              <a:t> DELIMITER ;</a:t>
            </a:r>
          </a:p>
        </p:txBody>
      </p:sp>
      <p:sp>
        <p:nvSpPr>
          <p:cNvPr id="5" name="Rectangle 4"/>
          <p:cNvSpPr/>
          <p:nvPr/>
        </p:nvSpPr>
        <p:spPr>
          <a:xfrm>
            <a:off x="7143965" y="2927568"/>
            <a:ext cx="3107133" cy="369332"/>
          </a:xfrm>
          <a:prstGeom prst="rect">
            <a:avLst/>
          </a:prstGeom>
        </p:spPr>
        <p:txBody>
          <a:bodyPr wrap="none">
            <a:spAutoFit/>
          </a:bodyPr>
          <a:lstStyle/>
          <a:p>
            <a:r>
              <a:rPr lang="en-US" dirty="0"/>
              <a:t>CALL </a:t>
            </a:r>
            <a:r>
              <a:rPr lang="en-US" dirty="0" err="1"/>
              <a:t>mysql_test_repeat_loop</a:t>
            </a:r>
            <a:r>
              <a:rPr lang="en-US" dirty="0"/>
              <a:t>();</a:t>
            </a:r>
          </a:p>
        </p:txBody>
      </p:sp>
    </p:spTree>
    <p:extLst>
      <p:ext uri="{BB962C8B-B14F-4D97-AF65-F5344CB8AC3E}">
        <p14:creationId xmlns:p14="http://schemas.microsoft.com/office/powerpoint/2010/main" val="1917962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LEAVE and ITERATE statements</a:t>
            </a:r>
          </a:p>
        </p:txBody>
      </p:sp>
      <p:sp>
        <p:nvSpPr>
          <p:cNvPr id="3" name="Content Placeholder 2"/>
          <p:cNvSpPr>
            <a:spLocks noGrp="1"/>
          </p:cNvSpPr>
          <p:nvPr>
            <p:ph sz="quarter" idx="13"/>
          </p:nvPr>
        </p:nvSpPr>
        <p:spPr/>
        <p:txBody>
          <a:bodyPr/>
          <a:lstStyle/>
          <a:p>
            <a:r>
              <a:rPr lang="en-US" dirty="0"/>
              <a:t>The LEAVE statement allows you to exit the loop immediately without waiting for checking the condition. The LEAVE statement works like the  break statement in other languages such as PHP, C/C++, Java, etc</a:t>
            </a:r>
            <a:r>
              <a:rPr lang="en-US" dirty="0" smtClean="0"/>
              <a:t>.</a:t>
            </a:r>
          </a:p>
          <a:p>
            <a:r>
              <a:rPr lang="en-US" dirty="0"/>
              <a:t>The ITERATE statement allows you to skip the entire code under it and start a new iteration. The ITERATE statement is similar to the continue statement in PHP, C/C++, Java, etc.</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169093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Made by : Eng. Doaa M. Abd Elfatah</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
        <p:nvSpPr>
          <p:cNvPr id="4" name="Rectangle 3"/>
          <p:cNvSpPr/>
          <p:nvPr/>
        </p:nvSpPr>
        <p:spPr>
          <a:xfrm>
            <a:off x="913774" y="671691"/>
            <a:ext cx="6096000" cy="6186309"/>
          </a:xfrm>
          <a:prstGeom prst="rect">
            <a:avLst/>
          </a:prstGeom>
        </p:spPr>
        <p:txBody>
          <a:bodyPr>
            <a:spAutoFit/>
          </a:bodyPr>
          <a:lstStyle/>
          <a:p>
            <a:r>
              <a:rPr lang="en-US" dirty="0"/>
              <a:t>CREATE PROCEDURE </a:t>
            </a:r>
            <a:r>
              <a:rPr lang="en-US" dirty="0" err="1"/>
              <a:t>test_mysql_loop</a:t>
            </a:r>
            <a:r>
              <a:rPr lang="en-US" dirty="0"/>
              <a:t>()</a:t>
            </a:r>
          </a:p>
          <a:p>
            <a:r>
              <a:rPr lang="en-US" dirty="0"/>
              <a:t> BEGIN</a:t>
            </a:r>
          </a:p>
          <a:p>
            <a:r>
              <a:rPr lang="en-US" dirty="0"/>
              <a:t> DECLARE x  INT;</a:t>
            </a:r>
          </a:p>
          <a:p>
            <a:r>
              <a:rPr lang="en-US" dirty="0" smtClean="0"/>
              <a:t> </a:t>
            </a:r>
            <a:r>
              <a:rPr lang="en-US" dirty="0"/>
              <a:t>DECLARE </a:t>
            </a:r>
            <a:r>
              <a:rPr lang="en-US" dirty="0" err="1"/>
              <a:t>str</a:t>
            </a:r>
            <a:r>
              <a:rPr lang="en-US" dirty="0"/>
              <a:t>  VARCHAR(255</a:t>
            </a:r>
            <a:r>
              <a:rPr lang="en-US" dirty="0" smtClean="0"/>
              <a:t>);        </a:t>
            </a:r>
            <a:endParaRPr lang="en-US" dirty="0"/>
          </a:p>
          <a:p>
            <a:r>
              <a:rPr lang="en-US" dirty="0"/>
              <a:t> SET x = 1;</a:t>
            </a:r>
          </a:p>
          <a:p>
            <a:r>
              <a:rPr lang="en-US" dirty="0"/>
              <a:t>        SET </a:t>
            </a:r>
            <a:r>
              <a:rPr lang="en-US" dirty="0" err="1"/>
              <a:t>str</a:t>
            </a:r>
            <a:r>
              <a:rPr lang="en-US" dirty="0"/>
              <a:t> =  '';</a:t>
            </a:r>
          </a:p>
          <a:p>
            <a:r>
              <a:rPr lang="en-US" dirty="0"/>
              <a:t>        </a:t>
            </a:r>
          </a:p>
          <a:p>
            <a:r>
              <a:rPr lang="en-US" dirty="0"/>
              <a:t> </a:t>
            </a:r>
            <a:r>
              <a:rPr lang="en-US" dirty="0" err="1"/>
              <a:t>loop_label</a:t>
            </a:r>
            <a:r>
              <a:rPr lang="en-US" dirty="0"/>
              <a:t>:  LOOP</a:t>
            </a:r>
          </a:p>
          <a:p>
            <a:r>
              <a:rPr lang="en-US" dirty="0"/>
              <a:t> IF  x &gt; 10 THEN </a:t>
            </a:r>
          </a:p>
          <a:p>
            <a:r>
              <a:rPr lang="en-US" dirty="0"/>
              <a:t> LEAVE  </a:t>
            </a:r>
            <a:r>
              <a:rPr lang="en-US" dirty="0" err="1"/>
              <a:t>loop_label</a:t>
            </a:r>
            <a:r>
              <a:rPr lang="en-US" dirty="0"/>
              <a:t>;</a:t>
            </a:r>
          </a:p>
          <a:p>
            <a:r>
              <a:rPr lang="en-US" dirty="0"/>
              <a:t> END  IF;</a:t>
            </a:r>
          </a:p>
          <a:p>
            <a:r>
              <a:rPr lang="en-US" dirty="0"/>
              <a:t>            </a:t>
            </a:r>
          </a:p>
          <a:p>
            <a:r>
              <a:rPr lang="en-US" dirty="0"/>
              <a:t> SET  x = x + 1;</a:t>
            </a:r>
          </a:p>
          <a:p>
            <a:r>
              <a:rPr lang="en-US" dirty="0"/>
              <a:t> IF  (x mod 2) THEN</a:t>
            </a:r>
          </a:p>
          <a:p>
            <a:r>
              <a:rPr lang="en-US" dirty="0"/>
              <a:t> ITERATE  </a:t>
            </a:r>
            <a:r>
              <a:rPr lang="en-US" dirty="0" err="1"/>
              <a:t>loop_label</a:t>
            </a:r>
            <a:r>
              <a:rPr lang="en-US" dirty="0"/>
              <a:t>;</a:t>
            </a:r>
          </a:p>
          <a:p>
            <a:r>
              <a:rPr lang="en-US" dirty="0"/>
              <a:t> ELSE</a:t>
            </a:r>
          </a:p>
          <a:p>
            <a:r>
              <a:rPr lang="en-US" dirty="0"/>
              <a:t>                SET  </a:t>
            </a:r>
            <a:r>
              <a:rPr lang="en-US" dirty="0" err="1"/>
              <a:t>str</a:t>
            </a:r>
            <a:r>
              <a:rPr lang="en-US" dirty="0"/>
              <a:t> = CONCAT(</a:t>
            </a:r>
            <a:r>
              <a:rPr lang="en-US" dirty="0" err="1"/>
              <a:t>str,x</a:t>
            </a:r>
            <a:r>
              <a:rPr lang="en-US" dirty="0"/>
              <a:t>,',');</a:t>
            </a:r>
          </a:p>
          <a:p>
            <a:r>
              <a:rPr lang="en-US" dirty="0"/>
              <a:t> END  IF;</a:t>
            </a:r>
          </a:p>
          <a:p>
            <a:r>
              <a:rPr lang="en-US" dirty="0"/>
              <a:t>         END LOOP;    </a:t>
            </a:r>
          </a:p>
          <a:p>
            <a:r>
              <a:rPr lang="en-US" dirty="0"/>
              <a:t> </a:t>
            </a:r>
          </a:p>
          <a:p>
            <a:r>
              <a:rPr lang="en-US" dirty="0"/>
              <a:t>         SELECT </a:t>
            </a:r>
            <a:r>
              <a:rPr lang="en-US" dirty="0" err="1"/>
              <a:t>str</a:t>
            </a:r>
            <a:r>
              <a:rPr lang="en-US" dirty="0" smtClean="0"/>
              <a:t>; </a:t>
            </a:r>
            <a:endParaRPr lang="en-US" dirty="0"/>
          </a:p>
          <a:p>
            <a:r>
              <a:rPr lang="en-US" dirty="0"/>
              <a:t> END;</a:t>
            </a:r>
          </a:p>
        </p:txBody>
      </p:sp>
    </p:spTree>
    <p:extLst>
      <p:ext uri="{BB962C8B-B14F-4D97-AF65-F5344CB8AC3E}">
        <p14:creationId xmlns:p14="http://schemas.microsoft.com/office/powerpoint/2010/main" val="1784394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functions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677502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Rectangle 4"/>
          <p:cNvSpPr>
            <a:spLocks noGrp="1" noChangeArrowheads="1"/>
          </p:cNvSpPr>
          <p:nvPr>
            <p:ph type="title"/>
          </p:nvPr>
        </p:nvSpPr>
        <p:spPr/>
        <p:txBody>
          <a:bodyPr/>
          <a:lstStyle/>
          <a:p>
            <a:r>
              <a:rPr lang="en-US" altLang="en-US"/>
              <a:t>Overview of Stored Functions</a:t>
            </a:r>
          </a:p>
        </p:txBody>
      </p:sp>
      <p:sp>
        <p:nvSpPr>
          <p:cNvPr id="322565" name="Rectangle 5"/>
          <p:cNvSpPr>
            <a:spLocks noGrp="1" noChangeArrowheads="1"/>
          </p:cNvSpPr>
          <p:nvPr>
            <p:ph type="body" idx="4294967295"/>
          </p:nvPr>
        </p:nvSpPr>
        <p:spPr>
          <a:xfrm>
            <a:off x="1893197" y="2130381"/>
            <a:ext cx="8471124" cy="2969653"/>
          </a:xfrm>
          <a:prstGeom prst="rect">
            <a:avLst/>
          </a:prstGeom>
        </p:spPr>
        <p:txBody>
          <a:bodyPr/>
          <a:lstStyle/>
          <a:p>
            <a:r>
              <a:rPr lang="en-US" altLang="en-US" dirty="0"/>
              <a:t>A function:</a:t>
            </a:r>
          </a:p>
          <a:p>
            <a:pPr lvl="1"/>
            <a:r>
              <a:rPr lang="en-US" altLang="en-US" dirty="0"/>
              <a:t>Is a named </a:t>
            </a:r>
            <a:r>
              <a:rPr lang="en-US" altLang="en-US" dirty="0" smtClean="0"/>
              <a:t>block </a:t>
            </a:r>
            <a:r>
              <a:rPr lang="en-US" altLang="en-US" dirty="0"/>
              <a:t>that returns a value</a:t>
            </a:r>
          </a:p>
          <a:p>
            <a:pPr lvl="1"/>
            <a:r>
              <a:rPr lang="en-US" altLang="en-US" dirty="0"/>
              <a:t>Can be stored in the database as a schema object for repeated execution</a:t>
            </a:r>
          </a:p>
          <a:p>
            <a:pPr lvl="1"/>
            <a:r>
              <a:rPr lang="en-US" altLang="en-US" dirty="0"/>
              <a:t>Is called as part of an expression or is used to provide a parameter value for another </a:t>
            </a:r>
            <a:r>
              <a:rPr lang="en-US" altLang="en-US" dirty="0" smtClean="0"/>
              <a:t>subprogram</a:t>
            </a:r>
            <a:endParaRPr lang="en-US" altLang="en-US" dirty="0"/>
          </a:p>
        </p:txBody>
      </p:sp>
    </p:spTree>
    <p:extLst>
      <p:ext uri="{BB962C8B-B14F-4D97-AF65-F5344CB8AC3E}">
        <p14:creationId xmlns:p14="http://schemas.microsoft.com/office/powerpoint/2010/main" val="113697309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stored function syntax</a:t>
            </a:r>
          </a:p>
        </p:txBody>
      </p:sp>
      <p:sp>
        <p:nvSpPr>
          <p:cNvPr id="3" name="Content Placeholder 2"/>
          <p:cNvSpPr>
            <a:spLocks noGrp="1"/>
          </p:cNvSpPr>
          <p:nvPr>
            <p:ph sz="quarter" idx="13"/>
          </p:nvPr>
        </p:nvSpPr>
        <p:spPr>
          <a:xfrm>
            <a:off x="913775" y="2367092"/>
            <a:ext cx="4340806" cy="3424107"/>
          </a:xfrm>
        </p:spPr>
        <p:txBody>
          <a:bodyPr/>
          <a:lstStyle/>
          <a:p>
            <a:pPr marL="0" indent="0">
              <a:buNone/>
            </a:pPr>
            <a:r>
              <a:rPr lang="en-US" dirty="0"/>
              <a:t>CREATE FUNCTION </a:t>
            </a:r>
            <a:r>
              <a:rPr lang="en-US" dirty="0" err="1"/>
              <a:t>function_name</a:t>
            </a:r>
            <a:r>
              <a:rPr lang="en-US" dirty="0"/>
              <a:t>(param1,param2,…)</a:t>
            </a:r>
          </a:p>
          <a:p>
            <a:pPr marL="0" indent="0">
              <a:buNone/>
            </a:pPr>
            <a:r>
              <a:rPr lang="en-US" dirty="0"/>
              <a:t>    RETURNS datatype</a:t>
            </a:r>
          </a:p>
          <a:p>
            <a:pPr marL="0" indent="0">
              <a:buNone/>
            </a:pPr>
            <a:r>
              <a:rPr lang="en-US" dirty="0"/>
              <a:t>   [NOT] DETERMINISTIC</a:t>
            </a:r>
          </a:p>
          <a:p>
            <a:pPr marL="0" indent="0">
              <a:buNone/>
            </a:pPr>
            <a:r>
              <a:rPr lang="en-US" dirty="0"/>
              <a:t> statements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35</a:t>
            </a:fld>
            <a:endParaRPr lang="en-US" dirty="0"/>
          </a:p>
        </p:txBody>
      </p:sp>
      <p:sp>
        <p:nvSpPr>
          <p:cNvPr id="6" name="Rectangle 5"/>
          <p:cNvSpPr/>
          <p:nvPr/>
        </p:nvSpPr>
        <p:spPr>
          <a:xfrm>
            <a:off x="5460642" y="2274838"/>
            <a:ext cx="5628068" cy="3477875"/>
          </a:xfrm>
          <a:prstGeom prst="rect">
            <a:avLst/>
          </a:prstGeom>
        </p:spPr>
        <p:txBody>
          <a:bodyPr wrap="square">
            <a:spAutoFit/>
          </a:bodyPr>
          <a:lstStyle/>
          <a:p>
            <a:pPr marL="342900" indent="-342900" algn="just">
              <a:buFont typeface="Arial" panose="020B0604020202020204" pitchFamily="34" charset="0"/>
              <a:buChar char="•"/>
            </a:pPr>
            <a:r>
              <a:rPr lang="en-US" sz="2000" dirty="0" smtClean="0"/>
              <a:t>for </a:t>
            </a:r>
            <a:r>
              <a:rPr lang="en-US" sz="2000" dirty="0"/>
              <a:t>the same input parameters, if the stored function returns the same result, it is considered </a:t>
            </a:r>
            <a:r>
              <a:rPr lang="en-US" sz="2000" dirty="0">
                <a:solidFill>
                  <a:srgbClr val="FF0000"/>
                </a:solidFill>
              </a:rPr>
              <a:t>deterministic</a:t>
            </a:r>
            <a:r>
              <a:rPr lang="en-US" sz="2000" dirty="0"/>
              <a:t> and otherwise the stored function is </a:t>
            </a:r>
            <a:r>
              <a:rPr lang="en-US" sz="2000" dirty="0">
                <a:solidFill>
                  <a:srgbClr val="FF0000"/>
                </a:solidFill>
              </a:rPr>
              <a:t>not deterministic</a:t>
            </a:r>
            <a:r>
              <a:rPr lang="en-US" sz="2000" dirty="0"/>
              <a:t>. </a:t>
            </a:r>
            <a:endParaRPr lang="en-US" sz="2000" dirty="0" smtClean="0"/>
          </a:p>
          <a:p>
            <a:pPr marL="342900" indent="-342900" algn="just">
              <a:buFont typeface="Arial" panose="020B0604020202020204" pitchFamily="34" charset="0"/>
              <a:buChar char="•"/>
            </a:pPr>
            <a:r>
              <a:rPr lang="en-US" sz="2000" dirty="0" smtClean="0"/>
              <a:t>You </a:t>
            </a:r>
            <a:r>
              <a:rPr lang="en-US" sz="2000" dirty="0"/>
              <a:t>have to decide whether a stored function is deterministic or not. </a:t>
            </a:r>
            <a:endParaRPr lang="en-US" sz="2000" dirty="0" smtClean="0"/>
          </a:p>
          <a:p>
            <a:pPr marL="342900" indent="-342900" algn="just">
              <a:buFont typeface="Arial" panose="020B0604020202020204" pitchFamily="34" charset="0"/>
              <a:buChar char="•"/>
            </a:pPr>
            <a:r>
              <a:rPr lang="en-US" sz="2000" dirty="0" smtClean="0"/>
              <a:t>If </a:t>
            </a:r>
            <a:r>
              <a:rPr lang="en-US" sz="2000" dirty="0"/>
              <a:t>you declare it incorrectly, the stored function may produce an unexpected result, or the available optimization is not used which degrades the performance.</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174692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Made by : Eng. Doaa M. Abd Elfatah</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36</a:t>
            </a:fld>
            <a:endParaRPr lang="en-US" dirty="0"/>
          </a:p>
        </p:txBody>
      </p:sp>
      <p:sp>
        <p:nvSpPr>
          <p:cNvPr id="4" name="Rectangle 3"/>
          <p:cNvSpPr/>
          <p:nvPr/>
        </p:nvSpPr>
        <p:spPr>
          <a:xfrm>
            <a:off x="1888901" y="710525"/>
            <a:ext cx="6096000" cy="5355312"/>
          </a:xfrm>
          <a:prstGeom prst="rect">
            <a:avLst/>
          </a:prstGeom>
        </p:spPr>
        <p:txBody>
          <a:bodyPr>
            <a:spAutoFit/>
          </a:bodyPr>
          <a:lstStyle/>
          <a:p>
            <a:r>
              <a:rPr lang="en-US" dirty="0"/>
              <a:t>DELIMITER $$</a:t>
            </a:r>
          </a:p>
          <a:p>
            <a:r>
              <a:rPr lang="en-US" dirty="0"/>
              <a:t> </a:t>
            </a:r>
          </a:p>
          <a:p>
            <a:r>
              <a:rPr lang="en-US" dirty="0"/>
              <a:t>CREATE FUNCTION </a:t>
            </a:r>
            <a:r>
              <a:rPr lang="en-US" dirty="0" err="1"/>
              <a:t>CustomerLevel</a:t>
            </a:r>
            <a:r>
              <a:rPr lang="en-US" dirty="0"/>
              <a:t>(</a:t>
            </a:r>
            <a:r>
              <a:rPr lang="en-US" dirty="0" err="1"/>
              <a:t>p_creditLimit</a:t>
            </a:r>
            <a:r>
              <a:rPr lang="en-US" dirty="0"/>
              <a:t> double) RETURNS VARCHAR(10)</a:t>
            </a:r>
          </a:p>
          <a:p>
            <a:r>
              <a:rPr lang="en-US" dirty="0"/>
              <a:t>    DETERMINISTIC</a:t>
            </a:r>
          </a:p>
          <a:p>
            <a:r>
              <a:rPr lang="en-US" dirty="0"/>
              <a:t>BEGIN</a:t>
            </a:r>
          </a:p>
          <a:p>
            <a:r>
              <a:rPr lang="en-US" dirty="0"/>
              <a:t>    DECLARE </a:t>
            </a:r>
            <a:r>
              <a:rPr lang="en-US" dirty="0" err="1"/>
              <a:t>lvl</a:t>
            </a:r>
            <a:r>
              <a:rPr lang="en-US" dirty="0"/>
              <a:t> </a:t>
            </a:r>
            <a:r>
              <a:rPr lang="en-US" dirty="0" err="1"/>
              <a:t>varchar</a:t>
            </a:r>
            <a:r>
              <a:rPr lang="en-US" dirty="0"/>
              <a:t>(10);</a:t>
            </a:r>
          </a:p>
          <a:p>
            <a:r>
              <a:rPr lang="en-US" dirty="0"/>
              <a:t> </a:t>
            </a:r>
          </a:p>
          <a:p>
            <a:r>
              <a:rPr lang="en-US" dirty="0"/>
              <a:t>    IF </a:t>
            </a:r>
            <a:r>
              <a:rPr lang="en-US" dirty="0" err="1"/>
              <a:t>p_creditLimit</a:t>
            </a:r>
            <a:r>
              <a:rPr lang="en-US" dirty="0"/>
              <a:t> &gt; 50000 THEN</a:t>
            </a:r>
          </a:p>
          <a:p>
            <a:r>
              <a:rPr lang="en-US" dirty="0"/>
              <a:t> SET </a:t>
            </a:r>
            <a:r>
              <a:rPr lang="en-US" dirty="0" err="1"/>
              <a:t>lvl</a:t>
            </a:r>
            <a:r>
              <a:rPr lang="en-US" dirty="0"/>
              <a:t> = 'PLATINUM';</a:t>
            </a:r>
          </a:p>
          <a:p>
            <a:r>
              <a:rPr lang="en-US" dirty="0"/>
              <a:t>    ELSEIF (</a:t>
            </a:r>
            <a:r>
              <a:rPr lang="en-US" dirty="0" err="1"/>
              <a:t>p_creditLimit</a:t>
            </a:r>
            <a:r>
              <a:rPr lang="en-US" dirty="0"/>
              <a:t> &lt;= 50000 AND </a:t>
            </a:r>
            <a:r>
              <a:rPr lang="en-US" dirty="0" err="1"/>
              <a:t>p_creditLimit</a:t>
            </a:r>
            <a:r>
              <a:rPr lang="en-US" dirty="0"/>
              <a:t> &gt;= 10000) THEN</a:t>
            </a:r>
          </a:p>
          <a:p>
            <a:r>
              <a:rPr lang="en-US" dirty="0"/>
              <a:t>        SET </a:t>
            </a:r>
            <a:r>
              <a:rPr lang="en-US" dirty="0" err="1"/>
              <a:t>lvl</a:t>
            </a:r>
            <a:r>
              <a:rPr lang="en-US" dirty="0"/>
              <a:t> = 'GOLD';</a:t>
            </a:r>
          </a:p>
          <a:p>
            <a:r>
              <a:rPr lang="en-US" dirty="0"/>
              <a:t>    ELSEIF </a:t>
            </a:r>
            <a:r>
              <a:rPr lang="en-US" dirty="0" err="1"/>
              <a:t>p_creditLimit</a:t>
            </a:r>
            <a:r>
              <a:rPr lang="en-US" dirty="0"/>
              <a:t> &lt; 10000 THEN</a:t>
            </a:r>
          </a:p>
          <a:p>
            <a:r>
              <a:rPr lang="en-US" dirty="0"/>
              <a:t>        SET </a:t>
            </a:r>
            <a:r>
              <a:rPr lang="en-US" dirty="0" err="1"/>
              <a:t>lvl</a:t>
            </a:r>
            <a:r>
              <a:rPr lang="en-US" dirty="0"/>
              <a:t> = 'SILVER';</a:t>
            </a:r>
          </a:p>
          <a:p>
            <a:r>
              <a:rPr lang="en-US" dirty="0"/>
              <a:t>    END IF;</a:t>
            </a:r>
          </a:p>
          <a:p>
            <a:r>
              <a:rPr lang="en-US" dirty="0"/>
              <a:t> </a:t>
            </a:r>
          </a:p>
          <a:p>
            <a:r>
              <a:rPr lang="en-US" dirty="0"/>
              <a:t> RETURN (</a:t>
            </a:r>
            <a:r>
              <a:rPr lang="en-US" dirty="0" err="1"/>
              <a:t>lvl</a:t>
            </a:r>
            <a:r>
              <a:rPr lang="en-US" dirty="0"/>
              <a:t>);</a:t>
            </a:r>
          </a:p>
          <a:p>
            <a:r>
              <a:rPr lang="en-US" dirty="0"/>
              <a:t>END</a:t>
            </a:r>
          </a:p>
        </p:txBody>
      </p:sp>
      <p:sp>
        <p:nvSpPr>
          <p:cNvPr id="5" name="Rectangle 4"/>
          <p:cNvSpPr/>
          <p:nvPr/>
        </p:nvSpPr>
        <p:spPr>
          <a:xfrm>
            <a:off x="7831649" y="1763264"/>
            <a:ext cx="2256758" cy="923330"/>
          </a:xfrm>
          <a:prstGeom prst="rect">
            <a:avLst/>
          </a:prstGeom>
        </p:spPr>
        <p:txBody>
          <a:bodyPr wrap="square">
            <a:spAutoFit/>
          </a:bodyPr>
          <a:lstStyle/>
          <a:p>
            <a:pPr algn="ctr"/>
            <a:r>
              <a:rPr lang="en-US" dirty="0"/>
              <a:t> call the </a:t>
            </a:r>
            <a:r>
              <a:rPr lang="en-US" dirty="0" err="1"/>
              <a:t>CustomerLevel</a:t>
            </a:r>
            <a:r>
              <a:rPr lang="en-US" dirty="0"/>
              <a:t>() in an SQL SELECT statement</a:t>
            </a:r>
          </a:p>
        </p:txBody>
      </p:sp>
      <p:sp>
        <p:nvSpPr>
          <p:cNvPr id="6" name="Rectangle 5"/>
          <p:cNvSpPr/>
          <p:nvPr/>
        </p:nvSpPr>
        <p:spPr>
          <a:xfrm>
            <a:off x="7439700" y="2819126"/>
            <a:ext cx="3494468" cy="1754326"/>
          </a:xfrm>
          <a:prstGeom prst="rect">
            <a:avLst/>
          </a:prstGeom>
        </p:spPr>
        <p:txBody>
          <a:bodyPr wrap="square">
            <a:spAutoFit/>
          </a:bodyPr>
          <a:lstStyle/>
          <a:p>
            <a:pPr algn="ctr"/>
            <a:r>
              <a:rPr lang="en-US" dirty="0"/>
              <a:t>SELECT </a:t>
            </a:r>
          </a:p>
          <a:p>
            <a:pPr algn="ctr"/>
            <a:r>
              <a:rPr lang="en-US" dirty="0"/>
              <a:t>    </a:t>
            </a:r>
            <a:r>
              <a:rPr lang="en-US" dirty="0" err="1"/>
              <a:t>customerName</a:t>
            </a:r>
            <a:r>
              <a:rPr lang="en-US" dirty="0"/>
              <a:t>, </a:t>
            </a:r>
            <a:r>
              <a:rPr lang="en-US" dirty="0" err="1"/>
              <a:t>CustomerLevel</a:t>
            </a:r>
            <a:r>
              <a:rPr lang="en-US" dirty="0"/>
              <a:t>(</a:t>
            </a:r>
            <a:r>
              <a:rPr lang="en-US" dirty="0" err="1"/>
              <a:t>creditLimit</a:t>
            </a:r>
            <a:r>
              <a:rPr lang="en-US" dirty="0"/>
              <a:t>)</a:t>
            </a:r>
          </a:p>
          <a:p>
            <a:pPr algn="ctr"/>
            <a:r>
              <a:rPr lang="en-US" dirty="0"/>
              <a:t>FROM</a:t>
            </a:r>
          </a:p>
          <a:p>
            <a:pPr algn="ctr"/>
            <a:r>
              <a:rPr lang="en-US" dirty="0"/>
              <a:t>    customers</a:t>
            </a:r>
          </a:p>
          <a:p>
            <a:pPr algn="ctr"/>
            <a:r>
              <a:rPr lang="en-US" dirty="0"/>
              <a:t>ORDER BY </a:t>
            </a:r>
            <a:r>
              <a:rPr lang="en-US" dirty="0" err="1"/>
              <a:t>customerName</a:t>
            </a:r>
            <a:r>
              <a:rPr lang="en-US" dirty="0"/>
              <a:t>;</a:t>
            </a:r>
          </a:p>
        </p:txBody>
      </p:sp>
    </p:spTree>
    <p:extLst>
      <p:ext uri="{BB962C8B-B14F-4D97-AF65-F5344CB8AC3E}">
        <p14:creationId xmlns:p14="http://schemas.microsoft.com/office/powerpoint/2010/main" val="1653638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triggers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215411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dirty="0"/>
              <a:t>What Are Triggers? </a:t>
            </a:r>
          </a:p>
        </p:txBody>
      </p:sp>
      <p:sp>
        <p:nvSpPr>
          <p:cNvPr id="377859" name="Rectangle 3"/>
          <p:cNvSpPr>
            <a:spLocks noGrp="1" noChangeArrowheads="1"/>
          </p:cNvSpPr>
          <p:nvPr>
            <p:ph type="body" idx="4294967295"/>
          </p:nvPr>
        </p:nvSpPr>
        <p:spPr>
          <a:xfrm>
            <a:off x="913775" y="1854994"/>
            <a:ext cx="10364451" cy="1431925"/>
          </a:xfrm>
          <a:prstGeom prst="rect">
            <a:avLst/>
          </a:prstGeom>
        </p:spPr>
        <p:txBody>
          <a:bodyPr>
            <a:normAutofit fontScale="92500" lnSpcReduction="20000"/>
          </a:bodyPr>
          <a:lstStyle/>
          <a:p>
            <a:r>
              <a:rPr lang="en-US" altLang="en-US" dirty="0"/>
              <a:t>A trigger is </a:t>
            </a:r>
            <a:r>
              <a:rPr lang="en-US" altLang="en-US" dirty="0" smtClean="0"/>
              <a:t>block </a:t>
            </a:r>
            <a:r>
              <a:rPr lang="en-US" altLang="en-US" dirty="0"/>
              <a:t>that is stored in the database and fired (executed) in response to a specified event. </a:t>
            </a:r>
            <a:endParaRPr lang="en-US" altLang="en-US" dirty="0" smtClean="0"/>
          </a:p>
          <a:p>
            <a:r>
              <a:rPr lang="en-US" altLang="en-US" dirty="0" smtClean="0"/>
              <a:t>The MySQL database </a:t>
            </a:r>
            <a:r>
              <a:rPr lang="en-US" altLang="en-US" dirty="0"/>
              <a:t>automatically executes a trigger when specified conditions occur.</a:t>
            </a:r>
          </a:p>
        </p:txBody>
      </p:sp>
      <p:grpSp>
        <p:nvGrpSpPr>
          <p:cNvPr id="377860" name="Group 4"/>
          <p:cNvGrpSpPr>
            <a:grpSpLocks/>
          </p:cNvGrpSpPr>
          <p:nvPr/>
        </p:nvGrpSpPr>
        <p:grpSpPr bwMode="auto">
          <a:xfrm>
            <a:off x="4782670" y="4038600"/>
            <a:ext cx="1416050" cy="1676400"/>
            <a:chOff x="2448" y="2496"/>
            <a:chExt cx="892" cy="1056"/>
          </a:xfrm>
        </p:grpSpPr>
        <p:pic>
          <p:nvPicPr>
            <p:cNvPr id="377861" name="Picture 5" descr="C:\Documents and Settings\lserhal\Desktop\datab0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48" y="2496"/>
              <a:ext cx="892" cy="1056"/>
            </a:xfrm>
            <a:prstGeom prst="rect">
              <a:avLst/>
            </a:prstGeom>
            <a:noFill/>
            <a:extLst>
              <a:ext uri="{909E8E84-426E-40DD-AFC4-6F175D3DCCD1}">
                <a14:hiddenFill xmlns:a14="http://schemas.microsoft.com/office/drawing/2010/main">
                  <a:solidFill>
                    <a:srgbClr val="FFFFFF"/>
                  </a:solidFill>
                </a14:hiddenFill>
              </a:ext>
            </a:extLst>
          </p:spPr>
        </p:pic>
        <p:pic>
          <p:nvPicPr>
            <p:cNvPr id="377863" name="Picture 7" descr="C:\Documents and Settings\lserhal\Desktop\conce06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692" y="2933"/>
              <a:ext cx="402" cy="4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0100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en-US"/>
              <a:t>Trigger Event Types and Body</a:t>
            </a:r>
          </a:p>
        </p:txBody>
      </p:sp>
      <p:sp>
        <p:nvSpPr>
          <p:cNvPr id="390147" name="Rectangle 3"/>
          <p:cNvSpPr>
            <a:spLocks noGrp="1" noChangeArrowheads="1"/>
          </p:cNvSpPr>
          <p:nvPr>
            <p:ph type="body" idx="4294967295"/>
          </p:nvPr>
        </p:nvSpPr>
        <p:spPr>
          <a:xfrm>
            <a:off x="1094705" y="2117501"/>
            <a:ext cx="9646276" cy="3613598"/>
          </a:xfrm>
          <a:prstGeom prst="rect">
            <a:avLst/>
          </a:prstGeom>
        </p:spPr>
        <p:txBody>
          <a:bodyPr>
            <a:normAutofit fontScale="92500"/>
          </a:bodyPr>
          <a:lstStyle/>
          <a:p>
            <a:r>
              <a:rPr lang="en-US" altLang="en-US" dirty="0"/>
              <a:t>A trigger event type determines which DML statement causes the trigger to execute. The possible events are:</a:t>
            </a:r>
          </a:p>
          <a:p>
            <a:pPr lvl="1"/>
            <a:r>
              <a:rPr lang="en-US" altLang="en-US" dirty="0">
                <a:latin typeface="Courier New" panose="02070309020205020404" pitchFamily="49" charset="0"/>
              </a:rPr>
              <a:t>INSERT</a:t>
            </a:r>
          </a:p>
          <a:p>
            <a:pPr lvl="1"/>
            <a:r>
              <a:rPr lang="en-US" altLang="en-US" dirty="0">
                <a:latin typeface="Courier New" panose="02070309020205020404" pitchFamily="49" charset="0"/>
              </a:rPr>
              <a:t>UPDATE [OF column]</a:t>
            </a:r>
            <a:endParaRPr lang="en-US" altLang="en-US" dirty="0"/>
          </a:p>
          <a:p>
            <a:pPr lvl="1"/>
            <a:r>
              <a:rPr lang="en-US" altLang="en-US" dirty="0" smtClean="0">
                <a:latin typeface="Courier New" panose="02070309020205020404" pitchFamily="49" charset="0"/>
              </a:rPr>
              <a:t>DELETE</a:t>
            </a:r>
          </a:p>
          <a:p>
            <a:r>
              <a:rPr lang="en-US" altLang="en-US" dirty="0">
                <a:latin typeface="Courier New" panose="02070309020205020404" pitchFamily="49" charset="0"/>
              </a:rPr>
              <a:t>For example, the </a:t>
            </a:r>
            <a:r>
              <a:rPr lang="en-US" altLang="en-US" b="1" dirty="0">
                <a:latin typeface="Courier New" panose="02070309020205020404" pitchFamily="49" charset="0"/>
              </a:rPr>
              <a:t>TRUNCATE</a:t>
            </a:r>
            <a:r>
              <a:rPr lang="en-US" altLang="en-US" dirty="0">
                <a:latin typeface="Courier New" panose="02070309020205020404" pitchFamily="49" charset="0"/>
              </a:rPr>
              <a:t> statement removes all data of a table but does not invoke the trigger associated with that table.</a:t>
            </a:r>
          </a:p>
          <a:p>
            <a:r>
              <a:rPr lang="en-US" altLang="en-US" dirty="0"/>
              <a:t>A trigger body determines what action is performed and is a PL/SQL block or a </a:t>
            </a:r>
            <a:r>
              <a:rPr lang="en-US" altLang="en-US" dirty="0">
                <a:latin typeface="Courier New" panose="02070309020205020404" pitchFamily="49" charset="0"/>
              </a:rPr>
              <a:t>CALL</a:t>
            </a:r>
            <a:r>
              <a:rPr lang="en-US" altLang="en-US" dirty="0"/>
              <a:t> to a procedure.</a:t>
            </a:r>
          </a:p>
        </p:txBody>
      </p:sp>
    </p:spTree>
    <p:extLst>
      <p:ext uri="{BB962C8B-B14F-4D97-AF65-F5344CB8AC3E}">
        <p14:creationId xmlns:p14="http://schemas.microsoft.com/office/powerpoint/2010/main" val="329575136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6" name="Rectangle 8"/>
          <p:cNvSpPr>
            <a:spLocks noGrp="1" noChangeArrowheads="1"/>
          </p:cNvSpPr>
          <p:nvPr>
            <p:ph type="title"/>
          </p:nvPr>
        </p:nvSpPr>
        <p:spPr/>
        <p:txBody>
          <a:bodyPr/>
          <a:lstStyle/>
          <a:p>
            <a:r>
              <a:rPr lang="en-US" altLang="en-US" dirty="0"/>
              <a:t>Advantages of </a:t>
            </a:r>
            <a:r>
              <a:rPr lang="en-US" altLang="en-US" dirty="0" smtClean="0"/>
              <a:t>Views</a:t>
            </a:r>
            <a:br>
              <a:rPr lang="en-US" altLang="en-US" dirty="0" smtClean="0"/>
            </a:br>
            <a:endParaRPr lang="en-US" altLang="en-US" dirty="0"/>
          </a:p>
        </p:txBody>
      </p:sp>
      <p:pic>
        <p:nvPicPr>
          <p:cNvPr id="314371" name="Picture 3" descr="C:\Projects\4021-Nancy\Gifs\SQL-Enha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995738" y="2706688"/>
            <a:ext cx="4076700" cy="1987550"/>
          </a:xfrm>
          <a:prstGeom prst="rect">
            <a:avLst/>
          </a:prstGeom>
          <a:noFill/>
          <a:extLst>
            <a:ext uri="{909E8E84-426E-40DD-AFC4-6F175D3DCCD1}">
              <a14:hiddenFill xmlns:a14="http://schemas.microsoft.com/office/drawing/2010/main">
                <a:solidFill>
                  <a:srgbClr val="FFFFFF"/>
                </a:solidFill>
              </a14:hiddenFill>
            </a:ext>
          </a:extLst>
        </p:spPr>
      </p:pic>
      <p:sp>
        <p:nvSpPr>
          <p:cNvPr id="314372" name="Text Box 4"/>
          <p:cNvSpPr txBox="1">
            <a:spLocks noChangeArrowheads="1"/>
          </p:cNvSpPr>
          <p:nvPr/>
        </p:nvSpPr>
        <p:spPr bwMode="blackWhite">
          <a:xfrm>
            <a:off x="2409825" y="1819276"/>
            <a:ext cx="1619250" cy="746125"/>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To restrict </a:t>
            </a:r>
          </a:p>
          <a:p>
            <a:pPr algn="ctr" eaLnBrk="0" hangingPunct="0">
              <a:buClrTx/>
              <a:buFontTx/>
              <a:buNone/>
            </a:pPr>
            <a:r>
              <a:rPr lang="en-US" altLang="en-US" sz="1800">
                <a:latin typeface="Arial" panose="020B0604020202020204" pitchFamily="34" charset="0"/>
              </a:rPr>
              <a:t>data access</a:t>
            </a:r>
          </a:p>
        </p:txBody>
      </p:sp>
      <p:sp>
        <p:nvSpPr>
          <p:cNvPr id="314373" name="Text Box 5"/>
          <p:cNvSpPr txBox="1">
            <a:spLocks noChangeArrowheads="1"/>
          </p:cNvSpPr>
          <p:nvPr/>
        </p:nvSpPr>
        <p:spPr bwMode="blackWhite">
          <a:xfrm>
            <a:off x="7254876" y="1819276"/>
            <a:ext cx="2403475" cy="752475"/>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To make complex queries easy</a:t>
            </a:r>
          </a:p>
        </p:txBody>
      </p:sp>
      <p:sp>
        <p:nvSpPr>
          <p:cNvPr id="314374" name="Text Box 6"/>
          <p:cNvSpPr txBox="1">
            <a:spLocks noChangeArrowheads="1"/>
          </p:cNvSpPr>
          <p:nvPr/>
        </p:nvSpPr>
        <p:spPr bwMode="blackWhite">
          <a:xfrm>
            <a:off x="2409825" y="4633914"/>
            <a:ext cx="1790700" cy="949325"/>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To provide data independence</a:t>
            </a:r>
          </a:p>
        </p:txBody>
      </p:sp>
      <p:sp>
        <p:nvSpPr>
          <p:cNvPr id="314375" name="Text Box 7"/>
          <p:cNvSpPr txBox="1">
            <a:spLocks noChangeArrowheads="1"/>
          </p:cNvSpPr>
          <p:nvPr/>
        </p:nvSpPr>
        <p:spPr bwMode="blackWhite">
          <a:xfrm>
            <a:off x="7369176" y="4556126"/>
            <a:ext cx="2289175" cy="1027113"/>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To present different views of the same data</a:t>
            </a:r>
          </a:p>
        </p:txBody>
      </p:sp>
    </p:spTree>
    <p:extLst>
      <p:ext uri="{BB962C8B-B14F-4D97-AF65-F5344CB8AC3E}">
        <p14:creationId xmlns:p14="http://schemas.microsoft.com/office/powerpoint/2010/main" val="75101867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62553"/>
          </a:xfrm>
        </p:spPr>
        <p:txBody>
          <a:bodyPr/>
          <a:lstStyle/>
          <a:p>
            <a:r>
              <a:rPr lang="en-US" dirty="0" smtClean="0"/>
              <a:t>Triggers types</a:t>
            </a:r>
            <a:endParaRPr lang="en-US" dirty="0"/>
          </a:p>
        </p:txBody>
      </p:sp>
      <p:sp>
        <p:nvSpPr>
          <p:cNvPr id="3" name="Content Placeholder 2"/>
          <p:cNvSpPr>
            <a:spLocks noGrp="1"/>
          </p:cNvSpPr>
          <p:nvPr>
            <p:ph sz="quarter" idx="13"/>
          </p:nvPr>
        </p:nvSpPr>
        <p:spPr>
          <a:xfrm>
            <a:off x="913774" y="1712890"/>
            <a:ext cx="10363826" cy="4078309"/>
          </a:xfrm>
        </p:spPr>
        <p:txBody>
          <a:bodyPr/>
          <a:lstStyle/>
          <a:p>
            <a:r>
              <a:rPr lang="en-US" dirty="0"/>
              <a:t>Before MySQL version 5.7.2, you can to define maximum six triggers for each table</a:t>
            </a:r>
            <a:r>
              <a:rPr lang="en-US" dirty="0" smtClean="0"/>
              <a:t>.</a:t>
            </a:r>
          </a:p>
          <a:p>
            <a:pPr marL="800100" lvl="1" indent="-342900">
              <a:buFont typeface="+mj-lt"/>
              <a:buAutoNum type="arabicPeriod"/>
            </a:pPr>
            <a:r>
              <a:rPr lang="en-US" dirty="0"/>
              <a:t>BEFORE INSERT – activated before data is inserted into the table.</a:t>
            </a:r>
          </a:p>
          <a:p>
            <a:pPr marL="800100" lvl="1" indent="-342900">
              <a:buFont typeface="+mj-lt"/>
              <a:buAutoNum type="arabicPeriod"/>
            </a:pPr>
            <a:r>
              <a:rPr lang="en-US" dirty="0"/>
              <a:t>AFTER INSERT – activated after data is inserted into the table.</a:t>
            </a:r>
          </a:p>
          <a:p>
            <a:pPr marL="800100" lvl="1" indent="-342900">
              <a:buFont typeface="+mj-lt"/>
              <a:buAutoNum type="arabicPeriod"/>
            </a:pPr>
            <a:r>
              <a:rPr lang="en-US" dirty="0"/>
              <a:t>BEFORE UPDATE – activated before data in the table is updated.</a:t>
            </a:r>
          </a:p>
          <a:p>
            <a:pPr marL="800100" lvl="1" indent="-342900">
              <a:buFont typeface="+mj-lt"/>
              <a:buAutoNum type="arabicPeriod"/>
            </a:pPr>
            <a:r>
              <a:rPr lang="en-US" dirty="0"/>
              <a:t>AFTER UPDATE – activated after data in the table is updated.</a:t>
            </a:r>
          </a:p>
          <a:p>
            <a:pPr marL="800100" lvl="1" indent="-342900">
              <a:buFont typeface="+mj-lt"/>
              <a:buAutoNum type="arabicPeriod"/>
            </a:pPr>
            <a:r>
              <a:rPr lang="en-US" dirty="0"/>
              <a:t>BEFORE DELETE – activated before data is removed from the table.</a:t>
            </a:r>
          </a:p>
          <a:p>
            <a:pPr marL="800100" lvl="1" indent="-342900">
              <a:buFont typeface="+mj-lt"/>
              <a:buAutoNum type="arabicPeriod"/>
            </a:pPr>
            <a:r>
              <a:rPr lang="en-US" dirty="0"/>
              <a:t>AFTER DELETE – activated after data is removed from the table</a:t>
            </a:r>
            <a:r>
              <a:rPr lang="en-US" dirty="0" smtClean="0"/>
              <a:t>.</a:t>
            </a:r>
          </a:p>
          <a:p>
            <a:r>
              <a:rPr lang="en-US" dirty="0"/>
              <a:t>However, from MySQL version 5.7.2+, you can define multiple triggers for the same trigger event and action time.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206090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trigger syntax</a:t>
            </a:r>
          </a:p>
        </p:txBody>
      </p:sp>
      <p:sp>
        <p:nvSpPr>
          <p:cNvPr id="3" name="Content Placeholder 2"/>
          <p:cNvSpPr>
            <a:spLocks noGrp="1"/>
          </p:cNvSpPr>
          <p:nvPr>
            <p:ph sz="quarter" idx="13"/>
          </p:nvPr>
        </p:nvSpPr>
        <p:spPr/>
        <p:txBody>
          <a:bodyPr/>
          <a:lstStyle/>
          <a:p>
            <a:pPr marL="0" indent="0">
              <a:buNone/>
            </a:pPr>
            <a:r>
              <a:rPr lang="en-US" dirty="0"/>
              <a:t>CREATE TRIGGER </a:t>
            </a:r>
            <a:r>
              <a:rPr lang="en-US" dirty="0" err="1"/>
              <a:t>trigger_name</a:t>
            </a:r>
            <a:r>
              <a:rPr lang="en-US" dirty="0"/>
              <a:t> </a:t>
            </a:r>
            <a:r>
              <a:rPr lang="en-US" dirty="0" err="1"/>
              <a:t>trigger_time</a:t>
            </a:r>
            <a:r>
              <a:rPr lang="en-US" dirty="0"/>
              <a:t> </a:t>
            </a:r>
            <a:r>
              <a:rPr lang="en-US" dirty="0" err="1"/>
              <a:t>trigger_event</a:t>
            </a:r>
            <a:endParaRPr lang="en-US" dirty="0"/>
          </a:p>
          <a:p>
            <a:pPr marL="0" indent="0">
              <a:buNone/>
            </a:pPr>
            <a:r>
              <a:rPr lang="en-US" dirty="0"/>
              <a:t> ON </a:t>
            </a:r>
            <a:r>
              <a:rPr lang="en-US" dirty="0" err="1"/>
              <a:t>table_name</a:t>
            </a:r>
            <a:endParaRPr lang="en-US" dirty="0"/>
          </a:p>
          <a:p>
            <a:pPr marL="0" indent="0">
              <a:buNone/>
            </a:pPr>
            <a:r>
              <a:rPr lang="en-US" dirty="0"/>
              <a:t> FOR EACH ROW</a:t>
            </a:r>
          </a:p>
          <a:p>
            <a:pPr marL="0" indent="0">
              <a:buNone/>
            </a:pPr>
            <a:r>
              <a:rPr lang="en-US" dirty="0"/>
              <a:t> BEGIN</a:t>
            </a:r>
          </a:p>
          <a:p>
            <a:pPr marL="0" indent="0">
              <a:buNone/>
            </a:pPr>
            <a:r>
              <a:rPr lang="en-US" dirty="0"/>
              <a:t> ...</a:t>
            </a:r>
          </a:p>
          <a:p>
            <a:pPr marL="0" indent="0">
              <a:buNone/>
            </a:pPr>
            <a:r>
              <a:rPr lang="en-US" dirty="0"/>
              <a:t> END;</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388356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trigger example</a:t>
            </a:r>
          </a:p>
        </p:txBody>
      </p:sp>
      <p:sp>
        <p:nvSpPr>
          <p:cNvPr id="3" name="Content Placeholder 2"/>
          <p:cNvSpPr>
            <a:spLocks noGrp="1"/>
          </p:cNvSpPr>
          <p:nvPr>
            <p:ph sz="quarter" idx="13"/>
          </p:nvPr>
        </p:nvSpPr>
        <p:spPr>
          <a:xfrm>
            <a:off x="913774" y="2367092"/>
            <a:ext cx="5667330" cy="3424107"/>
          </a:xfrm>
        </p:spPr>
        <p:txBody>
          <a:bodyPr/>
          <a:lstStyle/>
          <a:p>
            <a:pPr marL="0" indent="0">
              <a:buNone/>
            </a:pPr>
            <a:r>
              <a:rPr lang="en-US" dirty="0"/>
              <a:t>CREATE TABLE </a:t>
            </a:r>
            <a:r>
              <a:rPr lang="en-US" dirty="0" err="1"/>
              <a:t>employees_audit</a:t>
            </a:r>
            <a:r>
              <a:rPr lang="en-US" dirty="0"/>
              <a:t> (</a:t>
            </a:r>
          </a:p>
          <a:p>
            <a:pPr marL="0" indent="0">
              <a:buNone/>
            </a:pPr>
            <a:r>
              <a:rPr lang="en-US" dirty="0"/>
              <a:t>    id INT AUTO_INCREMENT PRIMARY KEY,</a:t>
            </a:r>
          </a:p>
          <a:p>
            <a:pPr marL="0" indent="0">
              <a:buNone/>
            </a:pPr>
            <a:r>
              <a:rPr lang="en-US" dirty="0"/>
              <a:t>    </a:t>
            </a:r>
            <a:r>
              <a:rPr lang="en-US" dirty="0" err="1"/>
              <a:t>employeeNumber</a:t>
            </a:r>
            <a:r>
              <a:rPr lang="en-US" dirty="0"/>
              <a:t> INT NOT NULL,</a:t>
            </a:r>
          </a:p>
          <a:p>
            <a:pPr marL="0" indent="0">
              <a:buNone/>
            </a:pPr>
            <a:r>
              <a:rPr lang="en-US" dirty="0"/>
              <a:t>    </a:t>
            </a:r>
            <a:r>
              <a:rPr lang="en-US" dirty="0" err="1"/>
              <a:t>lastname</a:t>
            </a:r>
            <a:r>
              <a:rPr lang="en-US" dirty="0"/>
              <a:t> VARCHAR(50) NOT NULL,</a:t>
            </a:r>
          </a:p>
          <a:p>
            <a:pPr marL="0" indent="0">
              <a:buNone/>
            </a:pPr>
            <a:r>
              <a:rPr lang="en-US" dirty="0"/>
              <a:t>    </a:t>
            </a:r>
            <a:r>
              <a:rPr lang="en-US" dirty="0" err="1"/>
              <a:t>changedat</a:t>
            </a:r>
            <a:r>
              <a:rPr lang="en-US" dirty="0"/>
              <a:t> DATETIME DEFAULT NULL,</a:t>
            </a:r>
          </a:p>
          <a:p>
            <a:pPr marL="0" indent="0">
              <a:buNone/>
            </a:pPr>
            <a:r>
              <a:rPr lang="en-US" dirty="0"/>
              <a:t>    action VARCHAR(50) DEFAULT NULL</a:t>
            </a:r>
          </a:p>
          <a:p>
            <a:pPr marL="0" indent="0">
              <a:buNone/>
            </a:pPr>
            <a:r>
              <a:rPr lang="en-US" dirty="0"/>
              <a:t>);</a:t>
            </a:r>
          </a:p>
        </p:txBody>
      </p:sp>
      <p:pic>
        <p:nvPicPr>
          <p:cNvPr id="7" name="Content Placeholder 6"/>
          <p:cNvPicPr>
            <a:picLocks noGrp="1" noChangeAspect="1"/>
          </p:cNvPicPr>
          <p:nvPr>
            <p:ph sz="quarter" idx="14"/>
          </p:nvPr>
        </p:nvPicPr>
        <p:blipFill>
          <a:blip r:embed="rId2"/>
          <a:stretch>
            <a:fillRect/>
          </a:stretch>
        </p:blipFill>
        <p:spPr>
          <a:xfrm>
            <a:off x="7586661" y="2472257"/>
            <a:ext cx="1847851" cy="2964003"/>
          </a:xfrm>
          <a:prstGeom prst="rect">
            <a:avLst/>
          </a:prstGeom>
        </p:spPr>
      </p:pic>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4182324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trigger example</a:t>
            </a:r>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43</a:t>
            </a:fld>
            <a:endParaRPr lang="en-US" dirty="0"/>
          </a:p>
        </p:txBody>
      </p:sp>
      <p:sp>
        <p:nvSpPr>
          <p:cNvPr id="9" name="Rectangle 8"/>
          <p:cNvSpPr/>
          <p:nvPr/>
        </p:nvSpPr>
        <p:spPr>
          <a:xfrm>
            <a:off x="1490661" y="1888265"/>
            <a:ext cx="6096000" cy="3416320"/>
          </a:xfrm>
          <a:prstGeom prst="rect">
            <a:avLst/>
          </a:prstGeom>
        </p:spPr>
        <p:txBody>
          <a:bodyPr>
            <a:spAutoFit/>
          </a:bodyPr>
          <a:lstStyle/>
          <a:p>
            <a:r>
              <a:rPr lang="en-US" dirty="0"/>
              <a:t>DELIMITER $$</a:t>
            </a:r>
          </a:p>
          <a:p>
            <a:r>
              <a:rPr lang="en-US" dirty="0"/>
              <a:t>CREATE TRIGGER </a:t>
            </a:r>
            <a:r>
              <a:rPr lang="en-US" dirty="0" err="1"/>
              <a:t>before_employee_update</a:t>
            </a:r>
            <a:r>
              <a:rPr lang="en-US" dirty="0"/>
              <a:t> </a:t>
            </a:r>
          </a:p>
          <a:p>
            <a:r>
              <a:rPr lang="en-US" dirty="0"/>
              <a:t>    BEFORE UPDATE ON employees</a:t>
            </a:r>
          </a:p>
          <a:p>
            <a:r>
              <a:rPr lang="en-US" dirty="0"/>
              <a:t>    FOR EACH ROW </a:t>
            </a:r>
          </a:p>
          <a:p>
            <a:r>
              <a:rPr lang="en-US" dirty="0"/>
              <a:t>BEGIN</a:t>
            </a:r>
          </a:p>
          <a:p>
            <a:r>
              <a:rPr lang="en-US" dirty="0"/>
              <a:t>    INSERT INTO </a:t>
            </a:r>
            <a:r>
              <a:rPr lang="en-US" dirty="0" err="1"/>
              <a:t>employees_audit</a:t>
            </a:r>
            <a:endParaRPr lang="en-US" dirty="0"/>
          </a:p>
          <a:p>
            <a:r>
              <a:rPr lang="en-US" dirty="0"/>
              <a:t>    SET action = 'update',</a:t>
            </a:r>
          </a:p>
          <a:p>
            <a:r>
              <a:rPr lang="en-US" dirty="0"/>
              <a:t>     </a:t>
            </a:r>
            <a:r>
              <a:rPr lang="en-US" dirty="0" err="1"/>
              <a:t>employeeNumber</a:t>
            </a:r>
            <a:r>
              <a:rPr lang="en-US" dirty="0"/>
              <a:t> = </a:t>
            </a:r>
            <a:r>
              <a:rPr lang="en-US" dirty="0" err="1"/>
              <a:t>OLD.employeeNumber</a:t>
            </a:r>
            <a:r>
              <a:rPr lang="en-US" dirty="0"/>
              <a:t>,</a:t>
            </a:r>
          </a:p>
          <a:p>
            <a:r>
              <a:rPr lang="en-US" dirty="0"/>
              <a:t>        </a:t>
            </a:r>
            <a:r>
              <a:rPr lang="en-US" dirty="0" err="1"/>
              <a:t>lastname</a:t>
            </a:r>
            <a:r>
              <a:rPr lang="en-US" dirty="0"/>
              <a:t> = </a:t>
            </a:r>
            <a:r>
              <a:rPr lang="en-US" dirty="0" err="1"/>
              <a:t>OLD.lastname</a:t>
            </a:r>
            <a:r>
              <a:rPr lang="en-US" dirty="0"/>
              <a:t>,</a:t>
            </a:r>
          </a:p>
          <a:p>
            <a:r>
              <a:rPr lang="en-US" dirty="0"/>
              <a:t>        </a:t>
            </a:r>
            <a:r>
              <a:rPr lang="en-US" dirty="0" err="1"/>
              <a:t>changedat</a:t>
            </a:r>
            <a:r>
              <a:rPr lang="en-US" dirty="0"/>
              <a:t> = NOW(); </a:t>
            </a:r>
          </a:p>
          <a:p>
            <a:r>
              <a:rPr lang="en-US" dirty="0"/>
              <a:t>END$$</a:t>
            </a:r>
          </a:p>
          <a:p>
            <a:r>
              <a:rPr lang="en-US" dirty="0"/>
              <a:t>DELIMITER ;</a:t>
            </a:r>
          </a:p>
        </p:txBody>
      </p:sp>
      <p:sp>
        <p:nvSpPr>
          <p:cNvPr id="10" name="Rectangle 9"/>
          <p:cNvSpPr/>
          <p:nvPr/>
        </p:nvSpPr>
        <p:spPr>
          <a:xfrm>
            <a:off x="8005128" y="3596425"/>
            <a:ext cx="1925720" cy="369332"/>
          </a:xfrm>
          <a:prstGeom prst="rect">
            <a:avLst/>
          </a:prstGeom>
        </p:spPr>
        <p:txBody>
          <a:bodyPr wrap="none">
            <a:spAutoFit/>
          </a:bodyPr>
          <a:lstStyle/>
          <a:p>
            <a:r>
              <a:rPr lang="en-US" dirty="0">
                <a:effectLst>
                  <a:outerShdw blurRad="38100" dist="38100" dir="2700000" algn="tl">
                    <a:srgbClr val="000000">
                      <a:alpha val="43137"/>
                    </a:srgbClr>
                  </a:outerShdw>
                </a:effectLst>
              </a:rPr>
              <a:t>SHOW TRIGGERS;</a:t>
            </a:r>
          </a:p>
        </p:txBody>
      </p:sp>
      <p:sp>
        <p:nvSpPr>
          <p:cNvPr id="11" name="Rectangle 10"/>
          <p:cNvSpPr/>
          <p:nvPr/>
        </p:nvSpPr>
        <p:spPr>
          <a:xfrm>
            <a:off x="7345216" y="2561112"/>
            <a:ext cx="3550902" cy="923330"/>
          </a:xfrm>
          <a:prstGeom prst="rect">
            <a:avLst/>
          </a:prstGeom>
        </p:spPr>
        <p:txBody>
          <a:bodyPr wrap="square">
            <a:spAutoFit/>
          </a:bodyPr>
          <a:lstStyle/>
          <a:p>
            <a:pPr algn="ctr"/>
            <a:r>
              <a:rPr lang="en-US" dirty="0"/>
              <a:t> to view all triggers in the current database, you use SHOW TRIGGERS statement</a:t>
            </a:r>
          </a:p>
        </p:txBody>
      </p:sp>
    </p:spTree>
    <p:extLst>
      <p:ext uri="{BB962C8B-B14F-4D97-AF65-F5344CB8AC3E}">
        <p14:creationId xmlns:p14="http://schemas.microsoft.com/office/powerpoint/2010/main" val="1140794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events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2992802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event?</a:t>
            </a:r>
            <a:endParaRPr lang="en-US" dirty="0"/>
          </a:p>
        </p:txBody>
      </p:sp>
      <p:sp>
        <p:nvSpPr>
          <p:cNvPr id="3" name="Content Placeholder 2"/>
          <p:cNvSpPr>
            <a:spLocks noGrp="1"/>
          </p:cNvSpPr>
          <p:nvPr>
            <p:ph sz="quarter" idx="13"/>
          </p:nvPr>
        </p:nvSpPr>
        <p:spPr/>
        <p:txBody>
          <a:bodyPr/>
          <a:lstStyle/>
          <a:p>
            <a:r>
              <a:rPr lang="en-US" dirty="0"/>
              <a:t>A MySQL event is a task that runs based on a predefined schedule therefore sometimes it is referred to as a scheduled event. MySQL event is also known as “temporal trigger” because it is triggered by time, not by table update like a trigger. A MySQL event is similar to a </a:t>
            </a:r>
            <a:r>
              <a:rPr lang="en-US" dirty="0" err="1"/>
              <a:t>cron</a:t>
            </a:r>
            <a:r>
              <a:rPr lang="en-US" dirty="0"/>
              <a:t> job in UNIX or a task scheduler in Windows.</a:t>
            </a:r>
          </a:p>
          <a:p>
            <a:r>
              <a:rPr lang="en-US" dirty="0"/>
              <a:t>You can use MySQL events in many cases such as optimizing database tables, cleaning up logs, archiving data, or generate complex reports during off-peak time.</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761909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event scheduler </a:t>
            </a:r>
            <a:r>
              <a:rPr lang="en-US" dirty="0" smtClean="0"/>
              <a:t>configuration</a:t>
            </a:r>
            <a:endParaRPr lang="en-US" dirty="0"/>
          </a:p>
        </p:txBody>
      </p:sp>
      <p:sp>
        <p:nvSpPr>
          <p:cNvPr id="3" name="Content Placeholder 2"/>
          <p:cNvSpPr>
            <a:spLocks noGrp="1"/>
          </p:cNvSpPr>
          <p:nvPr>
            <p:ph sz="quarter" idx="13"/>
          </p:nvPr>
        </p:nvSpPr>
        <p:spPr>
          <a:xfrm>
            <a:off x="913774" y="2367093"/>
            <a:ext cx="10363826" cy="2475364"/>
          </a:xfrm>
        </p:spPr>
        <p:txBody>
          <a:bodyPr/>
          <a:lstStyle/>
          <a:p>
            <a:r>
              <a:rPr lang="en-US" dirty="0"/>
              <a:t>MySQL uses a special thread called event schedule thread to execute all scheduled events. You can see the status of event scheduler thread by executing the following command:</a:t>
            </a:r>
          </a:p>
          <a:p>
            <a:endParaRPr lang="en-US" dirty="0"/>
          </a:p>
          <a:p>
            <a:pPr marL="0" indent="0" algn="ctr">
              <a:buNone/>
            </a:pPr>
            <a:r>
              <a:rPr lang="en-US" dirty="0"/>
              <a:t>SHOW PROCESSLIST</a:t>
            </a:r>
            <a:r>
              <a:rPr lang="en-US" dirty="0" smtClean="0"/>
              <a:t>;</a:t>
            </a:r>
          </a:p>
          <a:p>
            <a:pPr marL="0" indent="0" algn="ctr">
              <a:buNone/>
            </a:pP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46</a:t>
            </a:fld>
            <a:endParaRPr lang="en-US" dirty="0"/>
          </a:p>
        </p:txBody>
      </p:sp>
      <p:pic>
        <p:nvPicPr>
          <p:cNvPr id="6" name="Picture 5"/>
          <p:cNvPicPr>
            <a:picLocks noChangeAspect="1"/>
          </p:cNvPicPr>
          <p:nvPr/>
        </p:nvPicPr>
        <p:blipFill>
          <a:blip r:embed="rId2"/>
          <a:stretch>
            <a:fillRect/>
          </a:stretch>
        </p:blipFill>
        <p:spPr>
          <a:xfrm>
            <a:off x="2234283" y="4690056"/>
            <a:ext cx="7229310" cy="796344"/>
          </a:xfrm>
          <a:prstGeom prst="rect">
            <a:avLst/>
          </a:prstGeom>
        </p:spPr>
      </p:pic>
    </p:spTree>
    <p:extLst>
      <p:ext uri="{BB962C8B-B14F-4D97-AF65-F5344CB8AC3E}">
        <p14:creationId xmlns:p14="http://schemas.microsoft.com/office/powerpoint/2010/main" val="1006449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event scheduler </a:t>
            </a:r>
            <a:r>
              <a:rPr lang="en-US" dirty="0" smtClean="0"/>
              <a:t>configuration</a:t>
            </a:r>
            <a:endParaRPr lang="en-US" dirty="0"/>
          </a:p>
        </p:txBody>
      </p:sp>
      <p:sp>
        <p:nvSpPr>
          <p:cNvPr id="3" name="Content Placeholder 2"/>
          <p:cNvSpPr>
            <a:spLocks noGrp="1"/>
          </p:cNvSpPr>
          <p:nvPr>
            <p:ph sz="quarter" idx="13"/>
          </p:nvPr>
        </p:nvSpPr>
        <p:spPr>
          <a:xfrm>
            <a:off x="913774" y="2367093"/>
            <a:ext cx="10363826" cy="2475364"/>
          </a:xfrm>
        </p:spPr>
        <p:txBody>
          <a:bodyPr/>
          <a:lstStyle/>
          <a:p>
            <a:r>
              <a:rPr lang="en-US" dirty="0"/>
              <a:t>By default, the event scheduler thread is not enabled. To enable and start the event scheduler thread, you need to execute the following command</a:t>
            </a:r>
            <a:r>
              <a:rPr lang="en-US" dirty="0" smtClean="0"/>
              <a:t>:</a:t>
            </a:r>
            <a:endParaRPr lang="en-US" dirty="0"/>
          </a:p>
          <a:p>
            <a:pPr marL="0" indent="0" algn="ctr">
              <a:buNone/>
            </a:pPr>
            <a:r>
              <a:rPr lang="en-US" dirty="0"/>
              <a:t>SET GLOBAL </a:t>
            </a:r>
            <a:r>
              <a:rPr lang="en-US" dirty="0" err="1"/>
              <a:t>event_scheduler</a:t>
            </a:r>
            <a:r>
              <a:rPr lang="en-US" dirty="0"/>
              <a:t> = ON</a:t>
            </a:r>
            <a:r>
              <a:rPr lang="en-US" dirty="0" smtClean="0"/>
              <a:t>;</a:t>
            </a:r>
            <a:r>
              <a:rPr lang="en-US" dirty="0"/>
              <a:t>	</a:t>
            </a:r>
          </a:p>
          <a:p>
            <a:pPr marL="0" indent="0" algn="ctr">
              <a:buNone/>
            </a:pPr>
            <a:r>
              <a:rPr lang="en-US" dirty="0"/>
              <a:t>SHOW PROCESSLIST;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47</a:t>
            </a:fld>
            <a:endParaRPr lang="en-US" dirty="0"/>
          </a:p>
        </p:txBody>
      </p:sp>
      <p:pic>
        <p:nvPicPr>
          <p:cNvPr id="7" name="Picture 6"/>
          <p:cNvPicPr>
            <a:picLocks noChangeAspect="1"/>
          </p:cNvPicPr>
          <p:nvPr/>
        </p:nvPicPr>
        <p:blipFill>
          <a:blip r:embed="rId2"/>
          <a:stretch>
            <a:fillRect/>
          </a:stretch>
        </p:blipFill>
        <p:spPr>
          <a:xfrm>
            <a:off x="1042986" y="4320763"/>
            <a:ext cx="9749510" cy="1348186"/>
          </a:xfrm>
          <a:prstGeom prst="rect">
            <a:avLst/>
          </a:prstGeom>
        </p:spPr>
      </p:pic>
    </p:spTree>
    <p:extLst>
      <p:ext uri="{BB962C8B-B14F-4D97-AF65-F5344CB8AC3E}">
        <p14:creationId xmlns:p14="http://schemas.microsoft.com/office/powerpoint/2010/main" val="4067638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event scheduler </a:t>
            </a:r>
            <a:r>
              <a:rPr lang="en-US" dirty="0" smtClean="0"/>
              <a:t>configuration</a:t>
            </a:r>
            <a:endParaRPr lang="en-US" dirty="0"/>
          </a:p>
        </p:txBody>
      </p:sp>
      <p:sp>
        <p:nvSpPr>
          <p:cNvPr id="3" name="Content Placeholder 2"/>
          <p:cNvSpPr>
            <a:spLocks noGrp="1"/>
          </p:cNvSpPr>
          <p:nvPr>
            <p:ph sz="quarter" idx="13"/>
          </p:nvPr>
        </p:nvSpPr>
        <p:spPr>
          <a:xfrm>
            <a:off x="913774" y="2367093"/>
            <a:ext cx="10363826" cy="2475364"/>
          </a:xfrm>
        </p:spPr>
        <p:txBody>
          <a:bodyPr/>
          <a:lstStyle/>
          <a:p>
            <a:r>
              <a:rPr lang="en-US" dirty="0"/>
              <a:t>To disable and stop the event the event scheduler thread, you execute the SET GLOBAL command with value of the </a:t>
            </a:r>
            <a:r>
              <a:rPr lang="en-US" dirty="0" err="1"/>
              <a:t>event_scheduler</a:t>
            </a:r>
            <a:r>
              <a:rPr lang="en-US" dirty="0"/>
              <a:t> is OFF</a:t>
            </a:r>
            <a:r>
              <a:rPr lang="en-US" dirty="0" smtClean="0"/>
              <a:t>:</a:t>
            </a:r>
          </a:p>
          <a:p>
            <a:pPr marL="0" indent="0" algn="ctr">
              <a:buNone/>
            </a:pPr>
            <a:endParaRPr lang="en-US" dirty="0" smtClean="0"/>
          </a:p>
          <a:p>
            <a:pPr marL="0" indent="0" algn="ctr">
              <a:buNone/>
            </a:pPr>
            <a:r>
              <a:rPr lang="en-US" dirty="0"/>
              <a:t>SET GLOBAL </a:t>
            </a:r>
            <a:r>
              <a:rPr lang="en-US" dirty="0" err="1"/>
              <a:t>event_scheduler</a:t>
            </a:r>
            <a:r>
              <a:rPr lang="en-US" dirty="0"/>
              <a:t> = OFF;</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2063976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MySQL events</a:t>
            </a:r>
          </a:p>
        </p:txBody>
      </p:sp>
      <p:sp>
        <p:nvSpPr>
          <p:cNvPr id="3" name="Content Placeholder 2"/>
          <p:cNvSpPr>
            <a:spLocks noGrp="1"/>
          </p:cNvSpPr>
          <p:nvPr>
            <p:ph sz="quarter" idx="13"/>
          </p:nvPr>
        </p:nvSpPr>
        <p:spPr>
          <a:xfrm>
            <a:off x="913774" y="2367092"/>
            <a:ext cx="3362012" cy="3424107"/>
          </a:xfrm>
        </p:spPr>
        <p:txBody>
          <a:bodyPr/>
          <a:lstStyle/>
          <a:p>
            <a:pPr marL="0" indent="0">
              <a:buNone/>
            </a:pPr>
            <a:r>
              <a:rPr lang="en-US" dirty="0"/>
              <a:t>CREATE EVENT [IF NOT EXIST]  </a:t>
            </a:r>
            <a:r>
              <a:rPr lang="en-US" dirty="0" err="1"/>
              <a:t>event_name</a:t>
            </a:r>
            <a:endParaRPr lang="en-US" dirty="0"/>
          </a:p>
          <a:p>
            <a:pPr marL="0" indent="0">
              <a:buNone/>
            </a:pPr>
            <a:r>
              <a:rPr lang="en-US" dirty="0"/>
              <a:t>ON SCHEDULE </a:t>
            </a:r>
            <a:r>
              <a:rPr lang="en-US" dirty="0" err="1"/>
              <a:t>schedule</a:t>
            </a:r>
            <a:endParaRPr lang="en-US" dirty="0"/>
          </a:p>
          <a:p>
            <a:pPr marL="0" indent="0">
              <a:buNone/>
            </a:pPr>
            <a:r>
              <a:rPr lang="en-US" dirty="0"/>
              <a:t>DO</a:t>
            </a:r>
          </a:p>
          <a:p>
            <a:pPr marL="0" indent="0">
              <a:buNone/>
            </a:pPr>
            <a:r>
              <a:rPr lang="en-US" dirty="0" err="1"/>
              <a:t>event_body</a:t>
            </a:r>
            <a:endParaRPr lang="en-US" dirty="0"/>
          </a:p>
        </p:txBody>
      </p:sp>
      <p:sp>
        <p:nvSpPr>
          <p:cNvPr id="6" name="Content Placeholder 5"/>
          <p:cNvSpPr>
            <a:spLocks noGrp="1"/>
          </p:cNvSpPr>
          <p:nvPr>
            <p:ph sz="quarter" idx="14"/>
          </p:nvPr>
        </p:nvSpPr>
        <p:spPr>
          <a:xfrm>
            <a:off x="4365938" y="2009104"/>
            <a:ext cx="7366716" cy="3782095"/>
          </a:xfrm>
        </p:spPr>
        <p:txBody>
          <a:bodyPr>
            <a:noAutofit/>
          </a:bodyPr>
          <a:lstStyle/>
          <a:p>
            <a:pPr marL="342900" indent="-342900">
              <a:buFont typeface="+mj-lt"/>
              <a:buAutoNum type="arabicPeriod"/>
            </a:pPr>
            <a:r>
              <a:rPr lang="en-US" sz="1800" dirty="0" smtClean="0"/>
              <a:t>specify </a:t>
            </a:r>
            <a:r>
              <a:rPr lang="en-US" sz="1800" dirty="0"/>
              <a:t>the event name after the  CREATE EVENT clause. The event name must be unique within a database schema.</a:t>
            </a:r>
          </a:p>
          <a:p>
            <a:pPr marL="342900" indent="-342900">
              <a:buFont typeface="+mj-lt"/>
              <a:buAutoNum type="arabicPeriod"/>
            </a:pPr>
            <a:r>
              <a:rPr lang="en-US" sz="1800" dirty="0" smtClean="0"/>
              <a:t>put </a:t>
            </a:r>
            <a:r>
              <a:rPr lang="en-US" sz="1800" dirty="0"/>
              <a:t>a schedule after the  ON SCHEDULE clause. If the event is a one-time event, </a:t>
            </a:r>
            <a:r>
              <a:rPr lang="en-US" sz="1800" dirty="0" smtClean="0"/>
              <a:t/>
            </a:r>
            <a:br>
              <a:rPr lang="en-US" sz="1800" dirty="0" smtClean="0"/>
            </a:br>
            <a:r>
              <a:rPr lang="en-US" sz="1800" dirty="0" smtClean="0"/>
              <a:t>you </a:t>
            </a:r>
            <a:r>
              <a:rPr lang="en-US" sz="1800" dirty="0"/>
              <a:t>use the syntax</a:t>
            </a:r>
            <a:r>
              <a:rPr lang="en-US" sz="1800" dirty="0" smtClean="0"/>
              <a:t>: AT </a:t>
            </a:r>
            <a:r>
              <a:rPr lang="en-US" sz="1800" dirty="0"/>
              <a:t>timestamp [+ INTERVAL] If the event is a recurring event, you use the EVERY </a:t>
            </a:r>
            <a:r>
              <a:rPr lang="en-US" sz="1800" dirty="0" smtClean="0"/>
              <a:t>clause : EVERY </a:t>
            </a:r>
            <a:r>
              <a:rPr lang="en-US" sz="1800" dirty="0"/>
              <a:t>interval STARTS timestamp [+INTERVAL] ENDS timestamp [+INTERVAL]</a:t>
            </a:r>
          </a:p>
          <a:p>
            <a:pPr marL="342900" indent="-342900">
              <a:buFont typeface="+mj-lt"/>
              <a:buAutoNum type="arabicPeriod"/>
            </a:pPr>
            <a:r>
              <a:rPr lang="en-US" sz="1800" dirty="0" smtClean="0"/>
              <a:t>place </a:t>
            </a:r>
            <a:r>
              <a:rPr lang="en-US" sz="1800" dirty="0"/>
              <a:t>the SQL statements after the DO keyword. It is important to notice that you can call a stored procedure inside the body of the event. In case you have compound SQL statements, you can wrap them in a  BEGIN END block.</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162549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Rectangle 5"/>
          <p:cNvSpPr>
            <a:spLocks noGrp="1" noChangeArrowheads="1"/>
          </p:cNvSpPr>
          <p:nvPr>
            <p:ph type="title"/>
          </p:nvPr>
        </p:nvSpPr>
        <p:spPr/>
        <p:txBody>
          <a:bodyPr/>
          <a:lstStyle/>
          <a:p>
            <a:r>
              <a:rPr lang="en-US" altLang="en-US"/>
              <a:t>Creating a View</a:t>
            </a:r>
          </a:p>
        </p:txBody>
      </p:sp>
      <p:sp>
        <p:nvSpPr>
          <p:cNvPr id="318470" name="Rectangle 6"/>
          <p:cNvSpPr>
            <a:spLocks noGrp="1" noChangeArrowheads="1"/>
          </p:cNvSpPr>
          <p:nvPr>
            <p:ph type="body" idx="4294967295"/>
          </p:nvPr>
        </p:nvSpPr>
        <p:spPr>
          <a:xfrm>
            <a:off x="2133600" y="2119086"/>
            <a:ext cx="7918450" cy="2770187"/>
          </a:xfrm>
          <a:prstGeom prst="rect">
            <a:avLst/>
          </a:prstGeom>
        </p:spPr>
        <p:txBody>
          <a:bodyPr>
            <a:normAutofit lnSpcReduction="10000"/>
          </a:bodyPr>
          <a:lstStyle/>
          <a:p>
            <a:pPr lvl="1"/>
            <a:r>
              <a:rPr lang="en-US" altLang="en-US" dirty="0"/>
              <a:t>You embed a subquery in the </a:t>
            </a:r>
            <a:r>
              <a:rPr lang="en-US" altLang="en-US" dirty="0">
                <a:latin typeface="Courier New" panose="02070309020205020404" pitchFamily="49" charset="0"/>
              </a:rPr>
              <a:t>CREATE</a:t>
            </a:r>
            <a:r>
              <a:rPr lang="en-US" altLang="en-US" dirty="0"/>
              <a:t> </a:t>
            </a:r>
            <a:r>
              <a:rPr lang="en-US" altLang="en-US" dirty="0">
                <a:latin typeface="Courier New" panose="02070309020205020404" pitchFamily="49" charset="0"/>
              </a:rPr>
              <a:t>VIEW</a:t>
            </a:r>
            <a:r>
              <a:rPr lang="en-US" altLang="en-US" dirty="0"/>
              <a:t> statement:</a:t>
            </a:r>
          </a:p>
          <a:p>
            <a:pPr lvl="1"/>
            <a:endParaRPr lang="en-US" altLang="en-US" dirty="0"/>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lvl="1"/>
            <a:r>
              <a:rPr lang="en-US" altLang="en-US" dirty="0"/>
              <a:t>The subquery can contain complex </a:t>
            </a:r>
            <a:r>
              <a:rPr lang="en-US" altLang="en-US" dirty="0">
                <a:latin typeface="Courier New" panose="02070309020205020404" pitchFamily="49" charset="0"/>
              </a:rPr>
              <a:t>SELECT</a:t>
            </a:r>
            <a:r>
              <a:rPr lang="en-US" altLang="en-US" dirty="0"/>
              <a:t> syntax.</a:t>
            </a:r>
          </a:p>
        </p:txBody>
      </p:sp>
      <p:sp>
        <p:nvSpPr>
          <p:cNvPr id="318468" name="Rectangle 4"/>
          <p:cNvSpPr>
            <a:spLocks noChangeArrowheads="1"/>
          </p:cNvSpPr>
          <p:nvPr/>
        </p:nvSpPr>
        <p:spPr bwMode="blackGray">
          <a:xfrm>
            <a:off x="2381250" y="2633435"/>
            <a:ext cx="7448550" cy="146526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CREATE </a:t>
            </a:r>
            <a:r>
              <a:rPr lang="en-US" altLang="en-US" sz="1800" dirty="0" smtClean="0">
                <a:solidFill>
                  <a:srgbClr val="000000"/>
                </a:solidFill>
                <a:latin typeface="Courier New" panose="02070309020205020404" pitchFamily="49" charset="0"/>
              </a:rPr>
              <a:t>VIEW </a:t>
            </a:r>
            <a:r>
              <a:rPr lang="en-US" altLang="en-US" sz="1800" i="1" dirty="0" err="1" smtClean="0">
                <a:solidFill>
                  <a:srgbClr val="000000"/>
                </a:solidFill>
                <a:latin typeface="Courier New" panose="02070309020205020404" pitchFamily="49" charset="0"/>
              </a:rPr>
              <a:t>view</a:t>
            </a:r>
            <a:r>
              <a:rPr lang="en-US" altLang="en-US" sz="1800" dirty="0" smtClean="0">
                <a:solidFill>
                  <a:srgbClr val="000000"/>
                </a:solidFill>
                <a:latin typeface="Courier New" panose="02070309020205020404" pitchFamily="49" charset="0"/>
              </a:rPr>
              <a:t> </a:t>
            </a:r>
            <a:r>
              <a:rPr lang="en-US" altLang="en-US" sz="1800" dirty="0">
                <a:solidFill>
                  <a:srgbClr val="000000"/>
                </a:solidFill>
                <a:latin typeface="Courier New" panose="02070309020205020404" pitchFamily="49" charset="0"/>
              </a:rPr>
              <a:t>[(</a:t>
            </a:r>
            <a:r>
              <a:rPr lang="en-US" altLang="en-US" sz="1800" i="1" dirty="0">
                <a:solidFill>
                  <a:srgbClr val="000000"/>
                </a:solidFill>
                <a:latin typeface="Courier New" panose="02070309020205020404" pitchFamily="49" charset="0"/>
              </a:rPr>
              <a:t>alias</a:t>
            </a: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alias</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AS </a:t>
            </a:r>
            <a:r>
              <a:rPr lang="en-US" altLang="en-US" sz="1800" i="1" dirty="0">
                <a:solidFill>
                  <a:srgbClr val="000000"/>
                </a:solidFill>
                <a:latin typeface="Courier New" panose="02070309020205020404" pitchFamily="49" charset="0"/>
              </a:rPr>
              <a:t>subquery</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[WITH CHECK </a:t>
            </a:r>
            <a:r>
              <a:rPr lang="en-US" altLang="en-US" sz="1800" dirty="0" smtClean="0">
                <a:solidFill>
                  <a:srgbClr val="000000"/>
                </a:solidFill>
                <a:latin typeface="Courier New" panose="02070309020205020404" pitchFamily="49" charset="0"/>
              </a:rPr>
              <a:t>OPTION];</a:t>
            </a:r>
            <a:endParaRPr lang="en-US" altLang="en-US" sz="1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682456768"/>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3"/>
          </p:nvPr>
        </p:nvSpPr>
        <p:spPr/>
        <p:txBody>
          <a:bodyPr/>
          <a:lstStyle/>
          <a:p>
            <a:pPr marL="0" indent="0">
              <a:buNone/>
            </a:pPr>
            <a:r>
              <a:rPr lang="en-US" dirty="0"/>
              <a:t>CREATE TABLE IF NOT EXISTS messages (</a:t>
            </a:r>
          </a:p>
          <a:p>
            <a:pPr marL="0" indent="0">
              <a:buNone/>
            </a:pPr>
            <a:r>
              <a:rPr lang="en-US" dirty="0"/>
              <a:t>    id INT PRIMARY KEY AUTO_INCREMENT,</a:t>
            </a:r>
          </a:p>
          <a:p>
            <a:pPr marL="0" indent="0">
              <a:buNone/>
            </a:pPr>
            <a:r>
              <a:rPr lang="en-US" dirty="0"/>
              <a:t>    message VARCHAR(255) NOT NULL,</a:t>
            </a:r>
          </a:p>
          <a:p>
            <a:pPr marL="0" indent="0">
              <a:buNone/>
            </a:pPr>
            <a:r>
              <a:rPr lang="en-US" dirty="0"/>
              <a:t>    </a:t>
            </a:r>
            <a:r>
              <a:rPr lang="en-US" dirty="0" err="1"/>
              <a:t>created_at</a:t>
            </a:r>
            <a:r>
              <a:rPr lang="en-US" dirty="0"/>
              <a:t> DATETIME NOT NULL</a:t>
            </a:r>
          </a:p>
          <a:p>
            <a:pPr marL="0" indent="0">
              <a:buNone/>
            </a:pPr>
            <a:r>
              <a:rPr lang="en-US" dirty="0"/>
              <a:t>);</a:t>
            </a:r>
          </a:p>
        </p:txBody>
      </p:sp>
      <p:sp>
        <p:nvSpPr>
          <p:cNvPr id="4" name="Content Placeholder 3"/>
          <p:cNvSpPr>
            <a:spLocks noGrp="1"/>
          </p:cNvSpPr>
          <p:nvPr>
            <p:ph sz="quarter" idx="14"/>
          </p:nvPr>
        </p:nvSpPr>
        <p:spPr/>
        <p:txBody>
          <a:bodyPr/>
          <a:lstStyle/>
          <a:p>
            <a:pPr marL="0" indent="0">
              <a:buNone/>
            </a:pPr>
            <a:r>
              <a:rPr lang="en-US" dirty="0"/>
              <a:t>CREATE EVENT IF NOT EXISTS test_event_01</a:t>
            </a:r>
          </a:p>
          <a:p>
            <a:pPr marL="0" indent="0">
              <a:buNone/>
            </a:pPr>
            <a:r>
              <a:rPr lang="en-US" dirty="0"/>
              <a:t>ON SCHEDULE AT CURRENT_TIMESTAMP</a:t>
            </a:r>
          </a:p>
          <a:p>
            <a:pPr marL="0" indent="0">
              <a:buNone/>
            </a:pPr>
            <a:r>
              <a:rPr lang="en-US" dirty="0"/>
              <a:t>DO</a:t>
            </a:r>
          </a:p>
          <a:p>
            <a:pPr marL="0" indent="0">
              <a:buNone/>
            </a:pPr>
            <a:r>
              <a:rPr lang="en-US" dirty="0"/>
              <a:t>  INSERT INTO messages(</a:t>
            </a:r>
            <a:r>
              <a:rPr lang="en-US" dirty="0" err="1"/>
              <a:t>message,created_at</a:t>
            </a:r>
            <a:r>
              <a:rPr lang="en-US" dirty="0"/>
              <a:t>)</a:t>
            </a:r>
          </a:p>
          <a:p>
            <a:pPr marL="0" indent="0">
              <a:buNone/>
            </a:pPr>
            <a:r>
              <a:rPr lang="en-US" dirty="0"/>
              <a:t>  VALUES('Test MySQL Event 1',NOW());</a:t>
            </a:r>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502372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3"/>
          </p:nvPr>
        </p:nvSpPr>
        <p:spPr>
          <a:xfrm>
            <a:off x="913774" y="2367092"/>
            <a:ext cx="7006734" cy="3424107"/>
          </a:xfrm>
        </p:spPr>
        <p:txBody>
          <a:bodyPr>
            <a:normAutofit/>
          </a:bodyPr>
          <a:lstStyle/>
          <a:p>
            <a:pPr marL="0" indent="0" latinLnBrk="1">
              <a:buNone/>
            </a:pPr>
            <a:r>
              <a:rPr lang="en-US" dirty="0"/>
              <a:t>CREATE EVENT test_event_02</a:t>
            </a:r>
          </a:p>
          <a:p>
            <a:pPr marL="0" indent="0" latinLnBrk="1">
              <a:buNone/>
            </a:pPr>
            <a:r>
              <a:rPr lang="en-US" dirty="0"/>
              <a:t>ON SCHEDULE AT CURRENT_TIMESTAMP + INTERVAL 1 MINUTE</a:t>
            </a:r>
          </a:p>
          <a:p>
            <a:pPr marL="0" indent="0" latinLnBrk="1">
              <a:buNone/>
            </a:pPr>
            <a:r>
              <a:rPr lang="en-US" dirty="0"/>
              <a:t>ON COMPLETION PRESERVE</a:t>
            </a:r>
          </a:p>
          <a:p>
            <a:pPr marL="0" indent="0" latinLnBrk="1">
              <a:buNone/>
            </a:pPr>
            <a:r>
              <a:rPr lang="en-US" dirty="0"/>
              <a:t>DO</a:t>
            </a:r>
          </a:p>
          <a:p>
            <a:pPr marL="0" indent="0" latinLnBrk="1">
              <a:buNone/>
            </a:pPr>
            <a:r>
              <a:rPr lang="en-US" dirty="0"/>
              <a:t>   INSERT INTO messages(</a:t>
            </a:r>
            <a:r>
              <a:rPr lang="en-US" dirty="0" err="1"/>
              <a:t>message,created_at</a:t>
            </a:r>
            <a:r>
              <a:rPr lang="en-US" dirty="0"/>
              <a:t>)</a:t>
            </a:r>
          </a:p>
          <a:p>
            <a:pPr marL="0" indent="0" latinLnBrk="1">
              <a:buNone/>
            </a:pPr>
            <a:r>
              <a:rPr lang="en-US" dirty="0"/>
              <a:t>   VALUES('Test MySQL Event 2',NOW());</a:t>
            </a:r>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51</a:t>
            </a:fld>
            <a:endParaRPr lang="en-US" dirty="0"/>
          </a:p>
        </p:txBody>
      </p:sp>
      <p:sp>
        <p:nvSpPr>
          <p:cNvPr id="8" name="Rectangle 7"/>
          <p:cNvSpPr/>
          <p:nvPr/>
        </p:nvSpPr>
        <p:spPr>
          <a:xfrm>
            <a:off x="7314496" y="4854194"/>
            <a:ext cx="3248197" cy="369332"/>
          </a:xfrm>
          <a:prstGeom prst="rect">
            <a:avLst/>
          </a:prstGeom>
        </p:spPr>
        <p:txBody>
          <a:bodyPr wrap="none">
            <a:spAutoFit/>
          </a:bodyPr>
          <a:lstStyle/>
          <a:p>
            <a:r>
              <a:rPr lang="en-US" dirty="0"/>
              <a:t>SHOW EVENTS FROM </a:t>
            </a:r>
            <a:r>
              <a:rPr lang="en-US" dirty="0" err="1" smtClean="0"/>
              <a:t>db_name</a:t>
            </a:r>
            <a:r>
              <a:rPr lang="en-US" dirty="0" smtClean="0"/>
              <a:t>;</a:t>
            </a:r>
            <a:endParaRPr lang="en-US" dirty="0"/>
          </a:p>
        </p:txBody>
      </p:sp>
    </p:spTree>
    <p:extLst>
      <p:ext uri="{BB962C8B-B14F-4D97-AF65-F5344CB8AC3E}">
        <p14:creationId xmlns:p14="http://schemas.microsoft.com/office/powerpoint/2010/main" val="11447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3"/>
          </p:nvPr>
        </p:nvSpPr>
        <p:spPr>
          <a:xfrm>
            <a:off x="913774" y="2367092"/>
            <a:ext cx="7006734" cy="3424107"/>
          </a:xfrm>
        </p:spPr>
        <p:txBody>
          <a:bodyPr>
            <a:normAutofit/>
          </a:bodyPr>
          <a:lstStyle/>
          <a:p>
            <a:pPr marL="0" indent="0" latinLnBrk="1">
              <a:buNone/>
            </a:pPr>
            <a:r>
              <a:rPr lang="en-US" dirty="0"/>
              <a:t>CREATE EVENT test_event_03</a:t>
            </a:r>
          </a:p>
          <a:p>
            <a:pPr marL="0" indent="0" latinLnBrk="1">
              <a:buNone/>
            </a:pPr>
            <a:r>
              <a:rPr lang="en-US" dirty="0"/>
              <a:t>ON SCHEDULE EVERY 1 MINUTE</a:t>
            </a:r>
          </a:p>
          <a:p>
            <a:pPr marL="0" indent="0" latinLnBrk="1">
              <a:buNone/>
            </a:pPr>
            <a:r>
              <a:rPr lang="en-US" dirty="0"/>
              <a:t>STARTS CURRENT_TIMESTAMP</a:t>
            </a:r>
          </a:p>
          <a:p>
            <a:pPr marL="0" indent="0" latinLnBrk="1">
              <a:buNone/>
            </a:pPr>
            <a:r>
              <a:rPr lang="en-US" dirty="0"/>
              <a:t>ENDS CURRENT_TIMESTAMP + INTERVAL 1 HOUR</a:t>
            </a:r>
          </a:p>
          <a:p>
            <a:pPr marL="0" indent="0" latinLnBrk="1">
              <a:buNone/>
            </a:pPr>
            <a:r>
              <a:rPr lang="en-US" dirty="0"/>
              <a:t>DO</a:t>
            </a:r>
          </a:p>
          <a:p>
            <a:pPr marL="0" indent="0" latinLnBrk="1">
              <a:buNone/>
            </a:pPr>
            <a:r>
              <a:rPr lang="en-US" dirty="0"/>
              <a:t>   INSERT INTO messages(</a:t>
            </a:r>
            <a:r>
              <a:rPr lang="en-US" dirty="0" err="1"/>
              <a:t>message,created_at</a:t>
            </a:r>
            <a:r>
              <a:rPr lang="en-US" dirty="0"/>
              <a:t>)</a:t>
            </a:r>
          </a:p>
          <a:p>
            <a:pPr marL="0" indent="0" latinLnBrk="1">
              <a:buNone/>
            </a:pPr>
            <a:r>
              <a:rPr lang="en-US" dirty="0"/>
              <a:t>   VALUES('Test MySQL recurring </a:t>
            </a:r>
            <a:r>
              <a:rPr lang="en-US" dirty="0" err="1"/>
              <a:t>Event',NOW</a:t>
            </a:r>
            <a:r>
              <a:rPr lang="en-US" dirty="0"/>
              <a:t>());</a:t>
            </a:r>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401353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MySQL events</a:t>
            </a:r>
          </a:p>
        </p:txBody>
      </p:sp>
      <p:sp>
        <p:nvSpPr>
          <p:cNvPr id="3" name="Content Placeholder 2"/>
          <p:cNvSpPr>
            <a:spLocks noGrp="1"/>
          </p:cNvSpPr>
          <p:nvPr>
            <p:ph sz="quarter" idx="13"/>
          </p:nvPr>
        </p:nvSpPr>
        <p:spPr/>
        <p:txBody>
          <a:bodyPr/>
          <a:lstStyle/>
          <a:p>
            <a:r>
              <a:rPr lang="en-US" dirty="0"/>
              <a:t>DROP EVENT [IF EXIST] </a:t>
            </a:r>
            <a:r>
              <a:rPr lang="en-US" dirty="0" err="1"/>
              <a:t>event_name</a:t>
            </a:r>
            <a:r>
              <a:rPr lang="en-US" dirty="0"/>
              <a:t>;</a:t>
            </a:r>
          </a:p>
        </p:txBody>
      </p:sp>
      <p:sp>
        <p:nvSpPr>
          <p:cNvPr id="4" name="Content Placeholder 3"/>
          <p:cNvSpPr>
            <a:spLocks noGrp="1"/>
          </p:cNvSpPr>
          <p:nvPr>
            <p:ph sz="quarter" idx="14"/>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1078876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MySQL </a:t>
            </a:r>
            <a:r>
              <a:rPr lang="en-US" dirty="0" smtClean="0"/>
              <a:t>Events</a:t>
            </a:r>
            <a:endParaRPr lang="en-US" dirty="0"/>
          </a:p>
        </p:txBody>
      </p:sp>
      <p:sp>
        <p:nvSpPr>
          <p:cNvPr id="3" name="Content Placeholder 2"/>
          <p:cNvSpPr>
            <a:spLocks noGrp="1"/>
          </p:cNvSpPr>
          <p:nvPr>
            <p:ph sz="quarter" idx="13"/>
          </p:nvPr>
        </p:nvSpPr>
        <p:spPr/>
        <p:txBody>
          <a:bodyPr/>
          <a:lstStyle/>
          <a:p>
            <a:pPr marL="0" indent="0">
              <a:buNone/>
            </a:pPr>
            <a:r>
              <a:rPr lang="en-US" dirty="0"/>
              <a:t>ALTER EVENT </a:t>
            </a:r>
            <a:r>
              <a:rPr lang="en-US" dirty="0" err="1"/>
              <a:t>event_name</a:t>
            </a:r>
            <a:endParaRPr lang="en-US" dirty="0"/>
          </a:p>
          <a:p>
            <a:pPr marL="0" indent="0">
              <a:buNone/>
            </a:pPr>
            <a:r>
              <a:rPr lang="en-US" dirty="0"/>
              <a:t>ON SCHEDULE </a:t>
            </a:r>
            <a:r>
              <a:rPr lang="en-US" dirty="0" err="1"/>
              <a:t>schedule</a:t>
            </a:r>
            <a:endParaRPr lang="en-US" dirty="0"/>
          </a:p>
          <a:p>
            <a:pPr marL="0" indent="0">
              <a:buNone/>
            </a:pPr>
            <a:r>
              <a:rPr lang="en-US" dirty="0"/>
              <a:t>ON COMPLETION [NOT] PRESERVE</a:t>
            </a:r>
          </a:p>
          <a:p>
            <a:pPr marL="0" indent="0">
              <a:buNone/>
            </a:pPr>
            <a:r>
              <a:rPr lang="en-US" dirty="0"/>
              <a:t>RENAME TO </a:t>
            </a:r>
            <a:r>
              <a:rPr lang="en-US" dirty="0" err="1"/>
              <a:t>new_event_name</a:t>
            </a:r>
            <a:endParaRPr lang="en-US" dirty="0"/>
          </a:p>
          <a:p>
            <a:pPr marL="0" indent="0">
              <a:buNone/>
            </a:pPr>
            <a:r>
              <a:rPr lang="en-US" dirty="0"/>
              <a:t>ENABLE | DISABLE</a:t>
            </a:r>
          </a:p>
          <a:p>
            <a:pPr marL="0" indent="0">
              <a:buNone/>
            </a:pPr>
            <a:r>
              <a:rPr lang="en-US" dirty="0"/>
              <a:t>DO</a:t>
            </a:r>
          </a:p>
          <a:p>
            <a:pPr marL="0" indent="0">
              <a:buNone/>
            </a:pPr>
            <a:r>
              <a:rPr lang="en-US" dirty="0"/>
              <a:t>  </a:t>
            </a:r>
            <a:r>
              <a:rPr lang="en-US" dirty="0" err="1"/>
              <a:t>event_body</a:t>
            </a:r>
            <a:endParaRPr lang="en-US" dirty="0"/>
          </a:p>
        </p:txBody>
      </p:sp>
      <p:sp>
        <p:nvSpPr>
          <p:cNvPr id="4" name="Content Placeholder 3"/>
          <p:cNvSpPr>
            <a:spLocks noGrp="1"/>
          </p:cNvSpPr>
          <p:nvPr>
            <p:ph sz="quarter" idx="14"/>
          </p:nvPr>
        </p:nvSpPr>
        <p:spPr>
          <a:xfrm>
            <a:off x="5267459" y="2367092"/>
            <a:ext cx="6010141" cy="3881308"/>
          </a:xfrm>
        </p:spPr>
        <p:txBody>
          <a:bodyPr>
            <a:normAutofit/>
          </a:bodyPr>
          <a:lstStyle/>
          <a:p>
            <a:r>
              <a:rPr lang="en-US" dirty="0"/>
              <a:t>ALTER EVENT </a:t>
            </a:r>
            <a:r>
              <a:rPr lang="en-US" dirty="0" smtClean="0"/>
              <a:t>test_event_04b</a:t>
            </a:r>
            <a:br>
              <a:rPr lang="en-US" dirty="0" smtClean="0"/>
            </a:br>
            <a:r>
              <a:rPr lang="en-US" dirty="0" smtClean="0"/>
              <a:t>ON </a:t>
            </a:r>
            <a:r>
              <a:rPr lang="en-US" dirty="0"/>
              <a:t>SCHEDULE EVERY 2 MINUTE</a:t>
            </a:r>
            <a:r>
              <a:rPr lang="en-US" dirty="0" smtClean="0"/>
              <a:t>;</a:t>
            </a:r>
          </a:p>
          <a:p>
            <a:pPr latinLnBrk="1"/>
            <a:r>
              <a:rPr lang="en-US" dirty="0"/>
              <a:t>ALTER EVENT </a:t>
            </a:r>
            <a:r>
              <a:rPr lang="en-US" dirty="0" smtClean="0"/>
              <a:t>test_event_04 DISABLE</a:t>
            </a:r>
            <a:r>
              <a:rPr lang="en-US" dirty="0"/>
              <a:t>;</a:t>
            </a:r>
          </a:p>
          <a:p>
            <a:pPr latinLnBrk="1"/>
            <a:r>
              <a:rPr lang="en-US" dirty="0"/>
              <a:t>ALTER EVENT </a:t>
            </a:r>
            <a:r>
              <a:rPr lang="en-US" dirty="0" smtClean="0"/>
              <a:t>test_event_04 RENAME </a:t>
            </a:r>
            <a:r>
              <a:rPr lang="en-US" dirty="0"/>
              <a:t>TO test_event_05</a:t>
            </a:r>
            <a:r>
              <a:rPr lang="en-US" dirty="0" smtClean="0"/>
              <a:t>;</a:t>
            </a:r>
          </a:p>
          <a:p>
            <a:pPr latinLnBrk="1"/>
            <a:r>
              <a:rPr lang="en-US" dirty="0"/>
              <a:t>ALTER EVENT </a:t>
            </a:r>
            <a:r>
              <a:rPr lang="en-US" dirty="0" smtClean="0"/>
              <a:t>test_event_04 </a:t>
            </a:r>
            <a:br>
              <a:rPr lang="en-US" dirty="0" smtClean="0"/>
            </a:br>
            <a:r>
              <a:rPr lang="en-US" dirty="0" smtClean="0"/>
              <a:t>DO</a:t>
            </a:r>
            <a:br>
              <a:rPr lang="en-US" dirty="0" smtClean="0"/>
            </a:br>
            <a:r>
              <a:rPr lang="en-US" dirty="0"/>
              <a:t>   INSERT INTO messages(</a:t>
            </a:r>
            <a:r>
              <a:rPr lang="en-US" dirty="0" err="1"/>
              <a:t>message,created_at</a:t>
            </a:r>
            <a:r>
              <a:rPr lang="en-US" dirty="0" smtClean="0"/>
              <a:t>)</a:t>
            </a:r>
            <a:br>
              <a:rPr lang="en-US" dirty="0" smtClean="0"/>
            </a:br>
            <a:r>
              <a:rPr lang="en-US" dirty="0"/>
              <a:t>   VALUES('Message from </a:t>
            </a:r>
            <a:r>
              <a:rPr lang="en-US" dirty="0" err="1"/>
              <a:t>event',NOW</a:t>
            </a:r>
            <a:r>
              <a:rPr lang="en-US" dirty="0"/>
              <a:t>());</a:t>
            </a:r>
          </a:p>
          <a:p>
            <a:pPr latinLnBrk="1"/>
            <a:endParaRPr lang="en-US" dirty="0"/>
          </a:p>
          <a:p>
            <a:endParaRPr lang="en-US" dirty="0"/>
          </a:p>
        </p:txBody>
      </p:sp>
      <p:sp>
        <p:nvSpPr>
          <p:cNvPr id="5" name="Footer Placeholder 4"/>
          <p:cNvSpPr>
            <a:spLocks noGrp="1"/>
          </p:cNvSpPr>
          <p:nvPr>
            <p:ph type="ftr" sz="quarter" idx="11"/>
          </p:nvPr>
        </p:nvSpPr>
        <p:spPr/>
        <p:txBody>
          <a:bodyPr/>
          <a:lstStyle/>
          <a:p>
            <a:r>
              <a:rPr lang="en-US" dirty="0" smtClean="0"/>
              <a:t>Made by : Eng. </a:t>
            </a:r>
            <a:r>
              <a:rPr lang="en-US" dirty="0" err="1" smtClean="0"/>
              <a:t>Doaa</a:t>
            </a:r>
            <a:r>
              <a:rPr lang="en-US" dirty="0" smtClean="0"/>
              <a:t> M. </a:t>
            </a:r>
            <a:r>
              <a:rPr lang="en-US" dirty="0" err="1" smtClean="0"/>
              <a:t>Abd</a:t>
            </a:r>
            <a:r>
              <a:rPr lang="en-US" dirty="0" smtClean="0"/>
              <a:t> </a:t>
            </a:r>
            <a:r>
              <a:rPr lang="en-US" dirty="0" err="1" smtClean="0"/>
              <a:t>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13298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8" name="Rectangle 6"/>
          <p:cNvSpPr>
            <a:spLocks noGrp="1" noChangeArrowheads="1"/>
          </p:cNvSpPr>
          <p:nvPr>
            <p:ph type="title"/>
          </p:nvPr>
        </p:nvSpPr>
        <p:spPr/>
        <p:txBody>
          <a:bodyPr/>
          <a:lstStyle/>
          <a:p>
            <a:r>
              <a:rPr lang="en-US" altLang="en-US" dirty="0"/>
              <a:t>Creating a </a:t>
            </a:r>
            <a:r>
              <a:rPr lang="en-US" altLang="en-US" dirty="0" smtClean="0"/>
              <a:t>View</a:t>
            </a:r>
            <a:br>
              <a:rPr lang="en-US" altLang="en-US" dirty="0" smtClean="0"/>
            </a:br>
            <a:endParaRPr lang="en-US" altLang="en-US" dirty="0"/>
          </a:p>
        </p:txBody>
      </p:sp>
      <p:sp>
        <p:nvSpPr>
          <p:cNvPr id="320519" name="Rectangle 7"/>
          <p:cNvSpPr>
            <a:spLocks noGrp="1" noChangeArrowheads="1"/>
          </p:cNvSpPr>
          <p:nvPr>
            <p:ph type="body" idx="4294967295"/>
          </p:nvPr>
        </p:nvSpPr>
        <p:spPr>
          <a:xfrm>
            <a:off x="1171977" y="1449389"/>
            <a:ext cx="10106249" cy="3038475"/>
          </a:xfrm>
          <a:prstGeom prst="rect">
            <a:avLst/>
          </a:prstGeom>
        </p:spPr>
        <p:txBody>
          <a:bodyPr/>
          <a:lstStyle/>
          <a:p>
            <a:pPr lvl="1"/>
            <a:r>
              <a:rPr lang="en-US" altLang="en-US" dirty="0"/>
              <a:t>Create the </a:t>
            </a:r>
            <a:r>
              <a:rPr lang="en-US" altLang="en-US" dirty="0">
                <a:latin typeface="Courier New" panose="02070309020205020404" pitchFamily="49" charset="0"/>
              </a:rPr>
              <a:t>EMPVU80</a:t>
            </a:r>
            <a:r>
              <a:rPr lang="en-US" altLang="en-US" dirty="0"/>
              <a:t> view, which contains details of the employees in department 80:</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smtClean="0"/>
          </a:p>
          <a:p>
            <a:pPr lvl="1"/>
            <a:r>
              <a:rPr lang="en-US" altLang="en-US" dirty="0" smtClean="0"/>
              <a:t>Describe </a:t>
            </a:r>
            <a:r>
              <a:rPr lang="en-US" altLang="en-US" dirty="0"/>
              <a:t>the structure of the view by using the </a:t>
            </a:r>
            <a:r>
              <a:rPr lang="en-US" altLang="en-US" i="1" dirty="0" err="1"/>
              <a:t>i</a:t>
            </a:r>
            <a:r>
              <a:rPr lang="en-US" altLang="en-US" dirty="0" err="1"/>
              <a:t>SQL</a:t>
            </a:r>
            <a:r>
              <a:rPr lang="en-US" altLang="en-US" dirty="0"/>
              <a:t>*Plus </a:t>
            </a:r>
            <a:r>
              <a:rPr lang="en-US" altLang="en-US" dirty="0">
                <a:latin typeface="Courier New" panose="02070309020205020404" pitchFamily="49" charset="0"/>
              </a:rPr>
              <a:t>DESCRIBE</a:t>
            </a:r>
            <a:r>
              <a:rPr lang="en-US" altLang="en-US" dirty="0"/>
              <a:t> command:</a:t>
            </a:r>
          </a:p>
        </p:txBody>
      </p:sp>
      <p:sp>
        <p:nvSpPr>
          <p:cNvPr id="320516" name="Rectangle 4"/>
          <p:cNvSpPr>
            <a:spLocks noChangeArrowheads="1"/>
          </p:cNvSpPr>
          <p:nvPr/>
        </p:nvSpPr>
        <p:spPr bwMode="blackGray">
          <a:xfrm>
            <a:off x="2381251" y="4648200"/>
            <a:ext cx="7458075" cy="4508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DESCRIBE empvu80</a:t>
            </a:r>
          </a:p>
        </p:txBody>
      </p:sp>
      <p:sp>
        <p:nvSpPr>
          <p:cNvPr id="320517" name="Rectangle 5"/>
          <p:cNvSpPr>
            <a:spLocks noChangeArrowheads="1"/>
          </p:cNvSpPr>
          <p:nvPr/>
        </p:nvSpPr>
        <p:spPr bwMode="blackGray">
          <a:xfrm>
            <a:off x="2381250" y="2286001"/>
            <a:ext cx="7448550" cy="13811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CREATE VIEW 	empvu80</a:t>
            </a:r>
          </a:p>
          <a:p>
            <a:pPr eaLnBrk="0" hangingPunct="0">
              <a:buClrTx/>
              <a:buFontTx/>
              <a:buNone/>
            </a:pPr>
            <a:r>
              <a:rPr lang="en-US" altLang="en-US" sz="1800">
                <a:solidFill>
                  <a:srgbClr val="000000"/>
                </a:solidFill>
                <a:latin typeface="Courier New" panose="02070309020205020404" pitchFamily="49" charset="0"/>
              </a:rPr>
              <a:t> AS SELECT  employee_id, last_name, salary</a:t>
            </a:r>
          </a:p>
          <a:p>
            <a:pPr eaLnBrk="0" hangingPunct="0">
              <a:buClrTx/>
              <a:buFontTx/>
              <a:buNone/>
            </a:pPr>
            <a:r>
              <a:rPr lang="en-US" altLang="en-US" sz="1800">
                <a:solidFill>
                  <a:srgbClr val="000000"/>
                </a:solidFill>
                <a:latin typeface="Courier New" panose="02070309020205020404" pitchFamily="49" charset="0"/>
              </a:rPr>
              <a:t>    FROM    employees</a:t>
            </a:r>
          </a:p>
          <a:p>
            <a:pPr eaLnBrk="0" hangingPunct="0">
              <a:buClrTx/>
              <a:buFontTx/>
              <a:buNone/>
            </a:pPr>
            <a:r>
              <a:rPr lang="en-US" altLang="en-US" sz="1800">
                <a:solidFill>
                  <a:srgbClr val="000000"/>
                </a:solidFill>
                <a:latin typeface="Courier New" panose="02070309020205020404" pitchFamily="49" charset="0"/>
              </a:rPr>
              <a:t>    WHERE   department_id = 80;</a:t>
            </a:r>
          </a:p>
          <a:p>
            <a:pPr eaLnBrk="0" hangingPunct="0">
              <a:buClrTx/>
              <a:buFontTx/>
              <a:buNone/>
            </a:pPr>
            <a:endParaRPr lang="en-US" altLang="en-US" sz="1800">
              <a:solidFill>
                <a:srgbClr val="000000"/>
              </a:solidFill>
              <a:latin typeface="Courier New" panose="02070309020205020404" pitchFamily="49" charset="0"/>
            </a:endParaRPr>
          </a:p>
        </p:txBody>
      </p:sp>
      <p:pic>
        <p:nvPicPr>
          <p:cNvPr id="320520" name="Picture 8" descr="C:\project-SQLFund1\images\img10-viewcrea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1" y="3429001"/>
            <a:ext cx="1793875" cy="2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625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5" name="Rectangle 1029"/>
          <p:cNvSpPr>
            <a:spLocks noGrp="1" noChangeArrowheads="1"/>
          </p:cNvSpPr>
          <p:nvPr>
            <p:ph type="title"/>
          </p:nvPr>
        </p:nvSpPr>
        <p:spPr/>
        <p:txBody>
          <a:bodyPr/>
          <a:lstStyle/>
          <a:p>
            <a:r>
              <a:rPr lang="en-US" altLang="en-US"/>
              <a:t>Creating a View</a:t>
            </a:r>
          </a:p>
        </p:txBody>
      </p:sp>
      <p:sp>
        <p:nvSpPr>
          <p:cNvPr id="322566" name="Rectangle 1030"/>
          <p:cNvSpPr>
            <a:spLocks noGrp="1" noChangeArrowheads="1"/>
          </p:cNvSpPr>
          <p:nvPr>
            <p:ph type="body" idx="4294967295"/>
          </p:nvPr>
        </p:nvSpPr>
        <p:spPr>
          <a:xfrm>
            <a:off x="2133600" y="2350913"/>
            <a:ext cx="7918450" cy="2770187"/>
          </a:xfrm>
          <a:prstGeom prst="rect">
            <a:avLst/>
          </a:prstGeom>
        </p:spPr>
        <p:txBody>
          <a:bodyPr>
            <a:normAutofit lnSpcReduction="10000"/>
          </a:bodyPr>
          <a:lstStyle/>
          <a:p>
            <a:pPr lvl="1"/>
            <a:r>
              <a:rPr lang="en-US" altLang="en-US" dirty="0"/>
              <a:t>Create a view by using column aliases in the subquery:</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Select the columns from this view by the given alias names.</a:t>
            </a:r>
          </a:p>
        </p:txBody>
      </p:sp>
      <p:sp>
        <p:nvSpPr>
          <p:cNvPr id="322564" name="Rectangle 1028"/>
          <p:cNvSpPr>
            <a:spLocks noChangeArrowheads="1"/>
          </p:cNvSpPr>
          <p:nvPr/>
        </p:nvSpPr>
        <p:spPr bwMode="blackGray">
          <a:xfrm>
            <a:off x="2362200" y="2958925"/>
            <a:ext cx="7467600" cy="16430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CREATE VIEW 	salvu50</a:t>
            </a:r>
          </a:p>
          <a:p>
            <a:pPr eaLnBrk="0" hangingPunct="0">
              <a:buClrTx/>
              <a:buFontTx/>
              <a:buNone/>
            </a:pPr>
            <a:r>
              <a:rPr lang="en-US" altLang="en-US" sz="1800" dirty="0">
                <a:solidFill>
                  <a:srgbClr val="000000"/>
                </a:solidFill>
                <a:latin typeface="Courier New" panose="02070309020205020404" pitchFamily="49" charset="0"/>
              </a:rPr>
              <a:t> AS SELECT  </a:t>
            </a:r>
            <a:r>
              <a:rPr lang="en-US" altLang="en-US" sz="1800" dirty="0" err="1">
                <a:solidFill>
                  <a:srgbClr val="000000"/>
                </a:solidFill>
                <a:latin typeface="Courier New" panose="02070309020205020404" pitchFamily="49" charset="0"/>
              </a:rPr>
              <a:t>employee_id</a:t>
            </a:r>
            <a:r>
              <a:rPr lang="en-US" altLang="en-US" sz="1800" dirty="0">
                <a:solidFill>
                  <a:srgbClr val="000000"/>
                </a:solidFill>
                <a:latin typeface="Courier New" panose="02070309020205020404" pitchFamily="49" charset="0"/>
              </a:rPr>
              <a:t> ID_NUMBER, </a:t>
            </a:r>
            <a:r>
              <a:rPr lang="en-US" altLang="en-US" sz="1800" dirty="0" err="1">
                <a:solidFill>
                  <a:srgbClr val="000000"/>
                </a:solidFill>
                <a:latin typeface="Courier New" panose="02070309020205020404" pitchFamily="49" charset="0"/>
              </a:rPr>
              <a:t>last_name</a:t>
            </a:r>
            <a:r>
              <a:rPr lang="en-US" altLang="en-US" sz="1800" dirty="0">
                <a:solidFill>
                  <a:srgbClr val="000000"/>
                </a:solidFill>
                <a:latin typeface="Courier New" panose="02070309020205020404" pitchFamily="49" charset="0"/>
              </a:rPr>
              <a:t> NAME,</a:t>
            </a:r>
          </a:p>
          <a:p>
            <a:pPr eaLnBrk="0" hangingPunct="0">
              <a:buClrTx/>
              <a:buFontTx/>
              <a:buNone/>
            </a:pPr>
            <a:r>
              <a:rPr lang="en-US" altLang="en-US" sz="1800" dirty="0">
                <a:solidFill>
                  <a:srgbClr val="000000"/>
                </a:solidFill>
                <a:latin typeface="Courier New" panose="02070309020205020404" pitchFamily="49" charset="0"/>
              </a:rPr>
              <a:t>            salary*12 ANN_SALARY</a:t>
            </a:r>
          </a:p>
          <a:p>
            <a:pPr eaLnBrk="0" hangingPunct="0">
              <a:buClrTx/>
              <a:buFontTx/>
              <a:buNone/>
            </a:pPr>
            <a:r>
              <a:rPr lang="en-US" altLang="en-US" sz="1800" dirty="0">
                <a:solidFill>
                  <a:srgbClr val="000000"/>
                </a:solidFill>
                <a:latin typeface="Courier New" panose="02070309020205020404" pitchFamily="49" charset="0"/>
              </a:rPr>
              <a:t>    FROM    employees</a:t>
            </a:r>
          </a:p>
          <a:p>
            <a:pPr eaLnBrk="0" hangingPunct="0">
              <a:buClrTx/>
              <a:buFontTx/>
              <a:buNone/>
            </a:pPr>
            <a:r>
              <a:rPr lang="en-US" altLang="en-US" sz="1800" dirty="0">
                <a:solidFill>
                  <a:srgbClr val="000000"/>
                </a:solidFill>
                <a:latin typeface="Courier New" panose="02070309020205020404" pitchFamily="49" charset="0"/>
              </a:rPr>
              <a:t>    WHERE   </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 = 50;</a:t>
            </a:r>
          </a:p>
          <a:p>
            <a:pPr eaLnBrk="0" hangingPunct="0">
              <a:buClrTx/>
              <a:buFontTx/>
              <a:buNone/>
            </a:pPr>
            <a:endParaRPr lang="en-US" altLang="en-US" sz="1800" dirty="0">
              <a:solidFill>
                <a:srgbClr val="FF3300"/>
              </a:solidFill>
              <a:latin typeface="Courier New" panose="02070309020205020404" pitchFamily="49" charset="0"/>
            </a:endParaRPr>
          </a:p>
        </p:txBody>
      </p:sp>
      <p:pic>
        <p:nvPicPr>
          <p:cNvPr id="322567" name="Picture 1031" descr="C:\project-SQLFund1\images\img10-viewcrea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0" y="4411563"/>
            <a:ext cx="1793875" cy="2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7665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blackGray">
          <a:xfrm>
            <a:off x="2381250" y="1873251"/>
            <a:ext cx="7448550" cy="5683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t>
            </a:r>
          </a:p>
          <a:p>
            <a:pPr eaLnBrk="0" hangingPunct="0">
              <a:buClrTx/>
              <a:buFontTx/>
              <a:buNone/>
            </a:pPr>
            <a:r>
              <a:rPr lang="en-US" altLang="en-US" sz="1800">
                <a:solidFill>
                  <a:srgbClr val="000000"/>
                </a:solidFill>
                <a:latin typeface="Courier New" panose="02070309020205020404" pitchFamily="49" charset="0"/>
              </a:rPr>
              <a:t>FROM   salvu50;</a:t>
            </a:r>
          </a:p>
        </p:txBody>
      </p:sp>
      <p:sp>
        <p:nvSpPr>
          <p:cNvPr id="324611" name="Rectangle 3"/>
          <p:cNvSpPr>
            <a:spLocks noGrp="1" noChangeArrowheads="1"/>
          </p:cNvSpPr>
          <p:nvPr>
            <p:ph type="title"/>
          </p:nvPr>
        </p:nvSpPr>
        <p:spPr/>
        <p:txBody>
          <a:bodyPr/>
          <a:lstStyle/>
          <a:p>
            <a:r>
              <a:rPr lang="en-US" altLang="en-US"/>
              <a:t>Retrieving Data from a View</a:t>
            </a:r>
          </a:p>
        </p:txBody>
      </p:sp>
      <p:sp>
        <p:nvSpPr>
          <p:cNvPr id="324612" name="Rectangle 4"/>
          <p:cNvSpPr>
            <a:spLocks noChangeArrowheads="1"/>
          </p:cNvSpPr>
          <p:nvPr/>
        </p:nvSpPr>
        <p:spPr bwMode="gray">
          <a:xfrm>
            <a:off x="3325813" y="2139950"/>
            <a:ext cx="1085850" cy="2603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4615" name="Picture 7" descr="C:\project-SQLFund1\images\img11-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43414" y="2708276"/>
            <a:ext cx="3303587" cy="143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46293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2" name="Rectangle 6"/>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rPr>
              <a:t>WITH</a:t>
            </a:r>
            <a:r>
              <a:rPr lang="en-US" altLang="en-US" dirty="0"/>
              <a:t> </a:t>
            </a:r>
            <a:r>
              <a:rPr lang="en-US" altLang="en-US" dirty="0">
                <a:latin typeface="Courier New" panose="02070309020205020404" pitchFamily="49" charset="0"/>
              </a:rPr>
              <a:t>CHECK</a:t>
            </a:r>
            <a:r>
              <a:rPr lang="en-US" altLang="en-US" dirty="0"/>
              <a:t> </a:t>
            </a:r>
            <a:r>
              <a:rPr lang="en-US" altLang="en-US" dirty="0">
                <a:latin typeface="Courier New" panose="02070309020205020404" pitchFamily="49" charset="0"/>
              </a:rPr>
              <a:t>OPTION</a:t>
            </a:r>
            <a:r>
              <a:rPr lang="en-US" altLang="en-US" dirty="0"/>
              <a:t> </a:t>
            </a:r>
            <a:r>
              <a:rPr lang="en-US" altLang="en-US" dirty="0" smtClean="0"/>
              <a:t>Clause</a:t>
            </a:r>
            <a:br>
              <a:rPr lang="en-US" altLang="en-US" dirty="0" smtClean="0"/>
            </a:br>
            <a:endParaRPr lang="en-US" altLang="en-US" dirty="0"/>
          </a:p>
        </p:txBody>
      </p:sp>
      <p:sp>
        <p:nvSpPr>
          <p:cNvPr id="336903" name="Rectangle 7"/>
          <p:cNvSpPr>
            <a:spLocks noGrp="1" noChangeArrowheads="1"/>
          </p:cNvSpPr>
          <p:nvPr>
            <p:ph type="body" idx="4294967295"/>
          </p:nvPr>
        </p:nvSpPr>
        <p:spPr>
          <a:xfrm>
            <a:off x="1249251" y="1449388"/>
            <a:ext cx="9736428" cy="4445000"/>
          </a:xfrm>
          <a:prstGeom prst="rect">
            <a:avLst/>
          </a:prstGeom>
        </p:spPr>
        <p:txBody>
          <a:bodyPr/>
          <a:lstStyle/>
          <a:p>
            <a:pPr lvl="1"/>
            <a:r>
              <a:rPr lang="en-US" altLang="en-US" dirty="0"/>
              <a:t>You can ensure that DML operations performed on the view stay in the domain of the view by using the </a:t>
            </a:r>
            <a:r>
              <a:rPr lang="en-US" altLang="en-US" dirty="0">
                <a:latin typeface="Courier New" panose="02070309020205020404" pitchFamily="49" charset="0"/>
              </a:rPr>
              <a:t>WITH</a:t>
            </a:r>
            <a:r>
              <a:rPr lang="en-US" altLang="en-US" dirty="0"/>
              <a:t> </a:t>
            </a:r>
            <a:r>
              <a:rPr lang="en-US" altLang="en-US" dirty="0">
                <a:latin typeface="Courier New" panose="02070309020205020404" pitchFamily="49" charset="0"/>
              </a:rPr>
              <a:t>CHECK</a:t>
            </a:r>
            <a:r>
              <a:rPr lang="en-US" altLang="en-US" dirty="0"/>
              <a:t> </a:t>
            </a:r>
            <a:r>
              <a:rPr lang="en-US" altLang="en-US" dirty="0">
                <a:latin typeface="Courier New" panose="02070309020205020404" pitchFamily="49" charset="0"/>
              </a:rPr>
              <a:t>OPTION</a:t>
            </a:r>
            <a:r>
              <a:rPr lang="en-US" altLang="en-US" dirty="0"/>
              <a:t> clause:</a:t>
            </a:r>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lvl="1">
              <a:buFont typeface="Arial" panose="020B0604020202020204" pitchFamily="34" charset="0"/>
              <a:buNone/>
            </a:pPr>
            <a:r>
              <a:rPr lang="en-US" altLang="en-US" dirty="0"/>
              <a:t> </a:t>
            </a:r>
            <a:endParaRPr lang="en-US" altLang="en-US" dirty="0" smtClean="0"/>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lvl="1"/>
            <a:r>
              <a:rPr lang="en-US" altLang="en-US" dirty="0"/>
              <a:t>Any attempt to </a:t>
            </a:r>
            <a:r>
              <a:rPr lang="en-US" altLang="en-US" dirty="0">
                <a:latin typeface="Courier New" panose="02070309020205020404" pitchFamily="49" charset="0"/>
              </a:rPr>
              <a:t>INSERT</a:t>
            </a:r>
            <a:r>
              <a:rPr lang="en-US" altLang="en-US" dirty="0"/>
              <a:t> a row with a </a:t>
            </a:r>
            <a:r>
              <a:rPr lang="en-US" altLang="en-US" dirty="0" err="1">
                <a:latin typeface="Courier New" panose="02070309020205020404" pitchFamily="49" charset="0"/>
              </a:rPr>
              <a:t>department_id</a:t>
            </a:r>
            <a:r>
              <a:rPr lang="en-US" altLang="en-US" dirty="0"/>
              <a:t> other than 20, or to </a:t>
            </a:r>
            <a:r>
              <a:rPr lang="en-US" altLang="en-US" dirty="0">
                <a:latin typeface="Courier New" panose="02070309020205020404" pitchFamily="49" charset="0"/>
              </a:rPr>
              <a:t>UPDATE</a:t>
            </a:r>
            <a:r>
              <a:rPr lang="en-US" altLang="en-US" dirty="0"/>
              <a:t> the department number for any row in the view fails because it violates the </a:t>
            </a:r>
            <a:r>
              <a:rPr lang="en-US" altLang="en-US" dirty="0">
                <a:latin typeface="Courier New" panose="02070309020205020404" pitchFamily="49" charset="0"/>
              </a:rPr>
              <a:t>WITH</a:t>
            </a:r>
            <a:r>
              <a:rPr lang="en-US" altLang="en-US" dirty="0"/>
              <a:t> </a:t>
            </a:r>
            <a:r>
              <a:rPr lang="en-US" altLang="en-US" dirty="0">
                <a:latin typeface="Courier New" panose="02070309020205020404" pitchFamily="49" charset="0"/>
              </a:rPr>
              <a:t>CHECK</a:t>
            </a:r>
            <a:r>
              <a:rPr lang="en-US" altLang="en-US" dirty="0"/>
              <a:t> </a:t>
            </a:r>
            <a:r>
              <a:rPr lang="en-US" altLang="en-US" dirty="0">
                <a:latin typeface="Courier New" panose="02070309020205020404" pitchFamily="49" charset="0"/>
              </a:rPr>
              <a:t>OPTION</a:t>
            </a:r>
            <a:r>
              <a:rPr lang="en-US" altLang="en-US" dirty="0"/>
              <a:t> constraint.</a:t>
            </a:r>
          </a:p>
        </p:txBody>
      </p:sp>
      <p:sp>
        <p:nvSpPr>
          <p:cNvPr id="336900" name="Rectangle 4"/>
          <p:cNvSpPr>
            <a:spLocks noChangeArrowheads="1"/>
          </p:cNvSpPr>
          <p:nvPr/>
        </p:nvSpPr>
        <p:spPr bwMode="blackGray">
          <a:xfrm>
            <a:off x="2362200" y="2600326"/>
            <a:ext cx="7467600" cy="1763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smtClean="0">
                <a:solidFill>
                  <a:srgbClr val="000000"/>
                </a:solidFill>
                <a:latin typeface="Courier New" panose="02070309020205020404" pitchFamily="49" charset="0"/>
              </a:rPr>
              <a:t>ALTER VIEW </a:t>
            </a:r>
            <a:r>
              <a:rPr lang="en-US" altLang="en-US" sz="1800" dirty="0">
                <a:solidFill>
                  <a:srgbClr val="000000"/>
                </a:solidFill>
                <a:latin typeface="Courier New" panose="02070309020205020404" pitchFamily="49" charset="0"/>
              </a:rPr>
              <a:t>empvu20</a:t>
            </a:r>
          </a:p>
          <a:p>
            <a:pPr eaLnBrk="0" hangingPunct="0">
              <a:buClrTx/>
              <a:buFontTx/>
              <a:buNone/>
            </a:pPr>
            <a:r>
              <a:rPr lang="en-US" altLang="en-US" sz="1800" dirty="0">
                <a:solidFill>
                  <a:srgbClr val="000000"/>
                </a:solidFill>
                <a:latin typeface="Courier New" panose="02070309020205020404" pitchFamily="49" charset="0"/>
              </a:rPr>
              <a:t>AS SELECT	*</a:t>
            </a:r>
          </a:p>
          <a:p>
            <a:pPr eaLnBrk="0" hangingPunct="0">
              <a:buClrTx/>
              <a:buFontTx/>
              <a:buNone/>
            </a:pPr>
            <a:r>
              <a:rPr lang="en-US" altLang="en-US" sz="1800" dirty="0">
                <a:solidFill>
                  <a:srgbClr val="000000"/>
                </a:solidFill>
                <a:latin typeface="Courier New" panose="02070309020205020404" pitchFamily="49" charset="0"/>
              </a:rPr>
              <a:t>   FROM     employees</a:t>
            </a:r>
          </a:p>
          <a:p>
            <a:pPr eaLnBrk="0" hangingPunct="0">
              <a:buClrTx/>
              <a:buFontTx/>
              <a:buNone/>
            </a:pPr>
            <a:r>
              <a:rPr lang="en-US" altLang="en-US" sz="1800" dirty="0">
                <a:solidFill>
                  <a:srgbClr val="000000"/>
                </a:solidFill>
                <a:latin typeface="Courier New" panose="02070309020205020404" pitchFamily="49" charset="0"/>
              </a:rPr>
              <a:t>   WHERE    </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 = 20</a:t>
            </a:r>
          </a:p>
          <a:p>
            <a:pPr eaLnBrk="0" hangingPunct="0">
              <a:buClrTx/>
              <a:buFontTx/>
              <a:buNone/>
            </a:pPr>
            <a:r>
              <a:rPr lang="en-US" altLang="en-US" sz="1800" dirty="0">
                <a:solidFill>
                  <a:srgbClr val="000000"/>
                </a:solidFill>
                <a:latin typeface="Courier New" panose="02070309020205020404" pitchFamily="49" charset="0"/>
              </a:rPr>
              <a:t>   WITH CHECK OPTION CONSTRAINT empvu20_ck ;</a:t>
            </a:r>
          </a:p>
          <a:p>
            <a:pPr eaLnBrk="0" hangingPunct="0">
              <a:buClrTx/>
              <a:buFontTx/>
              <a:buNone/>
            </a:pPr>
            <a:endParaRPr lang="en-US" altLang="en-US" sz="1800" dirty="0">
              <a:solidFill>
                <a:srgbClr val="000000"/>
              </a:solidFill>
              <a:latin typeface="Courier New" panose="02070309020205020404" pitchFamily="49" charset="0"/>
            </a:endParaRPr>
          </a:p>
        </p:txBody>
      </p:sp>
      <p:sp>
        <p:nvSpPr>
          <p:cNvPr id="336901" name="Rectangle 5"/>
          <p:cNvSpPr>
            <a:spLocks noChangeArrowheads="1"/>
          </p:cNvSpPr>
          <p:nvPr/>
        </p:nvSpPr>
        <p:spPr bwMode="gray">
          <a:xfrm>
            <a:off x="2805114" y="3765550"/>
            <a:ext cx="5464175" cy="2857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6904" name="Picture 8" descr="C:\project-SQLFund1\images\img10-viewcreated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4135438"/>
            <a:ext cx="26860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389910"/>
      </p:ext>
    </p:extLst>
  </p:cSld>
  <p:clrMapOvr>
    <a:masterClrMapping/>
  </p:clrMapOvr>
  <p:transition spd="slow"/>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1439</TotalTime>
  <Words>4580</Words>
  <Application>Microsoft Office PowerPoint</Application>
  <PresentationFormat>Widescreen</PresentationFormat>
  <Paragraphs>621</Paragraphs>
  <Slides>54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Courier New</vt:lpstr>
      <vt:lpstr>Times New Roman</vt:lpstr>
      <vt:lpstr>Tw Cen MT</vt:lpstr>
      <vt:lpstr>Droplet</vt:lpstr>
      <vt:lpstr>My SQL</vt:lpstr>
      <vt:lpstr>Creating View</vt:lpstr>
      <vt:lpstr>What Is a View?</vt:lpstr>
      <vt:lpstr>Advantages of Views </vt:lpstr>
      <vt:lpstr>Creating a View</vt:lpstr>
      <vt:lpstr>Creating a View </vt:lpstr>
      <vt:lpstr>Creating a View</vt:lpstr>
      <vt:lpstr>Retrieving Data from a View</vt:lpstr>
      <vt:lpstr>Using the WITH CHECK OPTION Clause </vt:lpstr>
      <vt:lpstr>Removing a View</vt:lpstr>
      <vt:lpstr>Creating Procedures</vt:lpstr>
      <vt:lpstr>What Are Procedures?</vt:lpstr>
      <vt:lpstr>Example</vt:lpstr>
      <vt:lpstr>Declaring variables</vt:lpstr>
      <vt:lpstr>Assigning variables</vt:lpstr>
      <vt:lpstr>Variables scope</vt:lpstr>
      <vt:lpstr>Comparing the Parameter Modes</vt:lpstr>
      <vt:lpstr>The IN parameter example</vt:lpstr>
      <vt:lpstr>The OUT parameter example</vt:lpstr>
      <vt:lpstr>The INOUT parameter example</vt:lpstr>
      <vt:lpstr>PowerPoint Presentation</vt:lpstr>
      <vt:lpstr>IF Statement</vt:lpstr>
      <vt:lpstr>MySQL IF ELSE statement</vt:lpstr>
      <vt:lpstr>MySQL IF ELSEIF ELSE statement</vt:lpstr>
      <vt:lpstr>PowerPoint Presentation</vt:lpstr>
      <vt:lpstr> Loop in Stored Procedures</vt:lpstr>
      <vt:lpstr>WHILE loop</vt:lpstr>
      <vt:lpstr>PowerPoint Presentation</vt:lpstr>
      <vt:lpstr>REPEAT loop</vt:lpstr>
      <vt:lpstr>PowerPoint Presentation</vt:lpstr>
      <vt:lpstr>LOOP, LEAVE and ITERATE statements</vt:lpstr>
      <vt:lpstr>PowerPoint Presentation</vt:lpstr>
      <vt:lpstr>Creating functions</vt:lpstr>
      <vt:lpstr>Overview of Stored Functions</vt:lpstr>
      <vt:lpstr>MySQL stored function syntax</vt:lpstr>
      <vt:lpstr>PowerPoint Presentation</vt:lpstr>
      <vt:lpstr>Creating triggers</vt:lpstr>
      <vt:lpstr>What Are Triggers? </vt:lpstr>
      <vt:lpstr>Trigger Event Types and Body</vt:lpstr>
      <vt:lpstr>Triggers types</vt:lpstr>
      <vt:lpstr>MySQL trigger syntax</vt:lpstr>
      <vt:lpstr>MySQL trigger example</vt:lpstr>
      <vt:lpstr>MySQL trigger example</vt:lpstr>
      <vt:lpstr>Creating events</vt:lpstr>
      <vt:lpstr>What is event?</vt:lpstr>
      <vt:lpstr>MySQL event scheduler configuration</vt:lpstr>
      <vt:lpstr>MySQL event scheduler configuration</vt:lpstr>
      <vt:lpstr>MySQL event scheduler configuration</vt:lpstr>
      <vt:lpstr>Creating new MySQL events</vt:lpstr>
      <vt:lpstr>Example</vt:lpstr>
      <vt:lpstr>Example</vt:lpstr>
      <vt:lpstr>Example</vt:lpstr>
      <vt:lpstr>Drop MySQL events</vt:lpstr>
      <vt:lpstr>Modifying MySQL Events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322</cp:revision>
  <dcterms:created xsi:type="dcterms:W3CDTF">2016-09-28T22:10:40Z</dcterms:created>
  <dcterms:modified xsi:type="dcterms:W3CDTF">2016-10-03T22:16:39Z</dcterms:modified>
</cp:coreProperties>
</file>