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2493C1-E99E-4515-AA5C-800C91673DCD}" type="datetimeFigureOut">
              <a:rPr lang="en-US" smtClean="0"/>
              <a:t>2/16/2017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7F9560-2CB9-4863-BCAC-5F40877D39A0}" type="slidenum">
              <a:rPr lang="en-US" smtClean="0"/>
              <a:t>‹#›</a:t>
            </a:fld>
            <a:endParaRPr lang="en-US"/>
          </a:p>
        </p:txBody>
      </p:sp>
    </p:spTree>
    <p:extLst>
      <p:ext uri="{BB962C8B-B14F-4D97-AF65-F5344CB8AC3E}">
        <p14:creationId xmlns:p14="http://schemas.microsoft.com/office/powerpoint/2010/main" val="1373124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278A8-C800-422B-84A2-75D77C9DA070}" type="datetimeFigureOut">
              <a:rPr lang="en-US" smtClean="0"/>
              <a:t>2/16/2017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A7E1-093C-45EC-B332-8453E08DEA03}" type="slidenum">
              <a:rPr lang="en-US" smtClean="0"/>
              <a:t>‹#›</a:t>
            </a:fld>
            <a:endParaRPr lang="en-US"/>
          </a:p>
        </p:txBody>
      </p:sp>
    </p:spTree>
    <p:extLst>
      <p:ext uri="{BB962C8B-B14F-4D97-AF65-F5344CB8AC3E}">
        <p14:creationId xmlns:p14="http://schemas.microsoft.com/office/powerpoint/2010/main" val="15897909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F05789-7FDB-422F-8C69-BA4E02FD97C5}"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4E8F1-F231-40D2-A94A-68209C1FC7E6}"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35AE7-36C1-4948-B52B-5466A2DEFEBD}"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5BC0D-7F63-48AF-9F58-507A71BC91E6}"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F121-54C3-45E0-B27F-231AD2D798BC}"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90023-CB92-4069-B914-B6440132CCEE}" type="datetime1">
              <a:rPr lang="en-US" smtClean="0"/>
              <a:t>2/16/2017</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EF69750-52C9-43CD-905A-DACA4FC954F6}" type="datetime1">
              <a:rPr lang="en-US" smtClean="0"/>
              <a:t>2/16/2017</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B7F8F-32BE-4CC5-A645-99E2994335C1}"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BC7F6-D40C-4120-9460-AF38D8C21553}"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5611C-AAA1-46E8-BAAC-05C6D75874CC}"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2BCDE-4E41-4D10-A5D3-0A3363400E33}"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15121-D063-4687-ADD5-BF055C327E9C}"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99097-B0EE-4B17-B674-31A3AC8C5E7A}" type="datetime1">
              <a:rPr lang="en-US" smtClean="0"/>
              <a:t>2/16/2017</a:t>
            </a:fld>
            <a:endParaRPr lang="en-US" dirty="0"/>
          </a:p>
        </p:txBody>
      </p:sp>
      <p:sp>
        <p:nvSpPr>
          <p:cNvPr id="8" name="Footer Placeholder 7"/>
          <p:cNvSpPr>
            <a:spLocks noGrp="1"/>
          </p:cNvSpPr>
          <p:nvPr>
            <p:ph type="ftr" sz="quarter" idx="11"/>
          </p:nvPr>
        </p:nvSpPr>
        <p:spPr/>
        <p:txBody>
          <a:bodyPr/>
          <a:lstStyle/>
          <a:p>
            <a:r>
              <a:rPr lang="en-US" smtClean="0"/>
              <a:t>Made by : Eng. Doaa M. Abd Elfatah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0154C-F50F-48C3-972A-50B71948BE17}" type="datetime1">
              <a:rPr lang="en-US" smtClean="0"/>
              <a:t>2/16/2017</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24FAD8-A3BF-4C3B-9039-F494A46C2F71}" type="datetime1">
              <a:rPr lang="en-US" smtClean="0"/>
              <a:t>2/16/2017</a:t>
            </a:fld>
            <a:endParaRPr lang="en-US" dirty="0"/>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123C-9877-47F0-BDF9-E319F72C823D}"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920F2-370E-4258-9B51-85100DCF37E6}"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gi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C9F599-EA41-4BE3-9D37-E65905C53ACB}" type="datetime1">
              <a:rPr lang="en-US" smtClean="0"/>
              <a:t>2/16/2017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Made by : Eng. Doaa M. Abd Elfatah</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9" name="Picture 8" descr="animated_elephant.gif"/>
          <p:cNvPicPr>
            <a:picLocks noChangeAspect="1"/>
          </p:cNvPicPr>
          <p:nvPr userDrawn="1"/>
        </p:nvPicPr>
        <p:blipFill>
          <a:blip r:embed="rId20"/>
          <a:stretch>
            <a:fillRect/>
          </a:stretch>
        </p:blipFill>
        <p:spPr>
          <a:xfrm>
            <a:off x="11248717" y="152400"/>
            <a:ext cx="933450" cy="571500"/>
          </a:xfrm>
          <a:prstGeom prst="rect">
            <a:avLst/>
          </a:prstGeom>
        </p:spPr>
      </p:pic>
      <p:pic>
        <p:nvPicPr>
          <p:cNvPr id="10" name="Picture 9" descr="php_logo.gif"/>
          <p:cNvPicPr>
            <a:picLocks noChangeAspect="1"/>
          </p:cNvPicPr>
          <p:nvPr userDrawn="1"/>
        </p:nvPicPr>
        <p:blipFill>
          <a:blip r:embed="rId21"/>
          <a:stretch>
            <a:fillRect/>
          </a:stretch>
        </p:blipFill>
        <p:spPr>
          <a:xfrm>
            <a:off x="342274" y="237518"/>
            <a:ext cx="11430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r>
              <a:rPr lang="en-US" dirty="0" smtClean="0"/>
              <a:t>Made by: Eng. </a:t>
            </a:r>
            <a:r>
              <a:rPr lang="en-US" dirty="0" err="1" smtClean="0"/>
              <a:t>Doaa</a:t>
            </a:r>
            <a:r>
              <a:rPr lang="en-US" dirty="0" smtClean="0"/>
              <a:t> </a:t>
            </a:r>
            <a:r>
              <a:rPr lang="en-US" dirty="0" err="1" smtClean="0"/>
              <a:t>m.Abd</a:t>
            </a:r>
            <a:r>
              <a:rPr lang="en-US" dirty="0" smtClean="0"/>
              <a:t> </a:t>
            </a:r>
            <a:r>
              <a:rPr lang="en-US" dirty="0" err="1" smtClean="0"/>
              <a:t>elfatah</a:t>
            </a:r>
            <a:endParaRPr lang="en-US" dirty="0" smtClean="0"/>
          </a:p>
        </p:txBody>
      </p:sp>
    </p:spTree>
    <p:extLst>
      <p:ext uri="{BB962C8B-B14F-4D97-AF65-F5344CB8AC3E}">
        <p14:creationId xmlns:p14="http://schemas.microsoft.com/office/powerpoint/2010/main" val="368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$_</a:t>
            </a:r>
            <a:r>
              <a:rPr lang="en-US" dirty="0" smtClean="0"/>
              <a:t>GET</a:t>
            </a:r>
            <a:endParaRPr lang="ar-SA" dirty="0"/>
          </a:p>
        </p:txBody>
      </p:sp>
      <p:sp>
        <p:nvSpPr>
          <p:cNvPr id="3" name="Content Placeholder 2"/>
          <p:cNvSpPr>
            <a:spLocks noGrp="1"/>
          </p:cNvSpPr>
          <p:nvPr>
            <p:ph idx="4294967295"/>
          </p:nvPr>
        </p:nvSpPr>
        <p:spPr>
          <a:xfrm>
            <a:off x="1807978" y="2384910"/>
            <a:ext cx="9470247" cy="2972701"/>
          </a:xfrm>
          <a:prstGeom prst="rect">
            <a:avLst/>
          </a:prstGeom>
        </p:spPr>
        <p:txBody>
          <a:bodyPr/>
          <a:lstStyle/>
          <a:p>
            <a:r>
              <a:rPr lang="en-US" dirty="0"/>
              <a:t>PHP $_GET can also be used to collect form data after submitting an HTML form with method="get".</a:t>
            </a:r>
          </a:p>
          <a:p>
            <a:r>
              <a:rPr lang="en-US" dirty="0"/>
              <a:t>$_GET can also collect data sent in the URL.</a:t>
            </a:r>
          </a:p>
          <a:p>
            <a:endParaRPr lang="ar-SA" dirty="0"/>
          </a:p>
        </p:txBody>
      </p:sp>
    </p:spTree>
    <p:extLst>
      <p:ext uri="{BB962C8B-B14F-4D97-AF65-F5344CB8AC3E}">
        <p14:creationId xmlns:p14="http://schemas.microsoft.com/office/powerpoint/2010/main" val="324413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1056068" y="1378038"/>
            <a:ext cx="4502080" cy="4567707"/>
          </a:xfrm>
          <a:prstGeom prst="rect">
            <a:avLst/>
          </a:prstGeom>
        </p:spPr>
        <p:txBody>
          <a:bodyPr>
            <a:noAutofit/>
          </a:bodyPr>
          <a:lstStyle/>
          <a:p>
            <a:pPr marL="0" indent="0">
              <a:buNone/>
            </a:pPr>
            <a:r>
              <a:rPr lang="en-US" sz="2400" dirty="0">
                <a:latin typeface="Agency FB" pitchFamily="34" charset="0"/>
              </a:rPr>
              <a:t>&lt;html&gt;</a:t>
            </a:r>
            <a:br>
              <a:rPr lang="en-US" sz="2400" dirty="0">
                <a:latin typeface="Agency FB" pitchFamily="34" charset="0"/>
              </a:rPr>
            </a:br>
            <a:r>
              <a:rPr lang="en-US" sz="2400" dirty="0">
                <a:latin typeface="Agency FB" pitchFamily="34" charset="0"/>
              </a:rPr>
              <a:t>&lt;body&gt;</a:t>
            </a:r>
            <a:br>
              <a:rPr lang="en-US" sz="2400" dirty="0">
                <a:latin typeface="Agency FB" pitchFamily="34" charset="0"/>
              </a:rPr>
            </a:br>
            <a:r>
              <a:rPr lang="en-US" sz="2400" dirty="0">
                <a:latin typeface="Agency FB" pitchFamily="34" charset="0"/>
              </a:rPr>
              <a:t>&lt;a </a:t>
            </a:r>
            <a:r>
              <a:rPr lang="en-US" sz="2400" dirty="0" err="1">
                <a:latin typeface="Agency FB" pitchFamily="34" charset="0"/>
              </a:rPr>
              <a:t>href</a:t>
            </a:r>
            <a:r>
              <a:rPr lang="en-US" sz="2400" dirty="0">
                <a:latin typeface="Agency FB" pitchFamily="34" charset="0"/>
              </a:rPr>
              <a:t>="</a:t>
            </a:r>
            <a:r>
              <a:rPr lang="en-US" sz="2400" dirty="0" err="1">
                <a:latin typeface="Agency FB" pitchFamily="34" charset="0"/>
              </a:rPr>
              <a:t>test_get.php?subject</a:t>
            </a:r>
            <a:r>
              <a:rPr lang="en-US" sz="2400" dirty="0">
                <a:latin typeface="Agency FB" pitchFamily="34" charset="0"/>
              </a:rPr>
              <a:t>=</a:t>
            </a:r>
            <a:r>
              <a:rPr lang="en-US" sz="2400" dirty="0" err="1">
                <a:latin typeface="Agency FB" pitchFamily="34" charset="0"/>
              </a:rPr>
              <a:t>PHP&amp;web</a:t>
            </a:r>
            <a:r>
              <a:rPr lang="en-US" sz="2400" dirty="0">
                <a:latin typeface="Agency FB" pitchFamily="34" charset="0"/>
              </a:rPr>
              <a:t>=W3schools.com"&gt;Test $GET&lt;/a&gt;</a:t>
            </a:r>
            <a:br>
              <a:rPr lang="en-US" sz="2400" dirty="0">
                <a:latin typeface="Agency FB" pitchFamily="34" charset="0"/>
              </a:rPr>
            </a:br>
            <a:r>
              <a:rPr lang="en-US" sz="2400" dirty="0">
                <a:latin typeface="Agency FB" pitchFamily="34" charset="0"/>
              </a:rPr>
              <a:t/>
            </a:r>
            <a:br>
              <a:rPr lang="en-US" sz="2400" dirty="0">
                <a:latin typeface="Agency FB" pitchFamily="34" charset="0"/>
              </a:rPr>
            </a:br>
            <a:r>
              <a:rPr lang="en-US" sz="2400" dirty="0">
                <a:latin typeface="Agency FB" pitchFamily="34" charset="0"/>
              </a:rPr>
              <a:t>&lt;/body&gt;</a:t>
            </a:r>
            <a:br>
              <a:rPr lang="en-US" sz="2400" dirty="0">
                <a:latin typeface="Agency FB" pitchFamily="34" charset="0"/>
              </a:rPr>
            </a:br>
            <a:r>
              <a:rPr lang="en-US" sz="2400" dirty="0">
                <a:latin typeface="Agency FB" pitchFamily="34" charset="0"/>
              </a:rPr>
              <a:t>&lt;/html&gt; </a:t>
            </a:r>
            <a:endParaRPr lang="ar-SA" sz="2400" dirty="0">
              <a:latin typeface="Agency FB" pitchFamily="34" charset="0"/>
            </a:endParaRPr>
          </a:p>
        </p:txBody>
      </p:sp>
      <p:sp>
        <p:nvSpPr>
          <p:cNvPr id="9" name="Content Placeholder 8"/>
          <p:cNvSpPr>
            <a:spLocks noGrp="1"/>
          </p:cNvSpPr>
          <p:nvPr>
            <p:ph sz="half" idx="4294967295"/>
          </p:nvPr>
        </p:nvSpPr>
        <p:spPr>
          <a:xfrm>
            <a:off x="6369511" y="1031467"/>
            <a:ext cx="5479052" cy="5260848"/>
          </a:xfrm>
          <a:prstGeom prst="rect">
            <a:avLst/>
          </a:prstGeom>
        </p:spPr>
        <p:txBody>
          <a:bodyPr>
            <a:noAutofit/>
          </a:bodyPr>
          <a:lstStyle/>
          <a:p>
            <a:pPr marL="0" indent="0">
              <a:buNone/>
            </a:pPr>
            <a:r>
              <a:rPr lang="en-US" sz="2400" dirty="0">
                <a:latin typeface="Agency FB" pitchFamily="34" charset="0"/>
              </a:rPr>
              <a:t>&lt;html&gt;</a:t>
            </a:r>
            <a:br>
              <a:rPr lang="en-US" sz="2400" dirty="0">
                <a:latin typeface="Agency FB" pitchFamily="34" charset="0"/>
              </a:rPr>
            </a:br>
            <a:r>
              <a:rPr lang="en-US" sz="2400" dirty="0">
                <a:latin typeface="Agency FB" pitchFamily="34" charset="0"/>
              </a:rPr>
              <a:t>&lt;body&gt;</a:t>
            </a:r>
            <a:br>
              <a:rPr lang="en-US" sz="2400" dirty="0">
                <a:latin typeface="Agency FB" pitchFamily="34" charset="0"/>
              </a:rPr>
            </a:br>
            <a:r>
              <a:rPr lang="en-US" sz="2400" dirty="0">
                <a:latin typeface="Agency FB" pitchFamily="34" charset="0"/>
              </a:rPr>
              <a:t/>
            </a:r>
            <a:br>
              <a:rPr lang="en-US" sz="2400" dirty="0">
                <a:latin typeface="Agency FB" pitchFamily="34" charset="0"/>
              </a:rPr>
            </a:br>
            <a:r>
              <a:rPr lang="en-US" sz="2400" dirty="0">
                <a:latin typeface="Agency FB" pitchFamily="34" charset="0"/>
              </a:rPr>
              <a:t>&lt;?</a:t>
            </a:r>
            <a:r>
              <a:rPr lang="en-US" sz="2400" dirty="0" err="1">
                <a:latin typeface="Agency FB" pitchFamily="34" charset="0"/>
              </a:rPr>
              <a:t>php</a:t>
            </a:r>
            <a:r>
              <a:rPr lang="en-US" sz="2400" dirty="0">
                <a:latin typeface="Agency FB" pitchFamily="34" charset="0"/>
              </a:rPr>
              <a:t> </a:t>
            </a:r>
            <a:br>
              <a:rPr lang="en-US" sz="2400" dirty="0">
                <a:latin typeface="Agency FB" pitchFamily="34" charset="0"/>
              </a:rPr>
            </a:br>
            <a:r>
              <a:rPr lang="en-US" sz="2400" dirty="0">
                <a:latin typeface="Agency FB" pitchFamily="34" charset="0"/>
              </a:rPr>
              <a:t>echo "Study " . $_GET['subject'] . " at " . $_GET['web'];</a:t>
            </a:r>
            <a:br>
              <a:rPr lang="en-US" sz="2400" dirty="0">
                <a:latin typeface="Agency FB" pitchFamily="34" charset="0"/>
              </a:rPr>
            </a:br>
            <a:r>
              <a:rPr lang="en-US" sz="2400" dirty="0">
                <a:latin typeface="Agency FB" pitchFamily="34" charset="0"/>
              </a:rPr>
              <a:t>?&gt;</a:t>
            </a:r>
            <a:br>
              <a:rPr lang="en-US" sz="2400" dirty="0">
                <a:latin typeface="Agency FB" pitchFamily="34" charset="0"/>
              </a:rPr>
            </a:br>
            <a:r>
              <a:rPr lang="en-US" sz="2400" dirty="0">
                <a:latin typeface="Agency FB" pitchFamily="34" charset="0"/>
              </a:rPr>
              <a:t>&lt;/body&gt;</a:t>
            </a:r>
            <a:br>
              <a:rPr lang="en-US" sz="2400" dirty="0">
                <a:latin typeface="Agency FB" pitchFamily="34" charset="0"/>
              </a:rPr>
            </a:br>
            <a:r>
              <a:rPr lang="en-US" sz="2400" dirty="0">
                <a:latin typeface="Agency FB" pitchFamily="34" charset="0"/>
              </a:rPr>
              <a:t>&lt;/html&gt;</a:t>
            </a:r>
            <a:endParaRPr lang="ar-SA" sz="2400" dirty="0">
              <a:latin typeface="Agency FB" pitchFamily="34" charset="0"/>
            </a:endParaRPr>
          </a:p>
        </p:txBody>
      </p:sp>
    </p:spTree>
    <p:extLst>
      <p:ext uri="{BB962C8B-B14F-4D97-AF65-F5344CB8AC3E}">
        <p14:creationId xmlns:p14="http://schemas.microsoft.com/office/powerpoint/2010/main" val="194172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 </a:t>
            </a:r>
            <a:r>
              <a:rPr lang="en-US" dirty="0" smtClean="0"/>
              <a:t>Handling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0531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a:t>
            </a:r>
            <a:endParaRPr lang="en-US" dirty="0"/>
          </a:p>
        </p:txBody>
      </p:sp>
      <p:pic>
        <p:nvPicPr>
          <p:cNvPr id="1026"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51081" t="34367" r="26749" b="48057"/>
          <a:stretch/>
        </p:blipFill>
        <p:spPr bwMode="auto">
          <a:xfrm>
            <a:off x="3554569" y="2442694"/>
            <a:ext cx="3322320" cy="158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182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post method</a:t>
            </a:r>
            <a:endParaRPr lang="en-US" dirty="0"/>
          </a:p>
        </p:txBody>
      </p:sp>
      <p:sp>
        <p:nvSpPr>
          <p:cNvPr id="3" name="Content Placeholder 2"/>
          <p:cNvSpPr>
            <a:spLocks noGrp="1"/>
          </p:cNvSpPr>
          <p:nvPr>
            <p:ph idx="4294967295"/>
          </p:nvPr>
        </p:nvSpPr>
        <p:spPr>
          <a:xfrm>
            <a:off x="1777285" y="2214694"/>
            <a:ext cx="8665335" cy="3611193"/>
          </a:xfrm>
          <a:prstGeom prst="rect">
            <a:avLst/>
          </a:prstGeom>
        </p:spPr>
        <p:txBody>
          <a:bodyPr>
            <a:normAutofit fontScale="92500" lnSpcReduction="10000"/>
          </a:bodyPr>
          <a:lstStyle/>
          <a:p>
            <a:pPr marL="0" indent="0">
              <a:buNone/>
            </a:pPr>
            <a:r>
              <a:rPr lang="en-US" dirty="0"/>
              <a:t>&lt;html&gt;</a:t>
            </a:r>
            <a:br>
              <a:rPr lang="en-US" dirty="0"/>
            </a:br>
            <a:r>
              <a:rPr lang="en-US" dirty="0"/>
              <a:t>&lt;body&gt;</a:t>
            </a:r>
            <a:br>
              <a:rPr lang="en-US" dirty="0"/>
            </a:br>
            <a:r>
              <a:rPr lang="en-US" dirty="0"/>
              <a:t/>
            </a:r>
            <a:br>
              <a:rPr lang="en-US" dirty="0"/>
            </a:br>
            <a:r>
              <a:rPr lang="en-US" dirty="0"/>
              <a:t>&lt;form action="</a:t>
            </a:r>
            <a:r>
              <a:rPr lang="en-US" dirty="0" err="1"/>
              <a:t>welcome.php</a:t>
            </a:r>
            <a:r>
              <a:rPr lang="en-US" dirty="0"/>
              <a:t>" method="post"&gt;</a:t>
            </a:r>
            <a:br>
              <a:rPr lang="en-US" dirty="0"/>
            </a:br>
            <a:r>
              <a:rPr lang="en-US" dirty="0"/>
              <a:t>Name: &lt;input type="text" name="name"&gt;&lt;</a:t>
            </a:r>
            <a:r>
              <a:rPr lang="en-US" dirty="0" err="1"/>
              <a:t>br</a:t>
            </a:r>
            <a:r>
              <a:rPr lang="en-US" dirty="0"/>
              <a:t>&gt;</a:t>
            </a:r>
            <a:br>
              <a:rPr lang="en-US" dirty="0"/>
            </a:br>
            <a:r>
              <a:rPr lang="en-US" dirty="0"/>
              <a:t>E-mail: &lt;input type="text" name="email"&gt;&lt;</a:t>
            </a:r>
            <a:r>
              <a:rPr lang="en-US" dirty="0" err="1"/>
              <a:t>br</a:t>
            </a:r>
            <a:r>
              <a:rPr lang="en-US" dirty="0"/>
              <a:t>&gt;</a:t>
            </a:r>
            <a:br>
              <a:rPr lang="en-US" dirty="0"/>
            </a:br>
            <a:r>
              <a:rPr lang="en-US" dirty="0"/>
              <a:t>&lt;input type="submit"&gt;</a:t>
            </a:r>
            <a:br>
              <a:rPr lang="en-US" dirty="0"/>
            </a:br>
            <a:r>
              <a:rPr lang="en-US" dirty="0"/>
              <a:t>&lt;/form&gt;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2976654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868" y="1055925"/>
            <a:ext cx="10364451" cy="1326193"/>
          </a:xfrm>
        </p:spPr>
        <p:txBody>
          <a:bodyPr>
            <a:noAutofit/>
          </a:bodyPr>
          <a:lstStyle/>
          <a:p>
            <a:pPr algn="l"/>
            <a:r>
              <a:rPr lang="en-US" sz="2000" dirty="0"/>
              <a:t>When the user fills out the form above and clicks the submit button, the form data is sent for processing to a PHP file named "</a:t>
            </a:r>
            <a:r>
              <a:rPr lang="en-US" sz="2000" dirty="0" err="1"/>
              <a:t>welcome.php</a:t>
            </a:r>
            <a:r>
              <a:rPr lang="en-US" sz="2000" dirty="0"/>
              <a:t>". The form data is sent with the HTTP POST method.</a:t>
            </a:r>
          </a:p>
        </p:txBody>
      </p:sp>
      <p:sp>
        <p:nvSpPr>
          <p:cNvPr id="3" name="Content Placeholder 2"/>
          <p:cNvSpPr>
            <a:spLocks noGrp="1"/>
          </p:cNvSpPr>
          <p:nvPr>
            <p:ph idx="4294967295"/>
          </p:nvPr>
        </p:nvSpPr>
        <p:spPr>
          <a:xfrm>
            <a:off x="1506828" y="2575301"/>
            <a:ext cx="8758385" cy="3843013"/>
          </a:xfrm>
          <a:prstGeom prst="rect">
            <a:avLst/>
          </a:prstGeom>
        </p:spPr>
        <p:txBody>
          <a:bodyPr/>
          <a:lstStyle/>
          <a:p>
            <a:pPr marL="0" indent="0">
              <a:buNone/>
            </a:pPr>
            <a:r>
              <a:rPr lang="en-US" dirty="0"/>
              <a:t>&lt;html&gt;</a:t>
            </a:r>
            <a:br>
              <a:rPr lang="en-US" dirty="0"/>
            </a:br>
            <a:r>
              <a:rPr lang="en-US" dirty="0"/>
              <a:t>&lt;body&gt;</a:t>
            </a:r>
            <a:br>
              <a:rPr lang="en-US" dirty="0"/>
            </a:br>
            <a:r>
              <a:rPr lang="en-US" dirty="0"/>
              <a:t/>
            </a:r>
            <a:br>
              <a:rPr lang="en-US" dirty="0"/>
            </a:br>
            <a:r>
              <a:rPr lang="en-US" dirty="0"/>
              <a:t>Welcome &lt;?</a:t>
            </a:r>
            <a:r>
              <a:rPr lang="en-US" dirty="0" err="1"/>
              <a:t>php</a:t>
            </a:r>
            <a:r>
              <a:rPr lang="en-US" dirty="0"/>
              <a:t> echo $_POST["name"]; ?&gt;&lt;</a:t>
            </a:r>
            <a:r>
              <a:rPr lang="en-US" dirty="0" err="1"/>
              <a:t>br</a:t>
            </a:r>
            <a:r>
              <a:rPr lang="en-US" dirty="0"/>
              <a:t>&gt;</a:t>
            </a:r>
            <a:br>
              <a:rPr lang="en-US" dirty="0"/>
            </a:br>
            <a:r>
              <a:rPr lang="en-US" dirty="0"/>
              <a:t>Your email address is: &lt;?</a:t>
            </a:r>
            <a:r>
              <a:rPr lang="en-US" dirty="0" err="1"/>
              <a:t>php</a:t>
            </a:r>
            <a:r>
              <a:rPr lang="en-US" dirty="0"/>
              <a:t> echo $_POST["email"]; ?&gt;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1195568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get method</a:t>
            </a:r>
            <a:endParaRPr lang="en-US" dirty="0"/>
          </a:p>
        </p:txBody>
      </p:sp>
      <p:sp>
        <p:nvSpPr>
          <p:cNvPr id="3" name="Content Placeholder 2"/>
          <p:cNvSpPr>
            <a:spLocks noGrp="1"/>
          </p:cNvSpPr>
          <p:nvPr>
            <p:ph idx="4294967295"/>
          </p:nvPr>
        </p:nvSpPr>
        <p:spPr>
          <a:xfrm>
            <a:off x="1756463" y="1906072"/>
            <a:ext cx="8183880" cy="4172756"/>
          </a:xfrm>
          <a:prstGeom prst="rect">
            <a:avLst/>
          </a:prstGeom>
        </p:spPr>
        <p:txBody>
          <a:bodyPr>
            <a:normAutofit/>
          </a:bodyPr>
          <a:lstStyle/>
          <a:p>
            <a:pPr marL="0" indent="0">
              <a:buNone/>
            </a:pPr>
            <a:r>
              <a:rPr lang="en-US" dirty="0"/>
              <a:t>&lt;html&gt;</a:t>
            </a:r>
            <a:br>
              <a:rPr lang="en-US" dirty="0"/>
            </a:br>
            <a:r>
              <a:rPr lang="en-US" dirty="0"/>
              <a:t>&lt;body&gt;</a:t>
            </a:r>
            <a:br>
              <a:rPr lang="en-US" dirty="0"/>
            </a:br>
            <a:r>
              <a:rPr lang="en-US" dirty="0"/>
              <a:t/>
            </a:r>
            <a:br>
              <a:rPr lang="en-US" dirty="0"/>
            </a:br>
            <a:r>
              <a:rPr lang="en-US" dirty="0"/>
              <a:t>&lt;form action="</a:t>
            </a:r>
            <a:r>
              <a:rPr lang="en-US" dirty="0" err="1"/>
              <a:t>welcome_get.php</a:t>
            </a:r>
            <a:r>
              <a:rPr lang="en-US" dirty="0"/>
              <a:t>" method="get"&gt;</a:t>
            </a:r>
            <a:br>
              <a:rPr lang="en-US" dirty="0"/>
            </a:br>
            <a:r>
              <a:rPr lang="en-US" dirty="0"/>
              <a:t>Name: &lt;input type="text" name="name"&gt;&lt;</a:t>
            </a:r>
            <a:r>
              <a:rPr lang="en-US" dirty="0" err="1"/>
              <a:t>br</a:t>
            </a:r>
            <a:r>
              <a:rPr lang="en-US" dirty="0"/>
              <a:t>&gt;</a:t>
            </a:r>
            <a:br>
              <a:rPr lang="en-US" dirty="0"/>
            </a:br>
            <a:r>
              <a:rPr lang="en-US" dirty="0"/>
              <a:t>E-mail: &lt;input type="text" name="email"&gt;&lt;</a:t>
            </a:r>
            <a:r>
              <a:rPr lang="en-US" dirty="0" err="1"/>
              <a:t>br</a:t>
            </a:r>
            <a:r>
              <a:rPr lang="en-US" dirty="0"/>
              <a:t>&gt;</a:t>
            </a:r>
            <a:br>
              <a:rPr lang="en-US" dirty="0"/>
            </a:br>
            <a:r>
              <a:rPr lang="en-US" dirty="0"/>
              <a:t>&lt;input type="submit"&gt;</a:t>
            </a:r>
            <a:br>
              <a:rPr lang="en-US" dirty="0"/>
            </a:br>
            <a:r>
              <a:rPr lang="en-US" dirty="0"/>
              <a:t>&lt;/form&gt;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150890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4294967295"/>
          </p:nvPr>
        </p:nvSpPr>
        <p:spPr>
          <a:xfrm>
            <a:off x="1704948" y="1895513"/>
            <a:ext cx="8183880" cy="4187952"/>
          </a:xfrm>
          <a:prstGeom prst="rect">
            <a:avLst/>
          </a:prstGeom>
        </p:spPr>
        <p:txBody>
          <a:bodyPr/>
          <a:lstStyle/>
          <a:p>
            <a:pPr marL="0" indent="0">
              <a:buNone/>
            </a:pPr>
            <a:r>
              <a:rPr lang="en-US" dirty="0"/>
              <a:t>&lt;html&gt;</a:t>
            </a:r>
            <a:br>
              <a:rPr lang="en-US" dirty="0"/>
            </a:br>
            <a:r>
              <a:rPr lang="en-US" dirty="0"/>
              <a:t>&lt;body&gt;</a:t>
            </a:r>
            <a:br>
              <a:rPr lang="en-US" dirty="0"/>
            </a:br>
            <a:r>
              <a:rPr lang="en-US" dirty="0"/>
              <a:t/>
            </a:r>
            <a:br>
              <a:rPr lang="en-US" dirty="0"/>
            </a:br>
            <a:r>
              <a:rPr lang="en-US" dirty="0"/>
              <a:t>Welcome &lt;?</a:t>
            </a:r>
            <a:r>
              <a:rPr lang="en-US" dirty="0" err="1"/>
              <a:t>php</a:t>
            </a:r>
            <a:r>
              <a:rPr lang="en-US" dirty="0"/>
              <a:t> echo $_GET["name"]; ?&gt;&lt;</a:t>
            </a:r>
            <a:r>
              <a:rPr lang="en-US" dirty="0" err="1"/>
              <a:t>br</a:t>
            </a:r>
            <a:r>
              <a:rPr lang="en-US" dirty="0"/>
              <a:t>&gt;</a:t>
            </a:r>
            <a:br>
              <a:rPr lang="en-US" dirty="0"/>
            </a:br>
            <a:r>
              <a:rPr lang="en-US" dirty="0"/>
              <a:t>Your email address is: &lt;?</a:t>
            </a:r>
            <a:r>
              <a:rPr lang="en-US" dirty="0" err="1"/>
              <a:t>php</a:t>
            </a:r>
            <a:r>
              <a:rPr lang="en-US" dirty="0"/>
              <a:t> echo $_GET["email"]; ?&gt;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364133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98088"/>
          </a:xfrm>
        </p:spPr>
        <p:txBody>
          <a:bodyPr>
            <a:normAutofit/>
          </a:bodyPr>
          <a:lstStyle/>
          <a:p>
            <a:r>
              <a:rPr lang="en-US" dirty="0"/>
              <a:t>GET vs. </a:t>
            </a:r>
            <a:r>
              <a:rPr lang="en-US" dirty="0" smtClean="0"/>
              <a:t>POST</a:t>
            </a:r>
            <a:endParaRPr lang="en-US" dirty="0"/>
          </a:p>
        </p:txBody>
      </p:sp>
      <p:sp>
        <p:nvSpPr>
          <p:cNvPr id="3" name="Content Placeholder 2"/>
          <p:cNvSpPr>
            <a:spLocks noGrp="1"/>
          </p:cNvSpPr>
          <p:nvPr>
            <p:ph idx="4294967295"/>
          </p:nvPr>
        </p:nvSpPr>
        <p:spPr>
          <a:xfrm>
            <a:off x="1094703" y="1532515"/>
            <a:ext cx="10006885" cy="4575048"/>
          </a:xfrm>
          <a:prstGeom prst="rect">
            <a:avLst/>
          </a:prstGeom>
        </p:spPr>
        <p:txBody>
          <a:bodyPr>
            <a:normAutofit/>
          </a:bodyPr>
          <a:lstStyle/>
          <a:p>
            <a:r>
              <a:rPr lang="en-US" dirty="0"/>
              <a:t>Both GET and POST create an array (e.g. array( key =&gt; value, key2 =&gt; value2, key3 =&gt; value3, ...)). This array holds key/value pairs, where keys are the names of the form controls and values are the input data from the user.</a:t>
            </a:r>
          </a:p>
          <a:p>
            <a:r>
              <a:rPr lang="en-US" dirty="0"/>
              <a:t>Both GET and POST are treated as $_GET and $_POST. These are </a:t>
            </a:r>
            <a:r>
              <a:rPr lang="en-US" dirty="0" err="1"/>
              <a:t>superglobals</a:t>
            </a:r>
            <a:r>
              <a:rPr lang="en-US" dirty="0"/>
              <a:t>, which means that they are always accessible, regardless of scope - and you can access them from any function, class or file without having to do anything special.</a:t>
            </a:r>
          </a:p>
          <a:p>
            <a:r>
              <a:rPr lang="en-US" dirty="0"/>
              <a:t>$_GET is an array of variables passed to the current script via the URL parameters.</a:t>
            </a:r>
          </a:p>
          <a:p>
            <a:r>
              <a:rPr lang="en-US" dirty="0"/>
              <a:t>$_POST is an array of variables passed to the current script via the HTTP POST method.</a:t>
            </a:r>
          </a:p>
          <a:p>
            <a:endParaRPr lang="en-US" dirty="0"/>
          </a:p>
        </p:txBody>
      </p:sp>
    </p:spTree>
    <p:extLst>
      <p:ext uri="{BB962C8B-B14F-4D97-AF65-F5344CB8AC3E}">
        <p14:creationId xmlns:p14="http://schemas.microsoft.com/office/powerpoint/2010/main" val="2752037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GET?</a:t>
            </a:r>
          </a:p>
        </p:txBody>
      </p:sp>
      <p:sp>
        <p:nvSpPr>
          <p:cNvPr id="3" name="Content Placeholder 2"/>
          <p:cNvSpPr>
            <a:spLocks noGrp="1"/>
          </p:cNvSpPr>
          <p:nvPr>
            <p:ph idx="4294967295"/>
          </p:nvPr>
        </p:nvSpPr>
        <p:spPr>
          <a:xfrm>
            <a:off x="913774" y="1970467"/>
            <a:ext cx="10561301" cy="4140557"/>
          </a:xfrm>
          <a:prstGeom prst="rect">
            <a:avLst/>
          </a:prstGeom>
        </p:spPr>
        <p:txBody>
          <a:bodyPr>
            <a:normAutofit/>
          </a:bodyPr>
          <a:lstStyle/>
          <a:p>
            <a:r>
              <a:rPr lang="en-US" dirty="0"/>
              <a:t>Information sent from a form with the GET method is visible to everyone (all variable names and values are displayed in the URL). GET also has limits on the amount of information to send. The limitation is about 2000 characters. However, because the variables are displayed in the URL, it is possible to bookmark the page. This can be useful in some cases.</a:t>
            </a:r>
          </a:p>
          <a:p>
            <a:endParaRPr lang="en-US" dirty="0"/>
          </a:p>
          <a:p>
            <a:r>
              <a:rPr lang="en-US" dirty="0"/>
              <a:t>GET may be used for sending non-sensitive data.</a:t>
            </a:r>
          </a:p>
          <a:p>
            <a:endParaRPr lang="en-US" dirty="0"/>
          </a:p>
          <a:p>
            <a:r>
              <a:rPr lang="en-US" dirty="0"/>
              <a:t>Note: GET should NEVER be used for sending passwords or other sensitive information!</a:t>
            </a:r>
          </a:p>
        </p:txBody>
      </p:sp>
    </p:spTree>
    <p:extLst>
      <p:ext uri="{BB962C8B-B14F-4D97-AF65-F5344CB8AC3E}">
        <p14:creationId xmlns:p14="http://schemas.microsoft.com/office/powerpoint/2010/main" val="389103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a:t>
            </a:r>
            <a:r>
              <a:rPr lang="en-US" dirty="0" smtClean="0"/>
              <a:t>Variables</a:t>
            </a:r>
            <a:endParaRPr lang="ar-SA" dirty="0"/>
          </a:p>
        </p:txBody>
      </p:sp>
      <p:sp>
        <p:nvSpPr>
          <p:cNvPr id="3" name="Subtitle 2"/>
          <p:cNvSpPr>
            <a:spLocks noGrp="1"/>
          </p:cNvSpPr>
          <p:nvPr>
            <p:ph type="subTitle" idx="1"/>
          </p:nvPr>
        </p:nvSpPr>
        <p:spPr/>
        <p:txBody>
          <a:bodyPr/>
          <a:lstStyle/>
          <a:p>
            <a:r>
              <a:rPr lang="en-US" dirty="0" err="1"/>
              <a:t>Superglobals</a:t>
            </a:r>
            <a:endParaRPr lang="ar-SA" dirty="0"/>
          </a:p>
        </p:txBody>
      </p:sp>
    </p:spTree>
    <p:extLst>
      <p:ext uri="{BB962C8B-B14F-4D97-AF65-F5344CB8AC3E}">
        <p14:creationId xmlns:p14="http://schemas.microsoft.com/office/powerpoint/2010/main" val="2556075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35328"/>
          </a:xfrm>
        </p:spPr>
        <p:txBody>
          <a:bodyPr/>
          <a:lstStyle/>
          <a:p>
            <a:r>
              <a:rPr lang="en-US" dirty="0"/>
              <a:t>When to use POST?</a:t>
            </a:r>
          </a:p>
        </p:txBody>
      </p:sp>
      <p:sp>
        <p:nvSpPr>
          <p:cNvPr id="3" name="Content Placeholder 2"/>
          <p:cNvSpPr>
            <a:spLocks noGrp="1"/>
          </p:cNvSpPr>
          <p:nvPr>
            <p:ph idx="4294967295"/>
          </p:nvPr>
        </p:nvSpPr>
        <p:spPr>
          <a:xfrm>
            <a:off x="1344340" y="2009103"/>
            <a:ext cx="10182252" cy="4243589"/>
          </a:xfrm>
          <a:prstGeom prst="rect">
            <a:avLst/>
          </a:prstGeom>
        </p:spPr>
        <p:txBody>
          <a:bodyPr>
            <a:normAutofit lnSpcReduction="10000"/>
          </a:bodyPr>
          <a:lstStyle/>
          <a:p>
            <a:r>
              <a:rPr lang="en-US" dirty="0"/>
              <a:t>Information sent from a form with the POST method is invisible to others (all names/values are embedded within the body of the HTTP request) and has no limits on the amount of information to send.</a:t>
            </a:r>
          </a:p>
          <a:p>
            <a:endParaRPr lang="en-US" dirty="0"/>
          </a:p>
          <a:p>
            <a:r>
              <a:rPr lang="en-US" dirty="0"/>
              <a:t>Moreover POST supports advanced functionality such as support for multi-part binary input while uploading files to server.</a:t>
            </a:r>
          </a:p>
          <a:p>
            <a:endParaRPr lang="en-US" dirty="0"/>
          </a:p>
          <a:p>
            <a:r>
              <a:rPr lang="en-US" dirty="0"/>
              <a:t>However, because the variables are not displayed in the URL, it is not possible to bookmark the page</a:t>
            </a:r>
            <a:r>
              <a:rPr lang="en-US" dirty="0" smtClean="0"/>
              <a:t>.</a:t>
            </a:r>
          </a:p>
          <a:p>
            <a:r>
              <a:rPr lang="en-US" b="1" dirty="0"/>
              <a:t>Developers prefer POST for sending form data.</a:t>
            </a:r>
            <a:endParaRPr lang="en-US" dirty="0"/>
          </a:p>
        </p:txBody>
      </p:sp>
    </p:spTree>
    <p:extLst>
      <p:ext uri="{BB962C8B-B14F-4D97-AF65-F5344CB8AC3E}">
        <p14:creationId xmlns:p14="http://schemas.microsoft.com/office/powerpoint/2010/main" val="286839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34222" r="6910" b="11475"/>
          <a:stretch/>
        </p:blipFill>
        <p:spPr bwMode="auto">
          <a:xfrm>
            <a:off x="2745346" y="1273936"/>
            <a:ext cx="6553200" cy="464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618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7138" y="482958"/>
            <a:ext cx="8482885" cy="6247864"/>
          </a:xfrm>
          <a:prstGeom prst="rect">
            <a:avLst/>
          </a:prstGeom>
        </p:spPr>
        <p:txBody>
          <a:bodyPr wrap="square">
            <a:spAutoFit/>
          </a:bodyPr>
          <a:lstStyle/>
          <a:p>
            <a:r>
              <a:rPr lang="en-US" sz="1600" dirty="0"/>
              <a:t>&lt;!DOCTYPE HTML&gt; </a:t>
            </a:r>
            <a:br>
              <a:rPr lang="en-US" sz="1600" dirty="0"/>
            </a:br>
            <a:r>
              <a:rPr lang="en-US" sz="1600" dirty="0"/>
              <a:t>&lt;html&gt;</a:t>
            </a:r>
            <a:br>
              <a:rPr lang="en-US" sz="1600" dirty="0"/>
            </a:br>
            <a:r>
              <a:rPr lang="en-US" sz="1600" dirty="0"/>
              <a:t>&lt;head&gt;</a:t>
            </a:r>
            <a:br>
              <a:rPr lang="en-US" sz="1600" dirty="0"/>
            </a:br>
            <a:r>
              <a:rPr lang="en-US" sz="1600" dirty="0"/>
              <a:t>&lt;/head&gt;</a:t>
            </a:r>
            <a:br>
              <a:rPr lang="en-US" sz="1600" dirty="0"/>
            </a:br>
            <a:r>
              <a:rPr lang="en-US" sz="1600" dirty="0"/>
              <a:t>&lt;body&gt; </a:t>
            </a:r>
            <a:br>
              <a:rPr lang="en-US" sz="1600" dirty="0"/>
            </a:br>
            <a:r>
              <a:rPr lang="en-US" sz="1600" dirty="0"/>
              <a:t/>
            </a:r>
            <a:br>
              <a:rPr lang="en-US" sz="1600" dirty="0"/>
            </a:br>
            <a:r>
              <a:rPr lang="en-US" sz="1600" dirty="0"/>
              <a:t>&lt;?</a:t>
            </a:r>
            <a:r>
              <a:rPr lang="en-US" sz="1600" dirty="0" err="1"/>
              <a:t>php</a:t>
            </a:r>
            <a:r>
              <a:rPr lang="en-US" sz="1600" dirty="0"/>
              <a:t/>
            </a:r>
            <a:br>
              <a:rPr lang="en-US" sz="1600" dirty="0"/>
            </a:br>
            <a:r>
              <a:rPr lang="en-US" sz="1600" dirty="0"/>
              <a:t>// define variables and set to empty values</a:t>
            </a:r>
            <a:br>
              <a:rPr lang="en-US" sz="1600" dirty="0"/>
            </a:br>
            <a:r>
              <a:rPr lang="en-US" sz="1600" dirty="0"/>
              <a:t>$name = $email = $gender = $comment = $website = "";</a:t>
            </a:r>
            <a:br>
              <a:rPr lang="en-US" sz="1600" dirty="0"/>
            </a:br>
            <a:r>
              <a:rPr lang="en-US" sz="1600" dirty="0"/>
              <a:t/>
            </a:r>
            <a:br>
              <a:rPr lang="en-US" sz="1600" dirty="0"/>
            </a:br>
            <a:r>
              <a:rPr lang="en-US" sz="1600" dirty="0"/>
              <a:t>if ($_SERVER["REQUEST_METHOD"] == "POST") {</a:t>
            </a:r>
            <a:br>
              <a:rPr lang="en-US" sz="1600" dirty="0"/>
            </a:br>
            <a:r>
              <a:rPr lang="en-US" sz="1600" dirty="0"/>
              <a:t>   $name = </a:t>
            </a:r>
            <a:r>
              <a:rPr lang="en-US" sz="1600" dirty="0" err="1"/>
              <a:t>test_input</a:t>
            </a:r>
            <a:r>
              <a:rPr lang="en-US" sz="1600" dirty="0"/>
              <a:t>($_POST["name"]);</a:t>
            </a:r>
            <a:br>
              <a:rPr lang="en-US" sz="1600" dirty="0"/>
            </a:br>
            <a:r>
              <a:rPr lang="en-US" sz="1600" dirty="0"/>
              <a:t>   $email = </a:t>
            </a:r>
            <a:r>
              <a:rPr lang="en-US" sz="1600" dirty="0" err="1"/>
              <a:t>test_input</a:t>
            </a:r>
            <a:r>
              <a:rPr lang="en-US" sz="1600" dirty="0"/>
              <a:t>($_POST["email"]);</a:t>
            </a:r>
            <a:br>
              <a:rPr lang="en-US" sz="1600" dirty="0"/>
            </a:br>
            <a:r>
              <a:rPr lang="en-US" sz="1600" dirty="0"/>
              <a:t>   $website = </a:t>
            </a:r>
            <a:r>
              <a:rPr lang="en-US" sz="1600" dirty="0" err="1"/>
              <a:t>test_input</a:t>
            </a:r>
            <a:r>
              <a:rPr lang="en-US" sz="1600" dirty="0"/>
              <a:t>($_POST["website"]);</a:t>
            </a:r>
            <a:br>
              <a:rPr lang="en-US" sz="1600" dirty="0"/>
            </a:br>
            <a:r>
              <a:rPr lang="en-US" sz="1600" dirty="0"/>
              <a:t>   $comment = </a:t>
            </a:r>
            <a:r>
              <a:rPr lang="en-US" sz="1600" dirty="0" err="1"/>
              <a:t>test_input</a:t>
            </a:r>
            <a:r>
              <a:rPr lang="en-US" sz="1600" dirty="0"/>
              <a:t>($_POST["comment"]);</a:t>
            </a:r>
            <a:br>
              <a:rPr lang="en-US" sz="1600" dirty="0"/>
            </a:br>
            <a:r>
              <a:rPr lang="en-US" sz="1600" dirty="0"/>
              <a:t>   $gender = </a:t>
            </a:r>
            <a:r>
              <a:rPr lang="en-US" sz="1600" dirty="0" err="1"/>
              <a:t>test_input</a:t>
            </a:r>
            <a:r>
              <a:rPr lang="en-US" sz="1600" dirty="0"/>
              <a:t>($_POST["gender"]);</a:t>
            </a:r>
            <a:br>
              <a:rPr lang="en-US" sz="1600" dirty="0"/>
            </a:br>
            <a:r>
              <a:rPr lang="en-US" sz="1600" dirty="0"/>
              <a:t>}</a:t>
            </a:r>
            <a:br>
              <a:rPr lang="en-US" sz="1600" dirty="0"/>
            </a:br>
            <a:r>
              <a:rPr lang="en-US" sz="1600" dirty="0"/>
              <a:t/>
            </a:r>
            <a:br>
              <a:rPr lang="en-US" sz="1600" dirty="0"/>
            </a:br>
            <a:r>
              <a:rPr lang="en-US" sz="1600" dirty="0"/>
              <a:t>function </a:t>
            </a:r>
            <a:r>
              <a:rPr lang="en-US" sz="1600" dirty="0" err="1"/>
              <a:t>test_input</a:t>
            </a:r>
            <a:r>
              <a:rPr lang="en-US" sz="1600" dirty="0"/>
              <a:t>($data) {</a:t>
            </a:r>
            <a:br>
              <a:rPr lang="en-US" sz="1600" dirty="0"/>
            </a:br>
            <a:r>
              <a:rPr lang="en-US" sz="1600" dirty="0"/>
              <a:t>   $data = trim($data);</a:t>
            </a:r>
            <a:br>
              <a:rPr lang="en-US" sz="1600" dirty="0"/>
            </a:br>
            <a:r>
              <a:rPr lang="en-US" sz="1600" dirty="0"/>
              <a:t>   $data = </a:t>
            </a:r>
            <a:r>
              <a:rPr lang="en-US" sz="1600" dirty="0" err="1"/>
              <a:t>stripslashes</a:t>
            </a:r>
            <a:r>
              <a:rPr lang="en-US" sz="1600" dirty="0"/>
              <a:t>($data);</a:t>
            </a:r>
            <a:br>
              <a:rPr lang="en-US" sz="1600" dirty="0"/>
            </a:br>
            <a:r>
              <a:rPr lang="en-US" sz="1600" dirty="0"/>
              <a:t>   $data = </a:t>
            </a:r>
            <a:r>
              <a:rPr lang="en-US" sz="1600" dirty="0" err="1"/>
              <a:t>htmlspecialchars</a:t>
            </a:r>
            <a:r>
              <a:rPr lang="en-US" sz="1600" dirty="0"/>
              <a:t>($data);</a:t>
            </a:r>
            <a:br>
              <a:rPr lang="en-US" sz="1600" dirty="0"/>
            </a:br>
            <a:r>
              <a:rPr lang="en-US" sz="1600" dirty="0"/>
              <a:t>   return $data;</a:t>
            </a:r>
            <a:br>
              <a:rPr lang="en-US" sz="1600" dirty="0"/>
            </a:br>
            <a:r>
              <a:rPr lang="en-US" sz="1600" dirty="0"/>
              <a:t>}</a:t>
            </a:r>
            <a:br>
              <a:rPr lang="en-US" sz="1600" dirty="0"/>
            </a:br>
            <a:r>
              <a:rPr lang="en-US" sz="1600" dirty="0"/>
              <a:t>?&gt;</a:t>
            </a:r>
            <a:endParaRPr lang="ar-SA" sz="1600" dirty="0"/>
          </a:p>
        </p:txBody>
      </p:sp>
    </p:spTree>
    <p:extLst>
      <p:ext uri="{BB962C8B-B14F-4D97-AF65-F5344CB8AC3E}">
        <p14:creationId xmlns:p14="http://schemas.microsoft.com/office/powerpoint/2010/main" val="563760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101" y="1147930"/>
            <a:ext cx="9581881" cy="4770537"/>
          </a:xfrm>
          <a:prstGeom prst="rect">
            <a:avLst/>
          </a:prstGeom>
        </p:spPr>
        <p:txBody>
          <a:bodyPr wrap="square">
            <a:spAutoFit/>
          </a:bodyPr>
          <a:lstStyle/>
          <a:p>
            <a:r>
              <a:rPr lang="en-US" sz="1600" dirty="0"/>
              <a:t/>
            </a:r>
            <a:br>
              <a:rPr lang="en-US" sz="1600" dirty="0"/>
            </a:br>
            <a:r>
              <a:rPr lang="en-US" sz="1600" dirty="0"/>
              <a:t/>
            </a:r>
            <a:br>
              <a:rPr lang="en-US" sz="1600" dirty="0"/>
            </a:br>
            <a:r>
              <a:rPr lang="en-US" sz="1600" dirty="0"/>
              <a:t>&lt;h2&gt;PHP Form Validation Example&lt;/h2&gt;</a:t>
            </a:r>
            <a:br>
              <a:rPr lang="en-US" sz="1600" dirty="0"/>
            </a:br>
            <a:r>
              <a:rPr lang="en-US" sz="1600" dirty="0"/>
              <a:t>&lt;form method="post" action="&lt;?</a:t>
            </a:r>
            <a:r>
              <a:rPr lang="en-US" sz="1600" dirty="0" err="1"/>
              <a:t>php</a:t>
            </a:r>
            <a:r>
              <a:rPr lang="en-US" sz="1600" dirty="0"/>
              <a:t> echo </a:t>
            </a:r>
            <a:r>
              <a:rPr lang="en-US" sz="1600" dirty="0" err="1"/>
              <a:t>htmlspecialchars</a:t>
            </a:r>
            <a:r>
              <a:rPr lang="en-US" sz="1600" dirty="0"/>
              <a:t>($_SERVER["PHP_SELF"]);?&gt;"&gt; </a:t>
            </a:r>
            <a:br>
              <a:rPr lang="en-US" sz="1600" dirty="0"/>
            </a:br>
            <a:r>
              <a:rPr lang="en-US" sz="1600" dirty="0"/>
              <a:t>   Name: &lt;input type="text" name="name"&gt;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E-mail: &lt;input type="text" name="email"&gt;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Website: &lt;input type="text" name="website"&gt;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Comment: &lt;</a:t>
            </a:r>
            <a:r>
              <a:rPr lang="en-US" sz="1600" dirty="0" err="1"/>
              <a:t>textarea</a:t>
            </a:r>
            <a:r>
              <a:rPr lang="en-US" sz="1600" dirty="0"/>
              <a:t> name="comment" rows="5" cols="40"&gt;&lt;/</a:t>
            </a:r>
            <a:r>
              <a:rPr lang="en-US" sz="1600" dirty="0" err="1"/>
              <a:t>textarea</a:t>
            </a:r>
            <a:r>
              <a:rPr lang="en-US" sz="1600" dirty="0"/>
              <a:t>&gt;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Gender:</a:t>
            </a:r>
            <a:br>
              <a:rPr lang="en-US" sz="1600" dirty="0"/>
            </a:br>
            <a:r>
              <a:rPr lang="en-US" sz="1600" dirty="0"/>
              <a:t>   &lt;input type="radio" name="gender" value="female"&gt;Female</a:t>
            </a:r>
            <a:br>
              <a:rPr lang="en-US" sz="1600" dirty="0"/>
            </a:br>
            <a:r>
              <a:rPr lang="en-US" sz="1600" dirty="0"/>
              <a:t>   &lt;input type="radio" name="gender" value="male"&gt;Male</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&lt;input type="submit" name="submit" value="Submit"&gt; </a:t>
            </a:r>
            <a:br>
              <a:rPr lang="en-US" sz="1600" dirty="0"/>
            </a:br>
            <a:r>
              <a:rPr lang="en-US" sz="1600" dirty="0"/>
              <a:t>&lt;/form&gt;</a:t>
            </a:r>
            <a:br>
              <a:rPr lang="en-US" sz="1600" dirty="0"/>
            </a:br>
            <a:endParaRPr lang="ar-SA" sz="1600" dirty="0"/>
          </a:p>
        </p:txBody>
      </p:sp>
    </p:spTree>
    <p:extLst>
      <p:ext uri="{BB962C8B-B14F-4D97-AF65-F5344CB8AC3E}">
        <p14:creationId xmlns:p14="http://schemas.microsoft.com/office/powerpoint/2010/main" val="1204193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7747" y="1167685"/>
            <a:ext cx="4572000" cy="3970318"/>
          </a:xfrm>
          <a:prstGeom prst="rect">
            <a:avLst/>
          </a:prstGeom>
        </p:spPr>
        <p:txBody>
          <a:bodyPr>
            <a:spAutoFit/>
          </a:bodyPr>
          <a:lstStyle/>
          <a:p>
            <a:r>
              <a:rPr lang="en-US" dirty="0"/>
              <a:t>&lt;?</a:t>
            </a:r>
            <a:r>
              <a:rPr lang="en-US" dirty="0" err="1"/>
              <a:t>php</a:t>
            </a:r>
            <a:r>
              <a:rPr lang="en-US" dirty="0"/>
              <a:t/>
            </a:r>
            <a:br>
              <a:rPr lang="en-US" dirty="0"/>
            </a:br>
            <a:r>
              <a:rPr lang="en-US" dirty="0"/>
              <a:t>echo "&lt;h2&gt;Your Input:&lt;/h2&gt;";</a:t>
            </a:r>
            <a:br>
              <a:rPr lang="en-US" dirty="0"/>
            </a:br>
            <a:r>
              <a:rPr lang="en-US" dirty="0"/>
              <a:t>echo $name;</a:t>
            </a:r>
            <a:br>
              <a:rPr lang="en-US" dirty="0"/>
            </a:br>
            <a:r>
              <a:rPr lang="en-US" dirty="0"/>
              <a:t>echo "&lt;</a:t>
            </a:r>
            <a:r>
              <a:rPr lang="en-US" dirty="0" err="1"/>
              <a:t>br</a:t>
            </a:r>
            <a:r>
              <a:rPr lang="en-US" dirty="0"/>
              <a:t>&gt;";</a:t>
            </a:r>
            <a:br>
              <a:rPr lang="en-US" dirty="0"/>
            </a:br>
            <a:r>
              <a:rPr lang="en-US" dirty="0"/>
              <a:t>echo $email;</a:t>
            </a:r>
            <a:br>
              <a:rPr lang="en-US" dirty="0"/>
            </a:br>
            <a:r>
              <a:rPr lang="en-US" dirty="0"/>
              <a:t>echo "&lt;</a:t>
            </a:r>
            <a:r>
              <a:rPr lang="en-US" dirty="0" err="1"/>
              <a:t>br</a:t>
            </a:r>
            <a:r>
              <a:rPr lang="en-US" dirty="0"/>
              <a:t>&gt;";</a:t>
            </a:r>
            <a:br>
              <a:rPr lang="en-US" dirty="0"/>
            </a:br>
            <a:r>
              <a:rPr lang="en-US" dirty="0"/>
              <a:t>echo $website;</a:t>
            </a:r>
            <a:br>
              <a:rPr lang="en-US" dirty="0"/>
            </a:br>
            <a:r>
              <a:rPr lang="en-US" dirty="0"/>
              <a:t>echo "&lt;</a:t>
            </a:r>
            <a:r>
              <a:rPr lang="en-US" dirty="0" err="1"/>
              <a:t>br</a:t>
            </a:r>
            <a:r>
              <a:rPr lang="en-US" dirty="0"/>
              <a:t>&gt;";</a:t>
            </a:r>
            <a:br>
              <a:rPr lang="en-US" dirty="0"/>
            </a:br>
            <a:r>
              <a:rPr lang="en-US" dirty="0"/>
              <a:t>echo $comment;</a:t>
            </a:r>
            <a:br>
              <a:rPr lang="en-US" dirty="0"/>
            </a:br>
            <a:r>
              <a:rPr lang="en-US" dirty="0"/>
              <a:t>echo "&lt;</a:t>
            </a:r>
            <a:r>
              <a:rPr lang="en-US" dirty="0" err="1"/>
              <a:t>br</a:t>
            </a:r>
            <a:r>
              <a:rPr lang="en-US" dirty="0"/>
              <a:t>&gt;";</a:t>
            </a:r>
            <a:br>
              <a:rPr lang="en-US" dirty="0"/>
            </a:br>
            <a:r>
              <a:rPr lang="en-US" dirty="0"/>
              <a:t>echo $gender;</a:t>
            </a:r>
            <a:br>
              <a:rPr lang="en-US" dirty="0"/>
            </a:br>
            <a:r>
              <a:rPr lang="en-US" dirty="0"/>
              <a:t>?&gt;</a:t>
            </a:r>
            <a:br>
              <a:rPr lang="en-US" dirty="0"/>
            </a:br>
            <a:r>
              <a:rPr lang="en-US" dirty="0"/>
              <a:t>&lt;/body&gt;</a:t>
            </a:r>
            <a:br>
              <a:rPr lang="en-US" dirty="0"/>
            </a:br>
            <a:r>
              <a:rPr lang="en-US" dirty="0"/>
              <a:t>&lt;/html&gt;</a:t>
            </a:r>
            <a:endParaRPr lang="ar-SA" dirty="0"/>
          </a:p>
        </p:txBody>
      </p:sp>
    </p:spTree>
    <p:extLst>
      <p:ext uri="{BB962C8B-B14F-4D97-AF65-F5344CB8AC3E}">
        <p14:creationId xmlns:p14="http://schemas.microsoft.com/office/powerpoint/2010/main" val="3486681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072" y="693420"/>
            <a:ext cx="8183880" cy="1051560"/>
          </a:xfrm>
        </p:spPr>
        <p:txBody>
          <a:bodyPr>
            <a:normAutofit/>
          </a:bodyPr>
          <a:lstStyle/>
          <a:p>
            <a:r>
              <a:rPr lang="en-US" dirty="0"/>
              <a:t>What is the </a:t>
            </a:r>
            <a:r>
              <a:rPr lang="en-US" dirty="0" err="1"/>
              <a:t>htmlspecialchars</a:t>
            </a:r>
            <a:r>
              <a:rPr lang="en-US" dirty="0"/>
              <a:t>() function?</a:t>
            </a:r>
            <a:endParaRPr lang="ar-SA" dirty="0"/>
          </a:p>
        </p:txBody>
      </p:sp>
      <p:sp>
        <p:nvSpPr>
          <p:cNvPr id="3" name="Content Placeholder 2"/>
          <p:cNvSpPr>
            <a:spLocks noGrp="1"/>
          </p:cNvSpPr>
          <p:nvPr>
            <p:ph idx="4294967295"/>
          </p:nvPr>
        </p:nvSpPr>
        <p:spPr>
          <a:xfrm>
            <a:off x="1532586" y="1927538"/>
            <a:ext cx="9723550" cy="3499104"/>
          </a:xfrm>
          <a:prstGeom prst="rect">
            <a:avLst/>
          </a:prstGeom>
        </p:spPr>
        <p:txBody>
          <a:bodyPr>
            <a:noAutofit/>
          </a:bodyPr>
          <a:lstStyle/>
          <a:p>
            <a:r>
              <a:rPr lang="en-US" sz="2800" dirty="0"/>
              <a:t>The </a:t>
            </a:r>
            <a:r>
              <a:rPr lang="en-US" sz="2800" dirty="0" err="1"/>
              <a:t>htmlspecialchars</a:t>
            </a:r>
            <a:r>
              <a:rPr lang="en-US" sz="2800" dirty="0"/>
              <a:t>() function converts special characters to HTML entities. This means that it will replace HTML characters like &lt; and &gt; with &amp;</a:t>
            </a:r>
            <a:r>
              <a:rPr lang="en-US" sz="2800" dirty="0" err="1"/>
              <a:t>lt</a:t>
            </a:r>
            <a:r>
              <a:rPr lang="en-US" sz="2800" dirty="0"/>
              <a:t>; and &amp;</a:t>
            </a:r>
            <a:r>
              <a:rPr lang="en-US" sz="2800" dirty="0" err="1"/>
              <a:t>gt</a:t>
            </a:r>
            <a:r>
              <a:rPr lang="en-US" sz="2800" dirty="0"/>
              <a:t>;. This prevents attackers from exploiting the code by injecting HTML or </a:t>
            </a:r>
            <a:r>
              <a:rPr lang="en-US" sz="2800" dirty="0" err="1"/>
              <a:t>Javascript</a:t>
            </a:r>
            <a:r>
              <a:rPr lang="en-US" sz="2800" dirty="0"/>
              <a:t> code (Cross-site Scripting attacks) in forms.</a:t>
            </a:r>
            <a:endParaRPr lang="ar-SA" sz="2800" dirty="0"/>
          </a:p>
        </p:txBody>
      </p:sp>
    </p:spTree>
    <p:extLst>
      <p:ext uri="{BB962C8B-B14F-4D97-AF65-F5344CB8AC3E}">
        <p14:creationId xmlns:p14="http://schemas.microsoft.com/office/powerpoint/2010/main" val="2115018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9945" y="484270"/>
            <a:ext cx="8183880" cy="1051560"/>
          </a:xfrm>
        </p:spPr>
        <p:txBody>
          <a:bodyPr/>
          <a:lstStyle/>
          <a:p>
            <a:r>
              <a:rPr lang="en-US" dirty="0" smtClean="0"/>
              <a:t>Using Functions</a:t>
            </a:r>
            <a:endParaRPr lang="ar-SA" dirty="0"/>
          </a:p>
        </p:txBody>
      </p:sp>
      <p:sp>
        <p:nvSpPr>
          <p:cNvPr id="5" name="Text Placeholder 4"/>
          <p:cNvSpPr>
            <a:spLocks noGrp="1"/>
          </p:cNvSpPr>
          <p:nvPr>
            <p:ph type="body" idx="1"/>
          </p:nvPr>
        </p:nvSpPr>
        <p:spPr>
          <a:xfrm>
            <a:off x="1302695" y="1613427"/>
            <a:ext cx="4873474" cy="679994"/>
          </a:xfrm>
        </p:spPr>
        <p:txBody>
          <a:bodyPr/>
          <a:lstStyle/>
          <a:p>
            <a:r>
              <a:rPr lang="en-US" dirty="0" smtClean="0"/>
              <a:t>trim</a:t>
            </a:r>
            <a:endParaRPr lang="ar-SA" dirty="0"/>
          </a:p>
        </p:txBody>
      </p:sp>
      <p:sp>
        <p:nvSpPr>
          <p:cNvPr id="7" name="Text Placeholder 6"/>
          <p:cNvSpPr>
            <a:spLocks noGrp="1"/>
          </p:cNvSpPr>
          <p:nvPr>
            <p:ph type="body" sz="half" idx="3"/>
          </p:nvPr>
        </p:nvSpPr>
        <p:spPr>
          <a:xfrm>
            <a:off x="6825803" y="1709479"/>
            <a:ext cx="4206412" cy="679994"/>
          </a:xfrm>
        </p:spPr>
        <p:txBody>
          <a:bodyPr/>
          <a:lstStyle/>
          <a:p>
            <a:r>
              <a:rPr lang="en-US" dirty="0" err="1" smtClean="0"/>
              <a:t>stripslashes</a:t>
            </a:r>
            <a:endParaRPr lang="en-US" dirty="0"/>
          </a:p>
        </p:txBody>
      </p:sp>
      <p:sp>
        <p:nvSpPr>
          <p:cNvPr id="6" name="Content Placeholder 5"/>
          <p:cNvSpPr>
            <a:spLocks noGrp="1"/>
          </p:cNvSpPr>
          <p:nvPr>
            <p:ph sz="quarter" idx="4294967295"/>
          </p:nvPr>
        </p:nvSpPr>
        <p:spPr>
          <a:xfrm>
            <a:off x="1074111" y="2563123"/>
            <a:ext cx="3931920" cy="2374637"/>
          </a:xfrm>
          <a:prstGeom prst="rect">
            <a:avLst/>
          </a:prstGeom>
        </p:spPr>
        <p:txBody>
          <a:bodyPr/>
          <a:lstStyle/>
          <a:p>
            <a:r>
              <a:rPr lang="en-US" dirty="0"/>
              <a:t>trim — Strip whitespace (or other characters) from the beginning and end of a </a:t>
            </a:r>
            <a:r>
              <a:rPr lang="en-US" dirty="0" smtClean="0"/>
              <a:t>string.</a:t>
            </a:r>
            <a:endParaRPr lang="en-US" dirty="0"/>
          </a:p>
          <a:p>
            <a:endParaRPr lang="ar-SA" dirty="0"/>
          </a:p>
        </p:txBody>
      </p:sp>
      <p:sp>
        <p:nvSpPr>
          <p:cNvPr id="8" name="Content Placeholder 7"/>
          <p:cNvSpPr>
            <a:spLocks noGrp="1"/>
          </p:cNvSpPr>
          <p:nvPr>
            <p:ph sz="quarter" idx="4294967295"/>
          </p:nvPr>
        </p:nvSpPr>
        <p:spPr>
          <a:xfrm>
            <a:off x="6562536" y="2563123"/>
            <a:ext cx="3931920" cy="1596754"/>
          </a:xfrm>
          <a:prstGeom prst="rect">
            <a:avLst/>
          </a:prstGeom>
        </p:spPr>
        <p:txBody>
          <a:bodyPr/>
          <a:lstStyle/>
          <a:p>
            <a:r>
              <a:rPr lang="en-US" dirty="0" err="1" smtClean="0"/>
              <a:t>stripslashes</a:t>
            </a:r>
            <a:r>
              <a:rPr lang="en-US" dirty="0" smtClean="0"/>
              <a:t> </a:t>
            </a:r>
            <a:r>
              <a:rPr lang="en-US" dirty="0"/>
              <a:t>— Un-quotes a quoted string</a:t>
            </a:r>
          </a:p>
          <a:p>
            <a:endParaRPr lang="ar-SA" dirty="0"/>
          </a:p>
        </p:txBody>
      </p:sp>
    </p:spTree>
    <p:extLst>
      <p:ext uri="{BB962C8B-B14F-4D97-AF65-F5344CB8AC3E}">
        <p14:creationId xmlns:p14="http://schemas.microsoft.com/office/powerpoint/2010/main" val="2598007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34635" r="4685" b="6250"/>
          <a:stretch/>
        </p:blipFill>
        <p:spPr bwMode="auto">
          <a:xfrm>
            <a:off x="2362200" y="838200"/>
            <a:ext cx="7467600" cy="547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260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363916"/>
            <a:ext cx="8229600" cy="6494085"/>
          </a:xfrm>
          <a:prstGeom prst="rect">
            <a:avLst/>
          </a:prstGeom>
        </p:spPr>
        <p:txBody>
          <a:bodyPr wrap="square">
            <a:spAutoFit/>
          </a:bodyPr>
          <a:lstStyle/>
          <a:p>
            <a:r>
              <a:rPr lang="en-US" sz="1600" dirty="0"/>
              <a:t>&lt;!DOCTYPE HTML&gt; </a:t>
            </a:r>
            <a:br>
              <a:rPr lang="en-US" sz="1600" dirty="0"/>
            </a:br>
            <a:r>
              <a:rPr lang="en-US" sz="1600" dirty="0"/>
              <a:t>&lt;html&gt;</a:t>
            </a:r>
            <a:br>
              <a:rPr lang="en-US" sz="1600" dirty="0"/>
            </a:br>
            <a:r>
              <a:rPr lang="en-US" sz="1600" dirty="0"/>
              <a:t>&lt;head&gt;</a:t>
            </a:r>
            <a:br>
              <a:rPr lang="en-US" sz="1600" dirty="0"/>
            </a:br>
            <a:r>
              <a:rPr lang="en-US" sz="1600" dirty="0"/>
              <a:t>&lt;style&gt;</a:t>
            </a:r>
            <a:br>
              <a:rPr lang="en-US" sz="1600" dirty="0"/>
            </a:br>
            <a:r>
              <a:rPr lang="en-US" sz="1600" dirty="0"/>
              <a:t>.error {color: #FF0000;}</a:t>
            </a:r>
            <a:br>
              <a:rPr lang="en-US" sz="1600" dirty="0"/>
            </a:br>
            <a:r>
              <a:rPr lang="en-US" sz="1600" dirty="0"/>
              <a:t>&lt;/style&gt;</a:t>
            </a:r>
            <a:br>
              <a:rPr lang="en-US" sz="1600" dirty="0"/>
            </a:br>
            <a:r>
              <a:rPr lang="en-US" sz="1600" dirty="0"/>
              <a:t>&lt;/head&gt;</a:t>
            </a:r>
            <a:br>
              <a:rPr lang="en-US" sz="1600" dirty="0"/>
            </a:br>
            <a:r>
              <a:rPr lang="en-US" sz="1600" dirty="0"/>
              <a:t>&lt;body&gt; </a:t>
            </a:r>
            <a:br>
              <a:rPr lang="en-US" sz="1600" dirty="0"/>
            </a:br>
            <a:r>
              <a:rPr lang="en-US" sz="1600" dirty="0"/>
              <a:t>&lt;?</a:t>
            </a:r>
            <a:r>
              <a:rPr lang="en-US" sz="1600" dirty="0" err="1"/>
              <a:t>php</a:t>
            </a:r>
            <a:r>
              <a:rPr lang="en-US" sz="1600" dirty="0"/>
              <a:t/>
            </a:r>
            <a:br>
              <a:rPr lang="en-US" sz="1600" dirty="0"/>
            </a:br>
            <a:r>
              <a:rPr lang="en-US" sz="1600" dirty="0"/>
              <a:t>// define variables and set to empty values</a:t>
            </a:r>
            <a:br>
              <a:rPr lang="en-US" sz="1600" dirty="0"/>
            </a:br>
            <a:r>
              <a:rPr lang="en-US" sz="1600" dirty="0"/>
              <a:t>$</a:t>
            </a:r>
            <a:r>
              <a:rPr lang="en-US" sz="1600" dirty="0" err="1"/>
              <a:t>nameErr</a:t>
            </a:r>
            <a:r>
              <a:rPr lang="en-US" sz="1600" dirty="0"/>
              <a:t> = $</a:t>
            </a:r>
            <a:r>
              <a:rPr lang="en-US" sz="1600" dirty="0" err="1"/>
              <a:t>emailErr</a:t>
            </a:r>
            <a:r>
              <a:rPr lang="en-US" sz="1600" dirty="0"/>
              <a:t> = $</a:t>
            </a:r>
            <a:r>
              <a:rPr lang="en-US" sz="1600" dirty="0" err="1"/>
              <a:t>genderErr</a:t>
            </a:r>
            <a:r>
              <a:rPr lang="en-US" sz="1600" dirty="0"/>
              <a:t> = $</a:t>
            </a:r>
            <a:r>
              <a:rPr lang="en-US" sz="1600" dirty="0" err="1"/>
              <a:t>websiteErr</a:t>
            </a:r>
            <a:r>
              <a:rPr lang="en-US" sz="1600" dirty="0"/>
              <a:t> = "";</a:t>
            </a:r>
            <a:br>
              <a:rPr lang="en-US" sz="1600" dirty="0"/>
            </a:br>
            <a:r>
              <a:rPr lang="en-US" sz="1600" dirty="0"/>
              <a:t>$name = $email = $gender = $comment = $website = "";</a:t>
            </a:r>
            <a:br>
              <a:rPr lang="en-US" sz="1600" dirty="0"/>
            </a:br>
            <a:r>
              <a:rPr lang="en-US" sz="1600" dirty="0"/>
              <a:t/>
            </a:r>
            <a:br>
              <a:rPr lang="en-US" sz="1600" dirty="0"/>
            </a:br>
            <a:r>
              <a:rPr lang="en-US" sz="1600" dirty="0"/>
              <a:t>if ($_SERVER["REQUEST_METHOD"] == "POST") {</a:t>
            </a:r>
            <a:br>
              <a:rPr lang="en-US" sz="1600" dirty="0"/>
            </a:br>
            <a:r>
              <a:rPr lang="en-US" sz="1600" dirty="0"/>
              <a:t>   if (empty($_POST["name"])) {</a:t>
            </a:r>
            <a:br>
              <a:rPr lang="en-US" sz="1600" dirty="0"/>
            </a:br>
            <a:r>
              <a:rPr lang="en-US" sz="1600" dirty="0"/>
              <a:t>     $</a:t>
            </a:r>
            <a:r>
              <a:rPr lang="en-US" sz="1600" dirty="0" err="1"/>
              <a:t>nameErr</a:t>
            </a:r>
            <a:r>
              <a:rPr lang="en-US" sz="1600" dirty="0"/>
              <a:t> = "Name is required";</a:t>
            </a:r>
            <a:br>
              <a:rPr lang="en-US" sz="1600" dirty="0"/>
            </a:br>
            <a:r>
              <a:rPr lang="en-US" sz="1600" dirty="0"/>
              <a:t>   } else {</a:t>
            </a:r>
            <a:br>
              <a:rPr lang="en-US" sz="1600" dirty="0"/>
            </a:br>
            <a:r>
              <a:rPr lang="en-US" sz="1600" dirty="0"/>
              <a:t>     $name = </a:t>
            </a:r>
            <a:r>
              <a:rPr lang="en-US" sz="1600" dirty="0" err="1"/>
              <a:t>test_input</a:t>
            </a:r>
            <a:r>
              <a:rPr lang="en-US" sz="1600" dirty="0"/>
              <a:t>($_POST["name"]);</a:t>
            </a:r>
            <a:br>
              <a:rPr lang="en-US" sz="1600" dirty="0"/>
            </a:br>
            <a:r>
              <a:rPr lang="en-US" sz="1600" dirty="0"/>
              <a:t>   }</a:t>
            </a:r>
            <a:br>
              <a:rPr lang="en-US" sz="1600" dirty="0"/>
            </a:br>
            <a:r>
              <a:rPr lang="en-US" sz="1600" dirty="0"/>
              <a:t>   </a:t>
            </a:r>
            <a:br>
              <a:rPr lang="en-US" sz="1600" dirty="0"/>
            </a:br>
            <a:r>
              <a:rPr lang="en-US" sz="1600" dirty="0"/>
              <a:t>   if (empty($_POST["email"])) {</a:t>
            </a:r>
            <a:br>
              <a:rPr lang="en-US" sz="1600" dirty="0"/>
            </a:br>
            <a:r>
              <a:rPr lang="en-US" sz="1600" dirty="0"/>
              <a:t>     $</a:t>
            </a:r>
            <a:r>
              <a:rPr lang="en-US" sz="1600" dirty="0" err="1"/>
              <a:t>emailErr</a:t>
            </a:r>
            <a:r>
              <a:rPr lang="en-US" sz="1600" dirty="0"/>
              <a:t> = "Email is required";</a:t>
            </a:r>
            <a:br>
              <a:rPr lang="en-US" sz="1600" dirty="0"/>
            </a:br>
            <a:r>
              <a:rPr lang="en-US" sz="1600" dirty="0"/>
              <a:t>   } else {</a:t>
            </a:r>
            <a:br>
              <a:rPr lang="en-US" sz="1600" dirty="0"/>
            </a:br>
            <a:r>
              <a:rPr lang="en-US" sz="1600" dirty="0"/>
              <a:t>     $email = </a:t>
            </a:r>
            <a:r>
              <a:rPr lang="en-US" sz="1600" dirty="0" err="1"/>
              <a:t>test_input</a:t>
            </a:r>
            <a:r>
              <a:rPr lang="en-US" sz="1600" dirty="0"/>
              <a:t>($_POST["email"]);</a:t>
            </a:r>
            <a:br>
              <a:rPr lang="en-US" sz="1600" dirty="0"/>
            </a:br>
            <a:r>
              <a:rPr lang="en-US" sz="1600" dirty="0"/>
              <a:t>   }    </a:t>
            </a:r>
            <a:br>
              <a:rPr lang="en-US" sz="1600" dirty="0"/>
            </a:br>
            <a:r>
              <a:rPr lang="en-US" sz="1600" dirty="0"/>
              <a:t>  </a:t>
            </a:r>
            <a:endParaRPr lang="ar-SA" sz="1600" dirty="0"/>
          </a:p>
        </p:txBody>
      </p:sp>
    </p:spTree>
    <p:extLst>
      <p:ext uri="{BB962C8B-B14F-4D97-AF65-F5344CB8AC3E}">
        <p14:creationId xmlns:p14="http://schemas.microsoft.com/office/powerpoint/2010/main" val="3823391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703958"/>
            <a:ext cx="8001000" cy="6001643"/>
          </a:xfrm>
          <a:prstGeom prst="rect">
            <a:avLst/>
          </a:prstGeom>
        </p:spPr>
        <p:txBody>
          <a:bodyPr wrap="square">
            <a:spAutoFit/>
          </a:bodyPr>
          <a:lstStyle/>
          <a:p>
            <a:r>
              <a:rPr lang="en-US" sz="1600" dirty="0"/>
              <a:t>if (empty($_POST["website"])) {</a:t>
            </a:r>
            <a:br>
              <a:rPr lang="en-US" sz="1600" dirty="0"/>
            </a:br>
            <a:r>
              <a:rPr lang="en-US" sz="1600" dirty="0"/>
              <a:t>     $website = "";</a:t>
            </a:r>
            <a:br>
              <a:rPr lang="en-US" sz="1600" dirty="0"/>
            </a:br>
            <a:r>
              <a:rPr lang="en-US" sz="1600" dirty="0"/>
              <a:t>   } else {</a:t>
            </a:r>
            <a:br>
              <a:rPr lang="en-US" sz="1600" dirty="0"/>
            </a:br>
            <a:r>
              <a:rPr lang="en-US" sz="1600" dirty="0"/>
              <a:t>     $website = </a:t>
            </a:r>
            <a:r>
              <a:rPr lang="en-US" sz="1600" dirty="0" err="1"/>
              <a:t>test_input</a:t>
            </a:r>
            <a:r>
              <a:rPr lang="en-US" sz="1600" dirty="0"/>
              <a:t>($_POST["website"]);</a:t>
            </a:r>
            <a:br>
              <a:rPr lang="en-US" sz="1600" dirty="0"/>
            </a:br>
            <a:r>
              <a:rPr lang="en-US" sz="1600" dirty="0"/>
              <a:t>   }</a:t>
            </a:r>
            <a:br>
              <a:rPr lang="en-US" sz="1600" dirty="0"/>
            </a:br>
            <a:r>
              <a:rPr lang="en-US" sz="1600" dirty="0"/>
              <a:t>   if (empty($_POST["comment"])) {</a:t>
            </a:r>
            <a:br>
              <a:rPr lang="en-US" sz="1600" dirty="0"/>
            </a:br>
            <a:r>
              <a:rPr lang="en-US" sz="1600" dirty="0"/>
              <a:t>     $comment = "";</a:t>
            </a:r>
            <a:br>
              <a:rPr lang="en-US" sz="1600" dirty="0"/>
            </a:br>
            <a:r>
              <a:rPr lang="en-US" sz="1600" dirty="0"/>
              <a:t>   } else {</a:t>
            </a:r>
            <a:br>
              <a:rPr lang="en-US" sz="1600" dirty="0"/>
            </a:br>
            <a:r>
              <a:rPr lang="en-US" sz="1600" dirty="0"/>
              <a:t>     $comment = </a:t>
            </a:r>
            <a:r>
              <a:rPr lang="en-US" sz="1600" dirty="0" err="1"/>
              <a:t>test_input</a:t>
            </a:r>
            <a:r>
              <a:rPr lang="en-US" sz="1600" dirty="0"/>
              <a:t>($_POST["comment"]);</a:t>
            </a:r>
            <a:br>
              <a:rPr lang="en-US" sz="1600" dirty="0"/>
            </a:br>
            <a:r>
              <a:rPr lang="en-US" sz="1600" dirty="0"/>
              <a:t>   }</a:t>
            </a:r>
            <a:br>
              <a:rPr lang="en-US" sz="1600" dirty="0"/>
            </a:br>
            <a:r>
              <a:rPr lang="en-US" sz="1600" dirty="0"/>
              <a:t>   if (empty($_POST["gender"])) {</a:t>
            </a:r>
            <a:br>
              <a:rPr lang="en-US" sz="1600" dirty="0"/>
            </a:br>
            <a:r>
              <a:rPr lang="en-US" sz="1600" dirty="0"/>
              <a:t>     $</a:t>
            </a:r>
            <a:r>
              <a:rPr lang="en-US" sz="1600" dirty="0" err="1"/>
              <a:t>genderErr</a:t>
            </a:r>
            <a:r>
              <a:rPr lang="en-US" sz="1600" dirty="0"/>
              <a:t> = "Gender is required";</a:t>
            </a:r>
            <a:br>
              <a:rPr lang="en-US" sz="1600" dirty="0"/>
            </a:br>
            <a:r>
              <a:rPr lang="en-US" sz="1600" dirty="0"/>
              <a:t>   } else {</a:t>
            </a:r>
            <a:br>
              <a:rPr lang="en-US" sz="1600" dirty="0"/>
            </a:br>
            <a:r>
              <a:rPr lang="en-US" sz="1600" dirty="0"/>
              <a:t>     $gender = </a:t>
            </a:r>
            <a:r>
              <a:rPr lang="en-US" sz="1600" dirty="0" err="1"/>
              <a:t>test_input</a:t>
            </a:r>
            <a:r>
              <a:rPr lang="en-US" sz="1600" dirty="0"/>
              <a:t>($_POST["gender"]);</a:t>
            </a:r>
            <a:br>
              <a:rPr lang="en-US" sz="1600" dirty="0"/>
            </a:br>
            <a:r>
              <a:rPr lang="en-US" sz="1600" dirty="0"/>
              <a:t>   }</a:t>
            </a:r>
            <a:br>
              <a:rPr lang="en-US" sz="1600" dirty="0"/>
            </a:br>
            <a:r>
              <a:rPr lang="en-US" sz="1600" dirty="0"/>
              <a:t>}</a:t>
            </a:r>
            <a:br>
              <a:rPr lang="en-US" sz="1600" dirty="0"/>
            </a:br>
            <a:r>
              <a:rPr lang="en-US" sz="1600" dirty="0"/>
              <a:t>function </a:t>
            </a:r>
            <a:r>
              <a:rPr lang="en-US" sz="1600" dirty="0" err="1"/>
              <a:t>test_input</a:t>
            </a:r>
            <a:r>
              <a:rPr lang="en-US" sz="1600" dirty="0"/>
              <a:t>($data) {</a:t>
            </a:r>
            <a:br>
              <a:rPr lang="en-US" sz="1600" dirty="0"/>
            </a:br>
            <a:r>
              <a:rPr lang="en-US" sz="1600" dirty="0"/>
              <a:t>   $data = trim($data);</a:t>
            </a:r>
            <a:br>
              <a:rPr lang="en-US" sz="1600" dirty="0"/>
            </a:br>
            <a:r>
              <a:rPr lang="en-US" sz="1600" dirty="0"/>
              <a:t>   $data = </a:t>
            </a:r>
            <a:r>
              <a:rPr lang="en-US" sz="1600" dirty="0" err="1"/>
              <a:t>stripslashes</a:t>
            </a:r>
            <a:r>
              <a:rPr lang="en-US" sz="1600" dirty="0"/>
              <a:t>($data);</a:t>
            </a:r>
            <a:br>
              <a:rPr lang="en-US" sz="1600" dirty="0"/>
            </a:br>
            <a:r>
              <a:rPr lang="en-US" sz="1600" dirty="0"/>
              <a:t>   $data = </a:t>
            </a:r>
            <a:r>
              <a:rPr lang="en-US" sz="1600" dirty="0" err="1"/>
              <a:t>htmlspecialchars</a:t>
            </a:r>
            <a:r>
              <a:rPr lang="en-US" sz="1600" dirty="0"/>
              <a:t>($data);</a:t>
            </a:r>
            <a:br>
              <a:rPr lang="en-US" sz="1600" dirty="0"/>
            </a:br>
            <a:r>
              <a:rPr lang="en-US" sz="1600" dirty="0"/>
              <a:t>   return $data;</a:t>
            </a:r>
            <a:br>
              <a:rPr lang="en-US" sz="1600" dirty="0"/>
            </a:br>
            <a:r>
              <a:rPr lang="en-US" sz="1600" dirty="0"/>
              <a:t>}</a:t>
            </a:r>
            <a:br>
              <a:rPr lang="en-US" sz="1600" dirty="0"/>
            </a:br>
            <a:r>
              <a:rPr lang="en-US" sz="1600" dirty="0"/>
              <a:t>?&gt;</a:t>
            </a:r>
            <a:br>
              <a:rPr lang="en-US" sz="1600" dirty="0"/>
            </a:br>
            <a:endParaRPr lang="ar-SA" sz="1600" dirty="0"/>
          </a:p>
        </p:txBody>
      </p:sp>
    </p:spTree>
    <p:extLst>
      <p:ext uri="{BB962C8B-B14F-4D97-AF65-F5344CB8AC3E}">
        <p14:creationId xmlns:p14="http://schemas.microsoft.com/office/powerpoint/2010/main" val="24597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1094373"/>
          </a:xfrm>
        </p:spPr>
        <p:txBody>
          <a:bodyPr/>
          <a:lstStyle/>
          <a:p>
            <a:r>
              <a:rPr lang="en-US" dirty="0" err="1"/>
              <a:t>Superglobals</a:t>
            </a:r>
            <a:endParaRPr lang="ar-SA" dirty="0"/>
          </a:p>
        </p:txBody>
      </p:sp>
      <p:sp>
        <p:nvSpPr>
          <p:cNvPr id="5" name="Text Placeholder 4"/>
          <p:cNvSpPr>
            <a:spLocks noGrp="1"/>
          </p:cNvSpPr>
          <p:nvPr>
            <p:ph type="body" idx="1"/>
          </p:nvPr>
        </p:nvSpPr>
        <p:spPr>
          <a:xfrm>
            <a:off x="1146327" y="1712890"/>
            <a:ext cx="5267351" cy="3863662"/>
          </a:xfrm>
        </p:spPr>
        <p:txBody>
          <a:bodyPr/>
          <a:lstStyle/>
          <a:p>
            <a:r>
              <a:rPr lang="en-US" dirty="0"/>
              <a:t>Several predefined variables in PHP are "</a:t>
            </a:r>
            <a:r>
              <a:rPr lang="en-US" dirty="0" err="1"/>
              <a:t>superglobals</a:t>
            </a:r>
            <a:r>
              <a:rPr lang="en-US" dirty="0"/>
              <a:t>", which means that they are always accessible, regardless of scope - and you can access them from any function, class or file without having to do anything special</a:t>
            </a:r>
            <a:r>
              <a:rPr lang="en-US" dirty="0" smtClean="0"/>
              <a:t>.</a:t>
            </a:r>
            <a:endParaRPr lang="ar-SA" dirty="0"/>
          </a:p>
        </p:txBody>
      </p:sp>
      <p:sp>
        <p:nvSpPr>
          <p:cNvPr id="6" name="Text Placeholder 5"/>
          <p:cNvSpPr>
            <a:spLocks noGrp="1"/>
          </p:cNvSpPr>
          <p:nvPr>
            <p:ph type="body" sz="half" idx="3"/>
          </p:nvPr>
        </p:nvSpPr>
        <p:spPr>
          <a:xfrm>
            <a:off x="7572777" y="2846231"/>
            <a:ext cx="3705450" cy="4011769"/>
          </a:xfrm>
        </p:spPr>
        <p:txBody>
          <a:bodyPr/>
          <a:lstStyle/>
          <a:p>
            <a:r>
              <a:rPr lang="en-US" dirty="0"/>
              <a:t>$GLOBALS</a:t>
            </a:r>
          </a:p>
          <a:p>
            <a:r>
              <a:rPr lang="en-US" dirty="0"/>
              <a:t>$_SERVER</a:t>
            </a:r>
          </a:p>
          <a:p>
            <a:r>
              <a:rPr lang="en-US" dirty="0"/>
              <a:t>$_REQUEST</a:t>
            </a:r>
          </a:p>
          <a:p>
            <a:r>
              <a:rPr lang="en-US" dirty="0"/>
              <a:t>$_</a:t>
            </a:r>
            <a:r>
              <a:rPr lang="en-US" sz="2400" dirty="0"/>
              <a:t>POST</a:t>
            </a:r>
            <a:endParaRPr lang="en-US" dirty="0"/>
          </a:p>
          <a:p>
            <a:r>
              <a:rPr lang="en-US" dirty="0"/>
              <a:t>$_GET</a:t>
            </a:r>
          </a:p>
          <a:p>
            <a:r>
              <a:rPr lang="en-US" dirty="0"/>
              <a:t>$_FILES</a:t>
            </a:r>
          </a:p>
          <a:p>
            <a:r>
              <a:rPr lang="en-US" dirty="0"/>
              <a:t>$_ENV</a:t>
            </a:r>
          </a:p>
          <a:p>
            <a:r>
              <a:rPr lang="en-US" dirty="0"/>
              <a:t>$_COOKIE</a:t>
            </a:r>
          </a:p>
          <a:p>
            <a:r>
              <a:rPr lang="en-US" dirty="0"/>
              <a:t>$_SESSION</a:t>
            </a:r>
          </a:p>
          <a:p>
            <a:endParaRPr lang="ar-SA" dirty="0"/>
          </a:p>
          <a:p>
            <a:endParaRPr lang="ar-SA" dirty="0"/>
          </a:p>
        </p:txBody>
      </p:sp>
    </p:spTree>
    <p:extLst>
      <p:ext uri="{BB962C8B-B14F-4D97-AF65-F5344CB8AC3E}">
        <p14:creationId xmlns:p14="http://schemas.microsoft.com/office/powerpoint/2010/main" val="909906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51557"/>
            <a:ext cx="8305800" cy="5755422"/>
          </a:xfrm>
          <a:prstGeom prst="rect">
            <a:avLst/>
          </a:prstGeom>
        </p:spPr>
        <p:txBody>
          <a:bodyPr wrap="square">
            <a:spAutoFit/>
          </a:bodyPr>
          <a:lstStyle/>
          <a:p>
            <a:r>
              <a:rPr lang="en-US" sz="1600" dirty="0"/>
              <a:t>&lt;h2&gt;PHP Form Validation Example&lt;/h2&gt;</a:t>
            </a:r>
            <a:br>
              <a:rPr lang="en-US" sz="1600" dirty="0"/>
            </a:br>
            <a:r>
              <a:rPr lang="en-US" sz="1600" dirty="0"/>
              <a:t>&lt;p&gt;&lt;span class="error"&gt;* required field.&lt;/span&gt;&lt;/p&gt;</a:t>
            </a:r>
            <a:br>
              <a:rPr lang="en-US" sz="1600" dirty="0"/>
            </a:br>
            <a:r>
              <a:rPr lang="en-US" sz="1600" dirty="0"/>
              <a:t>&lt;form method="post" action="&lt;?</a:t>
            </a:r>
            <a:r>
              <a:rPr lang="en-US" sz="1600" dirty="0" err="1"/>
              <a:t>php</a:t>
            </a:r>
            <a:r>
              <a:rPr lang="en-US" sz="1600" dirty="0"/>
              <a:t> echo </a:t>
            </a:r>
            <a:r>
              <a:rPr lang="en-US" sz="1600" dirty="0" err="1"/>
              <a:t>htmlspecialchars</a:t>
            </a:r>
            <a:r>
              <a:rPr lang="en-US" sz="1600" dirty="0"/>
              <a:t>($_SERVER["PHP_SELF"]);?&gt;"&gt; </a:t>
            </a:r>
            <a:br>
              <a:rPr lang="en-US" sz="1600" dirty="0"/>
            </a:br>
            <a:r>
              <a:rPr lang="en-US" sz="1600" dirty="0"/>
              <a:t>   Name: &lt;input type="text" name="name"&gt;</a:t>
            </a:r>
            <a:br>
              <a:rPr lang="en-US" sz="1600" dirty="0"/>
            </a:br>
            <a:r>
              <a:rPr lang="en-US" sz="1600" dirty="0"/>
              <a:t>   &lt;span class="error"&gt;* &lt;?</a:t>
            </a:r>
            <a:r>
              <a:rPr lang="en-US" sz="1600" dirty="0" err="1"/>
              <a:t>php</a:t>
            </a:r>
            <a:r>
              <a:rPr lang="en-US" sz="1600" dirty="0"/>
              <a:t> echo $</a:t>
            </a:r>
            <a:r>
              <a:rPr lang="en-US" sz="1600" dirty="0" err="1"/>
              <a:t>nameErr</a:t>
            </a:r>
            <a:r>
              <a:rPr lang="en-US" sz="1600" dirty="0"/>
              <a:t>;?&gt;&lt;/span&gt;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E-mail: &lt;input type="text" name="email"&gt;</a:t>
            </a:r>
            <a:br>
              <a:rPr lang="en-US" sz="1600" dirty="0"/>
            </a:br>
            <a:r>
              <a:rPr lang="en-US" sz="1600" dirty="0"/>
              <a:t>   &lt;span class="error"&gt;* &lt;?</a:t>
            </a:r>
            <a:r>
              <a:rPr lang="en-US" sz="1600" dirty="0" err="1"/>
              <a:t>php</a:t>
            </a:r>
            <a:r>
              <a:rPr lang="en-US" sz="1600" dirty="0"/>
              <a:t> echo $</a:t>
            </a:r>
            <a:r>
              <a:rPr lang="en-US" sz="1600" dirty="0" err="1"/>
              <a:t>emailErr</a:t>
            </a:r>
            <a:r>
              <a:rPr lang="en-US" sz="1600" dirty="0"/>
              <a:t>;?&gt;&lt;/span&gt;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Website: &lt;input type="text" name="website"&gt;</a:t>
            </a:r>
            <a:br>
              <a:rPr lang="en-US" sz="1600" dirty="0"/>
            </a:br>
            <a:r>
              <a:rPr lang="en-US" sz="1600" dirty="0"/>
              <a:t>   &lt;span class="error"&gt;&lt;?</a:t>
            </a:r>
            <a:r>
              <a:rPr lang="en-US" sz="1600" dirty="0" err="1"/>
              <a:t>php</a:t>
            </a:r>
            <a:r>
              <a:rPr lang="en-US" sz="1600" dirty="0"/>
              <a:t> echo $</a:t>
            </a:r>
            <a:r>
              <a:rPr lang="en-US" sz="1600" dirty="0" err="1"/>
              <a:t>websiteErr</a:t>
            </a:r>
            <a:r>
              <a:rPr lang="en-US" sz="1600" dirty="0"/>
              <a:t>;?&gt;&lt;/span&gt;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Comment: &lt;</a:t>
            </a:r>
            <a:r>
              <a:rPr lang="en-US" sz="1600" dirty="0" err="1"/>
              <a:t>textarea</a:t>
            </a:r>
            <a:r>
              <a:rPr lang="en-US" sz="1600" dirty="0"/>
              <a:t> name="comment" rows="5" cols="40"&gt;&lt;/</a:t>
            </a:r>
            <a:r>
              <a:rPr lang="en-US" sz="1600" dirty="0" err="1"/>
              <a:t>textarea</a:t>
            </a:r>
            <a:r>
              <a:rPr lang="en-US" sz="1600" dirty="0"/>
              <a:t>&gt;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Gender:</a:t>
            </a:r>
            <a:br>
              <a:rPr lang="en-US" sz="1600" dirty="0"/>
            </a:br>
            <a:r>
              <a:rPr lang="en-US" sz="1600" dirty="0"/>
              <a:t>   &lt;input type="radio" name="gender" value="female"&gt;Female</a:t>
            </a:r>
            <a:br>
              <a:rPr lang="en-US" sz="1600" dirty="0"/>
            </a:br>
            <a:r>
              <a:rPr lang="en-US" sz="1600" dirty="0"/>
              <a:t>   &lt;input type="radio" name="gender" value="male"&gt;Male</a:t>
            </a:r>
            <a:br>
              <a:rPr lang="en-US" sz="1600" dirty="0"/>
            </a:br>
            <a:r>
              <a:rPr lang="en-US" sz="1600" dirty="0"/>
              <a:t>   &lt;span class="error"&gt;* &lt;?</a:t>
            </a:r>
            <a:r>
              <a:rPr lang="en-US" sz="1600" dirty="0" err="1"/>
              <a:t>php</a:t>
            </a:r>
            <a:r>
              <a:rPr lang="en-US" sz="1600" dirty="0"/>
              <a:t> echo $</a:t>
            </a:r>
            <a:r>
              <a:rPr lang="en-US" sz="1600" dirty="0" err="1"/>
              <a:t>genderErr</a:t>
            </a:r>
            <a:r>
              <a:rPr lang="en-US" sz="1600" dirty="0"/>
              <a:t>;?&gt;&lt;/span&gt;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&lt;input type="submit" name="submit" value="Submit"&gt; </a:t>
            </a:r>
            <a:br>
              <a:rPr lang="en-US" sz="1600" dirty="0"/>
            </a:br>
            <a:r>
              <a:rPr lang="en-US" sz="1600" dirty="0"/>
              <a:t>&lt;/form&gt;</a:t>
            </a:r>
            <a:br>
              <a:rPr lang="en-US" sz="1600" dirty="0"/>
            </a:br>
            <a:r>
              <a:rPr lang="en-US" sz="1600" dirty="0"/>
              <a:t/>
            </a:r>
            <a:br>
              <a:rPr lang="en-US" sz="1600" dirty="0"/>
            </a:br>
            <a:endParaRPr lang="ar-SA" sz="1600" dirty="0"/>
          </a:p>
        </p:txBody>
      </p:sp>
    </p:spTree>
    <p:extLst>
      <p:ext uri="{BB962C8B-B14F-4D97-AF65-F5344CB8AC3E}">
        <p14:creationId xmlns:p14="http://schemas.microsoft.com/office/powerpoint/2010/main" val="536766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1305343"/>
            <a:ext cx="4572000" cy="4247317"/>
          </a:xfrm>
          <a:prstGeom prst="rect">
            <a:avLst/>
          </a:prstGeom>
        </p:spPr>
        <p:txBody>
          <a:bodyPr>
            <a:spAutoFit/>
          </a:bodyPr>
          <a:lstStyle/>
          <a:p>
            <a:r>
              <a:rPr lang="en-US" dirty="0"/>
              <a:t>&lt;?</a:t>
            </a:r>
            <a:r>
              <a:rPr lang="en-US" dirty="0" err="1"/>
              <a:t>php</a:t>
            </a:r>
            <a:r>
              <a:rPr lang="en-US" dirty="0"/>
              <a:t/>
            </a:r>
            <a:br>
              <a:rPr lang="en-US" dirty="0"/>
            </a:br>
            <a:r>
              <a:rPr lang="en-US" dirty="0"/>
              <a:t>echo "&lt;h2&gt;Your Input:&lt;/h2&gt;";</a:t>
            </a:r>
            <a:br>
              <a:rPr lang="en-US" dirty="0"/>
            </a:br>
            <a:r>
              <a:rPr lang="en-US" dirty="0"/>
              <a:t>echo $name;</a:t>
            </a:r>
            <a:br>
              <a:rPr lang="en-US" dirty="0"/>
            </a:br>
            <a:r>
              <a:rPr lang="en-US" dirty="0"/>
              <a:t>echo "&lt;</a:t>
            </a:r>
            <a:r>
              <a:rPr lang="en-US" dirty="0" err="1"/>
              <a:t>br</a:t>
            </a:r>
            <a:r>
              <a:rPr lang="en-US" dirty="0"/>
              <a:t>&gt;";</a:t>
            </a:r>
            <a:br>
              <a:rPr lang="en-US" dirty="0"/>
            </a:br>
            <a:r>
              <a:rPr lang="en-US" dirty="0"/>
              <a:t>echo $email;</a:t>
            </a:r>
            <a:br>
              <a:rPr lang="en-US" dirty="0"/>
            </a:br>
            <a:r>
              <a:rPr lang="en-US" dirty="0"/>
              <a:t>echo "&lt;</a:t>
            </a:r>
            <a:r>
              <a:rPr lang="en-US" dirty="0" err="1"/>
              <a:t>br</a:t>
            </a:r>
            <a:r>
              <a:rPr lang="en-US" dirty="0"/>
              <a:t>&gt;";</a:t>
            </a:r>
            <a:br>
              <a:rPr lang="en-US" dirty="0"/>
            </a:br>
            <a:r>
              <a:rPr lang="en-US" dirty="0"/>
              <a:t>echo $website;</a:t>
            </a:r>
            <a:br>
              <a:rPr lang="en-US" dirty="0"/>
            </a:br>
            <a:r>
              <a:rPr lang="en-US" dirty="0"/>
              <a:t>echo "&lt;</a:t>
            </a:r>
            <a:r>
              <a:rPr lang="en-US" dirty="0" err="1"/>
              <a:t>br</a:t>
            </a:r>
            <a:r>
              <a:rPr lang="en-US" dirty="0"/>
              <a:t>&gt;";</a:t>
            </a:r>
            <a:br>
              <a:rPr lang="en-US" dirty="0"/>
            </a:br>
            <a:r>
              <a:rPr lang="en-US" dirty="0"/>
              <a:t>echo $comment;</a:t>
            </a:r>
            <a:br>
              <a:rPr lang="en-US" dirty="0"/>
            </a:br>
            <a:r>
              <a:rPr lang="en-US" dirty="0"/>
              <a:t>echo "&lt;</a:t>
            </a:r>
            <a:r>
              <a:rPr lang="en-US" dirty="0" err="1"/>
              <a:t>br</a:t>
            </a:r>
            <a:r>
              <a:rPr lang="en-US" dirty="0"/>
              <a:t>&gt;";</a:t>
            </a:r>
            <a:br>
              <a:rPr lang="en-US" dirty="0"/>
            </a:br>
            <a:r>
              <a:rPr lang="en-US" dirty="0"/>
              <a:t>echo $gender;</a:t>
            </a:r>
            <a:br>
              <a:rPr lang="en-US" dirty="0"/>
            </a:br>
            <a:r>
              <a:rPr lang="en-US" dirty="0"/>
              <a:t>?&gt;</a:t>
            </a:r>
            <a:br>
              <a:rPr lang="en-US" dirty="0"/>
            </a:br>
            <a:r>
              <a:rPr lang="en-US" dirty="0"/>
              <a:t/>
            </a:r>
            <a:br>
              <a:rPr lang="en-US" dirty="0"/>
            </a:br>
            <a:r>
              <a:rPr lang="en-US" dirty="0"/>
              <a:t>&lt;/body&gt;</a:t>
            </a:r>
            <a:br>
              <a:rPr lang="en-US" dirty="0"/>
            </a:br>
            <a:r>
              <a:rPr lang="en-US" dirty="0"/>
              <a:t>&lt;/html&gt;</a:t>
            </a:r>
            <a:endParaRPr lang="ar-SA" dirty="0"/>
          </a:p>
        </p:txBody>
      </p:sp>
    </p:spTree>
    <p:extLst>
      <p:ext uri="{BB962C8B-B14F-4D97-AF65-F5344CB8AC3E}">
        <p14:creationId xmlns:p14="http://schemas.microsoft.com/office/powerpoint/2010/main" val="4233278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068" y="501804"/>
            <a:ext cx="8183880" cy="701040"/>
          </a:xfrm>
        </p:spPr>
        <p:txBody>
          <a:bodyPr>
            <a:normAutofit/>
          </a:bodyPr>
          <a:lstStyle/>
          <a:p>
            <a:r>
              <a:rPr lang="en-US" dirty="0"/>
              <a:t>Validate Name</a:t>
            </a:r>
          </a:p>
        </p:txBody>
      </p:sp>
      <p:sp>
        <p:nvSpPr>
          <p:cNvPr id="3" name="Content Placeholder 2"/>
          <p:cNvSpPr>
            <a:spLocks noGrp="1"/>
          </p:cNvSpPr>
          <p:nvPr>
            <p:ph idx="4294967295"/>
          </p:nvPr>
        </p:nvSpPr>
        <p:spPr>
          <a:xfrm>
            <a:off x="1073882" y="1648496"/>
            <a:ext cx="10182251" cy="4459310"/>
          </a:xfrm>
          <a:prstGeom prst="rect">
            <a:avLst/>
          </a:prstGeom>
        </p:spPr>
        <p:txBody>
          <a:bodyPr/>
          <a:lstStyle/>
          <a:p>
            <a:r>
              <a:rPr lang="en-US" dirty="0"/>
              <a:t>The code below shows a simple way to check if the name field only contains letters and whitespace. If the value of the name field is not valid, then store an error message:</a:t>
            </a:r>
          </a:p>
          <a:p>
            <a:r>
              <a:rPr lang="en-US" dirty="0"/>
              <a:t>$name = </a:t>
            </a:r>
            <a:r>
              <a:rPr lang="en-US" dirty="0" err="1"/>
              <a:t>test_input</a:t>
            </a:r>
            <a:r>
              <a:rPr lang="en-US" dirty="0"/>
              <a:t>($_POST["name"]);</a:t>
            </a:r>
            <a:br>
              <a:rPr lang="en-US" dirty="0"/>
            </a:br>
            <a:r>
              <a:rPr lang="en-US" dirty="0"/>
              <a:t>if (!</a:t>
            </a:r>
            <a:r>
              <a:rPr lang="en-US" dirty="0" err="1"/>
              <a:t>preg_match</a:t>
            </a:r>
            <a:r>
              <a:rPr lang="en-US" dirty="0"/>
              <a:t>("/^[a-</a:t>
            </a:r>
            <a:r>
              <a:rPr lang="en-US" dirty="0" err="1"/>
              <a:t>zA</a:t>
            </a:r>
            <a:r>
              <a:rPr lang="en-US" dirty="0"/>
              <a:t>-Z ]*$/",$name)) {</a:t>
            </a:r>
            <a:br>
              <a:rPr lang="en-US" dirty="0"/>
            </a:br>
            <a:r>
              <a:rPr lang="en-US" dirty="0"/>
              <a:t>  $</a:t>
            </a:r>
            <a:r>
              <a:rPr lang="en-US" dirty="0" err="1"/>
              <a:t>nameErr</a:t>
            </a:r>
            <a:r>
              <a:rPr lang="en-US" dirty="0"/>
              <a:t> = "Only letters and white space allowed"; </a:t>
            </a:r>
            <a:br>
              <a:rPr lang="en-US" dirty="0"/>
            </a:br>
            <a:r>
              <a:rPr lang="en-US" dirty="0" smtClean="0"/>
              <a:t>}</a:t>
            </a:r>
          </a:p>
          <a:p>
            <a:r>
              <a:rPr lang="en-US" b="1" dirty="0"/>
              <a:t>The </a:t>
            </a:r>
            <a:r>
              <a:rPr lang="en-US" b="1" dirty="0" err="1"/>
              <a:t>preg_match</a:t>
            </a:r>
            <a:r>
              <a:rPr lang="en-US" b="1" dirty="0"/>
              <a:t>() function searches a string for pattern, returning true if the pattern exists, and false otherwise.</a:t>
            </a:r>
            <a:endParaRPr lang="en-US" dirty="0"/>
          </a:p>
        </p:txBody>
      </p:sp>
    </p:spTree>
    <p:extLst>
      <p:ext uri="{BB962C8B-B14F-4D97-AF65-F5344CB8AC3E}">
        <p14:creationId xmlns:p14="http://schemas.microsoft.com/office/powerpoint/2010/main" val="3179107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Validate </a:t>
            </a:r>
            <a:r>
              <a:rPr lang="en-US" dirty="0" smtClean="0"/>
              <a:t>E-mail</a:t>
            </a:r>
            <a:endParaRPr lang="ar-SA" dirty="0"/>
          </a:p>
        </p:txBody>
      </p:sp>
      <p:sp>
        <p:nvSpPr>
          <p:cNvPr id="3" name="Content Placeholder 2"/>
          <p:cNvSpPr>
            <a:spLocks noGrp="1"/>
          </p:cNvSpPr>
          <p:nvPr>
            <p:ph idx="4294967295"/>
          </p:nvPr>
        </p:nvSpPr>
        <p:spPr>
          <a:xfrm>
            <a:off x="1357219" y="2011422"/>
            <a:ext cx="10246646" cy="4015891"/>
          </a:xfrm>
          <a:prstGeom prst="rect">
            <a:avLst/>
          </a:prstGeom>
        </p:spPr>
        <p:txBody>
          <a:bodyPr/>
          <a:lstStyle/>
          <a:p>
            <a:r>
              <a:rPr lang="en-US" dirty="0"/>
              <a:t>The easiest and safest way to check whether an email address is well-formed is to use PHP's </a:t>
            </a:r>
            <a:r>
              <a:rPr lang="en-US" dirty="0" err="1"/>
              <a:t>filter_var</a:t>
            </a:r>
            <a:r>
              <a:rPr lang="en-US" dirty="0"/>
              <a:t>() function.</a:t>
            </a:r>
          </a:p>
          <a:p>
            <a:r>
              <a:rPr lang="en-US" dirty="0"/>
              <a:t>In the code below, if the e-mail address is not well-formed, then store an error message:</a:t>
            </a:r>
          </a:p>
          <a:p>
            <a:r>
              <a:rPr lang="en-US" dirty="0"/>
              <a:t>$email = </a:t>
            </a:r>
            <a:r>
              <a:rPr lang="en-US" dirty="0" err="1"/>
              <a:t>test_input</a:t>
            </a:r>
            <a:r>
              <a:rPr lang="en-US" dirty="0"/>
              <a:t>($_POST["email"]);</a:t>
            </a:r>
            <a:br>
              <a:rPr lang="en-US" dirty="0"/>
            </a:br>
            <a:r>
              <a:rPr lang="en-US" dirty="0"/>
              <a:t>if (!</a:t>
            </a:r>
            <a:r>
              <a:rPr lang="en-US" dirty="0" err="1"/>
              <a:t>filter_var</a:t>
            </a:r>
            <a:r>
              <a:rPr lang="en-US" dirty="0"/>
              <a:t>($email, FILTER_VALIDATE_EMAIL)) {</a:t>
            </a:r>
            <a:br>
              <a:rPr lang="en-US" dirty="0"/>
            </a:br>
            <a:r>
              <a:rPr lang="en-US" dirty="0"/>
              <a:t>  $</a:t>
            </a:r>
            <a:r>
              <a:rPr lang="en-US" dirty="0" err="1"/>
              <a:t>emailErr</a:t>
            </a:r>
            <a:r>
              <a:rPr lang="en-US" dirty="0"/>
              <a:t> = "Invalid email format"; </a:t>
            </a:r>
            <a:br>
              <a:rPr lang="en-US" dirty="0"/>
            </a:br>
            <a:r>
              <a:rPr lang="en-US" dirty="0"/>
              <a:t>}</a:t>
            </a:r>
          </a:p>
          <a:p>
            <a:endParaRPr lang="ar-SA" dirty="0"/>
          </a:p>
        </p:txBody>
      </p:sp>
    </p:spTree>
    <p:extLst>
      <p:ext uri="{BB962C8B-B14F-4D97-AF65-F5344CB8AC3E}">
        <p14:creationId xmlns:p14="http://schemas.microsoft.com/office/powerpoint/2010/main" val="1990321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Validate </a:t>
            </a:r>
            <a:r>
              <a:rPr lang="en-US" dirty="0" smtClean="0"/>
              <a:t>URL</a:t>
            </a:r>
            <a:endParaRPr lang="ar-SA" dirty="0"/>
          </a:p>
        </p:txBody>
      </p:sp>
      <p:sp>
        <p:nvSpPr>
          <p:cNvPr id="3" name="Content Placeholder 2"/>
          <p:cNvSpPr>
            <a:spLocks noGrp="1"/>
          </p:cNvSpPr>
          <p:nvPr>
            <p:ph idx="4294967295"/>
          </p:nvPr>
        </p:nvSpPr>
        <p:spPr>
          <a:xfrm>
            <a:off x="1326524" y="2060620"/>
            <a:ext cx="10341735" cy="4282226"/>
          </a:xfrm>
          <a:prstGeom prst="rect">
            <a:avLst/>
          </a:prstGeom>
        </p:spPr>
        <p:txBody>
          <a:bodyPr/>
          <a:lstStyle/>
          <a:p>
            <a:r>
              <a:rPr lang="en-US" dirty="0"/>
              <a:t>The code below shows a way to check if a URL address syntax is valid (this regular expression also allows dashes in the URL). If the URL address syntax is not valid, then store an error message:</a:t>
            </a:r>
          </a:p>
          <a:p>
            <a:r>
              <a:rPr lang="en-US" dirty="0"/>
              <a:t>$website = </a:t>
            </a:r>
            <a:r>
              <a:rPr lang="en-US" dirty="0" err="1"/>
              <a:t>test_input</a:t>
            </a:r>
            <a:r>
              <a:rPr lang="en-US" dirty="0"/>
              <a:t>($_POST["website"]);</a:t>
            </a:r>
            <a:br>
              <a:rPr lang="en-US" dirty="0"/>
            </a:br>
            <a:r>
              <a:rPr lang="en-US" dirty="0"/>
              <a:t>if (!</a:t>
            </a:r>
            <a:r>
              <a:rPr lang="en-US" dirty="0" err="1"/>
              <a:t>preg_match</a:t>
            </a:r>
            <a:r>
              <a:rPr lang="en-US" dirty="0"/>
              <a:t>("/\b(?:(?:https?|ftp):\/\/|www\.)[-a-z0-9+&amp;@#\/%?=~_|!:,.;]*[-a-z0-9+&amp;@#\/%=~_|]/</a:t>
            </a:r>
            <a:r>
              <a:rPr lang="en-US" dirty="0" err="1"/>
              <a:t>i",$website</a:t>
            </a:r>
            <a:r>
              <a:rPr lang="en-US" dirty="0"/>
              <a:t>)) {</a:t>
            </a:r>
            <a:br>
              <a:rPr lang="en-US" dirty="0"/>
            </a:br>
            <a:r>
              <a:rPr lang="en-US" dirty="0"/>
              <a:t>  $</a:t>
            </a:r>
            <a:r>
              <a:rPr lang="en-US" dirty="0" err="1"/>
              <a:t>websiteErr</a:t>
            </a:r>
            <a:r>
              <a:rPr lang="en-US" dirty="0"/>
              <a:t> = "Invalid URL"; </a:t>
            </a:r>
            <a:br>
              <a:rPr lang="en-US" dirty="0"/>
            </a:br>
            <a:r>
              <a:rPr lang="en-US" dirty="0"/>
              <a:t>}</a:t>
            </a:r>
          </a:p>
          <a:p>
            <a:endParaRPr lang="ar-SA" dirty="0"/>
          </a:p>
        </p:txBody>
      </p:sp>
    </p:spTree>
    <p:extLst>
      <p:ext uri="{BB962C8B-B14F-4D97-AF65-F5344CB8AC3E}">
        <p14:creationId xmlns:p14="http://schemas.microsoft.com/office/powerpoint/2010/main" val="4262335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720" t="12284" r="23159" b="4742"/>
          <a:stretch/>
        </p:blipFill>
        <p:spPr bwMode="auto">
          <a:xfrm>
            <a:off x="2514601" y="407276"/>
            <a:ext cx="7302062" cy="606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293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16676" y="800808"/>
            <a:ext cx="10032642" cy="5489448"/>
          </a:xfrm>
          <a:prstGeom prst="rect">
            <a:avLst/>
          </a:prstGeom>
        </p:spPr>
        <p:txBody>
          <a:bodyPr>
            <a:normAutofit lnSpcReduction="10000"/>
          </a:bodyPr>
          <a:lstStyle/>
          <a:p>
            <a:pPr marL="0" indent="0">
              <a:buNone/>
            </a:pPr>
            <a:r>
              <a:rPr lang="en-US" dirty="0"/>
              <a:t>Name: &lt;input type="text" name="name" value="&lt;?</a:t>
            </a:r>
            <a:r>
              <a:rPr lang="en-US" dirty="0" err="1"/>
              <a:t>php</a:t>
            </a:r>
            <a:r>
              <a:rPr lang="en-US" dirty="0"/>
              <a:t> echo $name;?&gt;"&gt;</a:t>
            </a:r>
            <a:br>
              <a:rPr lang="en-US" dirty="0"/>
            </a:br>
            <a:r>
              <a:rPr lang="en-US" dirty="0"/>
              <a:t/>
            </a:r>
            <a:br>
              <a:rPr lang="en-US" dirty="0"/>
            </a:br>
            <a:r>
              <a:rPr lang="en-US" dirty="0"/>
              <a:t>E-mail: &lt;input type="text" name="email" value="&lt;?</a:t>
            </a:r>
            <a:r>
              <a:rPr lang="en-US" dirty="0" err="1"/>
              <a:t>php</a:t>
            </a:r>
            <a:r>
              <a:rPr lang="en-US" dirty="0"/>
              <a:t> echo $email;?&gt;"&gt;</a:t>
            </a:r>
            <a:br>
              <a:rPr lang="en-US" dirty="0"/>
            </a:br>
            <a:r>
              <a:rPr lang="en-US" dirty="0"/>
              <a:t/>
            </a:r>
            <a:br>
              <a:rPr lang="en-US" dirty="0"/>
            </a:br>
            <a:r>
              <a:rPr lang="en-US" dirty="0"/>
              <a:t>Website: &lt;input type="text" name="website" value="&lt;?</a:t>
            </a:r>
            <a:r>
              <a:rPr lang="en-US" dirty="0" err="1"/>
              <a:t>php</a:t>
            </a:r>
            <a:r>
              <a:rPr lang="en-US" dirty="0"/>
              <a:t> echo $website;?&gt;"&gt;</a:t>
            </a:r>
            <a:br>
              <a:rPr lang="en-US" dirty="0"/>
            </a:br>
            <a:r>
              <a:rPr lang="en-US" dirty="0"/>
              <a:t/>
            </a:r>
            <a:br>
              <a:rPr lang="en-US" dirty="0"/>
            </a:br>
            <a:r>
              <a:rPr lang="en-US" dirty="0"/>
              <a:t>Comment: &lt;</a:t>
            </a:r>
            <a:r>
              <a:rPr lang="en-US" dirty="0" err="1"/>
              <a:t>textarea</a:t>
            </a:r>
            <a:r>
              <a:rPr lang="en-US" dirty="0"/>
              <a:t> name="comment" rows="5" cols="40"&gt;&lt;?</a:t>
            </a:r>
            <a:r>
              <a:rPr lang="en-US" dirty="0" err="1"/>
              <a:t>php</a:t>
            </a:r>
            <a:r>
              <a:rPr lang="en-US" dirty="0"/>
              <a:t> echo $comment;?&gt;&lt;/</a:t>
            </a:r>
            <a:r>
              <a:rPr lang="en-US" dirty="0" err="1"/>
              <a:t>textarea</a:t>
            </a:r>
            <a:r>
              <a:rPr lang="en-US" dirty="0"/>
              <a:t>&gt;</a:t>
            </a:r>
            <a:br>
              <a:rPr lang="en-US" dirty="0"/>
            </a:br>
            <a:r>
              <a:rPr lang="en-US" dirty="0"/>
              <a:t/>
            </a:r>
            <a:br>
              <a:rPr lang="en-US" dirty="0"/>
            </a:br>
            <a:r>
              <a:rPr lang="en-US" dirty="0"/>
              <a:t>Gender:</a:t>
            </a:r>
            <a:br>
              <a:rPr lang="en-US" dirty="0"/>
            </a:br>
            <a:r>
              <a:rPr lang="en-US" dirty="0"/>
              <a:t>&lt;input type="radio" name="gender"</a:t>
            </a:r>
            <a:br>
              <a:rPr lang="en-US" dirty="0"/>
            </a:br>
            <a:r>
              <a:rPr lang="en-US" dirty="0"/>
              <a:t>&lt;?</a:t>
            </a:r>
            <a:r>
              <a:rPr lang="en-US" dirty="0" err="1"/>
              <a:t>php</a:t>
            </a:r>
            <a:r>
              <a:rPr lang="en-US" dirty="0"/>
              <a:t> if (</a:t>
            </a:r>
            <a:r>
              <a:rPr lang="en-US" dirty="0" err="1"/>
              <a:t>isset</a:t>
            </a:r>
            <a:r>
              <a:rPr lang="en-US" dirty="0"/>
              <a:t>($gender) &amp;&amp; $gender=="female") echo "checked";?&gt;</a:t>
            </a:r>
            <a:br>
              <a:rPr lang="en-US" dirty="0"/>
            </a:br>
            <a:r>
              <a:rPr lang="en-US" dirty="0"/>
              <a:t>value="female"&gt;Female</a:t>
            </a:r>
            <a:br>
              <a:rPr lang="en-US" dirty="0"/>
            </a:br>
            <a:r>
              <a:rPr lang="en-US" dirty="0"/>
              <a:t>&lt;input type="radio" name="gender"</a:t>
            </a:r>
            <a:br>
              <a:rPr lang="en-US" dirty="0"/>
            </a:br>
            <a:r>
              <a:rPr lang="en-US" dirty="0"/>
              <a:t>&lt;?</a:t>
            </a:r>
            <a:r>
              <a:rPr lang="en-US" dirty="0" err="1"/>
              <a:t>php</a:t>
            </a:r>
            <a:r>
              <a:rPr lang="en-US" dirty="0"/>
              <a:t> if (</a:t>
            </a:r>
            <a:r>
              <a:rPr lang="en-US" dirty="0" err="1"/>
              <a:t>isset</a:t>
            </a:r>
            <a:r>
              <a:rPr lang="en-US" dirty="0"/>
              <a:t>($gender) &amp;&amp; $gender=="male") echo "checked";?&gt;</a:t>
            </a:r>
            <a:br>
              <a:rPr lang="en-US" dirty="0"/>
            </a:br>
            <a:r>
              <a:rPr lang="en-US" dirty="0"/>
              <a:t>value="male"&gt;Male</a:t>
            </a:r>
            <a:endParaRPr lang="ar-SA" dirty="0"/>
          </a:p>
        </p:txBody>
      </p:sp>
    </p:spTree>
    <p:extLst>
      <p:ext uri="{BB962C8B-B14F-4D97-AF65-F5344CB8AC3E}">
        <p14:creationId xmlns:p14="http://schemas.microsoft.com/office/powerpoint/2010/main" val="3459281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a:t>
            </a:r>
            <a:r>
              <a:rPr lang="en-US" dirty="0"/>
              <a:t>Sessions</a:t>
            </a:r>
            <a:endParaRPr lang="ar-EG" dirty="0"/>
          </a:p>
        </p:txBody>
      </p:sp>
      <p:sp>
        <p:nvSpPr>
          <p:cNvPr id="3" name="Subtitle 2"/>
          <p:cNvSpPr>
            <a:spLocks noGrp="1"/>
          </p:cNvSpPr>
          <p:nvPr>
            <p:ph type="subTitle" idx="1"/>
          </p:nvPr>
        </p:nvSpPr>
        <p:spPr/>
        <p:txBody>
          <a:bodyPr/>
          <a:lstStyle/>
          <a:p>
            <a:endParaRPr lang="ar-EG"/>
          </a:p>
        </p:txBody>
      </p:sp>
    </p:spTree>
    <p:extLst>
      <p:ext uri="{BB962C8B-B14F-4D97-AF65-F5344CB8AC3E}">
        <p14:creationId xmlns:p14="http://schemas.microsoft.com/office/powerpoint/2010/main" val="3481093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89066"/>
          </a:xfrm>
        </p:spPr>
        <p:txBody>
          <a:bodyPr>
            <a:normAutofit fontScale="90000"/>
          </a:bodyPr>
          <a:lstStyle/>
          <a:p>
            <a:r>
              <a:rPr lang="en-US" dirty="0" smtClean="0"/>
              <a:t>PHP </a:t>
            </a:r>
            <a:r>
              <a:rPr lang="en-US" dirty="0"/>
              <a:t>Sessions</a:t>
            </a:r>
            <a:endParaRPr lang="ar-EG" dirty="0"/>
          </a:p>
        </p:txBody>
      </p:sp>
      <p:sp>
        <p:nvSpPr>
          <p:cNvPr id="3" name="Content Placeholder 2"/>
          <p:cNvSpPr>
            <a:spLocks noGrp="1"/>
          </p:cNvSpPr>
          <p:nvPr>
            <p:ph idx="4294967295"/>
          </p:nvPr>
        </p:nvSpPr>
        <p:spPr>
          <a:xfrm>
            <a:off x="2060620" y="1303084"/>
            <a:ext cx="8127320" cy="4879848"/>
          </a:xfrm>
          <a:prstGeom prst="rect">
            <a:avLst/>
          </a:prstGeom>
        </p:spPr>
        <p:txBody>
          <a:bodyPr>
            <a:noAutofit/>
          </a:bodyPr>
          <a:lstStyle/>
          <a:p>
            <a:pPr marL="0" indent="0">
              <a:lnSpc>
                <a:spcPct val="100000"/>
              </a:lnSpc>
              <a:buNone/>
            </a:pPr>
            <a:r>
              <a:rPr lang="en-US" sz="1600" dirty="0"/>
              <a:t> &lt;?</a:t>
            </a:r>
            <a:r>
              <a:rPr lang="en-US" sz="1600" dirty="0" err="1"/>
              <a:t>php</a:t>
            </a:r>
            <a:endParaRPr lang="en-US" sz="1600" dirty="0"/>
          </a:p>
          <a:p>
            <a:pPr marL="0" indent="0">
              <a:lnSpc>
                <a:spcPct val="100000"/>
              </a:lnSpc>
              <a:buNone/>
            </a:pPr>
            <a:r>
              <a:rPr lang="en-US" sz="1600" dirty="0"/>
              <a:t>// Start the session</a:t>
            </a:r>
          </a:p>
          <a:p>
            <a:pPr marL="0" indent="0">
              <a:lnSpc>
                <a:spcPct val="100000"/>
              </a:lnSpc>
              <a:buNone/>
            </a:pPr>
            <a:r>
              <a:rPr lang="en-US" sz="1600" dirty="0" err="1"/>
              <a:t>session_start</a:t>
            </a:r>
            <a:r>
              <a:rPr lang="en-US" sz="1600" dirty="0"/>
              <a:t>();</a:t>
            </a:r>
          </a:p>
          <a:p>
            <a:pPr marL="0" indent="0">
              <a:lnSpc>
                <a:spcPct val="100000"/>
              </a:lnSpc>
              <a:buNone/>
            </a:pPr>
            <a:r>
              <a:rPr lang="en-US" sz="1600" dirty="0"/>
              <a:t>?&gt;</a:t>
            </a:r>
          </a:p>
          <a:p>
            <a:pPr marL="0" indent="0">
              <a:lnSpc>
                <a:spcPct val="100000"/>
              </a:lnSpc>
              <a:buNone/>
            </a:pPr>
            <a:r>
              <a:rPr lang="en-US" sz="1600" dirty="0"/>
              <a:t>&lt;!DOCTYPE html&gt;</a:t>
            </a:r>
          </a:p>
          <a:p>
            <a:pPr marL="0" indent="0">
              <a:lnSpc>
                <a:spcPct val="100000"/>
              </a:lnSpc>
              <a:buNone/>
            </a:pPr>
            <a:r>
              <a:rPr lang="en-US" sz="1600" dirty="0"/>
              <a:t>&lt;html</a:t>
            </a:r>
            <a:r>
              <a:rPr lang="en-US" sz="1600" dirty="0" smtClean="0"/>
              <a:t>&gt; &lt;</a:t>
            </a:r>
            <a:r>
              <a:rPr lang="en-US" sz="1600" dirty="0"/>
              <a:t>body</a:t>
            </a:r>
            <a:r>
              <a:rPr lang="en-US" sz="1600" dirty="0" smtClean="0"/>
              <a:t>&gt;</a:t>
            </a:r>
            <a:endParaRPr lang="en-US" sz="1600" dirty="0"/>
          </a:p>
          <a:p>
            <a:pPr marL="0" indent="0">
              <a:lnSpc>
                <a:spcPct val="100000"/>
              </a:lnSpc>
              <a:buNone/>
            </a:pPr>
            <a:r>
              <a:rPr lang="en-US" sz="1600" dirty="0"/>
              <a:t>&lt;?</a:t>
            </a:r>
            <a:r>
              <a:rPr lang="en-US" sz="1600" dirty="0" err="1"/>
              <a:t>php</a:t>
            </a:r>
            <a:endParaRPr lang="en-US" sz="1600" dirty="0"/>
          </a:p>
          <a:p>
            <a:pPr marL="0" indent="0">
              <a:lnSpc>
                <a:spcPct val="100000"/>
              </a:lnSpc>
              <a:buNone/>
            </a:pPr>
            <a:r>
              <a:rPr lang="en-US" sz="1600" dirty="0"/>
              <a:t>// Set session variables</a:t>
            </a:r>
          </a:p>
          <a:p>
            <a:pPr marL="0" indent="0">
              <a:lnSpc>
                <a:spcPct val="100000"/>
              </a:lnSpc>
              <a:buNone/>
            </a:pPr>
            <a:r>
              <a:rPr lang="en-US" sz="1600" dirty="0"/>
              <a:t>$_SESSION["</a:t>
            </a:r>
            <a:r>
              <a:rPr lang="en-US" sz="1600" dirty="0" err="1"/>
              <a:t>favcolor</a:t>
            </a:r>
            <a:r>
              <a:rPr lang="en-US" sz="1600" dirty="0"/>
              <a:t>"] = "green";</a:t>
            </a:r>
          </a:p>
          <a:p>
            <a:pPr marL="0" indent="0">
              <a:lnSpc>
                <a:spcPct val="100000"/>
              </a:lnSpc>
              <a:buNone/>
            </a:pPr>
            <a:r>
              <a:rPr lang="en-US" sz="1600" dirty="0"/>
              <a:t>$_SESSION["</a:t>
            </a:r>
            <a:r>
              <a:rPr lang="en-US" sz="1600" dirty="0" err="1"/>
              <a:t>favanimal</a:t>
            </a:r>
            <a:r>
              <a:rPr lang="en-US" sz="1600" dirty="0"/>
              <a:t>"] = "cat";</a:t>
            </a:r>
          </a:p>
          <a:p>
            <a:pPr marL="0" indent="0">
              <a:lnSpc>
                <a:spcPct val="100000"/>
              </a:lnSpc>
              <a:buNone/>
            </a:pPr>
            <a:r>
              <a:rPr lang="en-US" sz="1600" dirty="0"/>
              <a:t>echo "Session variables are set.";</a:t>
            </a:r>
          </a:p>
          <a:p>
            <a:pPr marL="0" indent="0">
              <a:lnSpc>
                <a:spcPct val="100000"/>
              </a:lnSpc>
              <a:buNone/>
            </a:pPr>
            <a:r>
              <a:rPr lang="en-US" sz="1600" dirty="0"/>
              <a:t>?&gt;</a:t>
            </a:r>
          </a:p>
          <a:p>
            <a:pPr marL="0" indent="0">
              <a:lnSpc>
                <a:spcPct val="100000"/>
              </a:lnSpc>
              <a:buNone/>
            </a:pPr>
            <a:r>
              <a:rPr lang="en-US" sz="1600" dirty="0" smtClean="0"/>
              <a:t>&lt;/</a:t>
            </a:r>
            <a:r>
              <a:rPr lang="en-US" sz="1600" dirty="0"/>
              <a:t>body&gt;</a:t>
            </a:r>
          </a:p>
          <a:p>
            <a:pPr marL="0" indent="0">
              <a:lnSpc>
                <a:spcPct val="100000"/>
              </a:lnSpc>
              <a:buNone/>
            </a:pPr>
            <a:r>
              <a:rPr lang="en-US" sz="1600" dirty="0"/>
              <a:t>&lt;/html&gt; </a:t>
            </a:r>
            <a:endParaRPr lang="ar-EG" sz="1600" dirty="0"/>
          </a:p>
        </p:txBody>
      </p:sp>
    </p:spTree>
    <p:extLst>
      <p:ext uri="{BB962C8B-B14F-4D97-AF65-F5344CB8AC3E}">
        <p14:creationId xmlns:p14="http://schemas.microsoft.com/office/powerpoint/2010/main" val="1155400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Cookies</a:t>
            </a:r>
            <a:endParaRPr lang="ar-EG" dirty="0"/>
          </a:p>
        </p:txBody>
      </p:sp>
      <p:sp>
        <p:nvSpPr>
          <p:cNvPr id="3" name="Subtitle 2"/>
          <p:cNvSpPr>
            <a:spLocks noGrp="1"/>
          </p:cNvSpPr>
          <p:nvPr>
            <p:ph type="subTitle" idx="1"/>
          </p:nvPr>
        </p:nvSpPr>
        <p:spPr/>
        <p:txBody>
          <a:bodyPr/>
          <a:lstStyle/>
          <a:p>
            <a:endParaRPr lang="ar-EG"/>
          </a:p>
        </p:txBody>
      </p:sp>
    </p:spTree>
    <p:extLst>
      <p:ext uri="{BB962C8B-B14F-4D97-AF65-F5344CB8AC3E}">
        <p14:creationId xmlns:p14="http://schemas.microsoft.com/office/powerpoint/2010/main" val="96297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a:t>
            </a:r>
            <a:r>
              <a:rPr lang="en-US" dirty="0" smtClean="0"/>
              <a:t>GLOBALS</a:t>
            </a:r>
            <a:endParaRPr lang="ar-SA" dirty="0"/>
          </a:p>
        </p:txBody>
      </p:sp>
      <p:sp>
        <p:nvSpPr>
          <p:cNvPr id="3" name="Content Placeholder 2"/>
          <p:cNvSpPr>
            <a:spLocks noGrp="1"/>
          </p:cNvSpPr>
          <p:nvPr>
            <p:ph idx="4294967295"/>
          </p:nvPr>
        </p:nvSpPr>
        <p:spPr>
          <a:xfrm>
            <a:off x="1434492" y="2511379"/>
            <a:ext cx="9843734" cy="2678807"/>
          </a:xfrm>
          <a:prstGeom prst="rect">
            <a:avLst/>
          </a:prstGeom>
        </p:spPr>
        <p:txBody>
          <a:bodyPr/>
          <a:lstStyle/>
          <a:p>
            <a:r>
              <a:rPr lang="en-US" dirty="0"/>
              <a:t>$GLOBALS is a PHP super global variable which is used to access global variables from anywhere in the PHP script (also from within functions or methods</a:t>
            </a:r>
            <a:r>
              <a:rPr lang="en-US" dirty="0" smtClean="0"/>
              <a:t>).</a:t>
            </a:r>
          </a:p>
          <a:p>
            <a:r>
              <a:rPr lang="en-US" dirty="0"/>
              <a:t>PHP stores all global variables in an array called $GLOBALS[</a:t>
            </a:r>
            <a:r>
              <a:rPr lang="en-US" i="1" dirty="0"/>
              <a:t>index</a:t>
            </a:r>
            <a:r>
              <a:rPr lang="en-US" dirty="0"/>
              <a:t>]. The </a:t>
            </a:r>
            <a:r>
              <a:rPr lang="en-US" i="1" dirty="0"/>
              <a:t>index</a:t>
            </a:r>
            <a:r>
              <a:rPr lang="en-US" dirty="0"/>
              <a:t> holds the name of the variable.</a:t>
            </a:r>
            <a:endParaRPr lang="ar-SA" dirty="0"/>
          </a:p>
        </p:txBody>
      </p:sp>
    </p:spTree>
    <p:extLst>
      <p:ext uri="{BB962C8B-B14F-4D97-AF65-F5344CB8AC3E}">
        <p14:creationId xmlns:p14="http://schemas.microsoft.com/office/powerpoint/2010/main" val="274392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Cookies With PHP</a:t>
            </a:r>
            <a:endParaRPr lang="ar-EG" dirty="0"/>
          </a:p>
        </p:txBody>
      </p:sp>
      <p:sp>
        <p:nvSpPr>
          <p:cNvPr id="3" name="Content Placeholder 2"/>
          <p:cNvSpPr>
            <a:spLocks noGrp="1"/>
          </p:cNvSpPr>
          <p:nvPr>
            <p:ph idx="4294967295"/>
          </p:nvPr>
        </p:nvSpPr>
        <p:spPr>
          <a:xfrm>
            <a:off x="1730705" y="2471670"/>
            <a:ext cx="8791333" cy="2615485"/>
          </a:xfrm>
          <a:prstGeom prst="rect">
            <a:avLst/>
          </a:prstGeom>
        </p:spPr>
        <p:txBody>
          <a:bodyPr/>
          <a:lstStyle/>
          <a:p>
            <a:pPr marL="0" indent="0">
              <a:buNone/>
            </a:pPr>
            <a:r>
              <a:rPr lang="en-US" dirty="0"/>
              <a:t>Syntax</a:t>
            </a:r>
          </a:p>
          <a:p>
            <a:pPr marL="0" indent="0">
              <a:buNone/>
            </a:pPr>
            <a:r>
              <a:rPr lang="en-US" dirty="0" err="1"/>
              <a:t>setcookie</a:t>
            </a:r>
            <a:r>
              <a:rPr lang="en-US" dirty="0"/>
              <a:t>(name, value, expire, path, domain, secure, </a:t>
            </a:r>
            <a:r>
              <a:rPr lang="en-US" dirty="0" err="1"/>
              <a:t>httponly</a:t>
            </a:r>
            <a:r>
              <a:rPr lang="en-US" dirty="0"/>
              <a:t>);</a:t>
            </a:r>
            <a:endParaRPr lang="ar-EG" dirty="0"/>
          </a:p>
        </p:txBody>
      </p:sp>
    </p:spTree>
    <p:extLst>
      <p:ext uri="{BB962C8B-B14F-4D97-AF65-F5344CB8AC3E}">
        <p14:creationId xmlns:p14="http://schemas.microsoft.com/office/powerpoint/2010/main" val="1998408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57589" y="1030309"/>
            <a:ext cx="8575183" cy="5138428"/>
          </a:xfrm>
          <a:prstGeom prst="rect">
            <a:avLst/>
          </a:prstGeom>
        </p:spPr>
        <p:txBody>
          <a:bodyPr>
            <a:normAutofit fontScale="85000" lnSpcReduction="20000"/>
          </a:bodyPr>
          <a:lstStyle/>
          <a:p>
            <a:pPr marL="0" indent="0">
              <a:buNone/>
            </a:pPr>
            <a:r>
              <a:rPr lang="en-US" dirty="0"/>
              <a:t>&lt;?</a:t>
            </a:r>
            <a:r>
              <a:rPr lang="en-US" dirty="0" err="1"/>
              <a:t>php</a:t>
            </a:r>
            <a:r>
              <a:rPr lang="en-US" dirty="0"/>
              <a:t/>
            </a:r>
            <a:br>
              <a:rPr lang="en-US" dirty="0"/>
            </a:br>
            <a:r>
              <a:rPr lang="en-US" dirty="0"/>
              <a:t>$</a:t>
            </a:r>
            <a:r>
              <a:rPr lang="en-US" dirty="0" err="1"/>
              <a:t>cookie_name</a:t>
            </a:r>
            <a:r>
              <a:rPr lang="en-US" dirty="0"/>
              <a:t> = "user";</a:t>
            </a:r>
            <a:br>
              <a:rPr lang="en-US" dirty="0"/>
            </a:br>
            <a:r>
              <a:rPr lang="en-US" dirty="0"/>
              <a:t>$</a:t>
            </a:r>
            <a:r>
              <a:rPr lang="en-US" dirty="0" err="1"/>
              <a:t>cookie_value</a:t>
            </a:r>
            <a:r>
              <a:rPr lang="en-US" dirty="0"/>
              <a:t> = "John Doe";</a:t>
            </a:r>
            <a:br>
              <a:rPr lang="en-US" dirty="0"/>
            </a:br>
            <a:r>
              <a:rPr lang="en-US" dirty="0" err="1"/>
              <a:t>setcookie</a:t>
            </a:r>
            <a:r>
              <a:rPr lang="en-US" dirty="0"/>
              <a:t>($</a:t>
            </a:r>
            <a:r>
              <a:rPr lang="en-US" dirty="0" err="1"/>
              <a:t>cookie_name</a:t>
            </a:r>
            <a:r>
              <a:rPr lang="en-US" dirty="0"/>
              <a:t>, $</a:t>
            </a:r>
            <a:r>
              <a:rPr lang="en-US" dirty="0" err="1"/>
              <a:t>cookie_value</a:t>
            </a:r>
            <a:r>
              <a:rPr lang="en-US" dirty="0"/>
              <a:t>, time() + (86400 * 30), "/"); // 86400 = 1 day</a:t>
            </a:r>
            <a:br>
              <a:rPr lang="en-US" dirty="0"/>
            </a:br>
            <a:r>
              <a:rPr lang="en-US" dirty="0"/>
              <a:t>?&gt;</a:t>
            </a:r>
            <a:br>
              <a:rPr lang="en-US" dirty="0"/>
            </a:br>
            <a:r>
              <a:rPr lang="en-US" dirty="0"/>
              <a:t>&lt;html&gt;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if(!</a:t>
            </a:r>
            <a:r>
              <a:rPr lang="en-US" dirty="0" err="1"/>
              <a:t>isset</a:t>
            </a:r>
            <a:r>
              <a:rPr lang="en-US" dirty="0"/>
              <a:t>($_COOKIE[$</a:t>
            </a:r>
            <a:r>
              <a:rPr lang="en-US" dirty="0" err="1"/>
              <a:t>cookie_name</a:t>
            </a:r>
            <a:r>
              <a:rPr lang="en-US" dirty="0"/>
              <a:t>])) {</a:t>
            </a:r>
            <a:br>
              <a:rPr lang="en-US" dirty="0"/>
            </a:br>
            <a:r>
              <a:rPr lang="en-US" dirty="0"/>
              <a:t>    echo "Cookie named '" . $</a:t>
            </a:r>
            <a:r>
              <a:rPr lang="en-US" dirty="0" err="1"/>
              <a:t>cookie_name</a:t>
            </a:r>
            <a:r>
              <a:rPr lang="en-US" dirty="0"/>
              <a:t> . "' is not set!";</a:t>
            </a:r>
            <a:br>
              <a:rPr lang="en-US" dirty="0"/>
            </a:br>
            <a:r>
              <a:rPr lang="en-US" dirty="0"/>
              <a:t>} else {</a:t>
            </a:r>
            <a:br>
              <a:rPr lang="en-US" dirty="0"/>
            </a:br>
            <a:r>
              <a:rPr lang="en-US" dirty="0"/>
              <a:t>    echo "Cookie '" . $</a:t>
            </a:r>
            <a:r>
              <a:rPr lang="en-US" dirty="0" err="1"/>
              <a:t>cookie_name</a:t>
            </a:r>
            <a:r>
              <a:rPr lang="en-US" dirty="0"/>
              <a:t> . "' is set!&lt;</a:t>
            </a:r>
            <a:r>
              <a:rPr lang="en-US" dirty="0" err="1"/>
              <a:t>br</a:t>
            </a:r>
            <a:r>
              <a:rPr lang="en-US" dirty="0"/>
              <a:t>&gt;";</a:t>
            </a:r>
            <a:br>
              <a:rPr lang="en-US" dirty="0"/>
            </a:br>
            <a:r>
              <a:rPr lang="en-US" dirty="0"/>
              <a:t>    echo "Value is: " . $_COOKIE[$</a:t>
            </a:r>
            <a:r>
              <a:rPr lang="en-US" dirty="0" err="1"/>
              <a:t>cookie_name</a:t>
            </a:r>
            <a:r>
              <a:rPr lang="en-US" dirty="0"/>
              <a:t>];</a:t>
            </a:r>
            <a:br>
              <a:rPr lang="en-US" dirty="0"/>
            </a:br>
            <a:r>
              <a:rPr lang="en-US" dirty="0"/>
              <a:t>}</a:t>
            </a:r>
            <a:br>
              <a:rPr lang="en-US" dirty="0"/>
            </a:br>
            <a:r>
              <a:rPr lang="en-US" dirty="0"/>
              <a:t>?&gt;</a:t>
            </a:r>
            <a:br>
              <a:rPr lang="en-US" dirty="0"/>
            </a:br>
            <a:r>
              <a:rPr lang="en-US" dirty="0"/>
              <a:t/>
            </a:r>
            <a:br>
              <a:rPr lang="en-US" dirty="0"/>
            </a:br>
            <a:r>
              <a:rPr lang="en-US" dirty="0"/>
              <a:t>&lt;/body&gt;</a:t>
            </a:r>
            <a:br>
              <a:rPr lang="en-US" dirty="0"/>
            </a:br>
            <a:r>
              <a:rPr lang="en-US" dirty="0"/>
              <a:t>&lt;/html&gt; </a:t>
            </a:r>
          </a:p>
          <a:p>
            <a:pPr marL="0" indent="0">
              <a:buNone/>
            </a:pPr>
            <a:endParaRPr lang="ar-EG" dirty="0"/>
          </a:p>
        </p:txBody>
      </p:sp>
    </p:spTree>
    <p:extLst>
      <p:ext uri="{BB962C8B-B14F-4D97-AF65-F5344CB8AC3E}">
        <p14:creationId xmlns:p14="http://schemas.microsoft.com/office/powerpoint/2010/main" val="4069151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 Cookie</a:t>
            </a:r>
            <a:endParaRPr lang="ar-EG" dirty="0"/>
          </a:p>
        </p:txBody>
      </p:sp>
      <p:sp>
        <p:nvSpPr>
          <p:cNvPr id="3" name="Content Placeholder 2"/>
          <p:cNvSpPr>
            <a:spLocks noGrp="1"/>
          </p:cNvSpPr>
          <p:nvPr>
            <p:ph idx="4294967295"/>
          </p:nvPr>
        </p:nvSpPr>
        <p:spPr>
          <a:xfrm>
            <a:off x="2168587" y="1637935"/>
            <a:ext cx="8183880" cy="4187952"/>
          </a:xfrm>
          <a:prstGeom prst="rect">
            <a:avLst/>
          </a:prstGeom>
        </p:spPr>
        <p:txBody>
          <a:bodyPr>
            <a:normAutofit fontScale="92500" lnSpcReduction="20000"/>
          </a:bodyPr>
          <a:lstStyle/>
          <a:p>
            <a:pPr marL="0" indent="0">
              <a:buNone/>
            </a:pPr>
            <a:r>
              <a:rPr lang="en-US" dirty="0"/>
              <a:t>&lt;?</a:t>
            </a:r>
            <a:r>
              <a:rPr lang="en-US" dirty="0" err="1"/>
              <a:t>php</a:t>
            </a:r>
            <a:r>
              <a:rPr lang="en-US" dirty="0"/>
              <a:t/>
            </a:r>
            <a:br>
              <a:rPr lang="en-US" dirty="0"/>
            </a:br>
            <a:r>
              <a:rPr lang="en-US" dirty="0"/>
              <a:t>// set the expiration date to one hour ago</a:t>
            </a:r>
            <a:br>
              <a:rPr lang="en-US" dirty="0"/>
            </a:br>
            <a:r>
              <a:rPr lang="en-US" dirty="0" err="1"/>
              <a:t>setcookie</a:t>
            </a:r>
            <a:r>
              <a:rPr lang="en-US" dirty="0"/>
              <a:t>("user", "", time() - 3600);</a:t>
            </a:r>
            <a:br>
              <a:rPr lang="en-US" dirty="0"/>
            </a:br>
            <a:r>
              <a:rPr lang="en-US" dirty="0"/>
              <a:t>?&gt;</a:t>
            </a:r>
            <a:br>
              <a:rPr lang="en-US" dirty="0"/>
            </a:br>
            <a:r>
              <a:rPr lang="en-US" dirty="0"/>
              <a:t>&lt;html&gt;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echo "Cookie 'user' is deleted.";</a:t>
            </a:r>
            <a:br>
              <a:rPr lang="en-US" dirty="0"/>
            </a:br>
            <a:r>
              <a:rPr lang="en-US" dirty="0"/>
              <a:t>?&gt;</a:t>
            </a:r>
            <a:br>
              <a:rPr lang="en-US" dirty="0"/>
            </a:br>
            <a:r>
              <a:rPr lang="en-US" dirty="0"/>
              <a:t/>
            </a:r>
            <a:br>
              <a:rPr lang="en-US" dirty="0"/>
            </a:br>
            <a:r>
              <a:rPr lang="en-US" dirty="0"/>
              <a:t>&lt;/body&gt;</a:t>
            </a:r>
            <a:br>
              <a:rPr lang="en-US" dirty="0"/>
            </a:br>
            <a:r>
              <a:rPr lang="en-US" dirty="0"/>
              <a:t>&lt;/html&gt; </a:t>
            </a:r>
          </a:p>
          <a:p>
            <a:pPr marL="0" indent="0">
              <a:buNone/>
            </a:pPr>
            <a:endParaRPr lang="ar-EG" dirty="0"/>
          </a:p>
        </p:txBody>
      </p:sp>
    </p:spTree>
    <p:extLst>
      <p:ext uri="{BB962C8B-B14F-4D97-AF65-F5344CB8AC3E}">
        <p14:creationId xmlns:p14="http://schemas.microsoft.com/office/powerpoint/2010/main" val="1736561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0940"/>
            <a:ext cx="10364451" cy="875432"/>
          </a:xfrm>
        </p:spPr>
        <p:txBody>
          <a:bodyPr/>
          <a:lstStyle/>
          <a:p>
            <a:r>
              <a:rPr lang="en-US" dirty="0"/>
              <a:t>Check if Cookies are Enabled</a:t>
            </a:r>
            <a:endParaRPr lang="ar-EG" dirty="0"/>
          </a:p>
        </p:txBody>
      </p:sp>
      <p:sp>
        <p:nvSpPr>
          <p:cNvPr id="3" name="Content Placeholder 2"/>
          <p:cNvSpPr>
            <a:spLocks noGrp="1"/>
          </p:cNvSpPr>
          <p:nvPr>
            <p:ph idx="4294967295"/>
          </p:nvPr>
        </p:nvSpPr>
        <p:spPr>
          <a:xfrm>
            <a:off x="2004060" y="1365161"/>
            <a:ext cx="8183880" cy="4924022"/>
          </a:xfrm>
          <a:prstGeom prst="rect">
            <a:avLst/>
          </a:prstGeom>
        </p:spPr>
        <p:txBody>
          <a:bodyPr>
            <a:noAutofit/>
          </a:bodyPr>
          <a:lstStyle/>
          <a:p>
            <a:pPr marL="0" indent="0">
              <a:lnSpc>
                <a:spcPct val="100000"/>
              </a:lnSpc>
              <a:buNone/>
            </a:pPr>
            <a:r>
              <a:rPr lang="en-US" sz="1600" dirty="0"/>
              <a:t> &lt;?</a:t>
            </a:r>
            <a:r>
              <a:rPr lang="en-US" sz="1600" dirty="0" err="1"/>
              <a:t>php</a:t>
            </a:r>
            <a:endParaRPr lang="en-US" sz="1600" dirty="0"/>
          </a:p>
          <a:p>
            <a:pPr marL="0" indent="0">
              <a:lnSpc>
                <a:spcPct val="100000"/>
              </a:lnSpc>
              <a:buNone/>
            </a:pPr>
            <a:r>
              <a:rPr lang="en-US" sz="1600" dirty="0" err="1"/>
              <a:t>setcookie</a:t>
            </a:r>
            <a:r>
              <a:rPr lang="en-US" sz="1600" dirty="0"/>
              <a:t>("</a:t>
            </a:r>
            <a:r>
              <a:rPr lang="en-US" sz="1600" dirty="0" err="1"/>
              <a:t>test_cookie</a:t>
            </a:r>
            <a:r>
              <a:rPr lang="en-US" sz="1600" dirty="0"/>
              <a:t>", "test", time() + 3600, '/');</a:t>
            </a:r>
          </a:p>
          <a:p>
            <a:pPr marL="0" indent="0">
              <a:lnSpc>
                <a:spcPct val="100000"/>
              </a:lnSpc>
              <a:buNone/>
            </a:pPr>
            <a:r>
              <a:rPr lang="en-US" sz="1600" dirty="0"/>
              <a:t>?&gt;</a:t>
            </a:r>
          </a:p>
          <a:p>
            <a:pPr marL="0" indent="0">
              <a:lnSpc>
                <a:spcPct val="100000"/>
              </a:lnSpc>
              <a:buNone/>
            </a:pPr>
            <a:r>
              <a:rPr lang="en-US" sz="1600" dirty="0"/>
              <a:t>&lt;html</a:t>
            </a:r>
            <a:r>
              <a:rPr lang="en-US" sz="1600" dirty="0" smtClean="0"/>
              <a:t>&gt;&lt;</a:t>
            </a:r>
            <a:r>
              <a:rPr lang="en-US" sz="1600" dirty="0"/>
              <a:t>body</a:t>
            </a:r>
            <a:r>
              <a:rPr lang="en-US" sz="1600" dirty="0" smtClean="0"/>
              <a:t>&gt;</a:t>
            </a:r>
            <a:endParaRPr lang="en-US" sz="1600" dirty="0"/>
          </a:p>
          <a:p>
            <a:pPr marL="0" indent="0">
              <a:lnSpc>
                <a:spcPct val="100000"/>
              </a:lnSpc>
              <a:buNone/>
            </a:pPr>
            <a:r>
              <a:rPr lang="en-US" sz="1600" dirty="0"/>
              <a:t>&lt;?</a:t>
            </a:r>
            <a:r>
              <a:rPr lang="en-US" sz="1600" dirty="0" err="1"/>
              <a:t>php</a:t>
            </a:r>
            <a:endParaRPr lang="en-US" sz="1600" dirty="0"/>
          </a:p>
          <a:p>
            <a:pPr marL="0" indent="0">
              <a:lnSpc>
                <a:spcPct val="100000"/>
              </a:lnSpc>
              <a:buNone/>
            </a:pPr>
            <a:r>
              <a:rPr lang="en-US" sz="1600" dirty="0"/>
              <a:t>if(count($_COOKIE) &gt; 0) {</a:t>
            </a:r>
          </a:p>
          <a:p>
            <a:pPr marL="0" indent="0">
              <a:lnSpc>
                <a:spcPct val="100000"/>
              </a:lnSpc>
              <a:buNone/>
            </a:pPr>
            <a:r>
              <a:rPr lang="en-US" sz="1600" dirty="0"/>
              <a:t>    echo "Cookies are enabled.";</a:t>
            </a:r>
          </a:p>
          <a:p>
            <a:pPr marL="0" indent="0">
              <a:lnSpc>
                <a:spcPct val="100000"/>
              </a:lnSpc>
              <a:buNone/>
            </a:pPr>
            <a:r>
              <a:rPr lang="en-US" sz="1600" dirty="0"/>
              <a:t>} else {</a:t>
            </a:r>
          </a:p>
          <a:p>
            <a:pPr marL="0" indent="0">
              <a:lnSpc>
                <a:spcPct val="100000"/>
              </a:lnSpc>
              <a:buNone/>
            </a:pPr>
            <a:r>
              <a:rPr lang="en-US" sz="1600" dirty="0"/>
              <a:t>    echo "Cookies are disabled.";</a:t>
            </a:r>
          </a:p>
          <a:p>
            <a:pPr marL="0" indent="0">
              <a:lnSpc>
                <a:spcPct val="100000"/>
              </a:lnSpc>
              <a:buNone/>
            </a:pPr>
            <a:r>
              <a:rPr lang="en-US" sz="1600" dirty="0"/>
              <a:t>}</a:t>
            </a:r>
          </a:p>
          <a:p>
            <a:pPr marL="0" indent="0">
              <a:lnSpc>
                <a:spcPct val="100000"/>
              </a:lnSpc>
              <a:buNone/>
            </a:pPr>
            <a:r>
              <a:rPr lang="en-US" sz="1600" dirty="0" smtClean="0"/>
              <a:t>?&gt;</a:t>
            </a:r>
            <a:endParaRPr lang="en-US" sz="1600" dirty="0"/>
          </a:p>
          <a:p>
            <a:pPr marL="0" indent="0">
              <a:lnSpc>
                <a:spcPct val="100000"/>
              </a:lnSpc>
              <a:buNone/>
            </a:pPr>
            <a:r>
              <a:rPr lang="en-US" sz="1600" dirty="0"/>
              <a:t>&lt;/body&gt;</a:t>
            </a:r>
          </a:p>
          <a:p>
            <a:pPr marL="0" indent="0">
              <a:lnSpc>
                <a:spcPct val="100000"/>
              </a:lnSpc>
              <a:buNone/>
            </a:pPr>
            <a:r>
              <a:rPr lang="en-US" sz="1600" dirty="0"/>
              <a:t>&lt;/html&gt; </a:t>
            </a:r>
            <a:endParaRPr lang="ar-EG" sz="1600" dirty="0"/>
          </a:p>
        </p:txBody>
      </p:sp>
    </p:spTree>
    <p:extLst>
      <p:ext uri="{BB962C8B-B14F-4D97-AF65-F5344CB8AC3E}">
        <p14:creationId xmlns:p14="http://schemas.microsoft.com/office/powerpoint/2010/main" val="212953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$GLOBALS</a:t>
            </a:r>
            <a:endParaRPr lang="ar-SA" dirty="0"/>
          </a:p>
        </p:txBody>
      </p:sp>
      <p:sp>
        <p:nvSpPr>
          <p:cNvPr id="3" name="Content Placeholder 2"/>
          <p:cNvSpPr>
            <a:spLocks noGrp="1"/>
          </p:cNvSpPr>
          <p:nvPr>
            <p:ph idx="4294967295"/>
          </p:nvPr>
        </p:nvSpPr>
        <p:spPr>
          <a:xfrm>
            <a:off x="2004060" y="1895513"/>
            <a:ext cx="8183880" cy="4187952"/>
          </a:xfrm>
          <a:prstGeom prst="rect">
            <a:avLst/>
          </a:prstGeom>
        </p:spPr>
        <p:txBody>
          <a:bodyPr>
            <a:normAutofit/>
          </a:bodyPr>
          <a:lstStyle/>
          <a:p>
            <a:pPr marL="0" indent="0">
              <a:buNone/>
            </a:pPr>
            <a:r>
              <a:rPr lang="en-US" dirty="0"/>
              <a:t>&lt;?</a:t>
            </a:r>
            <a:r>
              <a:rPr lang="en-US" dirty="0" err="1"/>
              <a:t>php</a:t>
            </a:r>
            <a:r>
              <a:rPr lang="en-US" dirty="0"/>
              <a:t> </a:t>
            </a:r>
            <a:br>
              <a:rPr lang="en-US" dirty="0"/>
            </a:br>
            <a:r>
              <a:rPr lang="en-US" dirty="0"/>
              <a:t>$x = 75; </a:t>
            </a:r>
            <a:br>
              <a:rPr lang="en-US" dirty="0"/>
            </a:br>
            <a:r>
              <a:rPr lang="en-US" dirty="0"/>
              <a:t>$y = 25;</a:t>
            </a:r>
            <a:br>
              <a:rPr lang="en-US" dirty="0"/>
            </a:br>
            <a:r>
              <a:rPr lang="en-US" dirty="0"/>
              <a:t> </a:t>
            </a:r>
            <a:br>
              <a:rPr lang="en-US" dirty="0"/>
            </a:br>
            <a:r>
              <a:rPr lang="en-US" dirty="0"/>
              <a:t>function addition() { </a:t>
            </a:r>
            <a:br>
              <a:rPr lang="en-US" dirty="0"/>
            </a:br>
            <a:r>
              <a:rPr lang="en-US" dirty="0"/>
              <a:t>  $GLOBALS['z'] = $GLOBALS['x'] + $GLOBALS['y']; </a:t>
            </a:r>
            <a:br>
              <a:rPr lang="en-US" dirty="0"/>
            </a:br>
            <a:r>
              <a:rPr lang="en-US" dirty="0"/>
              <a:t>}</a:t>
            </a:r>
            <a:br>
              <a:rPr lang="en-US" dirty="0"/>
            </a:br>
            <a:r>
              <a:rPr lang="en-US" dirty="0"/>
              <a:t> </a:t>
            </a:r>
            <a:br>
              <a:rPr lang="en-US" dirty="0"/>
            </a:br>
            <a:r>
              <a:rPr lang="en-US" dirty="0"/>
              <a:t>addition(); </a:t>
            </a:r>
            <a:br>
              <a:rPr lang="en-US" dirty="0"/>
            </a:br>
            <a:r>
              <a:rPr lang="en-US" dirty="0"/>
              <a:t>echo $z; </a:t>
            </a:r>
            <a:br>
              <a:rPr lang="en-US" dirty="0"/>
            </a:br>
            <a:r>
              <a:rPr lang="en-US" dirty="0"/>
              <a:t>?&gt; </a:t>
            </a:r>
            <a:endParaRPr lang="ar-SA" dirty="0"/>
          </a:p>
        </p:txBody>
      </p:sp>
    </p:spTree>
    <p:extLst>
      <p:ext uri="{BB962C8B-B14F-4D97-AF65-F5344CB8AC3E}">
        <p14:creationId xmlns:p14="http://schemas.microsoft.com/office/powerpoint/2010/main" val="937580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281" y="671848"/>
            <a:ext cx="8183880" cy="701040"/>
          </a:xfrm>
        </p:spPr>
        <p:txBody>
          <a:bodyPr>
            <a:normAutofit/>
          </a:bodyPr>
          <a:lstStyle/>
          <a:p>
            <a:r>
              <a:rPr lang="en-US" dirty="0"/>
              <a:t>PHP $_</a:t>
            </a:r>
            <a:r>
              <a:rPr lang="en-US" dirty="0" smtClean="0"/>
              <a:t>SERVER</a:t>
            </a:r>
            <a:endParaRPr lang="ar-SA" dirty="0"/>
          </a:p>
        </p:txBody>
      </p:sp>
      <p:sp>
        <p:nvSpPr>
          <p:cNvPr id="3" name="Content Placeholder 2"/>
          <p:cNvSpPr>
            <a:spLocks noGrp="1"/>
          </p:cNvSpPr>
          <p:nvPr>
            <p:ph idx="4294967295"/>
          </p:nvPr>
        </p:nvSpPr>
        <p:spPr>
          <a:xfrm>
            <a:off x="1403797" y="1612178"/>
            <a:ext cx="9800823" cy="4956048"/>
          </a:xfrm>
          <a:prstGeom prst="rect">
            <a:avLst/>
          </a:prstGeom>
        </p:spPr>
        <p:txBody>
          <a:bodyPr>
            <a:normAutofit fontScale="92500" lnSpcReduction="20000"/>
          </a:bodyPr>
          <a:lstStyle/>
          <a:p>
            <a:r>
              <a:rPr lang="en-US" dirty="0"/>
              <a:t>$_SERVER is a PHP super global variable which holds information about headers, paths, and script locations. </a:t>
            </a:r>
            <a:endParaRPr lang="en-US" dirty="0" smtClean="0"/>
          </a:p>
          <a:p>
            <a:r>
              <a:rPr lang="en-US" dirty="0"/>
              <a:t>&lt;?</a:t>
            </a:r>
            <a:r>
              <a:rPr lang="en-US" dirty="0" err="1"/>
              <a:t>php</a:t>
            </a:r>
            <a:r>
              <a:rPr lang="en-US" dirty="0"/>
              <a:t> </a:t>
            </a:r>
            <a:br>
              <a:rPr lang="en-US" dirty="0"/>
            </a:br>
            <a:r>
              <a:rPr lang="en-US" dirty="0"/>
              <a:t>echo $_SERVER['PHP_SELF'];</a:t>
            </a:r>
            <a:br>
              <a:rPr lang="en-US" dirty="0"/>
            </a:br>
            <a:r>
              <a:rPr lang="en-US" dirty="0"/>
              <a:t>echo "&lt;</a:t>
            </a:r>
            <a:r>
              <a:rPr lang="en-US" dirty="0" err="1"/>
              <a:t>br</a:t>
            </a:r>
            <a:r>
              <a:rPr lang="en-US" dirty="0"/>
              <a:t>&gt;";</a:t>
            </a:r>
            <a:br>
              <a:rPr lang="en-US" dirty="0"/>
            </a:br>
            <a:r>
              <a:rPr lang="en-US" dirty="0"/>
              <a:t>echo $_SERVER['SERVER_NAME'];</a:t>
            </a:r>
            <a:br>
              <a:rPr lang="en-US" dirty="0"/>
            </a:br>
            <a:r>
              <a:rPr lang="en-US" dirty="0"/>
              <a:t>echo "&lt;</a:t>
            </a:r>
            <a:r>
              <a:rPr lang="en-US" dirty="0" err="1"/>
              <a:t>br</a:t>
            </a:r>
            <a:r>
              <a:rPr lang="en-US" dirty="0"/>
              <a:t>&gt;";</a:t>
            </a:r>
            <a:br>
              <a:rPr lang="en-US" dirty="0"/>
            </a:br>
            <a:r>
              <a:rPr lang="en-US" dirty="0"/>
              <a:t>echo $_SERVER['HTTP_HOST'];</a:t>
            </a:r>
            <a:br>
              <a:rPr lang="en-US" dirty="0"/>
            </a:br>
            <a:r>
              <a:rPr lang="en-US" dirty="0"/>
              <a:t>echo "&lt;</a:t>
            </a:r>
            <a:r>
              <a:rPr lang="en-US" dirty="0" err="1"/>
              <a:t>br</a:t>
            </a:r>
            <a:r>
              <a:rPr lang="en-US" dirty="0"/>
              <a:t>&gt;";</a:t>
            </a:r>
            <a:br>
              <a:rPr lang="en-US" dirty="0"/>
            </a:br>
            <a:r>
              <a:rPr lang="en-US" dirty="0"/>
              <a:t>echo $_SERVER['HTTP_REFERER'];</a:t>
            </a:r>
            <a:br>
              <a:rPr lang="en-US" dirty="0"/>
            </a:br>
            <a:r>
              <a:rPr lang="en-US" dirty="0"/>
              <a:t>echo "&lt;</a:t>
            </a:r>
            <a:r>
              <a:rPr lang="en-US" dirty="0" err="1"/>
              <a:t>br</a:t>
            </a:r>
            <a:r>
              <a:rPr lang="en-US" dirty="0"/>
              <a:t>&gt;";</a:t>
            </a:r>
            <a:br>
              <a:rPr lang="en-US" dirty="0"/>
            </a:br>
            <a:r>
              <a:rPr lang="en-US" dirty="0"/>
              <a:t>echo $_SERVER['HTTP_USER_AGENT'];</a:t>
            </a:r>
            <a:br>
              <a:rPr lang="en-US" dirty="0"/>
            </a:br>
            <a:r>
              <a:rPr lang="en-US" dirty="0"/>
              <a:t>echo "&lt;</a:t>
            </a:r>
            <a:r>
              <a:rPr lang="en-US" dirty="0" err="1"/>
              <a:t>br</a:t>
            </a:r>
            <a:r>
              <a:rPr lang="en-US" dirty="0"/>
              <a:t>&gt;";</a:t>
            </a:r>
            <a:br>
              <a:rPr lang="en-US" dirty="0"/>
            </a:br>
            <a:r>
              <a:rPr lang="en-US" dirty="0"/>
              <a:t>echo $_SERVER['SCRIPT_NAME'];</a:t>
            </a:r>
            <a:br>
              <a:rPr lang="en-US" dirty="0"/>
            </a:br>
            <a:r>
              <a:rPr lang="en-US" dirty="0"/>
              <a:t>?&gt; </a:t>
            </a:r>
            <a:endParaRPr lang="ar-SA" dirty="0"/>
          </a:p>
        </p:txBody>
      </p:sp>
    </p:spTree>
    <p:extLst>
      <p:ext uri="{BB962C8B-B14F-4D97-AF65-F5344CB8AC3E}">
        <p14:creationId xmlns:p14="http://schemas.microsoft.com/office/powerpoint/2010/main" val="422993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897618437"/>
              </p:ext>
            </p:extLst>
          </p:nvPr>
        </p:nvGraphicFramePr>
        <p:xfrm>
          <a:off x="1300766" y="333238"/>
          <a:ext cx="10135673" cy="6420809"/>
        </p:xfrm>
        <a:graphic>
          <a:graphicData uri="http://schemas.openxmlformats.org/drawingml/2006/table">
            <a:tbl>
              <a:tblPr/>
              <a:tblGrid>
                <a:gridCol w="2794716"/>
                <a:gridCol w="7340957"/>
              </a:tblGrid>
              <a:tr h="178477">
                <a:tc>
                  <a:txBody>
                    <a:bodyPr/>
                    <a:lstStyle/>
                    <a:p>
                      <a:pPr algn="ctr"/>
                      <a:r>
                        <a:rPr lang="en-US" sz="1350" b="1" dirty="0">
                          <a:effectLst/>
                        </a:rPr>
                        <a:t>Element/Code</a:t>
                      </a:r>
                    </a:p>
                  </a:txBody>
                  <a:tcPr marL="19497" marR="19497" marT="9748" marB="9748" anchor="ctr">
                    <a:lnL>
                      <a:noFill/>
                    </a:lnL>
                    <a:lnR>
                      <a:noFill/>
                    </a:lnR>
                    <a:lnT>
                      <a:noFill/>
                    </a:lnT>
                    <a:lnB>
                      <a:noFill/>
                    </a:lnB>
                  </a:tcPr>
                </a:tc>
                <a:tc>
                  <a:txBody>
                    <a:bodyPr/>
                    <a:lstStyle/>
                    <a:p>
                      <a:pPr algn="ctr"/>
                      <a:r>
                        <a:rPr lang="en-US" sz="1350" b="1" dirty="0">
                          <a:effectLst/>
                        </a:rPr>
                        <a:t>Description</a:t>
                      </a:r>
                    </a:p>
                  </a:txBody>
                  <a:tcPr marL="19497" marR="19497" marT="9748" marB="9748" anchor="ctr">
                    <a:lnL>
                      <a:noFill/>
                    </a:lnL>
                    <a:lnR>
                      <a:noFill/>
                    </a:lnR>
                    <a:lnT>
                      <a:noFill/>
                    </a:lnT>
                    <a:lnB>
                      <a:noFill/>
                    </a:lnB>
                  </a:tcPr>
                </a:tc>
              </a:tr>
              <a:tr h="195433">
                <a:tc>
                  <a:txBody>
                    <a:bodyPr/>
                    <a:lstStyle/>
                    <a:p>
                      <a:r>
                        <a:rPr lang="en-US" sz="1350" b="0"/>
                        <a:t>$_SERVER['PHP_SELF']</a:t>
                      </a:r>
                    </a:p>
                  </a:txBody>
                  <a:tcPr marL="19497" marR="19497" marT="9748" marB="9748" anchor="ctr">
                    <a:lnL>
                      <a:noFill/>
                    </a:lnL>
                    <a:lnR>
                      <a:noFill/>
                    </a:lnR>
                    <a:lnT>
                      <a:noFill/>
                    </a:lnT>
                    <a:lnB>
                      <a:noFill/>
                    </a:lnB>
                  </a:tcPr>
                </a:tc>
                <a:tc>
                  <a:txBody>
                    <a:bodyPr/>
                    <a:lstStyle/>
                    <a:p>
                      <a:r>
                        <a:rPr lang="en-US" sz="1350" b="0"/>
                        <a:t>Returns the filename of the currently executing script</a:t>
                      </a:r>
                    </a:p>
                  </a:txBody>
                  <a:tcPr marL="19497" marR="19497" marT="9748" marB="9748" anchor="ctr">
                    <a:lnL>
                      <a:noFill/>
                    </a:lnL>
                    <a:lnR>
                      <a:noFill/>
                    </a:lnR>
                    <a:lnT>
                      <a:noFill/>
                    </a:lnT>
                    <a:lnB>
                      <a:noFill/>
                    </a:lnB>
                  </a:tcPr>
                </a:tc>
              </a:tr>
              <a:tr h="279678">
                <a:tc>
                  <a:txBody>
                    <a:bodyPr/>
                    <a:lstStyle/>
                    <a:p>
                      <a:r>
                        <a:rPr lang="en-US" sz="1350" b="0"/>
                        <a:t>$_SERVER['GATEWAY_INTERFACE']</a:t>
                      </a:r>
                    </a:p>
                  </a:txBody>
                  <a:tcPr marL="19497" marR="19497" marT="9748" marB="9748" anchor="ctr">
                    <a:lnL>
                      <a:noFill/>
                    </a:lnL>
                    <a:lnR>
                      <a:noFill/>
                    </a:lnR>
                    <a:lnT>
                      <a:noFill/>
                    </a:lnT>
                    <a:lnB>
                      <a:noFill/>
                    </a:lnB>
                  </a:tcPr>
                </a:tc>
                <a:tc>
                  <a:txBody>
                    <a:bodyPr/>
                    <a:lstStyle/>
                    <a:p>
                      <a:r>
                        <a:rPr lang="en-US" sz="1350" b="0"/>
                        <a:t>Returns the version of the Common Gateway Interface (CGI) the server is using</a:t>
                      </a:r>
                    </a:p>
                  </a:txBody>
                  <a:tcPr marL="19497" marR="19497" marT="9748" marB="9748" anchor="ctr">
                    <a:lnL>
                      <a:noFill/>
                    </a:lnL>
                    <a:lnR>
                      <a:noFill/>
                    </a:lnR>
                    <a:lnT>
                      <a:noFill/>
                    </a:lnT>
                    <a:lnB>
                      <a:noFill/>
                    </a:lnB>
                  </a:tcPr>
                </a:tc>
              </a:tr>
              <a:tr h="195433">
                <a:tc>
                  <a:txBody>
                    <a:bodyPr/>
                    <a:lstStyle/>
                    <a:p>
                      <a:r>
                        <a:rPr lang="en-US" sz="1350" b="0"/>
                        <a:t>$_SERVER['SERVER_ADDR']</a:t>
                      </a:r>
                    </a:p>
                  </a:txBody>
                  <a:tcPr marL="19497" marR="19497" marT="9748" marB="9748" anchor="ctr">
                    <a:lnL>
                      <a:noFill/>
                    </a:lnL>
                    <a:lnR>
                      <a:noFill/>
                    </a:lnR>
                    <a:lnT>
                      <a:noFill/>
                    </a:lnT>
                    <a:lnB>
                      <a:noFill/>
                    </a:lnB>
                  </a:tcPr>
                </a:tc>
                <a:tc>
                  <a:txBody>
                    <a:bodyPr/>
                    <a:lstStyle/>
                    <a:p>
                      <a:r>
                        <a:rPr lang="en-US" sz="1350" b="0"/>
                        <a:t>Returns the IP address of the host server</a:t>
                      </a:r>
                    </a:p>
                  </a:txBody>
                  <a:tcPr marL="19497" marR="19497" marT="9748" marB="9748" anchor="ctr">
                    <a:lnL>
                      <a:noFill/>
                    </a:lnL>
                    <a:lnR>
                      <a:noFill/>
                    </a:lnR>
                    <a:lnT>
                      <a:noFill/>
                    </a:lnT>
                    <a:lnB>
                      <a:noFill/>
                    </a:lnB>
                  </a:tcPr>
                </a:tc>
              </a:tr>
              <a:tr h="195433">
                <a:tc>
                  <a:txBody>
                    <a:bodyPr/>
                    <a:lstStyle/>
                    <a:p>
                      <a:r>
                        <a:rPr lang="en-US" sz="1350" b="0"/>
                        <a:t>$_SERVER['SERVER_NAME']</a:t>
                      </a:r>
                    </a:p>
                  </a:txBody>
                  <a:tcPr marL="19497" marR="19497" marT="9748" marB="9748" anchor="ctr">
                    <a:lnL>
                      <a:noFill/>
                    </a:lnL>
                    <a:lnR>
                      <a:noFill/>
                    </a:lnR>
                    <a:lnT>
                      <a:noFill/>
                    </a:lnT>
                    <a:lnB>
                      <a:noFill/>
                    </a:lnB>
                  </a:tcPr>
                </a:tc>
                <a:tc>
                  <a:txBody>
                    <a:bodyPr/>
                    <a:lstStyle/>
                    <a:p>
                      <a:r>
                        <a:rPr lang="en-US" sz="1350" b="0"/>
                        <a:t>Returns the name of the host server (such as www.w3schools.com)</a:t>
                      </a:r>
                    </a:p>
                  </a:txBody>
                  <a:tcPr marL="19497" marR="19497" marT="9748" marB="9748" anchor="ctr">
                    <a:lnL>
                      <a:noFill/>
                    </a:lnL>
                    <a:lnR>
                      <a:noFill/>
                    </a:lnR>
                    <a:lnT>
                      <a:noFill/>
                    </a:lnT>
                    <a:lnB>
                      <a:noFill/>
                    </a:lnB>
                  </a:tcPr>
                </a:tc>
              </a:tr>
              <a:tr h="195433">
                <a:tc>
                  <a:txBody>
                    <a:bodyPr/>
                    <a:lstStyle/>
                    <a:p>
                      <a:r>
                        <a:rPr lang="en-US" sz="1350" b="0"/>
                        <a:t>$_SERVER['SERVER_SOFTWARE']</a:t>
                      </a:r>
                    </a:p>
                  </a:txBody>
                  <a:tcPr marL="19497" marR="19497" marT="9748" marB="9748" anchor="ctr">
                    <a:lnL>
                      <a:noFill/>
                    </a:lnL>
                    <a:lnR>
                      <a:noFill/>
                    </a:lnR>
                    <a:lnT>
                      <a:noFill/>
                    </a:lnT>
                    <a:lnB>
                      <a:noFill/>
                    </a:lnB>
                  </a:tcPr>
                </a:tc>
                <a:tc>
                  <a:txBody>
                    <a:bodyPr/>
                    <a:lstStyle/>
                    <a:p>
                      <a:r>
                        <a:rPr lang="en-US" sz="1350" b="0"/>
                        <a:t>Returns the server identification string (such as Apache/2.2.24)</a:t>
                      </a:r>
                    </a:p>
                  </a:txBody>
                  <a:tcPr marL="19497" marR="19497" marT="9748" marB="9748" anchor="ctr">
                    <a:lnL>
                      <a:noFill/>
                    </a:lnL>
                    <a:lnR>
                      <a:noFill/>
                    </a:lnR>
                    <a:lnT>
                      <a:noFill/>
                    </a:lnT>
                    <a:lnB>
                      <a:noFill/>
                    </a:lnB>
                  </a:tcPr>
                </a:tc>
              </a:tr>
              <a:tr h="195433">
                <a:tc>
                  <a:txBody>
                    <a:bodyPr/>
                    <a:lstStyle/>
                    <a:p>
                      <a:r>
                        <a:rPr lang="en-US" sz="1350" b="0"/>
                        <a:t>$_SERVER['SERVER_PROTOCOL']</a:t>
                      </a:r>
                    </a:p>
                  </a:txBody>
                  <a:tcPr marL="19497" marR="19497" marT="9748" marB="9748" anchor="ctr">
                    <a:lnL>
                      <a:noFill/>
                    </a:lnL>
                    <a:lnR>
                      <a:noFill/>
                    </a:lnR>
                    <a:lnT>
                      <a:noFill/>
                    </a:lnT>
                    <a:lnB>
                      <a:noFill/>
                    </a:lnB>
                  </a:tcPr>
                </a:tc>
                <a:tc>
                  <a:txBody>
                    <a:bodyPr/>
                    <a:lstStyle/>
                    <a:p>
                      <a:r>
                        <a:rPr lang="en-US" sz="1350" b="0"/>
                        <a:t>Returns the name and revision of the information protocol (such as HTTP/1.1)</a:t>
                      </a:r>
                    </a:p>
                  </a:txBody>
                  <a:tcPr marL="19497" marR="19497" marT="9748" marB="9748" anchor="ctr">
                    <a:lnL>
                      <a:noFill/>
                    </a:lnL>
                    <a:lnR>
                      <a:noFill/>
                    </a:lnR>
                    <a:lnT>
                      <a:noFill/>
                    </a:lnT>
                    <a:lnB>
                      <a:noFill/>
                    </a:lnB>
                  </a:tcPr>
                </a:tc>
              </a:tr>
              <a:tr h="195433">
                <a:tc>
                  <a:txBody>
                    <a:bodyPr/>
                    <a:lstStyle/>
                    <a:p>
                      <a:r>
                        <a:rPr lang="en-US" sz="1350" b="0"/>
                        <a:t>$_SERVER['REQUEST_METHOD']</a:t>
                      </a:r>
                    </a:p>
                  </a:txBody>
                  <a:tcPr marL="19497" marR="19497" marT="9748" marB="9748" anchor="ctr">
                    <a:lnL>
                      <a:noFill/>
                    </a:lnL>
                    <a:lnR>
                      <a:noFill/>
                    </a:lnR>
                    <a:lnT>
                      <a:noFill/>
                    </a:lnT>
                    <a:lnB>
                      <a:noFill/>
                    </a:lnB>
                  </a:tcPr>
                </a:tc>
                <a:tc>
                  <a:txBody>
                    <a:bodyPr/>
                    <a:lstStyle/>
                    <a:p>
                      <a:r>
                        <a:rPr lang="en-US" sz="1350" b="0"/>
                        <a:t>Returns the request method used to access the page (such as POST)</a:t>
                      </a:r>
                    </a:p>
                  </a:txBody>
                  <a:tcPr marL="19497" marR="19497" marT="9748" marB="9748" anchor="ctr">
                    <a:lnL>
                      <a:noFill/>
                    </a:lnL>
                    <a:lnR>
                      <a:noFill/>
                    </a:lnR>
                    <a:lnT>
                      <a:noFill/>
                    </a:lnT>
                    <a:lnB>
                      <a:noFill/>
                    </a:lnB>
                  </a:tcPr>
                </a:tc>
              </a:tr>
              <a:tr h="195433">
                <a:tc>
                  <a:txBody>
                    <a:bodyPr/>
                    <a:lstStyle/>
                    <a:p>
                      <a:r>
                        <a:rPr lang="en-US" sz="1350" b="0"/>
                        <a:t>$_SERVER['REQUEST_TIME']</a:t>
                      </a:r>
                    </a:p>
                  </a:txBody>
                  <a:tcPr marL="19497" marR="19497" marT="9748" marB="9748" anchor="ctr">
                    <a:lnL>
                      <a:noFill/>
                    </a:lnL>
                    <a:lnR>
                      <a:noFill/>
                    </a:lnR>
                    <a:lnT>
                      <a:noFill/>
                    </a:lnT>
                    <a:lnB>
                      <a:noFill/>
                    </a:lnB>
                  </a:tcPr>
                </a:tc>
                <a:tc>
                  <a:txBody>
                    <a:bodyPr/>
                    <a:lstStyle/>
                    <a:p>
                      <a:r>
                        <a:rPr lang="en-US" sz="1350" b="0"/>
                        <a:t>Returns the timestamp of the start of the request (such as 1377687496)</a:t>
                      </a:r>
                    </a:p>
                  </a:txBody>
                  <a:tcPr marL="19497" marR="19497" marT="9748" marB="9748" anchor="ctr">
                    <a:lnL>
                      <a:noFill/>
                    </a:lnL>
                    <a:lnR>
                      <a:noFill/>
                    </a:lnR>
                    <a:lnT>
                      <a:noFill/>
                    </a:lnT>
                    <a:lnB>
                      <a:noFill/>
                    </a:lnB>
                  </a:tcPr>
                </a:tc>
              </a:tr>
              <a:tr h="195433">
                <a:tc>
                  <a:txBody>
                    <a:bodyPr/>
                    <a:lstStyle/>
                    <a:p>
                      <a:r>
                        <a:rPr lang="en-US" sz="1350" b="0" dirty="0"/>
                        <a:t>$_SERVER['QUERY_STRING']</a:t>
                      </a:r>
                    </a:p>
                  </a:txBody>
                  <a:tcPr marL="19497" marR="19497" marT="9748" marB="9748" anchor="ctr">
                    <a:lnL>
                      <a:noFill/>
                    </a:lnL>
                    <a:lnR>
                      <a:noFill/>
                    </a:lnR>
                    <a:lnT>
                      <a:noFill/>
                    </a:lnT>
                    <a:lnB>
                      <a:noFill/>
                    </a:lnB>
                  </a:tcPr>
                </a:tc>
                <a:tc>
                  <a:txBody>
                    <a:bodyPr/>
                    <a:lstStyle/>
                    <a:p>
                      <a:r>
                        <a:rPr lang="en-US" sz="1350" b="0"/>
                        <a:t>Returns the query string if the page is accessed via a query string</a:t>
                      </a:r>
                    </a:p>
                  </a:txBody>
                  <a:tcPr marL="19497" marR="19497" marT="9748" marB="9748" anchor="ctr">
                    <a:lnL>
                      <a:noFill/>
                    </a:lnL>
                    <a:lnR>
                      <a:noFill/>
                    </a:lnR>
                    <a:lnT>
                      <a:noFill/>
                    </a:lnT>
                    <a:lnB>
                      <a:noFill/>
                    </a:lnB>
                  </a:tcPr>
                </a:tc>
              </a:tr>
              <a:tr h="195433">
                <a:tc>
                  <a:txBody>
                    <a:bodyPr/>
                    <a:lstStyle/>
                    <a:p>
                      <a:r>
                        <a:rPr lang="en-US" sz="1350" b="0"/>
                        <a:t>$_SERVER['HTTP_ACCEPT']</a:t>
                      </a:r>
                    </a:p>
                  </a:txBody>
                  <a:tcPr marL="19497" marR="19497" marT="9748" marB="9748" anchor="ctr">
                    <a:lnL>
                      <a:noFill/>
                    </a:lnL>
                    <a:lnR>
                      <a:noFill/>
                    </a:lnR>
                    <a:lnT>
                      <a:noFill/>
                    </a:lnT>
                    <a:lnB>
                      <a:noFill/>
                    </a:lnB>
                  </a:tcPr>
                </a:tc>
                <a:tc>
                  <a:txBody>
                    <a:bodyPr/>
                    <a:lstStyle/>
                    <a:p>
                      <a:r>
                        <a:rPr lang="en-US" sz="1350" b="0"/>
                        <a:t>Returns the Accept header from the current request </a:t>
                      </a:r>
                    </a:p>
                  </a:txBody>
                  <a:tcPr marL="19497" marR="19497" marT="9748" marB="9748" anchor="ctr">
                    <a:lnL>
                      <a:noFill/>
                    </a:lnL>
                    <a:lnR>
                      <a:noFill/>
                    </a:lnR>
                    <a:lnT>
                      <a:noFill/>
                    </a:lnT>
                    <a:lnB>
                      <a:noFill/>
                    </a:lnB>
                  </a:tcPr>
                </a:tc>
              </a:tr>
              <a:tr h="310894">
                <a:tc>
                  <a:txBody>
                    <a:bodyPr/>
                    <a:lstStyle/>
                    <a:p>
                      <a:r>
                        <a:rPr lang="en-US" sz="1350" b="0"/>
                        <a:t>$_SERVER['HTTP_ACCEPT_CHARSET']</a:t>
                      </a:r>
                    </a:p>
                  </a:txBody>
                  <a:tcPr marL="19497" marR="19497" marT="9748" marB="9748" anchor="ctr">
                    <a:lnL>
                      <a:noFill/>
                    </a:lnL>
                    <a:lnR>
                      <a:noFill/>
                    </a:lnR>
                    <a:lnT>
                      <a:noFill/>
                    </a:lnT>
                    <a:lnB>
                      <a:noFill/>
                    </a:lnB>
                  </a:tcPr>
                </a:tc>
                <a:tc>
                  <a:txBody>
                    <a:bodyPr/>
                    <a:lstStyle/>
                    <a:p>
                      <a:r>
                        <a:rPr lang="en-US" sz="1350" b="0"/>
                        <a:t>Returns the Accept_Charset header from the current request (such as utf-8,ISO-8859-1)</a:t>
                      </a:r>
                    </a:p>
                  </a:txBody>
                  <a:tcPr marL="19497" marR="19497" marT="9748" marB="9748" anchor="ctr">
                    <a:lnL>
                      <a:noFill/>
                    </a:lnL>
                    <a:lnR>
                      <a:noFill/>
                    </a:lnR>
                    <a:lnT>
                      <a:noFill/>
                    </a:lnT>
                    <a:lnB>
                      <a:noFill/>
                    </a:lnB>
                  </a:tcPr>
                </a:tc>
              </a:tr>
              <a:tr h="195433">
                <a:tc>
                  <a:txBody>
                    <a:bodyPr/>
                    <a:lstStyle/>
                    <a:p>
                      <a:r>
                        <a:rPr lang="en-US" sz="1350" b="0"/>
                        <a:t>$_SERVER['HTTP_HOST']</a:t>
                      </a:r>
                    </a:p>
                  </a:txBody>
                  <a:tcPr marL="19497" marR="19497" marT="9748" marB="9748" anchor="ctr">
                    <a:lnL>
                      <a:noFill/>
                    </a:lnL>
                    <a:lnR>
                      <a:noFill/>
                    </a:lnR>
                    <a:lnT>
                      <a:noFill/>
                    </a:lnT>
                    <a:lnB>
                      <a:noFill/>
                    </a:lnB>
                  </a:tcPr>
                </a:tc>
                <a:tc>
                  <a:txBody>
                    <a:bodyPr/>
                    <a:lstStyle/>
                    <a:p>
                      <a:r>
                        <a:rPr lang="en-US" sz="1350" b="0"/>
                        <a:t>Returns the Host header from the current request </a:t>
                      </a:r>
                    </a:p>
                  </a:txBody>
                  <a:tcPr marL="19497" marR="19497" marT="9748" marB="9748" anchor="ctr">
                    <a:lnL>
                      <a:noFill/>
                    </a:lnL>
                    <a:lnR>
                      <a:noFill/>
                    </a:lnR>
                    <a:lnT>
                      <a:noFill/>
                    </a:lnT>
                    <a:lnB>
                      <a:noFill/>
                    </a:lnB>
                  </a:tcPr>
                </a:tc>
              </a:tr>
              <a:tr h="310894">
                <a:tc>
                  <a:txBody>
                    <a:bodyPr/>
                    <a:lstStyle/>
                    <a:p>
                      <a:r>
                        <a:rPr lang="en-US" sz="1350" b="0"/>
                        <a:t>$_SERVER['HTTP_REFERER']</a:t>
                      </a:r>
                    </a:p>
                  </a:txBody>
                  <a:tcPr marL="19497" marR="19497" marT="9748" marB="9748" anchor="ctr">
                    <a:lnL>
                      <a:noFill/>
                    </a:lnL>
                    <a:lnR>
                      <a:noFill/>
                    </a:lnR>
                    <a:lnT>
                      <a:noFill/>
                    </a:lnT>
                    <a:lnB>
                      <a:noFill/>
                    </a:lnB>
                  </a:tcPr>
                </a:tc>
                <a:tc>
                  <a:txBody>
                    <a:bodyPr/>
                    <a:lstStyle/>
                    <a:p>
                      <a:r>
                        <a:rPr lang="en-US" sz="1350" b="0"/>
                        <a:t>Returns the complete URL of the current page (not reliable because not all user-agents support it)</a:t>
                      </a:r>
                    </a:p>
                  </a:txBody>
                  <a:tcPr marL="19497" marR="19497" marT="9748" marB="9748" anchor="ctr">
                    <a:lnL>
                      <a:noFill/>
                    </a:lnL>
                    <a:lnR>
                      <a:noFill/>
                    </a:lnR>
                    <a:lnT>
                      <a:noFill/>
                    </a:lnT>
                    <a:lnB>
                      <a:noFill/>
                    </a:lnB>
                  </a:tcPr>
                </a:tc>
              </a:tr>
              <a:tr h="195433">
                <a:tc>
                  <a:txBody>
                    <a:bodyPr/>
                    <a:lstStyle/>
                    <a:p>
                      <a:r>
                        <a:rPr lang="en-US" sz="1350" b="0"/>
                        <a:t>$_SERVER['HTTPS']</a:t>
                      </a:r>
                    </a:p>
                  </a:txBody>
                  <a:tcPr marL="19497" marR="19497" marT="9748" marB="9748" anchor="ctr">
                    <a:lnL>
                      <a:noFill/>
                    </a:lnL>
                    <a:lnR>
                      <a:noFill/>
                    </a:lnR>
                    <a:lnT>
                      <a:noFill/>
                    </a:lnT>
                    <a:lnB>
                      <a:noFill/>
                    </a:lnB>
                  </a:tcPr>
                </a:tc>
                <a:tc>
                  <a:txBody>
                    <a:bodyPr/>
                    <a:lstStyle/>
                    <a:p>
                      <a:r>
                        <a:rPr lang="en-US" sz="1350" b="0"/>
                        <a:t>Is the script queried through a secure HTTP protocol</a:t>
                      </a:r>
                    </a:p>
                  </a:txBody>
                  <a:tcPr marL="19497" marR="19497" marT="9748" marB="9748" anchor="ctr">
                    <a:lnL>
                      <a:noFill/>
                    </a:lnL>
                    <a:lnR>
                      <a:noFill/>
                    </a:lnR>
                    <a:lnT>
                      <a:noFill/>
                    </a:lnT>
                    <a:lnB>
                      <a:noFill/>
                    </a:lnB>
                  </a:tcPr>
                </a:tc>
              </a:tr>
              <a:tr h="195433">
                <a:tc>
                  <a:txBody>
                    <a:bodyPr/>
                    <a:lstStyle/>
                    <a:p>
                      <a:r>
                        <a:rPr lang="en-US" sz="1350" b="0"/>
                        <a:t>$_SERVER['REMOTE_ADDR']</a:t>
                      </a:r>
                    </a:p>
                  </a:txBody>
                  <a:tcPr marL="19497" marR="19497" marT="9748" marB="9748" anchor="ctr">
                    <a:lnL>
                      <a:noFill/>
                    </a:lnL>
                    <a:lnR>
                      <a:noFill/>
                    </a:lnR>
                    <a:lnT>
                      <a:noFill/>
                    </a:lnT>
                    <a:lnB>
                      <a:noFill/>
                    </a:lnB>
                  </a:tcPr>
                </a:tc>
                <a:tc>
                  <a:txBody>
                    <a:bodyPr/>
                    <a:lstStyle/>
                    <a:p>
                      <a:r>
                        <a:rPr lang="en-US" sz="1350" b="0"/>
                        <a:t>Returns the IP address from where the user is viewing the current page</a:t>
                      </a:r>
                    </a:p>
                  </a:txBody>
                  <a:tcPr marL="19497" marR="19497" marT="9748" marB="9748" anchor="ctr">
                    <a:lnL>
                      <a:noFill/>
                    </a:lnL>
                    <a:lnR>
                      <a:noFill/>
                    </a:lnR>
                    <a:lnT>
                      <a:noFill/>
                    </a:lnT>
                    <a:lnB>
                      <a:noFill/>
                    </a:lnB>
                  </a:tcPr>
                </a:tc>
              </a:tr>
              <a:tr h="195433">
                <a:tc>
                  <a:txBody>
                    <a:bodyPr/>
                    <a:lstStyle/>
                    <a:p>
                      <a:r>
                        <a:rPr lang="en-US" sz="1350" b="0"/>
                        <a:t>$_SERVER['REMOTE_HOST']</a:t>
                      </a:r>
                    </a:p>
                  </a:txBody>
                  <a:tcPr marL="19497" marR="19497" marT="9748" marB="9748" anchor="ctr">
                    <a:lnL>
                      <a:noFill/>
                    </a:lnL>
                    <a:lnR>
                      <a:noFill/>
                    </a:lnR>
                    <a:lnT>
                      <a:noFill/>
                    </a:lnT>
                    <a:lnB>
                      <a:noFill/>
                    </a:lnB>
                  </a:tcPr>
                </a:tc>
                <a:tc>
                  <a:txBody>
                    <a:bodyPr/>
                    <a:lstStyle/>
                    <a:p>
                      <a:r>
                        <a:rPr lang="en-US" sz="1350" b="0"/>
                        <a:t>Returns the Host name from where the user is viewing the current page</a:t>
                      </a:r>
                    </a:p>
                  </a:txBody>
                  <a:tcPr marL="19497" marR="19497" marT="9748" marB="9748" anchor="ctr">
                    <a:lnL>
                      <a:noFill/>
                    </a:lnL>
                    <a:lnR>
                      <a:noFill/>
                    </a:lnR>
                    <a:lnT>
                      <a:noFill/>
                    </a:lnT>
                    <a:lnB>
                      <a:noFill/>
                    </a:lnB>
                  </a:tcPr>
                </a:tc>
              </a:tr>
              <a:tr h="310894">
                <a:tc>
                  <a:txBody>
                    <a:bodyPr/>
                    <a:lstStyle/>
                    <a:p>
                      <a:r>
                        <a:rPr lang="en-US" sz="1350" b="0"/>
                        <a:t>$_SERVER['REMOTE_PORT']</a:t>
                      </a:r>
                    </a:p>
                  </a:txBody>
                  <a:tcPr marL="19497" marR="19497" marT="9748" marB="9748" anchor="ctr">
                    <a:lnL>
                      <a:noFill/>
                    </a:lnL>
                    <a:lnR>
                      <a:noFill/>
                    </a:lnR>
                    <a:lnT>
                      <a:noFill/>
                    </a:lnT>
                    <a:lnB>
                      <a:noFill/>
                    </a:lnB>
                  </a:tcPr>
                </a:tc>
                <a:tc>
                  <a:txBody>
                    <a:bodyPr/>
                    <a:lstStyle/>
                    <a:p>
                      <a:r>
                        <a:rPr lang="en-US" sz="1350" b="0"/>
                        <a:t>Returns the port being used on the user's machine to communicate with the web server</a:t>
                      </a:r>
                    </a:p>
                  </a:txBody>
                  <a:tcPr marL="19497" marR="19497" marT="9748" marB="9748" anchor="ctr">
                    <a:lnL>
                      <a:noFill/>
                    </a:lnL>
                    <a:lnR>
                      <a:noFill/>
                    </a:lnR>
                    <a:lnT>
                      <a:noFill/>
                    </a:lnT>
                    <a:lnB>
                      <a:noFill/>
                    </a:lnB>
                  </a:tcPr>
                </a:tc>
              </a:tr>
              <a:tr h="195433">
                <a:tc>
                  <a:txBody>
                    <a:bodyPr/>
                    <a:lstStyle/>
                    <a:p>
                      <a:r>
                        <a:rPr lang="en-US" sz="1350" b="0"/>
                        <a:t>$_SERVER['SCRIPT_FILENAME']</a:t>
                      </a:r>
                    </a:p>
                  </a:txBody>
                  <a:tcPr marL="19497" marR="19497" marT="9748" marB="9748" anchor="ctr">
                    <a:lnL>
                      <a:noFill/>
                    </a:lnL>
                    <a:lnR>
                      <a:noFill/>
                    </a:lnR>
                    <a:lnT>
                      <a:noFill/>
                    </a:lnT>
                    <a:lnB>
                      <a:noFill/>
                    </a:lnB>
                  </a:tcPr>
                </a:tc>
                <a:tc>
                  <a:txBody>
                    <a:bodyPr/>
                    <a:lstStyle/>
                    <a:p>
                      <a:r>
                        <a:rPr lang="en-US" sz="1350" b="0"/>
                        <a:t>Returns the absolute pathname of the currently executing script</a:t>
                      </a:r>
                    </a:p>
                  </a:txBody>
                  <a:tcPr marL="19497" marR="19497" marT="9748" marB="9748" anchor="ctr">
                    <a:lnL>
                      <a:noFill/>
                    </a:lnL>
                    <a:lnR>
                      <a:noFill/>
                    </a:lnR>
                    <a:lnT>
                      <a:noFill/>
                    </a:lnT>
                    <a:lnB>
                      <a:noFill/>
                    </a:lnB>
                  </a:tcPr>
                </a:tc>
              </a:tr>
              <a:tr h="532413">
                <a:tc>
                  <a:txBody>
                    <a:bodyPr/>
                    <a:lstStyle/>
                    <a:p>
                      <a:r>
                        <a:rPr lang="en-US" sz="1350" b="0"/>
                        <a:t>$_SERVER['SERVER_ADMIN']</a:t>
                      </a:r>
                    </a:p>
                  </a:txBody>
                  <a:tcPr marL="19497" marR="19497" marT="9748" marB="9748" anchor="ctr">
                    <a:lnL>
                      <a:noFill/>
                    </a:lnL>
                    <a:lnR>
                      <a:noFill/>
                    </a:lnR>
                    <a:lnT>
                      <a:noFill/>
                    </a:lnT>
                    <a:lnB>
                      <a:noFill/>
                    </a:lnB>
                  </a:tcPr>
                </a:tc>
                <a:tc>
                  <a:txBody>
                    <a:bodyPr/>
                    <a:lstStyle/>
                    <a:p>
                      <a:r>
                        <a:rPr lang="en-US" sz="1350" b="0"/>
                        <a:t>Returns the value given to the SERVER_ADMIN directive in the web server configuration file (if your script runs on a virtual host, it will be the value defined for that virtual host) (such as someone@w3schools.com)</a:t>
                      </a:r>
                    </a:p>
                  </a:txBody>
                  <a:tcPr marL="19497" marR="19497" marT="9748" marB="9748" anchor="ctr">
                    <a:lnL>
                      <a:noFill/>
                    </a:lnL>
                    <a:lnR>
                      <a:noFill/>
                    </a:lnR>
                    <a:lnT>
                      <a:noFill/>
                    </a:lnT>
                    <a:lnB>
                      <a:noFill/>
                    </a:lnB>
                  </a:tcPr>
                </a:tc>
              </a:tr>
              <a:tr h="310894">
                <a:tc>
                  <a:txBody>
                    <a:bodyPr/>
                    <a:lstStyle/>
                    <a:p>
                      <a:r>
                        <a:rPr lang="en-US" sz="1350" b="0"/>
                        <a:t>$_SERVER['SERVER_PORT']</a:t>
                      </a:r>
                    </a:p>
                  </a:txBody>
                  <a:tcPr marL="19497" marR="19497" marT="9748" marB="9748" anchor="ctr">
                    <a:lnL>
                      <a:noFill/>
                    </a:lnL>
                    <a:lnR>
                      <a:noFill/>
                    </a:lnR>
                    <a:lnT>
                      <a:noFill/>
                    </a:lnT>
                    <a:lnB>
                      <a:noFill/>
                    </a:lnB>
                  </a:tcPr>
                </a:tc>
                <a:tc>
                  <a:txBody>
                    <a:bodyPr/>
                    <a:lstStyle/>
                    <a:p>
                      <a:r>
                        <a:rPr lang="en-US" sz="1350" b="0"/>
                        <a:t>Returns the port on the server machine being used by the web server for communication (such as 80)</a:t>
                      </a:r>
                    </a:p>
                  </a:txBody>
                  <a:tcPr marL="19497" marR="19497" marT="9748" marB="9748" anchor="ctr">
                    <a:lnL>
                      <a:noFill/>
                    </a:lnL>
                    <a:lnR>
                      <a:noFill/>
                    </a:lnR>
                    <a:lnT>
                      <a:noFill/>
                    </a:lnT>
                    <a:lnB>
                      <a:noFill/>
                    </a:lnB>
                  </a:tcPr>
                </a:tc>
              </a:tr>
              <a:tr h="310894">
                <a:tc>
                  <a:txBody>
                    <a:bodyPr/>
                    <a:lstStyle/>
                    <a:p>
                      <a:r>
                        <a:rPr lang="en-US" sz="1350" b="0"/>
                        <a:t>$_SERVER['SERVER_SIGNATURE']</a:t>
                      </a:r>
                    </a:p>
                  </a:txBody>
                  <a:tcPr marL="19497" marR="19497" marT="9748" marB="9748" anchor="ctr">
                    <a:lnL>
                      <a:noFill/>
                    </a:lnL>
                    <a:lnR>
                      <a:noFill/>
                    </a:lnR>
                    <a:lnT>
                      <a:noFill/>
                    </a:lnT>
                    <a:lnB>
                      <a:noFill/>
                    </a:lnB>
                  </a:tcPr>
                </a:tc>
                <a:tc>
                  <a:txBody>
                    <a:bodyPr/>
                    <a:lstStyle/>
                    <a:p>
                      <a:r>
                        <a:rPr lang="en-US" sz="1350" b="0"/>
                        <a:t>Returns the server version and virtual host name which are added to server-generated pages</a:t>
                      </a:r>
                    </a:p>
                  </a:txBody>
                  <a:tcPr marL="19497" marR="19497" marT="9748" marB="9748" anchor="ctr">
                    <a:lnL>
                      <a:noFill/>
                    </a:lnL>
                    <a:lnR>
                      <a:noFill/>
                    </a:lnR>
                    <a:lnT>
                      <a:noFill/>
                    </a:lnT>
                    <a:lnB>
                      <a:noFill/>
                    </a:lnB>
                  </a:tcPr>
                </a:tc>
              </a:tr>
              <a:tr h="195433">
                <a:tc>
                  <a:txBody>
                    <a:bodyPr/>
                    <a:lstStyle/>
                    <a:p>
                      <a:r>
                        <a:rPr lang="en-US" sz="1350" b="0"/>
                        <a:t>$_SERVER['PATH_TRANSLATED']</a:t>
                      </a:r>
                    </a:p>
                  </a:txBody>
                  <a:tcPr marL="19497" marR="19497" marT="9748" marB="9748" anchor="ctr">
                    <a:lnL>
                      <a:noFill/>
                    </a:lnL>
                    <a:lnR>
                      <a:noFill/>
                    </a:lnR>
                    <a:lnT>
                      <a:noFill/>
                    </a:lnT>
                    <a:lnB>
                      <a:noFill/>
                    </a:lnB>
                  </a:tcPr>
                </a:tc>
                <a:tc>
                  <a:txBody>
                    <a:bodyPr/>
                    <a:lstStyle/>
                    <a:p>
                      <a:r>
                        <a:rPr lang="en-US" sz="1350" b="0"/>
                        <a:t>Returns the file system based path to the current script</a:t>
                      </a:r>
                    </a:p>
                  </a:txBody>
                  <a:tcPr marL="19497" marR="19497" marT="9748" marB="9748" anchor="ctr">
                    <a:lnL>
                      <a:noFill/>
                    </a:lnL>
                    <a:lnR>
                      <a:noFill/>
                    </a:lnR>
                    <a:lnT>
                      <a:noFill/>
                    </a:lnT>
                    <a:lnB>
                      <a:noFill/>
                    </a:lnB>
                  </a:tcPr>
                </a:tc>
              </a:tr>
              <a:tr h="195433">
                <a:tc>
                  <a:txBody>
                    <a:bodyPr/>
                    <a:lstStyle/>
                    <a:p>
                      <a:r>
                        <a:rPr lang="en-US" sz="1350" b="0"/>
                        <a:t>$_SERVER['SCRIPT_NAME']</a:t>
                      </a:r>
                    </a:p>
                  </a:txBody>
                  <a:tcPr marL="19497" marR="19497" marT="9748" marB="9748" anchor="ctr">
                    <a:lnL>
                      <a:noFill/>
                    </a:lnL>
                    <a:lnR>
                      <a:noFill/>
                    </a:lnR>
                    <a:lnT>
                      <a:noFill/>
                    </a:lnT>
                    <a:lnB>
                      <a:noFill/>
                    </a:lnB>
                  </a:tcPr>
                </a:tc>
                <a:tc>
                  <a:txBody>
                    <a:bodyPr/>
                    <a:lstStyle/>
                    <a:p>
                      <a:r>
                        <a:rPr lang="en-US" sz="1350" b="0"/>
                        <a:t>Returns the path of the current script</a:t>
                      </a:r>
                    </a:p>
                  </a:txBody>
                  <a:tcPr marL="19497" marR="19497" marT="9748" marB="9748" anchor="ctr">
                    <a:lnL>
                      <a:noFill/>
                    </a:lnL>
                    <a:lnR>
                      <a:noFill/>
                    </a:lnR>
                    <a:lnT>
                      <a:noFill/>
                    </a:lnT>
                    <a:lnB>
                      <a:noFill/>
                    </a:lnB>
                  </a:tcPr>
                </a:tc>
              </a:tr>
              <a:tr h="195433">
                <a:tc>
                  <a:txBody>
                    <a:bodyPr/>
                    <a:lstStyle/>
                    <a:p>
                      <a:r>
                        <a:rPr lang="en-US" sz="1350" b="0"/>
                        <a:t>$_SERVER['SCRIPT_URI']</a:t>
                      </a:r>
                    </a:p>
                  </a:txBody>
                  <a:tcPr marL="19497" marR="19497" marT="9748" marB="9748" anchor="ctr">
                    <a:lnL>
                      <a:noFill/>
                    </a:lnL>
                    <a:lnR>
                      <a:noFill/>
                    </a:lnR>
                    <a:lnT>
                      <a:noFill/>
                    </a:lnT>
                    <a:lnB>
                      <a:noFill/>
                    </a:lnB>
                  </a:tcPr>
                </a:tc>
                <a:tc>
                  <a:txBody>
                    <a:bodyPr/>
                    <a:lstStyle/>
                    <a:p>
                      <a:r>
                        <a:rPr lang="en-US" sz="1350" b="0" dirty="0"/>
                        <a:t>Returns the URI of the current page</a:t>
                      </a:r>
                    </a:p>
                  </a:txBody>
                  <a:tcPr marL="19497" marR="19497" marT="9748" marB="9748" anchor="ctr">
                    <a:lnL>
                      <a:noFill/>
                    </a:lnL>
                    <a:lnR>
                      <a:noFill/>
                    </a:lnR>
                    <a:lnT>
                      <a:noFill/>
                    </a:lnT>
                    <a:lnB>
                      <a:noFill/>
                    </a:lnB>
                  </a:tcPr>
                </a:tc>
              </a:tr>
            </a:tbl>
          </a:graphicData>
        </a:graphic>
      </p:graphicFrame>
    </p:spTree>
    <p:extLst>
      <p:ext uri="{BB962C8B-B14F-4D97-AF65-F5344CB8AC3E}">
        <p14:creationId xmlns:p14="http://schemas.microsoft.com/office/powerpoint/2010/main" val="1469518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920" y="654461"/>
            <a:ext cx="8183880" cy="701040"/>
          </a:xfrm>
        </p:spPr>
        <p:txBody>
          <a:bodyPr>
            <a:normAutofit/>
          </a:bodyPr>
          <a:lstStyle/>
          <a:p>
            <a:r>
              <a:rPr lang="en-US" dirty="0"/>
              <a:t>PHP $_</a:t>
            </a:r>
            <a:r>
              <a:rPr lang="en-US" dirty="0" smtClean="0"/>
              <a:t>REQUEST</a:t>
            </a:r>
            <a:endParaRPr lang="ar-SA" dirty="0"/>
          </a:p>
        </p:txBody>
      </p:sp>
      <p:sp>
        <p:nvSpPr>
          <p:cNvPr id="3" name="Content Placeholder 2"/>
          <p:cNvSpPr>
            <a:spLocks noGrp="1"/>
          </p:cNvSpPr>
          <p:nvPr>
            <p:ph idx="4294967295"/>
          </p:nvPr>
        </p:nvSpPr>
        <p:spPr>
          <a:xfrm>
            <a:off x="1197733" y="1571223"/>
            <a:ext cx="10174311" cy="4417453"/>
          </a:xfrm>
          <a:prstGeom prst="rect">
            <a:avLst/>
          </a:prstGeom>
        </p:spPr>
        <p:txBody>
          <a:bodyPr>
            <a:normAutofit fontScale="85000" lnSpcReduction="20000"/>
          </a:bodyPr>
          <a:lstStyle/>
          <a:p>
            <a:r>
              <a:rPr lang="en-US" dirty="0"/>
              <a:t>PHP $_REQUEST is used to collect data after submitting an HTML </a:t>
            </a:r>
            <a:r>
              <a:rPr lang="en-US" dirty="0" smtClean="0"/>
              <a:t>form.</a:t>
            </a:r>
          </a:p>
          <a:p>
            <a:r>
              <a:rPr lang="en-US" dirty="0"/>
              <a:t>&lt;html&gt;</a:t>
            </a:r>
            <a:br>
              <a:rPr lang="en-US" dirty="0"/>
            </a:br>
            <a:r>
              <a:rPr lang="en-US" dirty="0"/>
              <a:t>&lt;body&gt;</a:t>
            </a:r>
            <a:br>
              <a:rPr lang="en-US" dirty="0"/>
            </a:br>
            <a:r>
              <a:rPr lang="en-US" dirty="0"/>
              <a:t/>
            </a:r>
            <a:br>
              <a:rPr lang="en-US" dirty="0"/>
            </a:br>
            <a:r>
              <a:rPr lang="en-US" dirty="0"/>
              <a:t>&lt;form method="post" action="&lt;?</a:t>
            </a:r>
            <a:r>
              <a:rPr lang="en-US" dirty="0" err="1"/>
              <a:t>php</a:t>
            </a:r>
            <a:r>
              <a:rPr lang="en-US" dirty="0"/>
              <a:t> echo $_SERVER['PHP_SELF'];?&gt;"&gt;</a:t>
            </a:r>
            <a:br>
              <a:rPr lang="en-US" dirty="0"/>
            </a:br>
            <a:r>
              <a:rPr lang="en-US" dirty="0"/>
              <a:t>Name: &lt;input type="text" name="</a:t>
            </a:r>
            <a:r>
              <a:rPr lang="en-US" dirty="0" err="1"/>
              <a:t>fname</a:t>
            </a:r>
            <a:r>
              <a:rPr lang="en-US" dirty="0"/>
              <a:t>"&gt;</a:t>
            </a:r>
            <a:br>
              <a:rPr lang="en-US" dirty="0"/>
            </a:br>
            <a:r>
              <a:rPr lang="en-US" dirty="0"/>
              <a:t>&lt;input type="submit"&gt;</a:t>
            </a:r>
            <a:br>
              <a:rPr lang="en-US" dirty="0"/>
            </a:br>
            <a:r>
              <a:rPr lang="en-US" dirty="0"/>
              <a:t>&lt;/form&gt;</a:t>
            </a:r>
            <a:br>
              <a:rPr lang="en-US" dirty="0"/>
            </a:br>
            <a:r>
              <a:rPr lang="en-US" dirty="0"/>
              <a:t/>
            </a:r>
            <a:br>
              <a:rPr lang="en-US" dirty="0"/>
            </a:br>
            <a:r>
              <a:rPr lang="en-US" dirty="0"/>
              <a:t>&lt;?</a:t>
            </a:r>
            <a:r>
              <a:rPr lang="en-US" dirty="0" err="1"/>
              <a:t>php</a:t>
            </a:r>
            <a:r>
              <a:rPr lang="en-US" dirty="0"/>
              <a:t> </a:t>
            </a:r>
            <a:br>
              <a:rPr lang="en-US" dirty="0"/>
            </a:br>
            <a:r>
              <a:rPr lang="en-US" dirty="0"/>
              <a:t>$name = $_REQUEST['</a:t>
            </a:r>
            <a:r>
              <a:rPr lang="en-US" dirty="0" err="1"/>
              <a:t>fname</a:t>
            </a:r>
            <a:r>
              <a:rPr lang="en-US" dirty="0"/>
              <a:t>']; </a:t>
            </a:r>
            <a:br>
              <a:rPr lang="en-US" dirty="0"/>
            </a:br>
            <a:r>
              <a:rPr lang="en-US" dirty="0"/>
              <a:t>echo $name; </a:t>
            </a:r>
            <a:br>
              <a:rPr lang="en-US" dirty="0"/>
            </a:br>
            <a:r>
              <a:rPr lang="en-US" dirty="0"/>
              <a:t>?&gt;</a:t>
            </a:r>
            <a:br>
              <a:rPr lang="en-US" dirty="0"/>
            </a:br>
            <a:r>
              <a:rPr lang="en-US" dirty="0"/>
              <a:t/>
            </a:r>
            <a:br>
              <a:rPr lang="en-US" dirty="0"/>
            </a:br>
            <a:r>
              <a:rPr lang="en-US" dirty="0"/>
              <a:t>&lt;/body&gt;</a:t>
            </a:r>
            <a:br>
              <a:rPr lang="en-US" dirty="0"/>
            </a:br>
            <a:r>
              <a:rPr lang="en-US" dirty="0"/>
              <a:t>&lt;/html&gt;</a:t>
            </a:r>
            <a:endParaRPr lang="ar-SA" dirty="0"/>
          </a:p>
        </p:txBody>
      </p:sp>
    </p:spTree>
    <p:extLst>
      <p:ext uri="{BB962C8B-B14F-4D97-AF65-F5344CB8AC3E}">
        <p14:creationId xmlns:p14="http://schemas.microsoft.com/office/powerpoint/2010/main" val="1994327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722" y="543059"/>
            <a:ext cx="8183880" cy="701040"/>
          </a:xfrm>
        </p:spPr>
        <p:txBody>
          <a:bodyPr>
            <a:normAutofit/>
          </a:bodyPr>
          <a:lstStyle/>
          <a:p>
            <a:r>
              <a:rPr lang="en-US" dirty="0"/>
              <a:t>PHP $_</a:t>
            </a:r>
            <a:r>
              <a:rPr lang="en-US" dirty="0" smtClean="0"/>
              <a:t>POST</a:t>
            </a:r>
            <a:endParaRPr lang="ar-SA" dirty="0"/>
          </a:p>
        </p:txBody>
      </p:sp>
      <p:sp>
        <p:nvSpPr>
          <p:cNvPr id="3" name="Content Placeholder 2"/>
          <p:cNvSpPr>
            <a:spLocks noGrp="1"/>
          </p:cNvSpPr>
          <p:nvPr>
            <p:ph idx="4294967295"/>
          </p:nvPr>
        </p:nvSpPr>
        <p:spPr>
          <a:xfrm>
            <a:off x="1210614" y="1532586"/>
            <a:ext cx="9878096" cy="4182414"/>
          </a:xfrm>
          <a:prstGeom prst="rect">
            <a:avLst/>
          </a:prstGeom>
        </p:spPr>
        <p:txBody>
          <a:bodyPr>
            <a:normAutofit fontScale="85000" lnSpcReduction="20000"/>
          </a:bodyPr>
          <a:lstStyle/>
          <a:p>
            <a:r>
              <a:rPr lang="en-US" dirty="0"/>
              <a:t>PHP $_POST is widely used to collect form data after submitting an HTML form with method="post". $_POST is also widely used to pass variables</a:t>
            </a:r>
            <a:r>
              <a:rPr lang="en-US" dirty="0" smtClean="0"/>
              <a:t>.</a:t>
            </a:r>
          </a:p>
          <a:p>
            <a:r>
              <a:rPr lang="en-US" dirty="0"/>
              <a:t>&lt;html&gt;</a:t>
            </a:r>
            <a:br>
              <a:rPr lang="en-US" dirty="0"/>
            </a:br>
            <a:r>
              <a:rPr lang="en-US" dirty="0"/>
              <a:t>&lt;body&gt;</a:t>
            </a:r>
            <a:br>
              <a:rPr lang="en-US" dirty="0"/>
            </a:br>
            <a:r>
              <a:rPr lang="en-US" dirty="0" smtClean="0"/>
              <a:t>&lt;</a:t>
            </a:r>
            <a:r>
              <a:rPr lang="en-US" dirty="0"/>
              <a:t>form method="post" action="&lt;?</a:t>
            </a:r>
            <a:r>
              <a:rPr lang="en-US" dirty="0" err="1"/>
              <a:t>php</a:t>
            </a:r>
            <a:r>
              <a:rPr lang="en-US" dirty="0"/>
              <a:t> echo $_SERVER['PHP_SELF'];?&gt;"&gt;</a:t>
            </a:r>
            <a:br>
              <a:rPr lang="en-US" dirty="0"/>
            </a:br>
            <a:r>
              <a:rPr lang="en-US" dirty="0"/>
              <a:t>Name: &lt;input type="text" name="</a:t>
            </a:r>
            <a:r>
              <a:rPr lang="en-US" dirty="0" err="1"/>
              <a:t>fname</a:t>
            </a:r>
            <a:r>
              <a:rPr lang="en-US" dirty="0"/>
              <a:t>"&gt;</a:t>
            </a:r>
            <a:br>
              <a:rPr lang="en-US" dirty="0"/>
            </a:br>
            <a:r>
              <a:rPr lang="en-US" dirty="0"/>
              <a:t>&lt;input type="submit"&gt;</a:t>
            </a:r>
            <a:br>
              <a:rPr lang="en-US" dirty="0"/>
            </a:br>
            <a:r>
              <a:rPr lang="en-US" dirty="0"/>
              <a:t>&lt;/form&gt;</a:t>
            </a:r>
            <a:br>
              <a:rPr lang="en-US" dirty="0"/>
            </a:br>
            <a:r>
              <a:rPr lang="en-US" dirty="0"/>
              <a:t/>
            </a:r>
            <a:br>
              <a:rPr lang="en-US" dirty="0"/>
            </a:br>
            <a:r>
              <a:rPr lang="en-US" dirty="0"/>
              <a:t>&lt;?</a:t>
            </a:r>
            <a:r>
              <a:rPr lang="en-US" dirty="0" err="1"/>
              <a:t>php</a:t>
            </a:r>
            <a:r>
              <a:rPr lang="en-US" dirty="0"/>
              <a:t> </a:t>
            </a:r>
            <a:br>
              <a:rPr lang="en-US" dirty="0"/>
            </a:br>
            <a:r>
              <a:rPr lang="en-US" dirty="0"/>
              <a:t>$name = $_POST['</a:t>
            </a:r>
            <a:r>
              <a:rPr lang="en-US" dirty="0" err="1"/>
              <a:t>fname</a:t>
            </a:r>
            <a:r>
              <a:rPr lang="en-US" dirty="0"/>
              <a:t>']; </a:t>
            </a:r>
            <a:br>
              <a:rPr lang="en-US" dirty="0"/>
            </a:br>
            <a:r>
              <a:rPr lang="en-US" dirty="0"/>
              <a:t>echo $name; </a:t>
            </a:r>
            <a:br>
              <a:rPr lang="en-US" dirty="0"/>
            </a:br>
            <a:r>
              <a:rPr lang="en-US" dirty="0" smtClean="0"/>
              <a:t>?&gt;</a:t>
            </a:r>
            <a:r>
              <a:rPr lang="en-US" dirty="0"/>
              <a:t/>
            </a:r>
            <a:br>
              <a:rPr lang="en-US" dirty="0"/>
            </a:br>
            <a:r>
              <a:rPr lang="en-US" dirty="0"/>
              <a:t>&lt;/body&gt;</a:t>
            </a:r>
            <a:br>
              <a:rPr lang="en-US" dirty="0"/>
            </a:br>
            <a:r>
              <a:rPr lang="en-US" dirty="0"/>
              <a:t>&lt;/html&gt;</a:t>
            </a:r>
            <a:endParaRPr lang="ar-SA" dirty="0"/>
          </a:p>
        </p:txBody>
      </p:sp>
    </p:spTree>
    <p:extLst>
      <p:ext uri="{BB962C8B-B14F-4D97-AF65-F5344CB8AC3E}">
        <p14:creationId xmlns:p14="http://schemas.microsoft.com/office/powerpoint/2010/main" val="20069343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969</TotalTime>
  <Words>1510</Words>
  <Application>Microsoft Office PowerPoint</Application>
  <PresentationFormat>Widescreen</PresentationFormat>
  <Paragraphs>174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Agency FB</vt:lpstr>
      <vt:lpstr>Arial</vt:lpstr>
      <vt:lpstr>Calibri</vt:lpstr>
      <vt:lpstr>Times New Roman</vt:lpstr>
      <vt:lpstr>Tw Cen MT</vt:lpstr>
      <vt:lpstr>Droplet</vt:lpstr>
      <vt:lpstr>PHP</vt:lpstr>
      <vt:lpstr>Global Variables</vt:lpstr>
      <vt:lpstr>Superglobals</vt:lpstr>
      <vt:lpstr>PHP $GLOBALS</vt:lpstr>
      <vt:lpstr>PHP $GLOBALS</vt:lpstr>
      <vt:lpstr>PHP $_SERVER</vt:lpstr>
      <vt:lpstr>PowerPoint Presentation</vt:lpstr>
      <vt:lpstr>PHP $_REQUEST</vt:lpstr>
      <vt:lpstr>PHP $_POST</vt:lpstr>
      <vt:lpstr>PHP $_GET</vt:lpstr>
      <vt:lpstr>PowerPoint Presentation</vt:lpstr>
      <vt:lpstr>Form Handling</vt:lpstr>
      <vt:lpstr>HTML Form</vt:lpstr>
      <vt:lpstr>Using post method</vt:lpstr>
      <vt:lpstr>When the user fills out the form above and clicks the submit button, the form data is sent for processing to a PHP file named "welcome.php". The form data is sent with the HTTP POST method.</vt:lpstr>
      <vt:lpstr>Using get method</vt:lpstr>
      <vt:lpstr>PowerPoint Presentation</vt:lpstr>
      <vt:lpstr>GET vs. POST</vt:lpstr>
      <vt:lpstr>When to use GET?</vt:lpstr>
      <vt:lpstr>When to use POST?</vt:lpstr>
      <vt:lpstr>PowerPoint Presentation</vt:lpstr>
      <vt:lpstr>PowerPoint Presentation</vt:lpstr>
      <vt:lpstr>PowerPoint Presentation</vt:lpstr>
      <vt:lpstr>PowerPoint Presentation</vt:lpstr>
      <vt:lpstr>What is the htmlspecialchars() function?</vt:lpstr>
      <vt:lpstr>Using Functions</vt:lpstr>
      <vt:lpstr>PowerPoint Presentation</vt:lpstr>
      <vt:lpstr>PowerPoint Presentation</vt:lpstr>
      <vt:lpstr>PowerPoint Presentation</vt:lpstr>
      <vt:lpstr>PowerPoint Presentation</vt:lpstr>
      <vt:lpstr>PowerPoint Presentation</vt:lpstr>
      <vt:lpstr>Validate Name</vt:lpstr>
      <vt:lpstr>Validate E-mail</vt:lpstr>
      <vt:lpstr>Validate URL</vt:lpstr>
      <vt:lpstr>PowerPoint Presentation</vt:lpstr>
      <vt:lpstr>PowerPoint Presentation</vt:lpstr>
      <vt:lpstr>PHP Sessions</vt:lpstr>
      <vt:lpstr>PHP Sessions</vt:lpstr>
      <vt:lpstr>Cookies</vt:lpstr>
      <vt:lpstr>Create Cookies With PHP</vt:lpstr>
      <vt:lpstr>PowerPoint Presentation</vt:lpstr>
      <vt:lpstr>Delete a Cookie</vt:lpstr>
      <vt:lpstr>Check if Cookies are Enabled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amir</dc:creator>
  <cp:lastModifiedBy>amir</cp:lastModifiedBy>
  <cp:revision>169</cp:revision>
  <dcterms:created xsi:type="dcterms:W3CDTF">2016-09-28T22:10:40Z</dcterms:created>
  <dcterms:modified xsi:type="dcterms:W3CDTF">2017-02-16T11:58:34Z</dcterms:modified>
</cp:coreProperties>
</file>