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8"/>
  </p:notesMasterIdLst>
  <p:handoutMasterIdLst>
    <p:handoutMasterId r:id="rId6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6"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2/16/2017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2/16/2017</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2/16/2017</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2/16/2017</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2/16/2017</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2/16/2017</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95628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3775" y="1701801"/>
            <a:ext cx="10364452" cy="4089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2/16/2017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9" name="Picture 8" descr="animated_elephant.gif"/>
          <p:cNvPicPr>
            <a:picLocks noChangeAspect="1"/>
          </p:cNvPicPr>
          <p:nvPr userDrawn="1"/>
        </p:nvPicPr>
        <p:blipFill>
          <a:blip r:embed="rId20"/>
          <a:stretch>
            <a:fillRect/>
          </a:stretch>
        </p:blipFill>
        <p:spPr>
          <a:xfrm>
            <a:off x="11248717" y="152400"/>
            <a:ext cx="933450" cy="571500"/>
          </a:xfrm>
          <a:prstGeom prst="rect">
            <a:avLst/>
          </a:prstGeom>
        </p:spPr>
      </p:pic>
      <p:pic>
        <p:nvPicPr>
          <p:cNvPr id="10" name="Picture 9" descr="php_logo.gif"/>
          <p:cNvPicPr>
            <a:picLocks noChangeAspect="1"/>
          </p:cNvPicPr>
          <p:nvPr userDrawn="1"/>
        </p:nvPicPr>
        <p:blipFill>
          <a:blip r:embed="rId21"/>
          <a:stretch>
            <a:fillRect/>
          </a:stretch>
        </p:blipFill>
        <p:spPr>
          <a:xfrm>
            <a:off x="342274" y="237518"/>
            <a:ext cx="11430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Date From a String With PHP </a:t>
            </a:r>
            <a:r>
              <a:rPr lang="en-US" dirty="0" err="1"/>
              <a:t>strtotime</a:t>
            </a:r>
            <a:r>
              <a:rPr lang="en-US" dirty="0"/>
              <a:t>()</a:t>
            </a:r>
          </a:p>
        </p:txBody>
      </p:sp>
      <p:sp>
        <p:nvSpPr>
          <p:cNvPr id="3" name="Content Placeholder 2"/>
          <p:cNvSpPr>
            <a:spLocks noGrp="1"/>
          </p:cNvSpPr>
          <p:nvPr>
            <p:ph idx="4294967295"/>
          </p:nvPr>
        </p:nvSpPr>
        <p:spPr>
          <a:xfrm>
            <a:off x="1601917" y="2382592"/>
            <a:ext cx="8183880" cy="3726630"/>
          </a:xfrm>
          <a:prstGeom prst="rect">
            <a:avLst/>
          </a:prstGeom>
        </p:spPr>
        <p:txBody>
          <a:bodyPr/>
          <a:lstStyle/>
          <a:p>
            <a:pPr marL="0" indent="0">
              <a:buNone/>
            </a:pPr>
            <a:r>
              <a:rPr lang="en-US" dirty="0"/>
              <a:t>Syntax</a:t>
            </a:r>
          </a:p>
          <a:p>
            <a:pPr marL="0" indent="0">
              <a:buNone/>
            </a:pPr>
            <a:r>
              <a:rPr lang="en-US" dirty="0" smtClean="0"/>
              <a:t>   </a:t>
            </a:r>
            <a:r>
              <a:rPr lang="en-US" dirty="0" err="1" smtClean="0"/>
              <a:t>strtotime</a:t>
            </a:r>
            <a:r>
              <a:rPr lang="en-US" dirty="0" smtClean="0"/>
              <a:t>(</a:t>
            </a:r>
            <a:r>
              <a:rPr lang="en-US" i="1" dirty="0" err="1" smtClean="0"/>
              <a:t>time,now</a:t>
            </a:r>
            <a:r>
              <a:rPr lang="en-US" dirty="0" smtClean="0"/>
              <a:t>)</a:t>
            </a:r>
          </a:p>
          <a:p>
            <a:pPr marL="0" indent="0">
              <a:buNone/>
            </a:pPr>
            <a:endParaRPr lang="en-US" dirty="0"/>
          </a:p>
          <a:p>
            <a:pPr marL="0" indent="0">
              <a:buNone/>
            </a:pPr>
            <a:r>
              <a:rPr lang="en-US" dirty="0"/>
              <a:t>&lt;?</a:t>
            </a:r>
            <a:r>
              <a:rPr lang="en-US" dirty="0" err="1"/>
              <a:t>php</a:t>
            </a:r>
            <a:r>
              <a:rPr lang="en-US" dirty="0"/>
              <a:t/>
            </a:r>
            <a:br>
              <a:rPr lang="en-US" dirty="0"/>
            </a:br>
            <a:r>
              <a:rPr lang="en-US" dirty="0"/>
              <a:t>$d=</a:t>
            </a:r>
            <a:r>
              <a:rPr lang="en-US" dirty="0" err="1"/>
              <a:t>strtotime</a:t>
            </a:r>
            <a:r>
              <a:rPr lang="en-US" dirty="0"/>
              <a:t>("10:30pm April 15 2014");</a:t>
            </a:r>
            <a:br>
              <a:rPr lang="en-US" dirty="0"/>
            </a:br>
            <a:r>
              <a:rPr lang="en-US" dirty="0"/>
              <a:t>echo "Created date is " . date("Y-m-d h:i:sa", $d);</a:t>
            </a:r>
            <a:br>
              <a:rPr lang="en-US" dirty="0"/>
            </a:br>
            <a:r>
              <a:rPr lang="en-US" dirty="0"/>
              <a:t>?&gt;</a:t>
            </a:r>
          </a:p>
          <a:p>
            <a:pPr marL="0" indent="0">
              <a:buNone/>
            </a:pPr>
            <a:endParaRPr lang="en-US" dirty="0"/>
          </a:p>
        </p:txBody>
      </p:sp>
    </p:spTree>
    <p:extLst>
      <p:ext uri="{BB962C8B-B14F-4D97-AF65-F5344CB8AC3E}">
        <p14:creationId xmlns:p14="http://schemas.microsoft.com/office/powerpoint/2010/main" val="299638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08746" y="543231"/>
            <a:ext cx="6061012" cy="5565648"/>
          </a:xfrm>
          <a:prstGeom prst="rect">
            <a:avLst/>
          </a:prstGeom>
        </p:spPr>
        <p:txBody>
          <a:bodyPr>
            <a:noAutofit/>
          </a:bodyPr>
          <a:lstStyle/>
          <a:p>
            <a:pPr marL="0" indent="0">
              <a:buNone/>
            </a:pPr>
            <a:r>
              <a:rPr lang="en-US" sz="1800" dirty="0"/>
              <a:t>&lt;!DOCTYPE html&gt;</a:t>
            </a:r>
          </a:p>
          <a:p>
            <a:pPr marL="0" indent="0">
              <a:buNone/>
            </a:pPr>
            <a:r>
              <a:rPr lang="en-US" sz="1800" dirty="0"/>
              <a:t>&lt;html</a:t>
            </a:r>
            <a:r>
              <a:rPr lang="en-US" sz="1800" dirty="0" smtClean="0"/>
              <a:t>&gt;&lt;</a:t>
            </a:r>
            <a:r>
              <a:rPr lang="en-US" sz="1800" dirty="0"/>
              <a:t>body</a:t>
            </a:r>
            <a:r>
              <a:rPr lang="en-US" sz="1800" dirty="0" smtClean="0"/>
              <a:t>&gt;</a:t>
            </a:r>
            <a:endParaRPr lang="en-US" sz="1800" dirty="0"/>
          </a:p>
          <a:p>
            <a:pPr marL="0" indent="0">
              <a:buNone/>
            </a:pPr>
            <a:r>
              <a:rPr lang="en-US" sz="1800" dirty="0"/>
              <a:t>&lt;?</a:t>
            </a:r>
            <a:r>
              <a:rPr lang="en-US" sz="1800" dirty="0" err="1"/>
              <a:t>php</a:t>
            </a:r>
            <a:endParaRPr lang="en-US" sz="1800" dirty="0"/>
          </a:p>
          <a:p>
            <a:pPr marL="0" indent="0">
              <a:buNone/>
            </a:pPr>
            <a:r>
              <a:rPr lang="en-US" sz="1800" dirty="0"/>
              <a:t>$d=</a:t>
            </a:r>
            <a:r>
              <a:rPr lang="en-US" sz="1800" dirty="0" err="1"/>
              <a:t>strtotime</a:t>
            </a:r>
            <a:r>
              <a:rPr lang="en-US" sz="1800" dirty="0"/>
              <a:t>("tomorrow");</a:t>
            </a:r>
          </a:p>
          <a:p>
            <a:pPr marL="0" indent="0">
              <a:buNone/>
            </a:pPr>
            <a:r>
              <a:rPr lang="en-US" sz="1800" dirty="0"/>
              <a:t>echo date("Y-m-d h:i:sa", $d) . "&lt;</a:t>
            </a:r>
            <a:r>
              <a:rPr lang="en-US" sz="1800" dirty="0" err="1"/>
              <a:t>br</a:t>
            </a:r>
            <a:r>
              <a:rPr lang="en-US" sz="1800" dirty="0"/>
              <a:t>&gt;";</a:t>
            </a:r>
          </a:p>
          <a:p>
            <a:pPr marL="0" indent="0">
              <a:buNone/>
            </a:pPr>
            <a:r>
              <a:rPr lang="en-US" sz="1800" dirty="0" smtClean="0"/>
              <a:t>$</a:t>
            </a:r>
            <a:r>
              <a:rPr lang="en-US" sz="1800" dirty="0"/>
              <a:t>d=</a:t>
            </a:r>
            <a:r>
              <a:rPr lang="en-US" sz="1800" dirty="0" err="1"/>
              <a:t>strtotime</a:t>
            </a:r>
            <a:r>
              <a:rPr lang="en-US" sz="1800" dirty="0"/>
              <a:t>("next Saturday");</a:t>
            </a:r>
          </a:p>
          <a:p>
            <a:pPr marL="0" indent="0">
              <a:buNone/>
            </a:pPr>
            <a:r>
              <a:rPr lang="en-US" sz="1800" dirty="0"/>
              <a:t>echo date("Y-m-d h:i:sa", $d) . "&lt;</a:t>
            </a:r>
            <a:r>
              <a:rPr lang="en-US" sz="1800" dirty="0" err="1"/>
              <a:t>br</a:t>
            </a:r>
            <a:r>
              <a:rPr lang="en-US" sz="1800" dirty="0"/>
              <a:t>&gt;";</a:t>
            </a:r>
          </a:p>
          <a:p>
            <a:pPr marL="0" indent="0">
              <a:buNone/>
            </a:pPr>
            <a:r>
              <a:rPr lang="en-US" sz="1800" dirty="0" smtClean="0"/>
              <a:t>$</a:t>
            </a:r>
            <a:r>
              <a:rPr lang="en-US" sz="1800" dirty="0"/>
              <a:t>d=</a:t>
            </a:r>
            <a:r>
              <a:rPr lang="en-US" sz="1800" dirty="0" err="1"/>
              <a:t>strtotime</a:t>
            </a:r>
            <a:r>
              <a:rPr lang="en-US" sz="1800" dirty="0"/>
              <a:t>("+3 Months");</a:t>
            </a:r>
          </a:p>
          <a:p>
            <a:pPr marL="0" indent="0">
              <a:buNone/>
            </a:pPr>
            <a:r>
              <a:rPr lang="en-US" sz="1800" dirty="0"/>
              <a:t>echo date("Y-m-d h:i:sa", $d) . "&lt;</a:t>
            </a:r>
            <a:r>
              <a:rPr lang="en-US" sz="1800" dirty="0" err="1"/>
              <a:t>br</a:t>
            </a:r>
            <a:r>
              <a:rPr lang="en-US" sz="1800" dirty="0"/>
              <a:t>&gt;";</a:t>
            </a:r>
          </a:p>
          <a:p>
            <a:pPr marL="0" indent="0">
              <a:buNone/>
            </a:pPr>
            <a:r>
              <a:rPr lang="en-US" sz="1800" dirty="0"/>
              <a:t>?&gt;</a:t>
            </a:r>
          </a:p>
          <a:p>
            <a:pPr marL="0" indent="0">
              <a:buNone/>
            </a:pPr>
            <a:r>
              <a:rPr lang="en-US" sz="1800" dirty="0" smtClean="0"/>
              <a:t>&lt;/</a:t>
            </a:r>
            <a:r>
              <a:rPr lang="en-US" sz="1800" dirty="0"/>
              <a:t>body&gt;</a:t>
            </a:r>
          </a:p>
          <a:p>
            <a:pPr marL="0" indent="0">
              <a:buNone/>
            </a:pPr>
            <a:r>
              <a:rPr lang="en-US" sz="1800" dirty="0"/>
              <a:t>&lt;/html&gt;</a:t>
            </a:r>
          </a:p>
        </p:txBody>
      </p:sp>
    </p:spTree>
    <p:extLst>
      <p:ext uri="{BB962C8B-B14F-4D97-AF65-F5344CB8AC3E}">
        <p14:creationId xmlns:p14="http://schemas.microsoft.com/office/powerpoint/2010/main" val="181139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57985" y="684898"/>
            <a:ext cx="6408742" cy="5032248"/>
          </a:xfrm>
          <a:prstGeom prst="rect">
            <a:avLst/>
          </a:prstGeom>
        </p:spPr>
        <p:txBody>
          <a:bodyPr>
            <a:normAutofit fontScale="92500" lnSpcReduction="20000"/>
          </a:bodyPr>
          <a:lstStyle/>
          <a:p>
            <a:pPr marL="0" indent="0">
              <a:buNone/>
            </a:pPr>
            <a:r>
              <a:rPr lang="en-US" dirty="0"/>
              <a:t>&lt;!DOCTYPE html&gt;</a:t>
            </a:r>
          </a:p>
          <a:p>
            <a:pPr marL="0" indent="0">
              <a:buNone/>
            </a:pPr>
            <a:r>
              <a:rPr lang="en-US" dirty="0"/>
              <a:t>&lt;html</a:t>
            </a:r>
            <a:r>
              <a:rPr lang="en-US" dirty="0" smtClean="0"/>
              <a:t>&gt;&lt;</a:t>
            </a:r>
            <a:r>
              <a:rPr lang="en-US" dirty="0"/>
              <a:t>body&gt;</a:t>
            </a:r>
          </a:p>
          <a:p>
            <a:pPr marL="0" indent="0">
              <a:buNone/>
            </a:pPr>
            <a:r>
              <a:rPr lang="en-US" dirty="0" smtClean="0"/>
              <a:t>&lt;?</a:t>
            </a:r>
            <a:r>
              <a:rPr lang="en-US" dirty="0" err="1"/>
              <a:t>php</a:t>
            </a:r>
            <a:endParaRPr lang="en-US" dirty="0"/>
          </a:p>
          <a:p>
            <a:pPr marL="0" indent="0">
              <a:buNone/>
            </a:pPr>
            <a:r>
              <a:rPr lang="en-US" dirty="0"/>
              <a:t>$</a:t>
            </a:r>
            <a:r>
              <a:rPr lang="en-US" dirty="0" err="1"/>
              <a:t>startdate</a:t>
            </a:r>
            <a:r>
              <a:rPr lang="en-US" dirty="0"/>
              <a:t>=</a:t>
            </a:r>
            <a:r>
              <a:rPr lang="en-US" dirty="0" err="1"/>
              <a:t>strtotime</a:t>
            </a:r>
            <a:r>
              <a:rPr lang="en-US" dirty="0"/>
              <a:t>("Saturday");</a:t>
            </a:r>
          </a:p>
          <a:p>
            <a:pPr marL="0" indent="0">
              <a:buNone/>
            </a:pPr>
            <a:r>
              <a:rPr lang="en-US" dirty="0"/>
              <a:t>$</a:t>
            </a:r>
            <a:r>
              <a:rPr lang="en-US" dirty="0" err="1"/>
              <a:t>enddate</a:t>
            </a:r>
            <a:r>
              <a:rPr lang="en-US" dirty="0"/>
              <a:t>=</a:t>
            </a:r>
            <a:r>
              <a:rPr lang="en-US" dirty="0" err="1"/>
              <a:t>strtotime</a:t>
            </a:r>
            <a:r>
              <a:rPr lang="en-US" dirty="0"/>
              <a:t>("+6 weeks", $</a:t>
            </a:r>
            <a:r>
              <a:rPr lang="en-US" dirty="0" err="1"/>
              <a:t>startdate</a:t>
            </a:r>
            <a:r>
              <a:rPr lang="en-US" dirty="0"/>
              <a:t>);</a:t>
            </a:r>
          </a:p>
          <a:p>
            <a:pPr marL="0" indent="0">
              <a:buNone/>
            </a:pPr>
            <a:endParaRPr lang="en-US" dirty="0"/>
          </a:p>
          <a:p>
            <a:pPr marL="0" indent="0">
              <a:buNone/>
            </a:pPr>
            <a:r>
              <a:rPr lang="en-US" dirty="0"/>
              <a:t>while ($</a:t>
            </a:r>
            <a:r>
              <a:rPr lang="en-US" dirty="0" err="1"/>
              <a:t>startdate</a:t>
            </a:r>
            <a:r>
              <a:rPr lang="en-US" dirty="0"/>
              <a:t> &lt; $</a:t>
            </a:r>
            <a:r>
              <a:rPr lang="en-US" dirty="0" err="1"/>
              <a:t>enddate</a:t>
            </a:r>
            <a:r>
              <a:rPr lang="en-US" dirty="0"/>
              <a:t>) {</a:t>
            </a:r>
          </a:p>
          <a:p>
            <a:pPr marL="0" indent="0">
              <a:buNone/>
            </a:pPr>
            <a:r>
              <a:rPr lang="en-US" dirty="0"/>
              <a:t>  echo date("M d", $</a:t>
            </a:r>
            <a:r>
              <a:rPr lang="en-US" dirty="0" err="1"/>
              <a:t>startdate</a:t>
            </a:r>
            <a:r>
              <a:rPr lang="en-US" dirty="0"/>
              <a:t>) . "&lt;</a:t>
            </a:r>
            <a:r>
              <a:rPr lang="en-US" dirty="0" err="1"/>
              <a:t>br</a:t>
            </a:r>
            <a:r>
              <a:rPr lang="en-US" dirty="0"/>
              <a:t>&gt;";</a:t>
            </a:r>
          </a:p>
          <a:p>
            <a:pPr marL="0" indent="0">
              <a:buNone/>
            </a:pPr>
            <a:r>
              <a:rPr lang="en-US" dirty="0"/>
              <a:t>  $</a:t>
            </a:r>
            <a:r>
              <a:rPr lang="en-US" dirty="0" err="1"/>
              <a:t>startdate</a:t>
            </a:r>
            <a:r>
              <a:rPr lang="en-US" dirty="0"/>
              <a:t> = </a:t>
            </a:r>
            <a:r>
              <a:rPr lang="en-US" dirty="0" err="1"/>
              <a:t>strtotime</a:t>
            </a:r>
            <a:r>
              <a:rPr lang="en-US" dirty="0"/>
              <a:t>("+1 week", $</a:t>
            </a:r>
            <a:r>
              <a:rPr lang="en-US" dirty="0" err="1"/>
              <a:t>startdate</a:t>
            </a:r>
            <a:r>
              <a:rPr lang="en-US" dirty="0"/>
              <a:t>);</a:t>
            </a:r>
          </a:p>
          <a:p>
            <a:pPr marL="0" indent="0">
              <a:buNone/>
            </a:pPr>
            <a:r>
              <a:rPr lang="en-US" dirty="0"/>
              <a:t>}</a:t>
            </a:r>
          </a:p>
          <a:p>
            <a:pPr marL="0" indent="0">
              <a:buNone/>
            </a:pPr>
            <a:r>
              <a:rPr lang="en-US" dirty="0"/>
              <a:t>?&gt;</a:t>
            </a:r>
          </a:p>
          <a:p>
            <a:pPr marL="0" indent="0">
              <a:buNone/>
            </a:pPr>
            <a:r>
              <a:rPr lang="en-US" dirty="0" smtClean="0"/>
              <a:t>&lt;/</a:t>
            </a:r>
            <a:r>
              <a:rPr lang="en-US" dirty="0"/>
              <a:t>body</a:t>
            </a:r>
            <a:r>
              <a:rPr lang="en-US" dirty="0" smtClean="0"/>
              <a:t>&gt;&lt;/</a:t>
            </a:r>
            <a:r>
              <a:rPr lang="en-US" dirty="0"/>
              <a:t>html&gt;</a:t>
            </a:r>
          </a:p>
        </p:txBody>
      </p:sp>
    </p:spTree>
    <p:extLst>
      <p:ext uri="{BB962C8B-B14F-4D97-AF65-F5344CB8AC3E}">
        <p14:creationId xmlns:p14="http://schemas.microsoft.com/office/powerpoint/2010/main" val="31738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8" y="878081"/>
            <a:ext cx="8183880" cy="4187952"/>
          </a:xfrm>
          <a:prstGeom prst="rect">
            <a:avLst/>
          </a:prstGeom>
        </p:spPr>
        <p:txBody>
          <a:bodyPr>
            <a:noAutofit/>
          </a:bodyPr>
          <a:lstStyle/>
          <a:p>
            <a:pPr marL="0" indent="0">
              <a:buNone/>
            </a:pPr>
            <a:r>
              <a:rPr lang="en-US" sz="1800" dirty="0"/>
              <a:t>&lt;!DOCTYPE html&gt;</a:t>
            </a:r>
          </a:p>
          <a:p>
            <a:pPr marL="0" indent="0">
              <a:buNone/>
            </a:pPr>
            <a:r>
              <a:rPr lang="en-US" sz="1800" dirty="0"/>
              <a:t>&lt;html&gt;</a:t>
            </a:r>
          </a:p>
          <a:p>
            <a:pPr marL="0" indent="0">
              <a:buNone/>
            </a:pPr>
            <a:r>
              <a:rPr lang="en-US" sz="1800" dirty="0"/>
              <a:t>&lt;body&gt;</a:t>
            </a:r>
          </a:p>
          <a:p>
            <a:pPr marL="0" indent="0">
              <a:buNone/>
            </a:pPr>
            <a:endParaRPr lang="en-US" sz="1800" dirty="0"/>
          </a:p>
          <a:p>
            <a:pPr marL="0" indent="0">
              <a:buNone/>
            </a:pPr>
            <a:r>
              <a:rPr lang="en-US" sz="1800" dirty="0"/>
              <a:t>&lt;?</a:t>
            </a:r>
            <a:r>
              <a:rPr lang="en-US" sz="1800" dirty="0" err="1"/>
              <a:t>php</a:t>
            </a:r>
            <a:endParaRPr lang="en-US" sz="1800" dirty="0"/>
          </a:p>
          <a:p>
            <a:pPr marL="0" indent="0">
              <a:buNone/>
            </a:pPr>
            <a:r>
              <a:rPr lang="en-US" sz="1800" dirty="0"/>
              <a:t>$d1=</a:t>
            </a:r>
            <a:r>
              <a:rPr lang="en-US" sz="1800" dirty="0" err="1"/>
              <a:t>strtotime</a:t>
            </a:r>
            <a:r>
              <a:rPr lang="en-US" sz="1800" dirty="0"/>
              <a:t>("July 04");</a:t>
            </a:r>
          </a:p>
          <a:p>
            <a:pPr marL="0" indent="0">
              <a:buNone/>
            </a:pPr>
            <a:r>
              <a:rPr lang="en-US" sz="1800" dirty="0"/>
              <a:t>$d2=ceil(($d1-time())/60/60/24);</a:t>
            </a:r>
          </a:p>
          <a:p>
            <a:pPr marL="0" indent="0">
              <a:buNone/>
            </a:pPr>
            <a:r>
              <a:rPr lang="en-US" sz="1800" dirty="0"/>
              <a:t>echo "There are " . $d2 ." days until 4th of July.";</a:t>
            </a:r>
          </a:p>
          <a:p>
            <a:pPr marL="0" indent="0">
              <a:buNone/>
            </a:pPr>
            <a:r>
              <a:rPr lang="en-US" sz="1800" dirty="0"/>
              <a:t>?&gt;</a:t>
            </a:r>
          </a:p>
          <a:p>
            <a:pPr marL="0" indent="0">
              <a:buNone/>
            </a:pPr>
            <a:endParaRPr lang="en-US" sz="1800" dirty="0"/>
          </a:p>
          <a:p>
            <a:pPr marL="0" indent="0">
              <a:buNone/>
            </a:pPr>
            <a:r>
              <a:rPr lang="en-US" sz="1800" dirty="0"/>
              <a:t>&lt;/body&gt;</a:t>
            </a:r>
          </a:p>
          <a:p>
            <a:pPr marL="0" indent="0">
              <a:buNone/>
            </a:pPr>
            <a:r>
              <a:rPr lang="en-US" sz="1800" dirty="0"/>
              <a:t>&lt;/html&gt;</a:t>
            </a:r>
          </a:p>
        </p:txBody>
      </p:sp>
    </p:spTree>
    <p:extLst>
      <p:ext uri="{BB962C8B-B14F-4D97-AF65-F5344CB8AC3E}">
        <p14:creationId xmlns:p14="http://schemas.microsoft.com/office/powerpoint/2010/main" val="339946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837" y="476849"/>
            <a:ext cx="10364451" cy="682249"/>
          </a:xfrm>
        </p:spPr>
        <p:txBody>
          <a:bodyPr>
            <a:normAutofit/>
          </a:bodyPr>
          <a:lstStyle/>
          <a:p>
            <a:r>
              <a:rPr lang="en-US" dirty="0"/>
              <a:t>PHP include and require Statements</a:t>
            </a:r>
          </a:p>
        </p:txBody>
      </p:sp>
      <p:sp>
        <p:nvSpPr>
          <p:cNvPr id="3" name="Content Placeholder 2"/>
          <p:cNvSpPr>
            <a:spLocks noGrp="1"/>
          </p:cNvSpPr>
          <p:nvPr>
            <p:ph idx="4294967295"/>
          </p:nvPr>
        </p:nvSpPr>
        <p:spPr>
          <a:xfrm>
            <a:off x="1563281" y="1416605"/>
            <a:ext cx="8183880" cy="4187952"/>
          </a:xfrm>
          <a:prstGeom prst="rect">
            <a:avLst/>
          </a:prstGeom>
        </p:spPr>
        <p:txBody>
          <a:bodyPr>
            <a:normAutofit/>
          </a:bodyPr>
          <a:lstStyle/>
          <a:p>
            <a:pPr marL="0" indent="0">
              <a:buNone/>
            </a:pPr>
            <a:r>
              <a:rPr lang="en-US" dirty="0"/>
              <a:t>Syntax</a:t>
            </a:r>
          </a:p>
          <a:p>
            <a:pPr marL="0" indent="0">
              <a:buNone/>
            </a:pPr>
            <a:r>
              <a:rPr lang="en-US" dirty="0"/>
              <a:t>include '</a:t>
            </a:r>
            <a:r>
              <a:rPr lang="en-US" i="1" dirty="0"/>
              <a:t>filename</a:t>
            </a:r>
            <a:r>
              <a:rPr lang="en-US" dirty="0"/>
              <a:t>';</a:t>
            </a:r>
            <a:br>
              <a:rPr lang="en-US" dirty="0"/>
            </a:br>
            <a:r>
              <a:rPr lang="en-US" dirty="0" smtClean="0"/>
              <a:t>or</a:t>
            </a:r>
            <a:r>
              <a:rPr lang="en-US" dirty="0"/>
              <a:t/>
            </a:r>
            <a:br>
              <a:rPr lang="en-US" dirty="0"/>
            </a:br>
            <a:r>
              <a:rPr lang="en-US" dirty="0"/>
              <a:t>require '</a:t>
            </a:r>
            <a:r>
              <a:rPr lang="en-US" i="1" dirty="0"/>
              <a:t>filename</a:t>
            </a:r>
            <a:r>
              <a:rPr lang="en-US" dirty="0"/>
              <a:t>';</a:t>
            </a:r>
          </a:p>
          <a:p>
            <a:pPr marL="0" indent="0">
              <a:buNone/>
            </a:pPr>
            <a:endParaRPr lang="en-US" dirty="0" smtClean="0"/>
          </a:p>
          <a:p>
            <a:pPr marL="0" indent="0">
              <a:buNone/>
            </a:pPr>
            <a:r>
              <a:rPr lang="en-US" b="1" dirty="0"/>
              <a:t>The include and require statements are identical, except upon failure:</a:t>
            </a:r>
            <a:endParaRPr lang="en-US" dirty="0"/>
          </a:p>
          <a:p>
            <a:r>
              <a:rPr lang="en-US" dirty="0"/>
              <a:t>require will produce a fatal error (E_COMPILE_ERROR) and stop the script</a:t>
            </a:r>
          </a:p>
          <a:p>
            <a:r>
              <a:rPr lang="en-US" dirty="0"/>
              <a:t>include will only produce a warning (E_WARNING) and the script will continue</a:t>
            </a:r>
          </a:p>
          <a:p>
            <a:pPr marL="0" indent="0">
              <a:buNone/>
            </a:pPr>
            <a:endParaRPr lang="en-US" dirty="0"/>
          </a:p>
        </p:txBody>
      </p:sp>
    </p:spTree>
    <p:extLst>
      <p:ext uri="{BB962C8B-B14F-4D97-AF65-F5344CB8AC3E}">
        <p14:creationId xmlns:p14="http://schemas.microsoft.com/office/powerpoint/2010/main" val="292618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62524" y="1148538"/>
            <a:ext cx="8183880" cy="4187952"/>
          </a:xfrm>
          <a:prstGeom prst="rect">
            <a:avLst/>
          </a:prstGeom>
        </p:spPr>
        <p:txBody>
          <a:bodyPr>
            <a:normAutofit lnSpcReduction="10000"/>
          </a:bodyPr>
          <a:lstStyle/>
          <a:p>
            <a:pPr marL="0" indent="0">
              <a:buNone/>
            </a:pPr>
            <a:r>
              <a:rPr lang="en-US" dirty="0"/>
              <a:t>Assume we have a standard menu file called "</a:t>
            </a:r>
            <a:r>
              <a:rPr lang="en-US" dirty="0" err="1"/>
              <a:t>menu.php</a:t>
            </a:r>
            <a:r>
              <a:rPr lang="en-US" dirty="0"/>
              <a:t>":</a:t>
            </a:r>
          </a:p>
          <a:p>
            <a:pPr marL="0" indent="0">
              <a:buNone/>
            </a:pPr>
            <a:endParaRPr lang="en-US" dirty="0"/>
          </a:p>
          <a:p>
            <a:pPr marL="0" indent="0">
              <a:buNone/>
            </a:pPr>
            <a:r>
              <a:rPr lang="en-US" dirty="0"/>
              <a:t>&lt;?</a:t>
            </a:r>
            <a:r>
              <a:rPr lang="en-US" dirty="0" err="1"/>
              <a:t>php</a:t>
            </a:r>
            <a:endParaRPr lang="en-US" dirty="0"/>
          </a:p>
          <a:p>
            <a:pPr marL="0" indent="0">
              <a:buNone/>
            </a:pPr>
            <a:r>
              <a:rPr lang="en-US" dirty="0"/>
              <a:t>echo '&lt;a </a:t>
            </a:r>
            <a:r>
              <a:rPr lang="en-US" dirty="0" err="1"/>
              <a:t>href</a:t>
            </a:r>
            <a:r>
              <a:rPr lang="en-US" dirty="0"/>
              <a:t>="/default.asp"&gt;Home&lt;/a&gt; -</a:t>
            </a:r>
          </a:p>
          <a:p>
            <a:pPr marL="0" indent="0">
              <a:buNone/>
            </a:pPr>
            <a:r>
              <a:rPr lang="en-US" dirty="0"/>
              <a:t>&lt;a </a:t>
            </a:r>
            <a:r>
              <a:rPr lang="en-US" dirty="0" err="1"/>
              <a:t>href</a:t>
            </a:r>
            <a:r>
              <a:rPr lang="en-US" dirty="0"/>
              <a:t>="/html/default.asp"&gt;HTML Tutorial&lt;/a&gt; -</a:t>
            </a:r>
          </a:p>
          <a:p>
            <a:pPr marL="0" indent="0">
              <a:buNone/>
            </a:pPr>
            <a:r>
              <a:rPr lang="en-US" dirty="0"/>
              <a:t>&lt;a </a:t>
            </a:r>
            <a:r>
              <a:rPr lang="en-US" dirty="0" err="1"/>
              <a:t>href</a:t>
            </a:r>
            <a:r>
              <a:rPr lang="en-US" dirty="0"/>
              <a:t>="/</a:t>
            </a:r>
            <a:r>
              <a:rPr lang="en-US" dirty="0" err="1"/>
              <a:t>css</a:t>
            </a:r>
            <a:r>
              <a:rPr lang="en-US" dirty="0"/>
              <a:t>/default.asp"&gt;CSS Tutorial&lt;/a&gt; -</a:t>
            </a:r>
          </a:p>
          <a:p>
            <a:pPr marL="0" indent="0">
              <a:buNone/>
            </a:pPr>
            <a:r>
              <a:rPr lang="en-US" dirty="0"/>
              <a:t>&lt;a </a:t>
            </a:r>
            <a:r>
              <a:rPr lang="en-US" dirty="0" err="1"/>
              <a:t>href</a:t>
            </a:r>
            <a:r>
              <a:rPr lang="en-US" dirty="0"/>
              <a:t>="/</a:t>
            </a:r>
            <a:r>
              <a:rPr lang="en-US" dirty="0" err="1"/>
              <a:t>js</a:t>
            </a:r>
            <a:r>
              <a:rPr lang="en-US" dirty="0"/>
              <a:t>/default.asp"&gt;JavaScript Tutorial&lt;/a&gt; -</a:t>
            </a:r>
          </a:p>
          <a:p>
            <a:pPr marL="0" indent="0">
              <a:buNone/>
            </a:pPr>
            <a:r>
              <a:rPr lang="en-US" dirty="0"/>
              <a:t>&lt;a </a:t>
            </a:r>
            <a:r>
              <a:rPr lang="en-US" dirty="0" err="1"/>
              <a:t>href</a:t>
            </a:r>
            <a:r>
              <a:rPr lang="en-US" dirty="0"/>
              <a:t>="default.asp"&gt;PHP Tutorial&lt;/a&gt;';</a:t>
            </a:r>
          </a:p>
          <a:p>
            <a:pPr marL="0" indent="0">
              <a:buNone/>
            </a:pPr>
            <a:r>
              <a:rPr lang="en-US" dirty="0"/>
              <a:t>?&gt;</a:t>
            </a:r>
          </a:p>
        </p:txBody>
      </p:sp>
    </p:spTree>
    <p:extLst>
      <p:ext uri="{BB962C8B-B14F-4D97-AF65-F5344CB8AC3E}">
        <p14:creationId xmlns:p14="http://schemas.microsoft.com/office/powerpoint/2010/main" val="153168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8" y="1416605"/>
            <a:ext cx="8183880" cy="4425287"/>
          </a:xfrm>
          <a:prstGeom prst="rect">
            <a:avLst/>
          </a:prstGeom>
        </p:spPr>
        <p:txBody>
          <a:bodyPr>
            <a:normAutofit fontScale="92500" lnSpcReduction="20000"/>
          </a:bodyPr>
          <a:lstStyle/>
          <a:p>
            <a:pPr marL="0" indent="0">
              <a:buNone/>
            </a:pPr>
            <a:r>
              <a:rPr lang="en-US" dirty="0"/>
              <a:t>&lt;!DOCTYPE html&gt;</a:t>
            </a:r>
            <a:br>
              <a:rPr lang="en-US" dirty="0"/>
            </a:br>
            <a:r>
              <a:rPr lang="en-US" dirty="0"/>
              <a:t>&lt;html&gt;</a:t>
            </a:r>
            <a:br>
              <a:rPr lang="en-US" dirty="0"/>
            </a:br>
            <a:r>
              <a:rPr lang="en-US" dirty="0"/>
              <a:t>&lt;body&gt;</a:t>
            </a:r>
            <a:br>
              <a:rPr lang="en-US" dirty="0"/>
            </a:br>
            <a:r>
              <a:rPr lang="en-US" dirty="0"/>
              <a:t/>
            </a:r>
            <a:br>
              <a:rPr lang="en-US" dirty="0"/>
            </a:br>
            <a:r>
              <a:rPr lang="en-US" dirty="0"/>
              <a:t>&lt;div class="menu"&gt;</a:t>
            </a:r>
            <a:br>
              <a:rPr lang="en-US" dirty="0"/>
            </a:br>
            <a:r>
              <a:rPr lang="en-US" dirty="0"/>
              <a:t>&lt;?</a:t>
            </a:r>
            <a:r>
              <a:rPr lang="en-US" dirty="0" err="1"/>
              <a:t>php</a:t>
            </a:r>
            <a:r>
              <a:rPr lang="en-US" dirty="0"/>
              <a:t> include '</a:t>
            </a:r>
            <a:r>
              <a:rPr lang="en-US" dirty="0" err="1"/>
              <a:t>menu.php</a:t>
            </a:r>
            <a:r>
              <a:rPr lang="en-US" dirty="0"/>
              <a:t>';?&gt;</a:t>
            </a:r>
            <a:br>
              <a:rPr lang="en-US" dirty="0"/>
            </a:br>
            <a:r>
              <a:rPr lang="en-US" dirty="0"/>
              <a:t>&lt;/div&gt;</a:t>
            </a:r>
            <a:br>
              <a:rPr lang="en-US" dirty="0"/>
            </a:br>
            <a:r>
              <a:rPr lang="en-US" dirty="0"/>
              <a:t/>
            </a:r>
            <a:br>
              <a:rPr lang="en-US" dirty="0"/>
            </a:br>
            <a:r>
              <a:rPr lang="en-US" dirty="0"/>
              <a:t>&lt;h1&gt;Welcome to my home page!&lt;/h1&gt;</a:t>
            </a:r>
            <a:br>
              <a:rPr lang="en-US" dirty="0"/>
            </a:br>
            <a:r>
              <a:rPr lang="en-US" dirty="0"/>
              <a:t>&lt;p&gt;Some text.&lt;/p&gt;</a:t>
            </a:r>
            <a:br>
              <a:rPr lang="en-US" dirty="0"/>
            </a:br>
            <a:r>
              <a:rPr lang="en-US" dirty="0"/>
              <a:t>&lt;p&gt;Some more text.&lt;/p&gt;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246564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25332"/>
            <a:ext cx="10364451" cy="682249"/>
          </a:xfrm>
        </p:spPr>
        <p:txBody>
          <a:bodyPr/>
          <a:lstStyle/>
          <a:p>
            <a:r>
              <a:rPr lang="en-US" dirty="0"/>
              <a:t>include</a:t>
            </a:r>
          </a:p>
        </p:txBody>
      </p:sp>
      <p:sp>
        <p:nvSpPr>
          <p:cNvPr id="3" name="Text Placeholder 2"/>
          <p:cNvSpPr>
            <a:spLocks noGrp="1"/>
          </p:cNvSpPr>
          <p:nvPr>
            <p:ph type="body" idx="1"/>
          </p:nvPr>
        </p:nvSpPr>
        <p:spPr>
          <a:xfrm>
            <a:off x="1146328" y="1447799"/>
            <a:ext cx="4873474" cy="4669665"/>
          </a:xfrm>
        </p:spPr>
        <p:txBody>
          <a:bodyPr/>
          <a:lstStyle/>
          <a:p>
            <a:r>
              <a:rPr lang="en-US" sz="2400" dirty="0"/>
              <a:t>&lt;!DOCTYPE html&gt;</a:t>
            </a:r>
            <a:br>
              <a:rPr lang="en-US" sz="2400" dirty="0"/>
            </a:br>
            <a:r>
              <a:rPr lang="en-US" sz="2400" dirty="0"/>
              <a:t>&lt;html&gt;</a:t>
            </a:r>
            <a:br>
              <a:rPr lang="en-US" sz="2400" dirty="0"/>
            </a:br>
            <a:r>
              <a:rPr lang="en-US" sz="2400" dirty="0"/>
              <a:t>&lt;body&gt;</a:t>
            </a:r>
            <a:br>
              <a:rPr lang="en-US" sz="2400" dirty="0"/>
            </a:br>
            <a:r>
              <a:rPr lang="en-US" sz="2400" dirty="0"/>
              <a:t/>
            </a:r>
            <a:br>
              <a:rPr lang="en-US" sz="2400" dirty="0"/>
            </a:br>
            <a:r>
              <a:rPr lang="en-US" sz="2400" dirty="0"/>
              <a:t>&lt;h1&gt;Welcome to my home page!&lt;/h1&gt;</a:t>
            </a:r>
            <a:br>
              <a:rPr lang="en-US" sz="2400" dirty="0"/>
            </a:br>
            <a:r>
              <a:rPr lang="en-US" sz="2400" dirty="0"/>
              <a:t>&lt;?</a:t>
            </a:r>
            <a:r>
              <a:rPr lang="en-US" sz="2400" dirty="0" err="1"/>
              <a:t>php</a:t>
            </a:r>
            <a:r>
              <a:rPr lang="en-US" sz="2400" dirty="0"/>
              <a:t> include '</a:t>
            </a:r>
            <a:r>
              <a:rPr lang="en-US" sz="2400" dirty="0" err="1"/>
              <a:t>noFileExists.php</a:t>
            </a:r>
            <a:r>
              <a:rPr lang="en-US" sz="2400" dirty="0"/>
              <a:t>';</a:t>
            </a:r>
            <a:br>
              <a:rPr lang="en-US" sz="2400" dirty="0"/>
            </a:br>
            <a:r>
              <a:rPr lang="en-US" sz="2400" dirty="0"/>
              <a:t>echo "I have a $color $car.";</a:t>
            </a:r>
            <a:br>
              <a:rPr lang="en-US" sz="2400" dirty="0"/>
            </a:br>
            <a:r>
              <a:rPr lang="en-US" sz="2400" dirty="0"/>
              <a:t>?&gt;</a:t>
            </a:r>
            <a:br>
              <a:rPr lang="en-US" sz="2400" dirty="0"/>
            </a:br>
            <a:r>
              <a:rPr lang="en-US" sz="2400" dirty="0"/>
              <a:t/>
            </a:r>
            <a:br>
              <a:rPr lang="en-US" sz="2400" dirty="0"/>
            </a:br>
            <a:r>
              <a:rPr lang="en-US" sz="2400" dirty="0"/>
              <a:t>&lt;/body&gt;</a:t>
            </a:r>
            <a:br>
              <a:rPr lang="en-US" sz="2400" dirty="0"/>
            </a:br>
            <a:r>
              <a:rPr lang="en-US" sz="2400" dirty="0"/>
              <a:t>&lt;/html&gt;</a:t>
            </a:r>
          </a:p>
          <a:p>
            <a:endParaRPr lang="en-US" sz="2400" dirty="0"/>
          </a:p>
          <a:p>
            <a:endParaRPr lang="en-US" sz="2400" dirty="0"/>
          </a:p>
        </p:txBody>
      </p:sp>
      <p:sp>
        <p:nvSpPr>
          <p:cNvPr id="6" name="Content Placeholder 5"/>
          <p:cNvSpPr>
            <a:spLocks noGrp="1"/>
          </p:cNvSpPr>
          <p:nvPr>
            <p:ph sz="quarter" idx="4294967295"/>
          </p:nvPr>
        </p:nvSpPr>
        <p:spPr>
          <a:xfrm>
            <a:off x="6176169" y="1447800"/>
            <a:ext cx="3931920" cy="3489960"/>
          </a:xfrm>
          <a:prstGeom prst="rect">
            <a:avLst/>
          </a:prstGeom>
        </p:spPr>
        <p:txBody>
          <a:bodyPr/>
          <a:lstStyle/>
          <a:p>
            <a:pPr marL="0" indent="0">
              <a:buNone/>
            </a:pPr>
            <a:r>
              <a:rPr lang="en-US" b="1" dirty="0"/>
              <a:t>Welcome to my home page!</a:t>
            </a:r>
          </a:p>
          <a:p>
            <a:pPr marL="0" indent="0">
              <a:buNone/>
            </a:pPr>
            <a:r>
              <a:rPr lang="en-US" dirty="0"/>
              <a:t>I have a .</a:t>
            </a:r>
          </a:p>
        </p:txBody>
      </p:sp>
    </p:spTree>
    <p:extLst>
      <p:ext uri="{BB962C8B-B14F-4D97-AF65-F5344CB8AC3E}">
        <p14:creationId xmlns:p14="http://schemas.microsoft.com/office/powerpoint/2010/main" val="8109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a:t>
            </a:r>
          </a:p>
        </p:txBody>
      </p:sp>
      <p:sp>
        <p:nvSpPr>
          <p:cNvPr id="5" name="Content Placeholder 4"/>
          <p:cNvSpPr>
            <a:spLocks noGrp="1"/>
          </p:cNvSpPr>
          <p:nvPr>
            <p:ph sz="quarter" idx="4294967295"/>
          </p:nvPr>
        </p:nvSpPr>
        <p:spPr>
          <a:xfrm>
            <a:off x="1579012" y="1831247"/>
            <a:ext cx="3931920" cy="3489960"/>
          </a:xfrm>
          <a:prstGeom prst="rect">
            <a:avLst/>
          </a:prstGeom>
        </p:spPr>
        <p:txBody>
          <a:bodyPr>
            <a:normAutofit fontScale="850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Welcome to my home page!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require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noFileExists.php</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"I have a $color $car."</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p>
        </p:txBody>
      </p:sp>
      <p:sp>
        <p:nvSpPr>
          <p:cNvPr id="6" name="Content Placeholder 5"/>
          <p:cNvSpPr>
            <a:spLocks noGrp="1"/>
          </p:cNvSpPr>
          <p:nvPr>
            <p:ph sz="quarter" idx="4294967295"/>
          </p:nvPr>
        </p:nvSpPr>
        <p:spPr>
          <a:xfrm>
            <a:off x="6176169" y="1997142"/>
            <a:ext cx="3931920" cy="3489960"/>
          </a:xfrm>
          <a:prstGeom prst="rect">
            <a:avLst/>
          </a:prstGeom>
        </p:spPr>
        <p:txBody>
          <a:bodyPr/>
          <a:lstStyle/>
          <a:p>
            <a:pPr marL="0" indent="0">
              <a:buNone/>
            </a:pPr>
            <a:r>
              <a:rPr lang="en-US" b="1" dirty="0"/>
              <a:t>Welcome to my home page!</a:t>
            </a:r>
          </a:p>
          <a:p>
            <a:pPr marL="0" indent="0">
              <a:buNone/>
            </a:pPr>
            <a:endParaRPr lang="en-US" dirty="0"/>
          </a:p>
        </p:txBody>
      </p:sp>
    </p:spTree>
    <p:extLst>
      <p:ext uri="{BB962C8B-B14F-4D97-AF65-F5344CB8AC3E}">
        <p14:creationId xmlns:p14="http://schemas.microsoft.com/office/powerpoint/2010/main" val="79278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Manipulating Files</a:t>
            </a:r>
          </a:p>
        </p:txBody>
      </p:sp>
      <p:sp>
        <p:nvSpPr>
          <p:cNvPr id="3" name="Content Placeholder 2"/>
          <p:cNvSpPr>
            <a:spLocks noGrp="1"/>
          </p:cNvSpPr>
          <p:nvPr>
            <p:ph idx="4294967295"/>
          </p:nvPr>
        </p:nvSpPr>
        <p:spPr>
          <a:xfrm>
            <a:off x="1859495" y="2214694"/>
            <a:ext cx="8183880" cy="3101490"/>
          </a:xfrm>
          <a:prstGeom prst="rect">
            <a:avLst/>
          </a:prstGeom>
        </p:spPr>
        <p:txBody>
          <a:bodyPr/>
          <a:lstStyle/>
          <a:p>
            <a:r>
              <a:rPr lang="en-US" dirty="0"/>
              <a:t>PHP </a:t>
            </a:r>
            <a:r>
              <a:rPr lang="en-US" dirty="0" err="1"/>
              <a:t>readfile</a:t>
            </a:r>
            <a:r>
              <a:rPr lang="en-US" dirty="0"/>
              <a:t>() </a:t>
            </a:r>
            <a:r>
              <a:rPr lang="en-US" dirty="0" smtClean="0"/>
              <a:t>Function</a:t>
            </a:r>
          </a:p>
          <a:p>
            <a:pPr marL="0" indent="0">
              <a:buNone/>
            </a:pPr>
            <a:endParaRPr lang="en-US" dirty="0" smtClean="0"/>
          </a:p>
          <a:p>
            <a:pPr marL="0" indent="0">
              <a:buNone/>
            </a:pPr>
            <a:r>
              <a:rPr lang="en-US" dirty="0" smtClean="0"/>
              <a:t> </a:t>
            </a:r>
            <a:r>
              <a:rPr lang="en-US" dirty="0"/>
              <a:t>&lt;?</a:t>
            </a:r>
            <a:r>
              <a:rPr lang="en-US" dirty="0" err="1"/>
              <a:t>php</a:t>
            </a:r>
            <a:r>
              <a:rPr lang="en-US" dirty="0"/>
              <a:t/>
            </a:r>
            <a:br>
              <a:rPr lang="en-US" dirty="0"/>
            </a:br>
            <a:r>
              <a:rPr lang="en-US" dirty="0"/>
              <a:t> </a:t>
            </a:r>
            <a:r>
              <a:rPr lang="en-US" dirty="0" err="1"/>
              <a:t>readfile</a:t>
            </a:r>
            <a:r>
              <a:rPr lang="en-US" dirty="0"/>
              <a:t>("webdictionary.txt");</a:t>
            </a:r>
            <a:br>
              <a:rPr lang="en-US" dirty="0"/>
            </a:br>
            <a:r>
              <a:rPr lang="en-US" dirty="0"/>
              <a:t>?&gt;</a:t>
            </a:r>
          </a:p>
        </p:txBody>
      </p:sp>
    </p:spTree>
    <p:extLst>
      <p:ext uri="{BB962C8B-B14F-4D97-AF65-F5344CB8AC3E}">
        <p14:creationId xmlns:p14="http://schemas.microsoft.com/office/powerpoint/2010/main" val="201394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5 Date and Time</a:t>
            </a:r>
          </a:p>
        </p:txBody>
      </p:sp>
      <p:sp>
        <p:nvSpPr>
          <p:cNvPr id="3" name="Content Placeholder 2"/>
          <p:cNvSpPr>
            <a:spLocks noGrp="1"/>
          </p:cNvSpPr>
          <p:nvPr>
            <p:ph idx="4294967295"/>
          </p:nvPr>
        </p:nvSpPr>
        <p:spPr>
          <a:xfrm>
            <a:off x="1184856" y="2214694"/>
            <a:ext cx="10612191" cy="3503526"/>
          </a:xfrm>
          <a:prstGeom prst="rect">
            <a:avLst/>
          </a:prstGeom>
        </p:spPr>
        <p:txBody>
          <a:bodyPr/>
          <a:lstStyle/>
          <a:p>
            <a:pPr marL="0" indent="0">
              <a:buNone/>
            </a:pPr>
            <a:r>
              <a:rPr lang="en-US" dirty="0"/>
              <a:t>Syntax</a:t>
            </a:r>
          </a:p>
          <a:p>
            <a:pPr marL="0" indent="0">
              <a:buNone/>
            </a:pPr>
            <a:r>
              <a:rPr lang="en-US" dirty="0"/>
              <a:t>date(</a:t>
            </a:r>
            <a:r>
              <a:rPr lang="en-US" dirty="0" err="1"/>
              <a:t>format,timestamp</a:t>
            </a:r>
            <a:r>
              <a:rPr lang="en-US" dirty="0"/>
              <a:t>)</a:t>
            </a:r>
          </a:p>
          <a:p>
            <a:pPr marL="0" indent="0">
              <a:buNone/>
            </a:pPr>
            <a:r>
              <a:rPr lang="en-US" dirty="0"/>
              <a:t>Parameter	Description</a:t>
            </a:r>
          </a:p>
          <a:p>
            <a:pPr marL="0" indent="0">
              <a:buNone/>
            </a:pPr>
            <a:r>
              <a:rPr lang="en-US" dirty="0"/>
              <a:t>format	Required. Specifies the format of the timestamp</a:t>
            </a:r>
          </a:p>
          <a:p>
            <a:pPr marL="0" indent="0">
              <a:buNone/>
            </a:pPr>
            <a:r>
              <a:rPr lang="en-US" dirty="0"/>
              <a:t>timestamp	Optional. Specifies a timestamp. Default is the current date and time</a:t>
            </a:r>
          </a:p>
        </p:txBody>
      </p:sp>
    </p:spTree>
    <p:extLst>
      <p:ext uri="{BB962C8B-B14F-4D97-AF65-F5344CB8AC3E}">
        <p14:creationId xmlns:p14="http://schemas.microsoft.com/office/powerpoint/2010/main" val="1462188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smtClean="0"/>
              <a:t>File </a:t>
            </a:r>
            <a:r>
              <a:rPr lang="en-US" dirty="0"/>
              <a:t>Open/Read/Close</a:t>
            </a:r>
            <a:endParaRPr lang="ar-EG" dirty="0"/>
          </a:p>
        </p:txBody>
      </p:sp>
      <p:sp>
        <p:nvSpPr>
          <p:cNvPr id="3" name="Content Placeholder 2"/>
          <p:cNvSpPr>
            <a:spLocks noGrp="1"/>
          </p:cNvSpPr>
          <p:nvPr>
            <p:ph idx="4294967295"/>
          </p:nvPr>
        </p:nvSpPr>
        <p:spPr>
          <a:xfrm>
            <a:off x="1563281" y="1663693"/>
            <a:ext cx="8183880" cy="4187952"/>
          </a:xfrm>
          <a:prstGeom prst="rect">
            <a:avLst/>
          </a:prstGeom>
        </p:spPr>
        <p:txBody>
          <a:bodyPr>
            <a:normAutofit fontScale="92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myfile,filesize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169733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0869459"/>
              </p:ext>
            </p:extLst>
          </p:nvPr>
        </p:nvGraphicFramePr>
        <p:xfrm>
          <a:off x="1313645" y="804867"/>
          <a:ext cx="9929611" cy="5189570"/>
        </p:xfrm>
        <a:graphic>
          <a:graphicData uri="http://schemas.openxmlformats.org/drawingml/2006/table">
            <a:tbl>
              <a:tblPr/>
              <a:tblGrid>
                <a:gridCol w="993985"/>
                <a:gridCol w="8935626"/>
              </a:tblGrid>
              <a:tr h="306385">
                <a:tc>
                  <a:txBody>
                    <a:bodyPr/>
                    <a:lstStyle/>
                    <a:p>
                      <a:pPr algn="l" fontAlgn="t"/>
                      <a:r>
                        <a:rPr lang="en-US" sz="1800">
                          <a:effectLst/>
                        </a:rPr>
                        <a:t>Modes</a:t>
                      </a:r>
                    </a:p>
                  </a:txBody>
                  <a:tcPr marL="41451" marR="41451" marT="41451" marB="41451">
                    <a:lnL>
                      <a:noFill/>
                    </a:lnL>
                    <a:lnR>
                      <a:noFill/>
                    </a:lnR>
                    <a:lnT>
                      <a:noFill/>
                    </a:lnT>
                    <a:lnB>
                      <a:noFill/>
                    </a:lnB>
                    <a:solidFill>
                      <a:srgbClr val="FFFFFF"/>
                    </a:solidFill>
                  </a:tcPr>
                </a:tc>
                <a:tc>
                  <a:txBody>
                    <a:bodyPr/>
                    <a:lstStyle/>
                    <a:p>
                      <a:pPr algn="l" fontAlgn="t"/>
                      <a:r>
                        <a:rPr lang="en-US" sz="1800">
                          <a:effectLst/>
                        </a:rPr>
                        <a:t>Description</a:t>
                      </a:r>
                    </a:p>
                  </a:txBody>
                  <a:tcPr marL="41451" marR="41451" marT="41451" marB="41451">
                    <a:lnL>
                      <a:noFill/>
                    </a:lnL>
                    <a:lnR>
                      <a:noFill/>
                    </a:lnR>
                    <a:lnT>
                      <a:noFill/>
                    </a:lnT>
                    <a:lnB>
                      <a:noFill/>
                    </a:lnB>
                    <a:solidFill>
                      <a:srgbClr val="FFFFFF"/>
                    </a:solidFill>
                  </a:tcPr>
                </a:tc>
              </a:tr>
              <a:tr h="504824">
                <a:tc>
                  <a:txBody>
                    <a:bodyPr/>
                    <a:lstStyle/>
                    <a:p>
                      <a:pPr algn="l" fontAlgn="t"/>
                      <a:r>
                        <a:rPr lang="en-US" sz="1800">
                          <a:effectLst/>
                        </a:rPr>
                        <a:t>r</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 only</a:t>
                      </a:r>
                      <a:r>
                        <a:rPr lang="en-US" sz="1800">
                          <a:effectLst/>
                        </a:rPr>
                        <a:t>. File pointer starts at the beginning of the file</a:t>
                      </a:r>
                    </a:p>
                  </a:txBody>
                  <a:tcPr marL="41451" marR="41451" marT="41451" marB="41451">
                    <a:lnL>
                      <a:noFill/>
                    </a:lnL>
                    <a:lnR>
                      <a:noFill/>
                    </a:lnR>
                    <a:lnT>
                      <a:noFill/>
                    </a:lnT>
                    <a:lnB>
                      <a:noFill/>
                    </a:lnB>
                    <a:solidFill>
                      <a:srgbClr val="F1F1F1"/>
                    </a:solidFill>
                  </a:tcPr>
                </a:tc>
              </a:tr>
              <a:tr h="703263">
                <a:tc>
                  <a:txBody>
                    <a:bodyPr/>
                    <a:lstStyle/>
                    <a:p>
                      <a:pPr algn="l" fontAlgn="t"/>
                      <a:r>
                        <a:rPr lang="en-US" sz="1800">
                          <a:effectLst/>
                        </a:rPr>
                        <a:t>w</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Open a file for write only</a:t>
                      </a:r>
                      <a:r>
                        <a:rPr lang="en-US" sz="1800">
                          <a:effectLst/>
                        </a:rPr>
                        <a:t>. Erases the contents of the file or creates a new file if it doesn't exist. File pointer starts at the beginning of the file</a:t>
                      </a:r>
                    </a:p>
                  </a:txBody>
                  <a:tcPr marL="41451" marR="41451" marT="41451" marB="41451">
                    <a:lnL>
                      <a:noFill/>
                    </a:lnL>
                    <a:lnR>
                      <a:noFill/>
                    </a:lnR>
                    <a:lnT>
                      <a:noFill/>
                    </a:lnT>
                    <a:lnB>
                      <a:noFill/>
                    </a:lnB>
                    <a:solidFill>
                      <a:srgbClr val="FFFFFF"/>
                    </a:solidFill>
                  </a:tcPr>
                </a:tc>
              </a:tr>
              <a:tr h="703263">
                <a:tc>
                  <a:txBody>
                    <a:bodyPr/>
                    <a:lstStyle/>
                    <a:p>
                      <a:pPr algn="l" fontAlgn="t"/>
                      <a:r>
                        <a:rPr lang="en-US" sz="1800">
                          <a:effectLst/>
                        </a:rPr>
                        <a:t>a</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write only</a:t>
                      </a:r>
                      <a:r>
                        <a:rPr lang="en-US" sz="1800">
                          <a:effectLst/>
                        </a:rPr>
                        <a:t>. The existing data in file is preserved. File pointer starts at the end of the file. Creates a new file if the file doesn't exist</a:t>
                      </a:r>
                    </a:p>
                  </a:txBody>
                  <a:tcPr marL="41451" marR="41451" marT="41451" marB="41451">
                    <a:lnL>
                      <a:noFill/>
                    </a:lnL>
                    <a:lnR>
                      <a:noFill/>
                    </a:lnR>
                    <a:lnT>
                      <a:noFill/>
                    </a:lnT>
                    <a:lnB>
                      <a:noFill/>
                    </a:lnB>
                    <a:solidFill>
                      <a:srgbClr val="F1F1F1"/>
                    </a:solidFill>
                  </a:tcPr>
                </a:tc>
              </a:tr>
              <a:tr h="504824">
                <a:tc>
                  <a:txBody>
                    <a:bodyPr/>
                    <a:lstStyle/>
                    <a:p>
                      <a:pPr algn="l" fontAlgn="t"/>
                      <a:r>
                        <a:rPr lang="en-US" sz="1800">
                          <a:effectLst/>
                        </a:rPr>
                        <a:t>x</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Creates a new file for write only</a:t>
                      </a:r>
                      <a:r>
                        <a:rPr lang="en-US" sz="1800">
                          <a:effectLst/>
                        </a:rPr>
                        <a:t>. Returns FALSE and an error if file already exists</a:t>
                      </a:r>
                    </a:p>
                  </a:txBody>
                  <a:tcPr marL="41451" marR="41451" marT="41451" marB="41451">
                    <a:lnL>
                      <a:noFill/>
                    </a:lnL>
                    <a:lnR>
                      <a:noFill/>
                    </a:lnR>
                    <a:lnT>
                      <a:noFill/>
                    </a:lnT>
                    <a:lnB>
                      <a:noFill/>
                    </a:lnB>
                    <a:solidFill>
                      <a:srgbClr val="FFFFFF"/>
                    </a:solidFill>
                  </a:tcPr>
                </a:tc>
              </a:tr>
              <a:tr h="504824">
                <a:tc>
                  <a:txBody>
                    <a:bodyPr/>
                    <a:lstStyle/>
                    <a:p>
                      <a:pPr algn="l" fontAlgn="t"/>
                      <a:r>
                        <a:rPr lang="en-US" sz="1800">
                          <a:effectLst/>
                        </a:rPr>
                        <a:t>r+</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read/write</a:t>
                      </a:r>
                      <a:r>
                        <a:rPr lang="en-US" sz="1800">
                          <a:effectLst/>
                        </a:rPr>
                        <a:t>. File pointer starts at the beginning of the file</a:t>
                      </a:r>
                    </a:p>
                  </a:txBody>
                  <a:tcPr marL="41451" marR="41451" marT="41451" marB="41451">
                    <a:lnL>
                      <a:noFill/>
                    </a:lnL>
                    <a:lnR>
                      <a:noFill/>
                    </a:lnR>
                    <a:lnT>
                      <a:noFill/>
                    </a:lnT>
                    <a:lnB>
                      <a:noFill/>
                    </a:lnB>
                    <a:solidFill>
                      <a:srgbClr val="F1F1F1"/>
                    </a:solidFill>
                  </a:tcPr>
                </a:tc>
              </a:tr>
              <a:tr h="703263">
                <a:tc>
                  <a:txBody>
                    <a:bodyPr/>
                    <a:lstStyle/>
                    <a:p>
                      <a:pPr algn="l" fontAlgn="t"/>
                      <a:r>
                        <a:rPr lang="en-US" sz="1800">
                          <a:effectLst/>
                        </a:rPr>
                        <a:t>w+</a:t>
                      </a:r>
                    </a:p>
                  </a:txBody>
                  <a:tcPr marL="41451" marR="41451" marT="41451" marB="41451">
                    <a:lnL>
                      <a:noFill/>
                    </a:lnL>
                    <a:lnR>
                      <a:noFill/>
                    </a:lnR>
                    <a:lnT>
                      <a:noFill/>
                    </a:lnT>
                    <a:lnB>
                      <a:noFill/>
                    </a:lnB>
                    <a:solidFill>
                      <a:srgbClr val="FFFFFF"/>
                    </a:solidFill>
                  </a:tcPr>
                </a:tc>
                <a:tc>
                  <a:txBody>
                    <a:bodyPr/>
                    <a:lstStyle/>
                    <a:p>
                      <a:pPr algn="l" fontAlgn="t"/>
                      <a:r>
                        <a:rPr lang="en-US" sz="1800" b="1">
                          <a:effectLst/>
                        </a:rPr>
                        <a:t>Open a file for read/write</a:t>
                      </a:r>
                      <a:r>
                        <a:rPr lang="en-US" sz="1800">
                          <a:effectLst/>
                        </a:rPr>
                        <a:t>. Erases the contents of the file or creates a new file if it doesn't exist. File pointer starts at the beginning of the file</a:t>
                      </a:r>
                    </a:p>
                  </a:txBody>
                  <a:tcPr marL="41451" marR="41451" marT="41451" marB="41451">
                    <a:lnL>
                      <a:noFill/>
                    </a:lnL>
                    <a:lnR>
                      <a:noFill/>
                    </a:lnR>
                    <a:lnT>
                      <a:noFill/>
                    </a:lnT>
                    <a:lnB>
                      <a:noFill/>
                    </a:lnB>
                    <a:solidFill>
                      <a:srgbClr val="FFFFFF"/>
                    </a:solidFill>
                  </a:tcPr>
                </a:tc>
              </a:tr>
              <a:tr h="703263">
                <a:tc>
                  <a:txBody>
                    <a:bodyPr/>
                    <a:lstStyle/>
                    <a:p>
                      <a:pPr algn="l" fontAlgn="t"/>
                      <a:r>
                        <a:rPr lang="en-US" sz="1800">
                          <a:effectLst/>
                        </a:rPr>
                        <a:t>a+</a:t>
                      </a:r>
                    </a:p>
                  </a:txBody>
                  <a:tcPr marL="41451" marR="41451" marT="41451" marB="41451">
                    <a:lnL>
                      <a:noFill/>
                    </a:lnL>
                    <a:lnR>
                      <a:noFill/>
                    </a:lnR>
                    <a:lnT>
                      <a:noFill/>
                    </a:lnT>
                    <a:lnB>
                      <a:noFill/>
                    </a:lnB>
                    <a:solidFill>
                      <a:srgbClr val="F1F1F1"/>
                    </a:solidFill>
                  </a:tcPr>
                </a:tc>
                <a:tc>
                  <a:txBody>
                    <a:bodyPr/>
                    <a:lstStyle/>
                    <a:p>
                      <a:pPr algn="l" fontAlgn="t"/>
                      <a:r>
                        <a:rPr lang="en-US" sz="1800" b="1">
                          <a:effectLst/>
                        </a:rPr>
                        <a:t>Open a file for read/write</a:t>
                      </a:r>
                      <a:r>
                        <a:rPr lang="en-US" sz="1800">
                          <a:effectLst/>
                        </a:rPr>
                        <a:t>. The existing data in file is preserved. File pointer starts at the end of the file. Creates a new file if the file doesn't exist</a:t>
                      </a:r>
                    </a:p>
                  </a:txBody>
                  <a:tcPr marL="41451" marR="41451" marT="41451" marB="41451">
                    <a:lnL>
                      <a:noFill/>
                    </a:lnL>
                    <a:lnR>
                      <a:noFill/>
                    </a:lnR>
                    <a:lnT>
                      <a:noFill/>
                    </a:lnT>
                    <a:lnB>
                      <a:noFill/>
                    </a:lnB>
                    <a:solidFill>
                      <a:srgbClr val="F1F1F1"/>
                    </a:solidFill>
                  </a:tcPr>
                </a:tc>
              </a:tr>
              <a:tr h="504824">
                <a:tc>
                  <a:txBody>
                    <a:bodyPr/>
                    <a:lstStyle/>
                    <a:p>
                      <a:pPr algn="l" fontAlgn="t"/>
                      <a:r>
                        <a:rPr lang="en-US" sz="1800">
                          <a:effectLst/>
                        </a:rPr>
                        <a:t>x+</a:t>
                      </a:r>
                    </a:p>
                  </a:txBody>
                  <a:tcPr marL="41451" marR="41451" marT="41451" marB="41451">
                    <a:lnL>
                      <a:noFill/>
                    </a:lnL>
                    <a:lnR>
                      <a:noFill/>
                    </a:lnR>
                    <a:lnT>
                      <a:noFill/>
                    </a:lnT>
                    <a:lnB>
                      <a:noFill/>
                    </a:lnB>
                    <a:solidFill>
                      <a:srgbClr val="FFFFFF"/>
                    </a:solidFill>
                  </a:tcPr>
                </a:tc>
                <a:tc>
                  <a:txBody>
                    <a:bodyPr/>
                    <a:lstStyle/>
                    <a:p>
                      <a:pPr algn="l" fontAlgn="t"/>
                      <a:r>
                        <a:rPr lang="en-US" sz="1800" b="1" dirty="0">
                          <a:effectLst/>
                        </a:rPr>
                        <a:t>Creates a new file for read/write</a:t>
                      </a:r>
                      <a:r>
                        <a:rPr lang="en-US" sz="1800" dirty="0">
                          <a:effectLst/>
                        </a:rPr>
                        <a:t>. Returns FALSE and an error if file already exists</a:t>
                      </a:r>
                    </a:p>
                  </a:txBody>
                  <a:tcPr marL="41451" marR="41451" marT="41451" marB="41451">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25137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Read Single Line - </a:t>
            </a:r>
            <a:r>
              <a:rPr lang="en-US" dirty="0" err="1"/>
              <a:t>fgets</a:t>
            </a:r>
            <a:r>
              <a:rPr lang="en-US" dirty="0"/>
              <a:t>()</a:t>
            </a:r>
            <a:endParaRPr lang="ar-EG" dirty="0"/>
          </a:p>
        </p:txBody>
      </p:sp>
      <p:sp>
        <p:nvSpPr>
          <p:cNvPr id="3" name="Content Placeholder 2"/>
          <p:cNvSpPr>
            <a:spLocks noGrp="1"/>
          </p:cNvSpPr>
          <p:nvPr>
            <p:ph idx="4294967295"/>
          </p:nvPr>
        </p:nvSpPr>
        <p:spPr>
          <a:xfrm>
            <a:off x="1576159" y="1740966"/>
            <a:ext cx="8183880" cy="4187952"/>
          </a:xfrm>
          <a:prstGeom prst="rect">
            <a:avLst/>
          </a:prstGeom>
        </p:spPr>
        <p:txBody>
          <a:bodyPr>
            <a:normAutofit fontScale="92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72153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Check End-Of-File - </a:t>
            </a:r>
            <a:r>
              <a:rPr lang="en-US" dirty="0" err="1"/>
              <a:t>feof</a:t>
            </a:r>
            <a:r>
              <a:rPr lang="en-US" dirty="0"/>
              <a:t>()</a:t>
            </a:r>
            <a:endParaRPr lang="ar-EG" dirty="0"/>
          </a:p>
        </p:txBody>
      </p:sp>
      <p:sp>
        <p:nvSpPr>
          <p:cNvPr id="3" name="Content Placeholder 2"/>
          <p:cNvSpPr>
            <a:spLocks noGrp="1"/>
          </p:cNvSpPr>
          <p:nvPr>
            <p:ph idx="4294967295"/>
          </p:nvPr>
        </p:nvSpPr>
        <p:spPr>
          <a:xfrm>
            <a:off x="1872373" y="1753845"/>
            <a:ext cx="8183880" cy="4187952"/>
          </a:xfrm>
          <a:prstGeom prst="rect">
            <a:avLst/>
          </a:prstGeom>
        </p:spPr>
        <p:txBody>
          <a:bodyPr>
            <a:normAutofit fontScale="77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Output one line until end-of-file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1088063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Read Single Character - </a:t>
            </a:r>
            <a:r>
              <a:rPr lang="en-US" dirty="0" err="1"/>
              <a:t>fgetc</a:t>
            </a:r>
            <a:r>
              <a:rPr lang="en-US" dirty="0"/>
              <a:t>()</a:t>
            </a:r>
            <a:endParaRPr lang="ar-EG" dirty="0"/>
          </a:p>
        </p:txBody>
      </p:sp>
      <p:sp>
        <p:nvSpPr>
          <p:cNvPr id="3" name="Content Placeholder 2"/>
          <p:cNvSpPr>
            <a:spLocks noGrp="1"/>
          </p:cNvSpPr>
          <p:nvPr>
            <p:ph idx="4294967295"/>
          </p:nvPr>
        </p:nvSpPr>
        <p:spPr>
          <a:xfrm>
            <a:off x="1795100" y="1792482"/>
            <a:ext cx="8183880" cy="4187952"/>
          </a:xfrm>
          <a:prstGeom prst="rect">
            <a:avLst/>
          </a:prstGeom>
        </p:spPr>
        <p:txBody>
          <a:bodyPr>
            <a:normAutofit fontScale="77500" lnSpcReduction="20000"/>
          </a:bodyPr>
          <a:lstStyle/>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"webdictionary.txt"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Output one character until end-of-file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feof</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fgetc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ar-EG" dirty="0"/>
          </a:p>
        </p:txBody>
      </p:sp>
    </p:spTree>
    <p:extLst>
      <p:ext uri="{BB962C8B-B14F-4D97-AF65-F5344CB8AC3E}">
        <p14:creationId xmlns:p14="http://schemas.microsoft.com/office/powerpoint/2010/main" val="5059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t>
            </a:r>
            <a:r>
              <a:rPr lang="en-US" dirty="0"/>
              <a:t>File Create/Write</a:t>
            </a:r>
            <a:endParaRPr lang="ar-EG" dirty="0"/>
          </a:p>
        </p:txBody>
      </p:sp>
      <p:sp>
        <p:nvSpPr>
          <p:cNvPr id="3" name="Content Placeholder 2"/>
          <p:cNvSpPr>
            <a:spLocks noGrp="1"/>
          </p:cNvSpPr>
          <p:nvPr>
            <p:ph idx="4294967295"/>
          </p:nvPr>
        </p:nvSpPr>
        <p:spPr>
          <a:xfrm>
            <a:off x="2004060" y="1972786"/>
            <a:ext cx="8183880" cy="4187952"/>
          </a:xfrm>
          <a:prstGeom prst="rect">
            <a:avLst/>
          </a:prstGeom>
        </p:spPr>
        <p:txBody>
          <a:bodyPr>
            <a:normAutofit/>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fopen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"newfile.txt"</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"w"</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"Unable to open file!"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"John Doe\n"</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fwrite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$txt);</a:t>
            </a:r>
            <a:r>
              <a:rPr lang="en-US" dirty="0"/>
              <a:t/>
            </a: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"Jane Doe\n"</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fwrite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 $txt);</a:t>
            </a:r>
            <a:r>
              <a:rPr lang="en-US" dirty="0"/>
              <a:t/>
            </a:r>
            <a:br>
              <a:rPr lang="en-US" dirty="0"/>
            </a:br>
            <a:r>
              <a:rPr lang="en-US" dirty="0" err="1">
                <a:solidFill>
                  <a:srgbClr val="000000"/>
                </a:solidFill>
                <a:latin typeface="Consolas" panose="020B0609020204030204" pitchFamily="49" charset="0"/>
              </a:rPr>
              <a:t>fclose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myfile</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ar-EG" dirty="0"/>
          </a:p>
        </p:txBody>
      </p:sp>
    </p:spTree>
    <p:extLst>
      <p:ext uri="{BB962C8B-B14F-4D97-AF65-F5344CB8AC3E}">
        <p14:creationId xmlns:p14="http://schemas.microsoft.com/office/powerpoint/2010/main" val="427655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a:t>
            </a:r>
            <a:r>
              <a:rPr lang="en-US" dirty="0"/>
              <a:t>File Upload</a:t>
            </a:r>
            <a:br>
              <a:rPr lang="en-US" dirty="0"/>
            </a:br>
            <a:endParaRPr lang="ar-EG" dirty="0"/>
          </a:p>
        </p:txBody>
      </p:sp>
      <p:sp>
        <p:nvSpPr>
          <p:cNvPr id="3" name="Content Placeholder 2"/>
          <p:cNvSpPr>
            <a:spLocks noGrp="1"/>
          </p:cNvSpPr>
          <p:nvPr>
            <p:ph idx="4294967295"/>
          </p:nvPr>
        </p:nvSpPr>
        <p:spPr>
          <a:xfrm>
            <a:off x="1911010" y="1856876"/>
            <a:ext cx="8183880" cy="2303000"/>
          </a:xfrm>
          <a:prstGeom prst="rect">
            <a:avLst/>
          </a:prstGeom>
        </p:spPr>
        <p:txBody>
          <a:bodyPr/>
          <a:lstStyle/>
          <a:p>
            <a:r>
              <a:rPr lang="en-US" dirty="0"/>
              <a:t>Configure The "php.ini" File</a:t>
            </a:r>
          </a:p>
          <a:p>
            <a:pPr lvl="1"/>
            <a:r>
              <a:rPr lang="en-US" dirty="0" err="1"/>
              <a:t>file_uploads</a:t>
            </a:r>
            <a:r>
              <a:rPr lang="en-US" dirty="0"/>
              <a:t> = </a:t>
            </a:r>
            <a:r>
              <a:rPr lang="en-US" dirty="0" smtClean="0"/>
              <a:t>On</a:t>
            </a:r>
          </a:p>
          <a:p>
            <a:endParaRPr lang="en-US" dirty="0"/>
          </a:p>
          <a:p>
            <a:pPr marL="0" indent="0">
              <a:buNone/>
            </a:pPr>
            <a:endParaRPr lang="ar-EG" dirty="0"/>
          </a:p>
        </p:txBody>
      </p:sp>
    </p:spTree>
    <p:extLst>
      <p:ext uri="{BB962C8B-B14F-4D97-AF65-F5344CB8AC3E}">
        <p14:creationId xmlns:p14="http://schemas.microsoft.com/office/powerpoint/2010/main" val="397783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HTML Form</a:t>
            </a:r>
            <a:endParaRPr lang="ar-EG" dirty="0"/>
          </a:p>
        </p:txBody>
      </p:sp>
      <p:sp>
        <p:nvSpPr>
          <p:cNvPr id="3" name="Content Placeholder 2"/>
          <p:cNvSpPr>
            <a:spLocks noGrp="1"/>
          </p:cNvSpPr>
          <p:nvPr>
            <p:ph idx="4294967295"/>
          </p:nvPr>
        </p:nvSpPr>
        <p:spPr>
          <a:xfrm>
            <a:off x="1859495" y="1650814"/>
            <a:ext cx="8183880" cy="4187952"/>
          </a:xfrm>
          <a:prstGeom prst="rect">
            <a:avLst/>
          </a:prstGeom>
        </p:spPr>
        <p:txBody>
          <a:bodyPr>
            <a:noAutofit/>
          </a:bodyPr>
          <a:lstStyle/>
          <a:p>
            <a:pPr marL="0" indent="0">
              <a:buNone/>
            </a:pP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!DOCTYPE</a:t>
            </a:r>
            <a:r>
              <a:rPr lang="en-US" sz="1800" dirty="0">
                <a:solidFill>
                  <a:srgbClr val="FF0000"/>
                </a:solidFill>
                <a:latin typeface="Consolas" panose="020B0609020204030204" pitchFamily="49" charset="0"/>
              </a:rPr>
              <a:t> html</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html</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body</a:t>
            </a:r>
            <a:r>
              <a:rPr lang="en-US" sz="1800" dirty="0">
                <a:solidFill>
                  <a:srgbClr val="0000CD"/>
                </a:solidFill>
                <a:latin typeface="Consolas" panose="020B0609020204030204" pitchFamily="49" charset="0"/>
              </a:rPr>
              <a:t>&gt;</a:t>
            </a:r>
            <a:r>
              <a:rPr lang="en-US" sz="1800" dirty="0"/>
              <a:t/>
            </a:r>
            <a:br>
              <a:rPr lang="en-US" sz="1800" dirty="0"/>
            </a:b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form</a:t>
            </a:r>
            <a:r>
              <a:rPr lang="en-US" sz="1800" dirty="0">
                <a:solidFill>
                  <a:srgbClr val="FF0000"/>
                </a:solidFill>
                <a:latin typeface="Consolas" panose="020B0609020204030204" pitchFamily="49" charset="0"/>
              </a:rPr>
              <a:t> action</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upload.php</a:t>
            </a:r>
            <a:r>
              <a:rPr lang="en-US" sz="1800" dirty="0">
                <a:solidFill>
                  <a:srgbClr val="0000CD"/>
                </a:solidFill>
                <a:latin typeface="Consolas" panose="020B0609020204030204" pitchFamily="49" charset="0"/>
              </a:rPr>
              <a:t>"</a:t>
            </a:r>
            <a:r>
              <a:rPr lang="en-US" sz="1800" dirty="0">
                <a:solidFill>
                  <a:srgbClr val="FF0000"/>
                </a:solidFill>
                <a:latin typeface="Consolas" panose="020B0609020204030204" pitchFamily="49" charset="0"/>
              </a:rPr>
              <a:t> method</a:t>
            </a:r>
            <a:r>
              <a:rPr lang="en-US" sz="1800" dirty="0">
                <a:solidFill>
                  <a:srgbClr val="0000CD"/>
                </a:solidFill>
                <a:latin typeface="Consolas" panose="020B0609020204030204" pitchFamily="49" charset="0"/>
              </a:rPr>
              <a:t>="post"</a:t>
            </a: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enctype</a:t>
            </a:r>
            <a:r>
              <a:rPr lang="en-US" sz="1800" dirty="0">
                <a:solidFill>
                  <a:srgbClr val="0000CD"/>
                </a:solidFill>
                <a:latin typeface="Consolas" panose="020B0609020204030204" pitchFamily="49" charset="0"/>
              </a:rPr>
              <a:t>="multipart/form-data"&gt;</a:t>
            </a:r>
            <a:r>
              <a:rPr lang="en-US" sz="1800" dirty="0"/>
              <a:t/>
            </a:r>
            <a:br>
              <a:rPr lang="en-US" sz="1800" dirty="0"/>
            </a:br>
            <a:r>
              <a:rPr lang="en-US" sz="1800" dirty="0">
                <a:solidFill>
                  <a:srgbClr val="000000"/>
                </a:solidFill>
                <a:latin typeface="Consolas" panose="020B0609020204030204" pitchFamily="49" charset="0"/>
              </a:rPr>
              <a:t>    Select image to upload:</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input</a:t>
            </a:r>
            <a:r>
              <a:rPr lang="en-US" sz="1800" dirty="0">
                <a:solidFill>
                  <a:srgbClr val="FF0000"/>
                </a:solidFill>
                <a:latin typeface="Consolas" panose="020B0609020204030204" pitchFamily="49" charset="0"/>
              </a:rPr>
              <a:t> type</a:t>
            </a:r>
            <a:r>
              <a:rPr lang="en-US" sz="1800" dirty="0">
                <a:solidFill>
                  <a:srgbClr val="0000CD"/>
                </a:solidFill>
                <a:latin typeface="Consolas" panose="020B0609020204030204" pitchFamily="49" charset="0"/>
              </a:rPr>
              <a:t>="file"</a:t>
            </a:r>
            <a:r>
              <a:rPr lang="en-US" sz="1800" dirty="0">
                <a:solidFill>
                  <a:srgbClr val="FF0000"/>
                </a:solidFill>
                <a:latin typeface="Consolas" panose="020B0609020204030204" pitchFamily="49" charset="0"/>
              </a:rPr>
              <a:t> name</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fileToUpload</a:t>
            </a:r>
            <a:r>
              <a:rPr lang="en-US" sz="1800" dirty="0">
                <a:solidFill>
                  <a:srgbClr val="0000CD"/>
                </a:solidFill>
                <a:latin typeface="Consolas" panose="020B0609020204030204" pitchFamily="49" charset="0"/>
              </a:rPr>
              <a:t>"</a:t>
            </a:r>
            <a:r>
              <a:rPr lang="en-US" sz="1800" dirty="0">
                <a:solidFill>
                  <a:srgbClr val="FF0000"/>
                </a:solidFill>
                <a:latin typeface="Consolas" panose="020B0609020204030204" pitchFamily="49" charset="0"/>
              </a:rPr>
              <a:t> id</a:t>
            </a:r>
            <a:r>
              <a:rPr lang="en-US" sz="1800" dirty="0">
                <a:solidFill>
                  <a:srgbClr val="0000CD"/>
                </a:solidFill>
                <a:latin typeface="Consolas" panose="020B0609020204030204" pitchFamily="49" charset="0"/>
              </a:rPr>
              <a:t>="</a:t>
            </a:r>
            <a:r>
              <a:rPr lang="en-US" sz="1800" dirty="0" err="1">
                <a:solidFill>
                  <a:srgbClr val="0000CD"/>
                </a:solidFill>
                <a:latin typeface="Consolas" panose="020B0609020204030204" pitchFamily="49" charset="0"/>
              </a:rPr>
              <a:t>fileToUpload</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00"/>
                </a:solidFill>
                <a:latin typeface="Consolas" panose="020B0609020204030204" pitchFamily="49" charset="0"/>
              </a:rPr>
              <a:t>    </a:t>
            </a: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input</a:t>
            </a:r>
            <a:r>
              <a:rPr lang="en-US" sz="1800" dirty="0">
                <a:solidFill>
                  <a:srgbClr val="FF0000"/>
                </a:solidFill>
                <a:latin typeface="Consolas" panose="020B0609020204030204" pitchFamily="49" charset="0"/>
              </a:rPr>
              <a:t> type</a:t>
            </a:r>
            <a:r>
              <a:rPr lang="en-US" sz="1800" dirty="0">
                <a:solidFill>
                  <a:srgbClr val="0000CD"/>
                </a:solidFill>
                <a:latin typeface="Consolas" panose="020B0609020204030204" pitchFamily="49" charset="0"/>
              </a:rPr>
              <a:t>="submit"</a:t>
            </a:r>
            <a:r>
              <a:rPr lang="en-US" sz="1800" dirty="0">
                <a:solidFill>
                  <a:srgbClr val="FF0000"/>
                </a:solidFill>
                <a:latin typeface="Consolas" panose="020B0609020204030204" pitchFamily="49" charset="0"/>
              </a:rPr>
              <a:t> value</a:t>
            </a:r>
            <a:r>
              <a:rPr lang="en-US" sz="1800" dirty="0">
                <a:solidFill>
                  <a:srgbClr val="0000CD"/>
                </a:solidFill>
                <a:latin typeface="Consolas" panose="020B0609020204030204" pitchFamily="49" charset="0"/>
              </a:rPr>
              <a:t>="Upload Image"</a:t>
            </a:r>
            <a:r>
              <a:rPr lang="en-US" sz="1800" dirty="0">
                <a:solidFill>
                  <a:srgbClr val="FF0000"/>
                </a:solidFill>
                <a:latin typeface="Consolas" panose="020B0609020204030204" pitchFamily="49" charset="0"/>
              </a:rPr>
              <a:t> name</a:t>
            </a:r>
            <a:r>
              <a:rPr lang="en-US" sz="1800" dirty="0">
                <a:solidFill>
                  <a:srgbClr val="0000CD"/>
                </a:solidFill>
                <a:latin typeface="Consolas" panose="020B0609020204030204" pitchFamily="49" charset="0"/>
              </a:rPr>
              <a:t>="submit"&gt;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/form</a:t>
            </a:r>
            <a:r>
              <a:rPr lang="en-US" sz="1800" dirty="0">
                <a:solidFill>
                  <a:srgbClr val="0000CD"/>
                </a:solidFill>
                <a:latin typeface="Consolas" panose="020B0609020204030204" pitchFamily="49" charset="0"/>
              </a:rPr>
              <a:t>&gt;</a:t>
            </a:r>
            <a:r>
              <a:rPr lang="en-US" sz="1800" dirty="0"/>
              <a:t/>
            </a:r>
            <a:br>
              <a:rPr lang="en-US" sz="1800" dirty="0"/>
            </a:b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/body</a:t>
            </a:r>
            <a:r>
              <a:rPr lang="en-US" sz="1800" dirty="0">
                <a:solidFill>
                  <a:srgbClr val="0000CD"/>
                </a:solidFill>
                <a:latin typeface="Consolas" panose="020B0609020204030204" pitchFamily="49" charset="0"/>
              </a:rPr>
              <a:t>&gt;</a:t>
            </a:r>
            <a:r>
              <a:rPr lang="en-US" sz="1800" dirty="0"/>
              <a:t/>
            </a:r>
            <a:br>
              <a:rPr lang="en-US" sz="1800" dirty="0"/>
            </a:br>
            <a:r>
              <a:rPr lang="en-US" sz="1800" dirty="0">
                <a:solidFill>
                  <a:srgbClr val="0000CD"/>
                </a:solidFill>
                <a:latin typeface="Consolas" panose="020B0609020204030204" pitchFamily="49" charset="0"/>
              </a:rPr>
              <a:t>&lt;</a:t>
            </a:r>
            <a:r>
              <a:rPr lang="en-US" sz="1800" dirty="0">
                <a:solidFill>
                  <a:srgbClr val="A52A2A"/>
                </a:solidFill>
                <a:latin typeface="Consolas" panose="020B0609020204030204" pitchFamily="49" charset="0"/>
              </a:rPr>
              <a:t>/html</a:t>
            </a:r>
            <a:r>
              <a:rPr lang="en-US" sz="1800" dirty="0">
                <a:solidFill>
                  <a:srgbClr val="0000CD"/>
                </a:solidFill>
                <a:latin typeface="Consolas" panose="020B0609020204030204" pitchFamily="49" charset="0"/>
              </a:rPr>
              <a:t>&gt;</a:t>
            </a:r>
            <a:endParaRPr lang="ar-EG" sz="1800" dirty="0"/>
          </a:p>
        </p:txBody>
      </p:sp>
    </p:spTree>
    <p:extLst>
      <p:ext uri="{BB962C8B-B14F-4D97-AF65-F5344CB8AC3E}">
        <p14:creationId xmlns:p14="http://schemas.microsoft.com/office/powerpoint/2010/main" val="363277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Upload File PHP Script</a:t>
            </a:r>
            <a:endParaRPr lang="ar-EG" dirty="0"/>
          </a:p>
        </p:txBody>
      </p:sp>
      <p:sp>
        <p:nvSpPr>
          <p:cNvPr id="3" name="Content Placeholder 2"/>
          <p:cNvSpPr>
            <a:spLocks noGrp="1"/>
          </p:cNvSpPr>
          <p:nvPr>
            <p:ph idx="4294967295"/>
          </p:nvPr>
        </p:nvSpPr>
        <p:spPr>
          <a:xfrm>
            <a:off x="2004060" y="1740966"/>
            <a:ext cx="8183880" cy="4727448"/>
          </a:xfrm>
          <a:prstGeom prst="rect">
            <a:avLst/>
          </a:prstGeom>
        </p:spPr>
        <p:txBody>
          <a:bodyPr>
            <a:normAutofit fontScale="77500" lnSpcReduction="20000"/>
          </a:bodyPr>
          <a:lstStyle/>
          <a:p>
            <a:pPr marL="0" indent="0">
              <a:buNone/>
            </a:pP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target_dir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"uploads/"</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target_dir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basename</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$_FILES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fileToUpload</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imageFileType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pathinfo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target_file,PATHINFO_EXTENSION</a:t>
            </a:r>
            <a:r>
              <a:rPr lang="en-US" dirty="0">
                <a:solidFill>
                  <a:srgbClr val="000000"/>
                </a:solidFill>
                <a:latin typeface="Consolas" panose="020B0609020204030204" pitchFamily="49" charset="0"/>
              </a:rPr>
              <a:t>);</a:t>
            </a:r>
            <a:r>
              <a:rPr lang="en-US" dirty="0"/>
              <a:t/>
            </a:r>
            <a:br>
              <a:rPr lang="en-US" dirty="0"/>
            </a:br>
            <a:r>
              <a:rPr lang="en-US" dirty="0">
                <a:solidFill>
                  <a:srgbClr val="008000"/>
                </a:solidFill>
                <a:latin typeface="Consolas" panose="020B0609020204030204" pitchFamily="49" charset="0"/>
              </a:rPr>
              <a:t>// Check if image file is a actual image or fake image</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a:t>
            </a:r>
            <a:r>
              <a:rPr lang="en-US" dirty="0" err="1">
                <a:solidFill>
                  <a:srgbClr val="0000CD"/>
                </a:solidFill>
                <a:latin typeface="Consolas" panose="020B0609020204030204" pitchFamily="49" charset="0"/>
              </a:rPr>
              <a:t>isset</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$_POST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$check = </a:t>
            </a:r>
            <a:r>
              <a:rPr lang="en-US" dirty="0" err="1">
                <a:solidFill>
                  <a:srgbClr val="000000"/>
                </a:solidFill>
                <a:latin typeface="Consolas" panose="020B0609020204030204" pitchFamily="49" charset="0"/>
              </a:rPr>
              <a:t>getimagesize</a:t>
            </a:r>
            <a:r>
              <a:rPr lang="en-US" dirty="0">
                <a:solidFill>
                  <a:srgbClr val="000000"/>
                </a:solidFill>
                <a:latin typeface="Consolas" panose="020B0609020204030204" pitchFamily="49" charset="0"/>
              </a:rPr>
              <a:t>(</a:t>
            </a:r>
            <a:r>
              <a:rPr lang="en-US" dirty="0">
                <a:solidFill>
                  <a:srgbClr val="DAA520"/>
                </a:solidFill>
                <a:latin typeface="Consolas" panose="020B0609020204030204" pitchFamily="49" charset="0"/>
              </a:rPr>
              <a:t>$_FILES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fileToUpload</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tmp_name</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($check !== false)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"File is an image - "</a:t>
            </a:r>
            <a:r>
              <a:rPr lang="en-US" dirty="0">
                <a:solidFill>
                  <a:srgbClr val="000000"/>
                </a:solidFill>
                <a:latin typeface="Consolas" panose="020B0609020204030204" pitchFamily="49" charset="0"/>
              </a:rPr>
              <a:t> . $check[</a:t>
            </a:r>
            <a:r>
              <a:rPr lang="en-US" dirty="0">
                <a:solidFill>
                  <a:srgbClr val="A52A2A"/>
                </a:solidFill>
                <a:latin typeface="Consolas" panose="020B0609020204030204" pitchFamily="49" charset="0"/>
              </a:rPr>
              <a:t>"mime"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"File is not an image."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ar-EG" dirty="0"/>
          </a:p>
        </p:txBody>
      </p:sp>
    </p:spTree>
    <p:extLst>
      <p:ext uri="{BB962C8B-B14F-4D97-AF65-F5344CB8AC3E}">
        <p14:creationId xmlns:p14="http://schemas.microsoft.com/office/powerpoint/2010/main" val="203848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if File Already Exists</a:t>
            </a:r>
            <a:endParaRPr lang="ar-EG" dirty="0"/>
          </a:p>
        </p:txBody>
      </p:sp>
      <p:sp>
        <p:nvSpPr>
          <p:cNvPr id="3" name="Content Placeholder 2"/>
          <p:cNvSpPr>
            <a:spLocks noGrp="1"/>
          </p:cNvSpPr>
          <p:nvPr>
            <p:ph idx="4294967295"/>
          </p:nvPr>
        </p:nvSpPr>
        <p:spPr>
          <a:xfrm>
            <a:off x="1769342" y="1805361"/>
            <a:ext cx="8183880" cy="4187952"/>
          </a:xfrm>
          <a:prstGeom prst="rect">
            <a:avLst/>
          </a:prstGeom>
        </p:spPr>
        <p:txBody>
          <a:bodyPr/>
          <a:lstStyle/>
          <a:p>
            <a:pPr marL="0" indent="0">
              <a:buNone/>
            </a:pPr>
            <a:r>
              <a:rPr lang="en-US" dirty="0">
                <a:solidFill>
                  <a:srgbClr val="000000"/>
                </a:solidFill>
                <a:latin typeface="Consolas" panose="020B0609020204030204" pitchFamily="49" charset="0"/>
              </a:rPr>
              <a:t>// Check if file already exists</a:t>
            </a:r>
            <a:r>
              <a:rPr lang="en-US" dirty="0"/>
              <a:t/>
            </a:r>
            <a:br>
              <a:rPr lang="en-US" dirty="0"/>
            </a:br>
            <a:r>
              <a:rPr lang="en-US" dirty="0">
                <a:solidFill>
                  <a:srgbClr val="000000"/>
                </a:solidFill>
                <a:latin typeface="Consolas" panose="020B0609020204030204" pitchFamily="49" charset="0"/>
              </a:rPr>
              <a:t>if (</a:t>
            </a:r>
            <a:r>
              <a:rPr lang="en-US" dirty="0" err="1">
                <a:solidFill>
                  <a:srgbClr val="000000"/>
                </a:solidFill>
                <a:latin typeface="Consolas" panose="020B0609020204030204" pitchFamily="49" charset="0"/>
              </a:rPr>
              <a:t>file_exists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target_file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echo "Sorry, file already exists.";</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uploadOk</a:t>
            </a:r>
            <a:r>
              <a:rPr lang="en-US" dirty="0">
                <a:solidFill>
                  <a:srgbClr val="000000"/>
                </a:solidFill>
                <a:latin typeface="Consolas" panose="020B0609020204030204" pitchFamily="49" charset="0"/>
              </a:rPr>
              <a:t> = 0;</a:t>
            </a:r>
            <a:r>
              <a:rPr lang="en-US" dirty="0"/>
              <a:t/>
            </a:r>
            <a:br>
              <a:rPr lang="en-US" dirty="0"/>
            </a:br>
            <a:r>
              <a:rPr lang="en-US" dirty="0">
                <a:solidFill>
                  <a:srgbClr val="000000"/>
                </a:solidFill>
                <a:latin typeface="Consolas" panose="020B0609020204030204" pitchFamily="49" charset="0"/>
              </a:rPr>
              <a:t>}</a:t>
            </a:r>
            <a:endParaRPr lang="ar-EG" dirty="0"/>
          </a:p>
        </p:txBody>
      </p:sp>
    </p:spTree>
    <p:extLst>
      <p:ext uri="{BB962C8B-B14F-4D97-AF65-F5344CB8AC3E}">
        <p14:creationId xmlns:p14="http://schemas.microsoft.com/office/powerpoint/2010/main" val="141724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35617" y="800808"/>
            <a:ext cx="10148552" cy="5108448"/>
          </a:xfrm>
          <a:prstGeom prst="rect">
            <a:avLst/>
          </a:prstGeom>
        </p:spPr>
        <p:txBody>
          <a:bodyPr>
            <a:normAutofit lnSpcReduction="10000"/>
          </a:bodyPr>
          <a:lstStyle/>
          <a:p>
            <a:pPr marL="0" indent="0">
              <a:buNone/>
            </a:pPr>
            <a:r>
              <a:rPr lang="en-US" dirty="0"/>
              <a:t>Get a Simple Date</a:t>
            </a:r>
          </a:p>
          <a:p>
            <a:pPr marL="0" indent="0">
              <a:buNone/>
            </a:pPr>
            <a:r>
              <a:rPr lang="en-US" dirty="0"/>
              <a:t>The required format parameter of the date() function specifies how to format the date (or time).</a:t>
            </a:r>
          </a:p>
          <a:p>
            <a:pPr marL="0" indent="0">
              <a:buNone/>
            </a:pPr>
            <a:endParaRPr lang="en-US" dirty="0"/>
          </a:p>
          <a:p>
            <a:pPr marL="0" indent="0">
              <a:buNone/>
            </a:pPr>
            <a:r>
              <a:rPr lang="en-US" dirty="0"/>
              <a:t>Here are some characters that are commonly used for dates:</a:t>
            </a:r>
          </a:p>
          <a:p>
            <a:pPr marL="0" indent="0">
              <a:buNone/>
            </a:pPr>
            <a:endParaRPr lang="en-US" dirty="0"/>
          </a:p>
          <a:p>
            <a:pPr marL="0" indent="0">
              <a:buNone/>
            </a:pPr>
            <a:r>
              <a:rPr lang="en-US" dirty="0"/>
              <a:t>d - Represents the day of the month (01 to 31)</a:t>
            </a:r>
          </a:p>
          <a:p>
            <a:pPr marL="0" indent="0">
              <a:buNone/>
            </a:pPr>
            <a:r>
              <a:rPr lang="en-US" dirty="0"/>
              <a:t>m - Represents a month (01 to 12)</a:t>
            </a:r>
          </a:p>
          <a:p>
            <a:pPr marL="0" indent="0">
              <a:buNone/>
            </a:pPr>
            <a:r>
              <a:rPr lang="en-US" dirty="0"/>
              <a:t>Y - Represents a year (in four digits)</a:t>
            </a:r>
          </a:p>
          <a:p>
            <a:pPr marL="0" indent="0">
              <a:buNone/>
            </a:pPr>
            <a:r>
              <a:rPr lang="en-US" dirty="0"/>
              <a:t>l (lowercase 'L') - Represents the day of the week</a:t>
            </a:r>
          </a:p>
          <a:p>
            <a:pPr marL="0" indent="0">
              <a:buNone/>
            </a:pPr>
            <a:r>
              <a:rPr lang="en-US" dirty="0"/>
              <a:t>Other characters, like"/", ".", or "-" can also be inserted between the characters to add additional formatting.</a:t>
            </a:r>
          </a:p>
        </p:txBody>
      </p:sp>
    </p:spTree>
    <p:extLst>
      <p:ext uri="{BB962C8B-B14F-4D97-AF65-F5344CB8AC3E}">
        <p14:creationId xmlns:p14="http://schemas.microsoft.com/office/powerpoint/2010/main" val="79256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File Size</a:t>
            </a:r>
            <a:endParaRPr lang="ar-EG" dirty="0"/>
          </a:p>
        </p:txBody>
      </p:sp>
      <p:sp>
        <p:nvSpPr>
          <p:cNvPr id="3" name="Content Placeholder 2"/>
          <p:cNvSpPr>
            <a:spLocks noGrp="1"/>
          </p:cNvSpPr>
          <p:nvPr>
            <p:ph idx="4294967295"/>
          </p:nvPr>
        </p:nvSpPr>
        <p:spPr>
          <a:xfrm>
            <a:off x="2004060" y="1831118"/>
            <a:ext cx="8183880" cy="4187952"/>
          </a:xfrm>
          <a:prstGeom prst="rect">
            <a:avLst/>
          </a:prstGeom>
        </p:spPr>
        <p:txBody>
          <a:bodyPr/>
          <a:lstStyle/>
          <a:p>
            <a:pPr marL="0" indent="0">
              <a:buNone/>
            </a:pPr>
            <a:r>
              <a:rPr lang="en-US" dirty="0"/>
              <a:t> // Check file size</a:t>
            </a:r>
          </a:p>
          <a:p>
            <a:pPr marL="0" indent="0">
              <a:buNone/>
            </a:pPr>
            <a:r>
              <a:rPr lang="en-US" dirty="0"/>
              <a:t>if ($_FILES["</a:t>
            </a:r>
            <a:r>
              <a:rPr lang="en-US" dirty="0" err="1"/>
              <a:t>fileToUpload</a:t>
            </a:r>
            <a:r>
              <a:rPr lang="en-US" dirty="0"/>
              <a:t>"]["size"] &gt; 500000) {</a:t>
            </a:r>
          </a:p>
          <a:p>
            <a:pPr marL="0" indent="0">
              <a:buNone/>
            </a:pPr>
            <a:r>
              <a:rPr lang="en-US" dirty="0"/>
              <a:t>    echo "Sorry, your file is too large.";</a:t>
            </a:r>
          </a:p>
          <a:p>
            <a:pPr marL="0" indent="0">
              <a:buNone/>
            </a:pPr>
            <a:r>
              <a:rPr lang="en-US" dirty="0"/>
              <a:t>    $</a:t>
            </a:r>
            <a:r>
              <a:rPr lang="en-US" dirty="0" err="1"/>
              <a:t>uploadOk</a:t>
            </a:r>
            <a:r>
              <a:rPr lang="en-US" dirty="0"/>
              <a:t> = 0;</a:t>
            </a:r>
          </a:p>
          <a:p>
            <a:pPr marL="0" indent="0">
              <a:buNone/>
            </a:pPr>
            <a:r>
              <a:rPr lang="en-US" dirty="0"/>
              <a:t>}</a:t>
            </a:r>
            <a:endParaRPr lang="ar-EG" dirty="0"/>
          </a:p>
        </p:txBody>
      </p:sp>
    </p:spTree>
    <p:extLst>
      <p:ext uri="{BB962C8B-B14F-4D97-AF65-F5344CB8AC3E}">
        <p14:creationId xmlns:p14="http://schemas.microsoft.com/office/powerpoint/2010/main" val="3495185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File Type</a:t>
            </a:r>
            <a:endParaRPr lang="ar-EG" dirty="0"/>
          </a:p>
        </p:txBody>
      </p:sp>
      <p:sp>
        <p:nvSpPr>
          <p:cNvPr id="3" name="Content Placeholder 2"/>
          <p:cNvSpPr>
            <a:spLocks noGrp="1"/>
          </p:cNvSpPr>
          <p:nvPr>
            <p:ph idx="4294967295"/>
          </p:nvPr>
        </p:nvSpPr>
        <p:spPr>
          <a:xfrm>
            <a:off x="1911010" y="2037180"/>
            <a:ext cx="8183880" cy="4187952"/>
          </a:xfrm>
          <a:prstGeom prst="rect">
            <a:avLst/>
          </a:prstGeom>
        </p:spPr>
        <p:txBody>
          <a:bodyPr/>
          <a:lstStyle/>
          <a:p>
            <a:pPr marL="0" indent="0">
              <a:buNone/>
            </a:pPr>
            <a:r>
              <a:rPr lang="en-US" dirty="0"/>
              <a:t>// Allow certain file formats</a:t>
            </a:r>
          </a:p>
          <a:p>
            <a:pPr marL="0" indent="0">
              <a:buNone/>
            </a:pPr>
            <a:r>
              <a:rPr lang="en-US" dirty="0"/>
              <a:t>if($</a:t>
            </a:r>
            <a:r>
              <a:rPr lang="en-US" dirty="0" err="1"/>
              <a:t>imageFileType</a:t>
            </a:r>
            <a:r>
              <a:rPr lang="en-US" dirty="0"/>
              <a:t> != "jpg" &amp;&amp; $</a:t>
            </a:r>
            <a:r>
              <a:rPr lang="en-US" dirty="0" err="1"/>
              <a:t>imageFileType</a:t>
            </a:r>
            <a:r>
              <a:rPr lang="en-US" dirty="0"/>
              <a:t> != "</a:t>
            </a:r>
            <a:r>
              <a:rPr lang="en-US" dirty="0" err="1"/>
              <a:t>png</a:t>
            </a:r>
            <a:r>
              <a:rPr lang="en-US" dirty="0"/>
              <a:t>" &amp;&amp; $</a:t>
            </a:r>
            <a:r>
              <a:rPr lang="en-US" dirty="0" err="1"/>
              <a:t>imageFileType</a:t>
            </a:r>
            <a:r>
              <a:rPr lang="en-US" dirty="0"/>
              <a:t> != "jpeg"</a:t>
            </a:r>
          </a:p>
          <a:p>
            <a:pPr marL="0" indent="0">
              <a:buNone/>
            </a:pPr>
            <a:r>
              <a:rPr lang="en-US" dirty="0"/>
              <a:t>&amp;&amp; $</a:t>
            </a:r>
            <a:r>
              <a:rPr lang="en-US" dirty="0" err="1"/>
              <a:t>imageFileType</a:t>
            </a:r>
            <a:r>
              <a:rPr lang="en-US" dirty="0"/>
              <a:t> != "gif" ) {</a:t>
            </a:r>
          </a:p>
          <a:p>
            <a:pPr marL="0" indent="0">
              <a:buNone/>
            </a:pPr>
            <a:r>
              <a:rPr lang="en-US" dirty="0"/>
              <a:t>    echo "Sorry, only JPG, JPEG, PNG &amp; GIF files are allowed.";</a:t>
            </a:r>
          </a:p>
          <a:p>
            <a:pPr marL="0" indent="0">
              <a:buNone/>
            </a:pPr>
            <a:r>
              <a:rPr lang="en-US" dirty="0"/>
              <a:t>    $</a:t>
            </a:r>
            <a:r>
              <a:rPr lang="en-US" dirty="0" err="1"/>
              <a:t>uploadOk</a:t>
            </a:r>
            <a:r>
              <a:rPr lang="en-US" dirty="0"/>
              <a:t> = 0;</a:t>
            </a:r>
          </a:p>
          <a:p>
            <a:pPr marL="0" indent="0">
              <a:buNone/>
            </a:pPr>
            <a:r>
              <a:rPr lang="en-US" dirty="0"/>
              <a:t>}</a:t>
            </a:r>
            <a:endParaRPr lang="ar-EG" dirty="0"/>
          </a:p>
        </p:txBody>
      </p:sp>
    </p:spTree>
    <p:extLst>
      <p:ext uri="{BB962C8B-B14F-4D97-AF65-F5344CB8AC3E}">
        <p14:creationId xmlns:p14="http://schemas.microsoft.com/office/powerpoint/2010/main" val="122341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1027" y="921913"/>
            <a:ext cx="8183880" cy="548640"/>
          </a:xfrm>
        </p:spPr>
        <p:txBody>
          <a:bodyPr>
            <a:normAutofit/>
          </a:bodyPr>
          <a:lstStyle/>
          <a:p>
            <a:r>
              <a:rPr lang="en-US" sz="2800" dirty="0"/>
              <a:t>Complete Upload File PHP Script</a:t>
            </a:r>
            <a:endParaRPr lang="ar-EG" sz="2800" dirty="0"/>
          </a:p>
        </p:txBody>
      </p:sp>
      <p:sp>
        <p:nvSpPr>
          <p:cNvPr id="3" name="Content Placeholder 2"/>
          <p:cNvSpPr>
            <a:spLocks noGrp="1"/>
          </p:cNvSpPr>
          <p:nvPr>
            <p:ph idx="4294967295"/>
          </p:nvPr>
        </p:nvSpPr>
        <p:spPr>
          <a:xfrm>
            <a:off x="1357219" y="105349"/>
            <a:ext cx="8183880" cy="4956048"/>
          </a:xfrm>
          <a:prstGeom prst="rect">
            <a:avLst/>
          </a:prstGeom>
        </p:spPr>
        <p:txBody>
          <a:bodyPr>
            <a:noAutofit/>
          </a:bodyPr>
          <a:lstStyle/>
          <a:p>
            <a:pPr marL="0" indent="0">
              <a:buNone/>
            </a:pPr>
            <a:r>
              <a:rPr lang="en-US" sz="800" dirty="0">
                <a:solidFill>
                  <a:srgbClr val="FF0000"/>
                </a:solidFill>
                <a:latin typeface="Consolas" panose="020B0609020204030204" pitchFamily="49" charset="0"/>
              </a:rPr>
              <a:t>&lt;?</a:t>
            </a:r>
            <a:r>
              <a:rPr lang="en-US" sz="800" dirty="0" err="1">
                <a:solidFill>
                  <a:srgbClr val="FF0000"/>
                </a:solidFill>
                <a:latin typeface="Consolas" panose="020B0609020204030204" pitchFamily="49" charset="0"/>
              </a:rPr>
              <a:t>php</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target_dir</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"uploads/"</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target_dir</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basename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"name"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1</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pathinfo</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target_file,PATHINFO_EXTENSION</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image file is a actual image or fake image</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a:t>
            </a:r>
            <a:r>
              <a:rPr lang="en-US" sz="800" dirty="0" err="1">
                <a:solidFill>
                  <a:srgbClr val="0000CD"/>
                </a:solidFill>
                <a:latin typeface="Consolas" panose="020B0609020204030204" pitchFamily="49" charset="0"/>
              </a:rPr>
              <a:t>isset</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$_POST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"submit"</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$check = </a:t>
            </a:r>
            <a:r>
              <a:rPr lang="en-US" sz="800" dirty="0" err="1">
                <a:solidFill>
                  <a:srgbClr val="000000"/>
                </a:solidFill>
                <a:latin typeface="Consolas" panose="020B0609020204030204" pitchFamily="49" charset="0"/>
              </a:rPr>
              <a:t>getimagesize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tmp_name</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($check !== false)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"File is an image - "</a:t>
            </a:r>
            <a:r>
              <a:rPr lang="en-US" sz="800" dirty="0">
                <a:solidFill>
                  <a:srgbClr val="000000"/>
                </a:solidFill>
                <a:latin typeface="Consolas" panose="020B0609020204030204" pitchFamily="49" charset="0"/>
              </a:rPr>
              <a:t> . $check[</a:t>
            </a:r>
            <a:r>
              <a:rPr lang="en-US" sz="800" dirty="0">
                <a:solidFill>
                  <a:srgbClr val="A52A2A"/>
                </a:solidFill>
                <a:latin typeface="Consolas" panose="020B0609020204030204" pitchFamily="49" charset="0"/>
              </a:rPr>
              <a:t>"mime"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1</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"File is not an image."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file already exists</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file_exists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file already exists."</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file size</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"size"</a:t>
            </a:r>
            <a:r>
              <a:rPr lang="en-US" sz="800" dirty="0">
                <a:solidFill>
                  <a:srgbClr val="000000"/>
                </a:solidFill>
                <a:latin typeface="Consolas" panose="020B0609020204030204" pitchFamily="49" charset="0"/>
              </a:rPr>
              <a:t>] &gt; </a:t>
            </a:r>
            <a:r>
              <a:rPr lang="en-US" sz="800" dirty="0">
                <a:solidFill>
                  <a:srgbClr val="FF0000"/>
                </a:solidFill>
                <a:latin typeface="Consolas" panose="020B0609020204030204" pitchFamily="49" charset="0"/>
              </a:rPr>
              <a:t>500000</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your file is too large."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Allow certain file formats</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"jpg"</a:t>
            </a:r>
            <a:r>
              <a:rPr lang="en-US" sz="800" dirty="0">
                <a:solidFill>
                  <a:srgbClr val="000000"/>
                </a:solidFill>
                <a:latin typeface="Consolas" panose="020B0609020204030204" pitchFamily="49" charset="0"/>
              </a:rPr>
              <a:t> &amp;&amp;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png</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 &amp;&amp;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"jpeg"</a:t>
            </a:r>
            <a:r>
              <a:rPr lang="en-US" sz="800" dirty="0"/>
              <a:t/>
            </a:r>
            <a:br>
              <a:rPr lang="en-US" sz="800" dirty="0"/>
            </a:br>
            <a:r>
              <a:rPr lang="en-US" sz="800" dirty="0">
                <a:solidFill>
                  <a:srgbClr val="000000"/>
                </a:solidFill>
                <a:latin typeface="Consolas" panose="020B0609020204030204" pitchFamily="49" charset="0"/>
              </a:rPr>
              <a:t>&amp;&amp; $</a:t>
            </a:r>
            <a:r>
              <a:rPr lang="en-US" sz="800" dirty="0" err="1">
                <a:solidFill>
                  <a:srgbClr val="000000"/>
                </a:solidFill>
                <a:latin typeface="Consolas" panose="020B0609020204030204" pitchFamily="49" charset="0"/>
              </a:rPr>
              <a:t>imageFileType</a:t>
            </a:r>
            <a:r>
              <a:rPr lang="en-US" sz="800" dirty="0">
                <a:solidFill>
                  <a:srgbClr val="000000"/>
                </a:solidFill>
                <a:latin typeface="Consolas" panose="020B0609020204030204" pitchFamily="49" charset="0"/>
              </a:rPr>
              <a:t> != </a:t>
            </a:r>
            <a:r>
              <a:rPr lang="en-US" sz="800" dirty="0">
                <a:solidFill>
                  <a:srgbClr val="A52A2A"/>
                </a:solidFill>
                <a:latin typeface="Consolas" panose="020B0609020204030204" pitchFamily="49" charset="0"/>
              </a:rPr>
              <a:t>"gif"</a:t>
            </a:r>
            <a:r>
              <a:rPr lang="en-US" sz="800" dirty="0">
                <a:solidFill>
                  <a:srgbClr val="000000"/>
                </a:solidFill>
                <a:latin typeface="Consolas" panose="020B0609020204030204" pitchFamily="49" charset="0"/>
              </a:rPr>
              <a:t> )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only JPG, JPEG, PNG &amp; GIF files are allowed."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Check if $</a:t>
            </a:r>
            <a:r>
              <a:rPr lang="en-US" sz="800" dirty="0" err="1">
                <a:solidFill>
                  <a:srgbClr val="008000"/>
                </a:solidFill>
                <a:latin typeface="Consolas" panose="020B0609020204030204" pitchFamily="49" charset="0"/>
              </a:rPr>
              <a:t>uploadOk</a:t>
            </a:r>
            <a:r>
              <a:rPr lang="en-US" sz="800" dirty="0">
                <a:solidFill>
                  <a:srgbClr val="008000"/>
                </a:solidFill>
                <a:latin typeface="Consolas" panose="020B0609020204030204" pitchFamily="49" charset="0"/>
              </a:rPr>
              <a:t> is set to 0 by an error</a:t>
            </a:r>
            <a:br>
              <a:rPr lang="en-US" sz="800" dirty="0">
                <a:solidFill>
                  <a:srgbClr val="008000"/>
                </a:solidFill>
                <a:latin typeface="Consolas" panose="020B0609020204030204" pitchFamily="49" charset="0"/>
              </a:rPr>
            </a:b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uploadOk</a:t>
            </a:r>
            <a:r>
              <a:rPr lang="en-US" sz="800" dirty="0">
                <a:solidFill>
                  <a:srgbClr val="000000"/>
                </a:solidFill>
                <a:latin typeface="Consolas" panose="020B0609020204030204" pitchFamily="49" charset="0"/>
              </a:rPr>
              <a:t> == </a:t>
            </a:r>
            <a:r>
              <a:rPr lang="en-US" sz="800" dirty="0">
                <a:solidFill>
                  <a:srgbClr val="FF0000"/>
                </a:solidFill>
                <a:latin typeface="Consolas" panose="020B0609020204030204" pitchFamily="49" charset="0"/>
              </a:rPr>
              <a:t>0</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your file was not uploaded."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8000"/>
                </a:solidFill>
                <a:latin typeface="Consolas" panose="020B0609020204030204" pitchFamily="49" charset="0"/>
              </a:rPr>
              <a:t>// if everything is ok, try to upload file</a:t>
            </a:r>
            <a:br>
              <a:rPr lang="en-US" sz="800" dirty="0">
                <a:solidFill>
                  <a:srgbClr val="008000"/>
                </a:solidFill>
                <a:latin typeface="Consolas" panose="020B0609020204030204" pitchFamily="49" charset="0"/>
              </a:rPr>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move_uploaded_file</a:t>
            </a:r>
            <a:r>
              <a:rPr lang="en-US" sz="800" dirty="0">
                <a:solidFill>
                  <a:srgbClr val="000000"/>
                </a:solidFill>
                <a:latin typeface="Consolas" panose="020B0609020204030204" pitchFamily="49" charset="0"/>
              </a:rPr>
              <a:t>(</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tmp_name</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target_file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"The file "</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basename</a:t>
            </a:r>
            <a:r>
              <a:rPr lang="en-US" sz="800" dirty="0">
                <a:solidFill>
                  <a:srgbClr val="000000"/>
                </a:solidFill>
                <a:latin typeface="Consolas" panose="020B0609020204030204" pitchFamily="49" charset="0"/>
              </a:rPr>
              <a:t>( </a:t>
            </a:r>
            <a:r>
              <a:rPr lang="en-US" sz="800" dirty="0">
                <a:solidFill>
                  <a:srgbClr val="DAA520"/>
                </a:solidFill>
                <a:latin typeface="Consolas" panose="020B0609020204030204" pitchFamily="49" charset="0"/>
              </a:rPr>
              <a:t>$_FILES</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a:t>
            </a:r>
            <a:r>
              <a:rPr lang="en-US" sz="800" dirty="0" err="1">
                <a:solidFill>
                  <a:srgbClr val="A52A2A"/>
                </a:solidFill>
                <a:latin typeface="Consolas" panose="020B0609020204030204" pitchFamily="49" charset="0"/>
              </a:rPr>
              <a:t>fileToUpload</a:t>
            </a:r>
            <a:r>
              <a:rPr lang="en-US" sz="800" dirty="0">
                <a:solidFill>
                  <a:srgbClr val="A52A2A"/>
                </a:solidFill>
                <a:latin typeface="Consolas" panose="020B0609020204030204" pitchFamily="49" charset="0"/>
              </a:rPr>
              <a:t>"</a:t>
            </a:r>
            <a:r>
              <a:rPr lang="en-US" sz="800" dirty="0">
                <a:solidFill>
                  <a:srgbClr val="000000"/>
                </a:solidFill>
                <a:latin typeface="Consolas" panose="020B0609020204030204" pitchFamily="49" charset="0"/>
              </a:rPr>
              <a:t>][</a:t>
            </a:r>
            <a:r>
              <a:rPr lang="en-US" sz="800" dirty="0">
                <a:solidFill>
                  <a:srgbClr val="A52A2A"/>
                </a:solidFill>
                <a:latin typeface="Consolas" panose="020B0609020204030204" pitchFamily="49" charset="0"/>
              </a:rPr>
              <a:t>"name"</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 has been uploaded."</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 </a:t>
            </a:r>
            <a:r>
              <a:rPr lang="en-US" sz="800" dirty="0">
                <a:solidFill>
                  <a:srgbClr val="0000CD"/>
                </a:solidFill>
                <a:latin typeface="Consolas" panose="020B0609020204030204" pitchFamily="49" charset="0"/>
              </a:rPr>
              <a:t>else</a:t>
            </a: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        </a:t>
            </a:r>
            <a:r>
              <a:rPr lang="en-US" sz="800" dirty="0">
                <a:solidFill>
                  <a:srgbClr val="0000CD"/>
                </a:solidFill>
                <a:latin typeface="Consolas" panose="020B0609020204030204" pitchFamily="49" charset="0"/>
              </a:rPr>
              <a:t>echo</a:t>
            </a:r>
            <a:r>
              <a:rPr lang="en-US" sz="800" dirty="0">
                <a:solidFill>
                  <a:srgbClr val="000000"/>
                </a:solidFill>
                <a:latin typeface="Consolas" panose="020B0609020204030204" pitchFamily="49" charset="0"/>
              </a:rPr>
              <a:t> </a:t>
            </a:r>
            <a:r>
              <a:rPr lang="en-US" sz="800" dirty="0">
                <a:solidFill>
                  <a:srgbClr val="A52A2A"/>
                </a:solidFill>
                <a:latin typeface="Consolas" panose="020B0609020204030204" pitchFamily="49" charset="0"/>
              </a:rPr>
              <a:t>"Sorry, there was an error uploading your file."</a:t>
            </a: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000000"/>
                </a:solidFill>
                <a:latin typeface="Consolas" panose="020B0609020204030204" pitchFamily="49" charset="0"/>
              </a:rPr>
              <a:t>    }</a:t>
            </a:r>
            <a:r>
              <a:rPr lang="en-US" sz="800" dirty="0"/>
              <a:t/>
            </a:r>
            <a:br>
              <a:rPr lang="en-US" sz="800" dirty="0"/>
            </a:br>
            <a:r>
              <a:rPr lang="en-US" sz="800" dirty="0">
                <a:solidFill>
                  <a:srgbClr val="000000"/>
                </a:solidFill>
                <a:latin typeface="Consolas" panose="020B0609020204030204" pitchFamily="49" charset="0"/>
              </a:rPr>
              <a:t>}</a:t>
            </a:r>
            <a:r>
              <a:rPr lang="en-US" sz="800" dirty="0"/>
              <a:t/>
            </a:r>
            <a:br>
              <a:rPr lang="en-US" sz="800" dirty="0"/>
            </a:br>
            <a:r>
              <a:rPr lang="en-US" sz="800" dirty="0">
                <a:solidFill>
                  <a:srgbClr val="FF0000"/>
                </a:solidFill>
                <a:latin typeface="Consolas" panose="020B0609020204030204" pitchFamily="49" charset="0"/>
              </a:rPr>
              <a:t>?&gt;</a:t>
            </a:r>
            <a:endParaRPr lang="ar-EG" sz="800" dirty="0"/>
          </a:p>
        </p:txBody>
      </p:sp>
    </p:spTree>
    <p:extLst>
      <p:ext uri="{BB962C8B-B14F-4D97-AF65-F5344CB8AC3E}">
        <p14:creationId xmlns:p14="http://schemas.microsoft.com/office/powerpoint/2010/main" val="1310270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PHP Error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9184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68615"/>
          </a:xfrm>
        </p:spPr>
        <p:txBody>
          <a:bodyPr/>
          <a:lstStyle/>
          <a:p>
            <a:r>
              <a:rPr lang="en-US" dirty="0"/>
              <a:t>PHP Error Handling</a:t>
            </a:r>
          </a:p>
        </p:txBody>
      </p:sp>
      <p:sp>
        <p:nvSpPr>
          <p:cNvPr id="3" name="Content Placeholder 2"/>
          <p:cNvSpPr>
            <a:spLocks noGrp="1"/>
          </p:cNvSpPr>
          <p:nvPr>
            <p:ph sz="quarter" idx="13"/>
          </p:nvPr>
        </p:nvSpPr>
        <p:spPr>
          <a:xfrm>
            <a:off x="913774" y="1841680"/>
            <a:ext cx="10363826" cy="3949520"/>
          </a:xfrm>
        </p:spPr>
        <p:txBody>
          <a:bodyPr>
            <a:normAutofit/>
          </a:bodyPr>
          <a:lstStyle/>
          <a:p>
            <a:r>
              <a:rPr lang="en-US" dirty="0"/>
              <a:t>When creating scripts and web applications, error handling is an important part. If your code lacks error checking code, your program may look very unprofessional and you may be open to security risks.</a:t>
            </a:r>
          </a:p>
          <a:p>
            <a:r>
              <a:rPr lang="en-US" dirty="0"/>
              <a:t>This tutorial contains some of the most common error checking methods in PHP.</a:t>
            </a:r>
          </a:p>
          <a:p>
            <a:r>
              <a:rPr lang="en-US" dirty="0"/>
              <a:t>We will show different error handling methods:</a:t>
            </a:r>
          </a:p>
          <a:p>
            <a:pPr lvl="1"/>
            <a:r>
              <a:rPr lang="en-US" dirty="0"/>
              <a:t>Simple "die()" statements</a:t>
            </a:r>
          </a:p>
          <a:p>
            <a:pPr lvl="1"/>
            <a:r>
              <a:rPr lang="en-US" dirty="0"/>
              <a:t>Custom errors and error triggers</a:t>
            </a:r>
          </a:p>
          <a:p>
            <a:pPr lvl="1"/>
            <a:r>
              <a:rPr lang="en-US" dirty="0"/>
              <a:t>Error reporting</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12726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17100"/>
          </a:xfrm>
        </p:spPr>
        <p:txBody>
          <a:bodyPr/>
          <a:lstStyle/>
          <a:p>
            <a:r>
              <a:rPr lang="en-US" dirty="0"/>
              <a:t>Basic Error Handling: Using the die() function</a:t>
            </a:r>
          </a:p>
        </p:txBody>
      </p:sp>
      <p:sp>
        <p:nvSpPr>
          <p:cNvPr id="3" name="Content Placeholder 2"/>
          <p:cNvSpPr>
            <a:spLocks noGrp="1"/>
          </p:cNvSpPr>
          <p:nvPr>
            <p:ph sz="quarter" idx="13"/>
          </p:nvPr>
        </p:nvSpPr>
        <p:spPr>
          <a:xfrm>
            <a:off x="913774" y="1803042"/>
            <a:ext cx="10363826" cy="3988157"/>
          </a:xfrm>
        </p:spPr>
        <p:txBody>
          <a:bodyPr/>
          <a:lstStyle/>
          <a:p>
            <a:r>
              <a:rPr lang="en-US" dirty="0"/>
              <a:t>The first example shows a simple script that opens a text file</a:t>
            </a:r>
            <a:r>
              <a:rPr lang="en-US" dirty="0" smtClean="0"/>
              <a:t>:</a:t>
            </a:r>
            <a:br>
              <a:rPr lang="en-US" dirty="0" smtClean="0"/>
            </a:br>
            <a:r>
              <a:rPr lang="en-US" dirty="0"/>
              <a:t>&lt;?</a:t>
            </a:r>
            <a:r>
              <a:rPr lang="en-US" dirty="0" err="1"/>
              <a:t>php</a:t>
            </a:r>
            <a:r>
              <a:rPr lang="en-US" dirty="0"/>
              <a:t/>
            </a:r>
            <a:br>
              <a:rPr lang="en-US" dirty="0"/>
            </a:br>
            <a:r>
              <a:rPr lang="en-US" dirty="0"/>
              <a:t>$file=</a:t>
            </a:r>
            <a:r>
              <a:rPr lang="en-US" dirty="0" err="1"/>
              <a:t>fopen</a:t>
            </a:r>
            <a:r>
              <a:rPr lang="en-US" dirty="0"/>
              <a:t>("</a:t>
            </a:r>
            <a:r>
              <a:rPr lang="en-US" dirty="0" err="1"/>
              <a:t>welcome.txt","r</a:t>
            </a:r>
            <a:r>
              <a:rPr lang="en-US" dirty="0"/>
              <a:t>");</a:t>
            </a:r>
            <a:br>
              <a:rPr lang="en-US" dirty="0"/>
            </a:br>
            <a:r>
              <a:rPr lang="en-US" dirty="0" smtClean="0"/>
              <a:t>?&gt;</a:t>
            </a:r>
          </a:p>
          <a:p>
            <a:r>
              <a:rPr lang="en-US" dirty="0"/>
              <a:t>If the file does not exist you might get an error like this</a:t>
            </a:r>
            <a:r>
              <a:rPr lang="en-US" dirty="0" smtClean="0"/>
              <a:t>:</a:t>
            </a:r>
            <a:br>
              <a:rPr lang="en-US" dirty="0" smtClean="0"/>
            </a:br>
            <a:r>
              <a:rPr lang="en-US" b="1" dirty="0"/>
              <a:t>Warning</a:t>
            </a:r>
            <a:r>
              <a:rPr lang="en-US" dirty="0"/>
              <a:t>: </a:t>
            </a:r>
            <a:r>
              <a:rPr lang="en-US" dirty="0" err="1"/>
              <a:t>fopen</a:t>
            </a:r>
            <a:r>
              <a:rPr lang="en-US" dirty="0"/>
              <a:t>(welcome.txt) [</a:t>
            </a:r>
            <a:r>
              <a:rPr lang="en-US" dirty="0" err="1"/>
              <a:t>function.fopen</a:t>
            </a:r>
            <a:r>
              <a:rPr lang="en-US" dirty="0"/>
              <a:t>]: failed to open stream:</a:t>
            </a:r>
            <a:br>
              <a:rPr lang="en-US" dirty="0"/>
            </a:br>
            <a:r>
              <a:rPr lang="en-US" dirty="0"/>
              <a:t>No such file or directory in </a:t>
            </a:r>
            <a:r>
              <a:rPr lang="en-US" b="1" dirty="0"/>
              <a:t>C:\webfolder\test.php</a:t>
            </a:r>
            <a:r>
              <a:rPr lang="en-US" dirty="0"/>
              <a:t> on line </a:t>
            </a:r>
            <a:r>
              <a:rPr lang="en-US" b="1" dirty="0"/>
              <a:t>2</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88090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622738"/>
            <a:ext cx="10363826" cy="4430332"/>
          </a:xfrm>
        </p:spPr>
        <p:txBody>
          <a:bodyPr>
            <a:normAutofit lnSpcReduction="10000"/>
          </a:bodyPr>
          <a:lstStyle/>
          <a:p>
            <a:r>
              <a:rPr lang="en-US" dirty="0"/>
              <a:t>To prevent the user from getting an error message like the one above, we test whether the file exist before we try to access it</a:t>
            </a:r>
            <a:r>
              <a:rPr lang="en-US" dirty="0" smtClean="0"/>
              <a:t>:</a:t>
            </a:r>
            <a:br>
              <a:rPr lang="en-US" dirty="0" smtClean="0"/>
            </a:br>
            <a:r>
              <a:rPr lang="en-US" dirty="0" smtClean="0"/>
              <a:t/>
            </a:r>
            <a:br>
              <a:rPr lang="en-US" dirty="0" smtClean="0"/>
            </a:br>
            <a:r>
              <a:rPr lang="en-US" dirty="0" smtClean="0"/>
              <a:t>&lt;?</a:t>
            </a:r>
            <a:r>
              <a:rPr lang="en-US" dirty="0" err="1"/>
              <a:t>php</a:t>
            </a:r>
            <a:r>
              <a:rPr lang="en-US" dirty="0"/>
              <a:t/>
            </a:r>
            <a:br>
              <a:rPr lang="en-US" dirty="0"/>
            </a:br>
            <a:r>
              <a:rPr lang="en-US" dirty="0"/>
              <a:t>if(!</a:t>
            </a:r>
            <a:r>
              <a:rPr lang="en-US" dirty="0" err="1"/>
              <a:t>file_exists</a:t>
            </a:r>
            <a:r>
              <a:rPr lang="en-US" dirty="0"/>
              <a:t>("welcome.txt")) {</a:t>
            </a:r>
            <a:br>
              <a:rPr lang="en-US" dirty="0"/>
            </a:br>
            <a:r>
              <a:rPr lang="en-US" dirty="0"/>
              <a:t>  die("File not found");</a:t>
            </a:r>
            <a:br>
              <a:rPr lang="en-US" dirty="0"/>
            </a:br>
            <a:r>
              <a:rPr lang="en-US" dirty="0"/>
              <a:t>} else {</a:t>
            </a:r>
            <a:br>
              <a:rPr lang="en-US" dirty="0"/>
            </a:br>
            <a:r>
              <a:rPr lang="en-US" dirty="0"/>
              <a:t>  $file=</a:t>
            </a:r>
            <a:r>
              <a:rPr lang="en-US" dirty="0" err="1"/>
              <a:t>fopen</a:t>
            </a:r>
            <a:r>
              <a:rPr lang="en-US" dirty="0"/>
              <a:t>("</a:t>
            </a:r>
            <a:r>
              <a:rPr lang="en-US" dirty="0" err="1"/>
              <a:t>welcome.txt","r</a:t>
            </a:r>
            <a:r>
              <a:rPr lang="en-US" dirty="0"/>
              <a:t>");</a:t>
            </a:r>
            <a:br>
              <a:rPr lang="en-US" dirty="0"/>
            </a:br>
            <a:r>
              <a:rPr lang="en-US" dirty="0"/>
              <a:t>}</a:t>
            </a:r>
            <a:br>
              <a:rPr lang="en-US" dirty="0"/>
            </a:br>
            <a:r>
              <a:rPr lang="en-US" dirty="0" smtClean="0"/>
              <a:t>?&gt;</a:t>
            </a:r>
          </a:p>
          <a:p>
            <a:r>
              <a:rPr lang="en-US" dirty="0"/>
              <a:t>Now if the file does not exist you get an error like this</a:t>
            </a:r>
            <a:r>
              <a:rPr lang="en-US" dirty="0" smtClean="0"/>
              <a:t>:</a:t>
            </a:r>
            <a:br>
              <a:rPr lang="en-US" dirty="0" smtClean="0"/>
            </a:br>
            <a:r>
              <a:rPr lang="en-US" dirty="0"/>
              <a:t>File not found</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Title 1"/>
          <p:cNvSpPr>
            <a:spLocks noGrp="1"/>
          </p:cNvSpPr>
          <p:nvPr>
            <p:ph type="title"/>
          </p:nvPr>
        </p:nvSpPr>
        <p:spPr>
          <a:xfrm>
            <a:off x="913775" y="618518"/>
            <a:ext cx="10364451" cy="875432"/>
          </a:xfrm>
        </p:spPr>
        <p:txBody>
          <a:bodyPr/>
          <a:lstStyle/>
          <a:p>
            <a:r>
              <a:rPr lang="en-US" dirty="0"/>
              <a:t>Basic Error Handling: Using the die() function</a:t>
            </a:r>
          </a:p>
        </p:txBody>
      </p:sp>
    </p:spTree>
    <p:extLst>
      <p:ext uri="{BB962C8B-B14F-4D97-AF65-F5344CB8AC3E}">
        <p14:creationId xmlns:p14="http://schemas.microsoft.com/office/powerpoint/2010/main" val="94896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15487"/>
            <a:ext cx="10364451" cy="965584"/>
          </a:xfrm>
        </p:spPr>
        <p:txBody>
          <a:bodyPr/>
          <a:lstStyle/>
          <a:p>
            <a:r>
              <a:rPr lang="en-US" dirty="0"/>
              <a:t>Creating a Custom Error Handler</a:t>
            </a:r>
          </a:p>
        </p:txBody>
      </p:sp>
      <p:sp>
        <p:nvSpPr>
          <p:cNvPr id="3" name="Content Placeholder 2"/>
          <p:cNvSpPr>
            <a:spLocks noGrp="1"/>
          </p:cNvSpPr>
          <p:nvPr>
            <p:ph sz="quarter" idx="13"/>
          </p:nvPr>
        </p:nvSpPr>
        <p:spPr>
          <a:xfrm>
            <a:off x="913774" y="1751527"/>
            <a:ext cx="10363826" cy="3898005"/>
          </a:xfrm>
        </p:spPr>
        <p:txBody>
          <a:bodyPr/>
          <a:lstStyle/>
          <a:p>
            <a:r>
              <a:rPr lang="en-US" dirty="0"/>
              <a:t>Creating a custom error handler is quite simple. We simply create a special function that can be called when an error occurs in PHP.</a:t>
            </a:r>
          </a:p>
          <a:p>
            <a:endParaRPr lang="en-US" dirty="0"/>
          </a:p>
          <a:p>
            <a:r>
              <a:rPr lang="en-US" dirty="0"/>
              <a:t>This function must be able to handle a minimum of two parameters (error level and error message) but can accept up to five parameters (optionally: file, line-number, and the error context</a:t>
            </a:r>
            <a:r>
              <a:rPr lang="en-US" dirty="0" smtClean="0"/>
              <a:t>):</a:t>
            </a:r>
          </a:p>
          <a:p>
            <a:r>
              <a:rPr lang="en-US" dirty="0" smtClean="0"/>
              <a:t>Syntax</a:t>
            </a:r>
            <a:br>
              <a:rPr lang="en-US" dirty="0" smtClean="0"/>
            </a:br>
            <a:r>
              <a:rPr lang="en-US" dirty="0" err="1" smtClean="0"/>
              <a:t>error_function</a:t>
            </a:r>
            <a:r>
              <a:rPr lang="en-US" dirty="0" smtClean="0"/>
              <a:t>(</a:t>
            </a:r>
            <a:r>
              <a:rPr lang="en-US" dirty="0" err="1" smtClean="0"/>
              <a:t>error_level,error_message,error_file,error_line,error_context</a:t>
            </a:r>
            <a:r>
              <a:rPr lang="en-US" dirty="0"/>
              <a: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117807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error_function</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92782565"/>
              </p:ext>
            </p:extLst>
          </p:nvPr>
        </p:nvGraphicFramePr>
        <p:xfrm>
          <a:off x="1171977" y="2524601"/>
          <a:ext cx="9749308" cy="3108960"/>
        </p:xfrm>
        <a:graphic>
          <a:graphicData uri="http://schemas.openxmlformats.org/drawingml/2006/table">
            <a:tbl>
              <a:tblPr/>
              <a:tblGrid>
                <a:gridCol w="1956310"/>
                <a:gridCol w="7792998"/>
              </a:tblGrid>
              <a:tr h="0">
                <a:tc>
                  <a:txBody>
                    <a:bodyPr/>
                    <a:lstStyle/>
                    <a:p>
                      <a:pPr algn="l" fontAlgn="t"/>
                      <a:r>
                        <a:rPr lang="en-US">
                          <a:effectLst/>
                        </a:rPr>
                        <a:t>Parameter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error_level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Required. Specifies the error report level for the user-defined error. Must be a value number. See table below for possible error report levels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error_message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Required. Specifies the error message for the user-defined error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error_file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Optional. Specifies the filename in which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error_line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Optional. Specifies the line number in which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error_context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Optional. Specifies an array containing every variable, and their values, in use when the error occurred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099096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23917"/>
          </a:xfrm>
        </p:spPr>
        <p:txBody>
          <a:bodyPr/>
          <a:lstStyle/>
          <a:p>
            <a:r>
              <a:rPr lang="en-US" dirty="0"/>
              <a:t>Error Report levels</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979357809"/>
              </p:ext>
            </p:extLst>
          </p:nvPr>
        </p:nvGraphicFramePr>
        <p:xfrm>
          <a:off x="1133342" y="1536543"/>
          <a:ext cx="10277341" cy="4485540"/>
        </p:xfrm>
        <a:graphic>
          <a:graphicData uri="http://schemas.openxmlformats.org/drawingml/2006/table">
            <a:tbl>
              <a:tblPr/>
              <a:tblGrid>
                <a:gridCol w="815842"/>
                <a:gridCol w="3036744"/>
                <a:gridCol w="6424755"/>
              </a:tblGrid>
              <a:tr h="461338">
                <a:tc>
                  <a:txBody>
                    <a:bodyPr/>
                    <a:lstStyle/>
                    <a:p>
                      <a:pPr algn="l" fontAlgn="t"/>
                      <a:r>
                        <a:rPr lang="en-US" sz="1600">
                          <a:effectLst/>
                        </a:rPr>
                        <a:t>Value</a:t>
                      </a:r>
                    </a:p>
                  </a:txBody>
                  <a:tcPr marL="100291"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Constant</a:t>
                      </a:r>
                    </a:p>
                  </a:txBody>
                  <a:tcPr marL="50145"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50145" marR="50145" marT="50145" marB="50145">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2</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E_WARNING</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Non-fatal run-time errors. Execution of the script is not halted</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8</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E_NOTICE</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Run-time notices. The script found something that might be an error, but could also happen when running a script normally</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256</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E_USER_ERROR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Fatal user-generated error. This is like an E_ERROR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512</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E_USER_WARNING</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Non-fatal user-generated warning. This is like an E_WARNING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1024</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E_USER_NOTICE</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User-generated notice. This is like an E_NOTICE set by the programmer using the PHP function trigger_error()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41862">
                <a:tc>
                  <a:txBody>
                    <a:bodyPr/>
                    <a:lstStyle/>
                    <a:p>
                      <a:pPr algn="l" fontAlgn="t"/>
                      <a:r>
                        <a:rPr lang="en-US" sz="1600">
                          <a:effectLst/>
                        </a:rPr>
                        <a:t>4096</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E_RECOVERABLE_ERROR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Catchable fatal error. This is like an E_ERROR but can be caught by a user defined handle (see also set_error_handler())</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1338">
                <a:tc>
                  <a:txBody>
                    <a:bodyPr/>
                    <a:lstStyle/>
                    <a:p>
                      <a:pPr algn="l" fontAlgn="t"/>
                      <a:r>
                        <a:rPr lang="en-US" sz="1600">
                          <a:effectLst/>
                        </a:rPr>
                        <a:t>8191</a:t>
                      </a:r>
                    </a:p>
                  </a:txBody>
                  <a:tcPr marL="100291"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a:effectLst/>
                        </a:rPr>
                        <a:t>E_ALL</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600" dirty="0">
                          <a:effectLst/>
                        </a:rPr>
                        <a:t>All errors and warnings (E_STRICT became a part of E_ALL in PHP 5.4)</a:t>
                      </a:r>
                    </a:p>
                  </a:txBody>
                  <a:tcPr marL="50145" marR="50145" marT="50145" marB="501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97028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54953" y="1766552"/>
            <a:ext cx="8183880" cy="3956304"/>
          </a:xfrm>
          <a:prstGeom prst="rect">
            <a:avLst/>
          </a:prstGeom>
        </p:spPr>
        <p:txBody>
          <a:bodyPr/>
          <a:lstStyle/>
          <a:p>
            <a:pPr marL="0" indent="0">
              <a:buNone/>
            </a:pPr>
            <a:r>
              <a:rPr lang="en-US" dirty="0"/>
              <a:t>&lt;?</a:t>
            </a:r>
            <a:r>
              <a:rPr lang="en-US" dirty="0" err="1"/>
              <a:t>php</a:t>
            </a:r>
            <a:endParaRPr lang="en-US" dirty="0"/>
          </a:p>
          <a:p>
            <a:pPr marL="0" indent="0">
              <a:buNone/>
            </a:pPr>
            <a:r>
              <a:rPr lang="en-US" dirty="0"/>
              <a:t>echo "Today is " . date("Y/m/d") . "&lt;</a:t>
            </a:r>
            <a:r>
              <a:rPr lang="en-US" dirty="0" err="1"/>
              <a:t>br</a:t>
            </a:r>
            <a:r>
              <a:rPr lang="en-US" dirty="0"/>
              <a:t>&gt;";</a:t>
            </a:r>
          </a:p>
          <a:p>
            <a:pPr marL="0" indent="0">
              <a:buNone/>
            </a:pPr>
            <a:r>
              <a:rPr lang="en-US" dirty="0"/>
              <a:t>echo "Today is " . date("</a:t>
            </a:r>
            <a:r>
              <a:rPr lang="en-US" dirty="0" err="1"/>
              <a:t>Y.m.d</a:t>
            </a:r>
            <a:r>
              <a:rPr lang="en-US" dirty="0"/>
              <a:t>") . "&lt;</a:t>
            </a:r>
            <a:r>
              <a:rPr lang="en-US" dirty="0" err="1"/>
              <a:t>br</a:t>
            </a:r>
            <a:r>
              <a:rPr lang="en-US" dirty="0"/>
              <a:t>&gt;";</a:t>
            </a:r>
          </a:p>
          <a:p>
            <a:pPr marL="0" indent="0">
              <a:buNone/>
            </a:pPr>
            <a:r>
              <a:rPr lang="en-US" dirty="0"/>
              <a:t>echo "Today is " . date("Y-m-d") . "&lt;</a:t>
            </a:r>
            <a:r>
              <a:rPr lang="en-US" dirty="0" err="1"/>
              <a:t>br</a:t>
            </a:r>
            <a:r>
              <a:rPr lang="en-US" dirty="0"/>
              <a:t>&gt;";</a:t>
            </a:r>
          </a:p>
          <a:p>
            <a:pPr marL="0" indent="0">
              <a:buNone/>
            </a:pPr>
            <a:r>
              <a:rPr lang="en-US" dirty="0"/>
              <a:t>echo "Today is " . date("l");</a:t>
            </a:r>
          </a:p>
          <a:p>
            <a:pPr marL="0" indent="0">
              <a:buNone/>
            </a:pPr>
            <a:r>
              <a:rPr lang="en-US" dirty="0"/>
              <a:t>?&gt;</a:t>
            </a:r>
          </a:p>
        </p:txBody>
      </p:sp>
    </p:spTree>
    <p:extLst>
      <p:ext uri="{BB962C8B-B14F-4D97-AF65-F5344CB8AC3E}">
        <p14:creationId xmlns:p14="http://schemas.microsoft.com/office/powerpoint/2010/main" val="1222644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2401"/>
          </a:xfrm>
        </p:spPr>
        <p:txBody>
          <a:bodyPr>
            <a:normAutofit/>
          </a:bodyPr>
          <a:lstStyle/>
          <a:p>
            <a:r>
              <a:rPr lang="en-US" sz="2800" dirty="0"/>
              <a:t>Now lets create a function to handle errors:</a:t>
            </a:r>
          </a:p>
        </p:txBody>
      </p:sp>
      <p:sp>
        <p:nvSpPr>
          <p:cNvPr id="3" name="Content Placeholder 2"/>
          <p:cNvSpPr>
            <a:spLocks noGrp="1"/>
          </p:cNvSpPr>
          <p:nvPr>
            <p:ph sz="quarter" idx="13"/>
          </p:nvPr>
        </p:nvSpPr>
        <p:spPr>
          <a:xfrm>
            <a:off x="913774" y="1481070"/>
            <a:ext cx="10363826" cy="4310129"/>
          </a:xfrm>
        </p:spPr>
        <p:txBody>
          <a:bodyPr>
            <a:normAutofit/>
          </a:bodyPr>
          <a:lstStyle/>
          <a:p>
            <a:pPr marL="0" indent="0">
              <a:buNone/>
            </a:pPr>
            <a:r>
              <a:rPr lang="en-US" sz="1800" dirty="0"/>
              <a:t>function </a:t>
            </a:r>
            <a:r>
              <a:rPr lang="en-US" sz="1800" dirty="0" err="1"/>
              <a:t>customError</a:t>
            </a:r>
            <a:r>
              <a:rPr lang="en-US" sz="1800" dirty="0"/>
              <a:t>($</a:t>
            </a:r>
            <a:r>
              <a:rPr lang="en-US" sz="1800" dirty="0" err="1"/>
              <a:t>errno</a:t>
            </a:r>
            <a:r>
              <a:rPr lang="en-US" sz="1800" dirty="0"/>
              <a:t>, $</a:t>
            </a:r>
            <a:r>
              <a:rPr lang="en-US" sz="1800" dirty="0" err="1"/>
              <a:t>errstr</a:t>
            </a:r>
            <a:r>
              <a:rPr lang="en-US" sz="1800" dirty="0"/>
              <a:t>) {</a:t>
            </a:r>
          </a:p>
          <a:p>
            <a:pPr marL="0" indent="0">
              <a:buNone/>
            </a:pPr>
            <a:r>
              <a:rPr lang="en-US" sz="1800" dirty="0"/>
              <a:t>  echo "&lt;b&gt;Error:&lt;/b&gt; [$</a:t>
            </a:r>
            <a:r>
              <a:rPr lang="en-US" sz="1800" dirty="0" err="1"/>
              <a:t>errno</a:t>
            </a:r>
            <a:r>
              <a:rPr lang="en-US" sz="1800" dirty="0"/>
              <a:t>] $</a:t>
            </a:r>
            <a:r>
              <a:rPr lang="en-US" sz="1800" dirty="0" err="1"/>
              <a:t>errstr</a:t>
            </a:r>
            <a:r>
              <a:rPr lang="en-US" sz="1800" dirty="0"/>
              <a:t>&lt;</a:t>
            </a:r>
            <a:r>
              <a:rPr lang="en-US" sz="1800" dirty="0" err="1"/>
              <a:t>br</a:t>
            </a:r>
            <a:r>
              <a:rPr lang="en-US" sz="1800" dirty="0"/>
              <a:t>&gt;";</a:t>
            </a:r>
          </a:p>
          <a:p>
            <a:pPr marL="0" indent="0">
              <a:buNone/>
            </a:pPr>
            <a:r>
              <a:rPr lang="en-US" sz="1800" dirty="0"/>
              <a:t>  echo "Ending Script";</a:t>
            </a:r>
          </a:p>
          <a:p>
            <a:pPr marL="0" indent="0">
              <a:buNone/>
            </a:pPr>
            <a:r>
              <a:rPr lang="en-US" sz="1800" dirty="0"/>
              <a:t>  die();</a:t>
            </a:r>
          </a:p>
          <a:p>
            <a:pPr marL="0" indent="0">
              <a:buNone/>
            </a:pPr>
            <a:r>
              <a:rPr lang="en-US" sz="1800" dirty="0" smtClean="0"/>
              <a:t>}</a:t>
            </a:r>
          </a:p>
          <a:p>
            <a:pPr marL="0" indent="0">
              <a:buNone/>
            </a:pPr>
            <a:r>
              <a:rPr lang="en-US" sz="1800" dirty="0" smtClean="0"/>
              <a:t>the </a:t>
            </a:r>
            <a:r>
              <a:rPr lang="en-US" sz="1800" dirty="0"/>
              <a:t>code above is a simple error handling function. When it is triggered, it gets the error level and an error message. It then outputs the error level and message and terminates the script.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891517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1038"/>
          </a:xfrm>
        </p:spPr>
        <p:txBody>
          <a:bodyPr/>
          <a:lstStyle/>
          <a:p>
            <a:r>
              <a:rPr lang="en-US" dirty="0"/>
              <a:t>Set Error Handler</a:t>
            </a:r>
          </a:p>
        </p:txBody>
      </p:sp>
      <p:sp>
        <p:nvSpPr>
          <p:cNvPr id="3" name="Content Placeholder 2"/>
          <p:cNvSpPr>
            <a:spLocks noGrp="1"/>
          </p:cNvSpPr>
          <p:nvPr>
            <p:ph sz="quarter" idx="13"/>
          </p:nvPr>
        </p:nvSpPr>
        <p:spPr>
          <a:xfrm>
            <a:off x="913774" y="1674254"/>
            <a:ext cx="10363826" cy="4116946"/>
          </a:xfrm>
        </p:spPr>
        <p:txBody>
          <a:bodyPr>
            <a:normAutofit lnSpcReduction="10000"/>
          </a:bodyPr>
          <a:lstStyle/>
          <a:p>
            <a:r>
              <a:rPr lang="en-US" dirty="0"/>
              <a:t>The default error handler for PHP is the built in error handler. We are going to make the function above the default error handler for the duration of the script.</a:t>
            </a:r>
          </a:p>
          <a:p>
            <a:endParaRPr lang="en-US" dirty="0"/>
          </a:p>
          <a:p>
            <a:r>
              <a:rPr lang="en-US" dirty="0"/>
              <a:t>It is possible to change the error handler to apply for only some errors, that way the script can handle different errors in different ways. However, in this example we are going to use our custom error handler for all </a:t>
            </a:r>
            <a:r>
              <a:rPr lang="en-US" dirty="0" smtClean="0"/>
              <a:t>errors:</a:t>
            </a:r>
            <a:br>
              <a:rPr lang="en-US" dirty="0" smtClean="0"/>
            </a:br>
            <a:r>
              <a:rPr lang="en-US" dirty="0" smtClean="0"/>
              <a:t/>
            </a:r>
            <a:br>
              <a:rPr lang="en-US" dirty="0" smtClean="0"/>
            </a:br>
            <a:r>
              <a:rPr lang="en-US" dirty="0" err="1" smtClean="0"/>
              <a:t>set_error_handler</a:t>
            </a:r>
            <a:r>
              <a:rPr lang="en-US" dirty="0"/>
              <a:t>("</a:t>
            </a:r>
            <a:r>
              <a:rPr lang="en-US" dirty="0" err="1"/>
              <a:t>customError</a:t>
            </a:r>
            <a:r>
              <a:rPr lang="en-US" dirty="0"/>
              <a:t>");</a:t>
            </a:r>
          </a:p>
          <a:p>
            <a:r>
              <a:rPr lang="en-US" dirty="0"/>
              <a:t>Since we want our custom function to handle all errors, the </a:t>
            </a:r>
            <a:r>
              <a:rPr lang="en-US" dirty="0" err="1"/>
              <a:t>set_error_handler</a:t>
            </a:r>
            <a:r>
              <a:rPr lang="en-US" dirty="0"/>
              <a:t>() only needed one parameter, a second parameter could be added to specify an error level.</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3134587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75432"/>
          </a:xfrm>
        </p:spPr>
        <p:txBody>
          <a:bodyPr/>
          <a:lstStyle/>
          <a:p>
            <a:r>
              <a:rPr lang="en-US" dirty="0"/>
              <a:t>Example</a:t>
            </a:r>
          </a:p>
        </p:txBody>
      </p:sp>
      <p:sp>
        <p:nvSpPr>
          <p:cNvPr id="3" name="Content Placeholder 2"/>
          <p:cNvSpPr>
            <a:spLocks noGrp="1"/>
          </p:cNvSpPr>
          <p:nvPr>
            <p:ph sz="quarter" idx="13"/>
          </p:nvPr>
        </p:nvSpPr>
        <p:spPr>
          <a:xfrm>
            <a:off x="913774" y="991674"/>
            <a:ext cx="10363826" cy="4891602"/>
          </a:xfrm>
        </p:spPr>
        <p:txBody>
          <a:bodyPr>
            <a:normAutofit fontScale="85000" lnSpcReduction="20000"/>
          </a:bodyPr>
          <a:lstStyle/>
          <a:p>
            <a:r>
              <a:rPr lang="en-US" dirty="0"/>
              <a:t>Testing the error handler by trying to output variable that does not exist</a:t>
            </a:r>
            <a:r>
              <a:rPr lang="en-US" dirty="0" smtClean="0"/>
              <a:t>:</a:t>
            </a:r>
          </a:p>
          <a:p>
            <a:pPr marL="0" indent="0">
              <a:buNone/>
            </a:pPr>
            <a:r>
              <a:rPr lang="en-US" dirty="0"/>
              <a:t>&lt;?</a:t>
            </a:r>
            <a:r>
              <a:rPr lang="en-US" dirty="0" err="1"/>
              <a:t>php</a:t>
            </a:r>
            <a:endParaRPr lang="en-US" dirty="0"/>
          </a:p>
          <a:p>
            <a:pPr marL="0" indent="0">
              <a:buNone/>
            </a:pPr>
            <a:r>
              <a:rPr lang="en-US" dirty="0"/>
              <a:t>//error handler function</a:t>
            </a:r>
          </a:p>
          <a:p>
            <a:pPr marL="0" indent="0">
              <a:buNone/>
            </a:pPr>
            <a:r>
              <a:rPr lang="en-US" dirty="0"/>
              <a:t>function </a:t>
            </a:r>
            <a:r>
              <a:rPr lang="en-US" dirty="0" err="1"/>
              <a:t>customError</a:t>
            </a:r>
            <a:r>
              <a:rPr lang="en-US" dirty="0"/>
              <a:t>($</a:t>
            </a:r>
            <a:r>
              <a:rPr lang="en-US" dirty="0" err="1"/>
              <a:t>errno</a:t>
            </a:r>
            <a:r>
              <a:rPr lang="en-US" dirty="0"/>
              <a:t>, $</a:t>
            </a:r>
            <a:r>
              <a:rPr lang="en-US" dirty="0" err="1"/>
              <a:t>errstr</a:t>
            </a:r>
            <a:r>
              <a:rPr lang="en-US" dirty="0"/>
              <a:t>) {</a:t>
            </a:r>
          </a:p>
          <a:p>
            <a:pPr marL="0" indent="0">
              <a:buNone/>
            </a:pPr>
            <a:r>
              <a:rPr lang="en-US" dirty="0"/>
              <a:t>  echo "&lt;b&gt;Error:&lt;/b&gt; [$</a:t>
            </a:r>
            <a:r>
              <a:rPr lang="en-US" dirty="0" err="1"/>
              <a:t>errno</a:t>
            </a:r>
            <a:r>
              <a:rPr lang="en-US" dirty="0"/>
              <a:t>] $</a:t>
            </a:r>
            <a:r>
              <a:rPr lang="en-US" dirty="0" err="1"/>
              <a:t>errstr</a:t>
            </a:r>
            <a:r>
              <a:rPr lang="en-US" dirty="0"/>
              <a:t>";</a:t>
            </a:r>
          </a:p>
          <a:p>
            <a:pPr marL="0" indent="0">
              <a:buNone/>
            </a:pPr>
            <a:r>
              <a:rPr lang="en-US" dirty="0" smtClean="0"/>
              <a:t>}</a:t>
            </a:r>
            <a:endParaRPr lang="en-US" dirty="0"/>
          </a:p>
          <a:p>
            <a:pPr marL="0" indent="0">
              <a:buNone/>
            </a:pPr>
            <a:r>
              <a:rPr lang="en-US" dirty="0"/>
              <a:t>//set error handler</a:t>
            </a:r>
          </a:p>
          <a:p>
            <a:pPr marL="0" indent="0">
              <a:buNone/>
            </a:pPr>
            <a:r>
              <a:rPr lang="en-US" dirty="0" err="1"/>
              <a:t>set_error_handler</a:t>
            </a:r>
            <a:r>
              <a:rPr lang="en-US" dirty="0"/>
              <a:t>("</a:t>
            </a:r>
            <a:r>
              <a:rPr lang="en-US" dirty="0" err="1"/>
              <a:t>customError</a:t>
            </a:r>
            <a:r>
              <a:rPr lang="en-US" dirty="0"/>
              <a:t>");</a:t>
            </a:r>
          </a:p>
          <a:p>
            <a:pPr marL="0" indent="0">
              <a:buNone/>
            </a:pPr>
            <a:r>
              <a:rPr lang="en-US" dirty="0" smtClean="0"/>
              <a:t>//</a:t>
            </a:r>
            <a:r>
              <a:rPr lang="en-US" dirty="0"/>
              <a:t>trigger error</a:t>
            </a:r>
          </a:p>
          <a:p>
            <a:pPr marL="0" indent="0">
              <a:buNone/>
            </a:pPr>
            <a:r>
              <a:rPr lang="en-US" dirty="0"/>
              <a:t>echo($test);</a:t>
            </a:r>
          </a:p>
          <a:p>
            <a:pPr marL="0" indent="0">
              <a:buNone/>
            </a:pPr>
            <a:r>
              <a:rPr lang="en-US" dirty="0" smtClean="0"/>
              <a:t>?&gt;</a:t>
            </a:r>
          </a:p>
          <a:p>
            <a:r>
              <a:rPr lang="en-US" dirty="0"/>
              <a:t>he output of the code above should be something like </a:t>
            </a:r>
            <a:r>
              <a:rPr lang="en-US" dirty="0" smtClean="0"/>
              <a:t>this:</a:t>
            </a:r>
            <a:br>
              <a:rPr lang="en-US" dirty="0" smtClean="0"/>
            </a:br>
            <a:r>
              <a:rPr lang="en-US" b="1" dirty="0" smtClean="0"/>
              <a:t>Error</a:t>
            </a:r>
            <a:r>
              <a:rPr lang="en-US" b="1" dirty="0"/>
              <a:t>:</a:t>
            </a:r>
            <a:r>
              <a:rPr lang="en-US" dirty="0"/>
              <a:t> [8] Undefined variable: test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606071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26442"/>
            <a:ext cx="10364451" cy="759522"/>
          </a:xfrm>
        </p:spPr>
        <p:txBody>
          <a:bodyPr/>
          <a:lstStyle/>
          <a:p>
            <a:r>
              <a:rPr lang="en-US" dirty="0"/>
              <a:t>Trigger an Error</a:t>
            </a:r>
          </a:p>
        </p:txBody>
      </p:sp>
      <p:sp>
        <p:nvSpPr>
          <p:cNvPr id="3" name="Content Placeholder 2"/>
          <p:cNvSpPr>
            <a:spLocks noGrp="1"/>
          </p:cNvSpPr>
          <p:nvPr>
            <p:ph sz="quarter" idx="13"/>
          </p:nvPr>
        </p:nvSpPr>
        <p:spPr>
          <a:xfrm>
            <a:off x="913774" y="1378040"/>
            <a:ext cx="10363826" cy="4649273"/>
          </a:xfrm>
        </p:spPr>
        <p:txBody>
          <a:bodyPr>
            <a:normAutofit fontScale="92500" lnSpcReduction="10000"/>
          </a:bodyPr>
          <a:lstStyle/>
          <a:p>
            <a:r>
              <a:rPr lang="en-US" dirty="0"/>
              <a:t>In a script where users can input data it is useful to trigger errors when an illegal input occurs. In PHP, this is done by the </a:t>
            </a:r>
            <a:r>
              <a:rPr lang="en-US" dirty="0" err="1"/>
              <a:t>trigger_error</a:t>
            </a:r>
            <a:r>
              <a:rPr lang="en-US" dirty="0"/>
              <a:t>() function</a:t>
            </a:r>
            <a:r>
              <a:rPr lang="en-US" dirty="0" smtClean="0"/>
              <a:t>.</a:t>
            </a:r>
          </a:p>
          <a:p>
            <a:r>
              <a:rPr lang="en-US" dirty="0" smtClean="0"/>
              <a:t>Example</a:t>
            </a:r>
            <a:br>
              <a:rPr lang="en-US" dirty="0" smtClean="0"/>
            </a:br>
            <a:r>
              <a:rPr lang="en-US" dirty="0" smtClean="0"/>
              <a:t>In </a:t>
            </a:r>
            <a:r>
              <a:rPr lang="en-US" dirty="0"/>
              <a:t>this example an error occurs if the "test" variable is bigger than "1</a:t>
            </a:r>
            <a:r>
              <a:rPr lang="en-US" dirty="0" smtClean="0"/>
              <a:t>":</a:t>
            </a:r>
            <a:br>
              <a:rPr lang="en-US" dirty="0" smtClean="0"/>
            </a:br>
            <a:r>
              <a:rPr lang="en-US" dirty="0"/>
              <a:t>&lt;?</a:t>
            </a:r>
            <a:r>
              <a:rPr lang="en-US" dirty="0" err="1"/>
              <a:t>php</a:t>
            </a:r>
            <a:r>
              <a:rPr lang="en-US" dirty="0"/>
              <a:t/>
            </a:r>
            <a:br>
              <a:rPr lang="en-US" dirty="0"/>
            </a:br>
            <a:r>
              <a:rPr lang="en-US" dirty="0"/>
              <a:t>$test=2;</a:t>
            </a:r>
            <a:br>
              <a:rPr lang="en-US" dirty="0"/>
            </a:br>
            <a:r>
              <a:rPr lang="en-US" dirty="0"/>
              <a:t>if ($test&gt;=1) {</a:t>
            </a:r>
            <a:br>
              <a:rPr lang="en-US" dirty="0"/>
            </a:br>
            <a:r>
              <a:rPr lang="en-US" dirty="0"/>
              <a:t>  </a:t>
            </a:r>
            <a:r>
              <a:rPr lang="en-US" dirty="0" err="1"/>
              <a:t>trigger_error</a:t>
            </a:r>
            <a:r>
              <a:rPr lang="en-US" dirty="0"/>
              <a:t>("Value must be 1 or below");</a:t>
            </a:r>
            <a:br>
              <a:rPr lang="en-US" dirty="0"/>
            </a:br>
            <a:r>
              <a:rPr lang="en-US" dirty="0"/>
              <a:t>}</a:t>
            </a:r>
            <a:br>
              <a:rPr lang="en-US" dirty="0"/>
            </a:br>
            <a:r>
              <a:rPr lang="en-US" dirty="0" smtClean="0"/>
              <a:t>?&gt;</a:t>
            </a:r>
          </a:p>
          <a:p>
            <a:r>
              <a:rPr lang="en-US" dirty="0"/>
              <a:t>The output of the code above should be something like this:</a:t>
            </a:r>
          </a:p>
          <a:p>
            <a:r>
              <a:rPr lang="en-US" b="1" dirty="0"/>
              <a:t>Notice</a:t>
            </a:r>
            <a:r>
              <a:rPr lang="en-US" dirty="0"/>
              <a:t>: Value must be 1 or below</a:t>
            </a:r>
            <a:br>
              <a:rPr lang="en-US" dirty="0"/>
            </a:br>
            <a:r>
              <a:rPr lang="en-US" dirty="0"/>
              <a:t>in </a:t>
            </a:r>
            <a:r>
              <a:rPr lang="en-US" b="1" dirty="0"/>
              <a:t>C:\webfolder\test.php</a:t>
            </a:r>
            <a:r>
              <a:rPr lang="en-US" dirty="0"/>
              <a:t> on line </a:t>
            </a:r>
            <a:r>
              <a:rPr lang="en-US" b="1" dirty="0"/>
              <a:t>6</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7760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26442"/>
            <a:ext cx="10364451" cy="759522"/>
          </a:xfrm>
        </p:spPr>
        <p:txBody>
          <a:bodyPr/>
          <a:lstStyle/>
          <a:p>
            <a:r>
              <a:rPr lang="en-US" dirty="0"/>
              <a:t>Trigger an Error</a:t>
            </a:r>
          </a:p>
        </p:txBody>
      </p:sp>
      <p:sp>
        <p:nvSpPr>
          <p:cNvPr id="3" name="Content Placeholder 2"/>
          <p:cNvSpPr>
            <a:spLocks noGrp="1"/>
          </p:cNvSpPr>
          <p:nvPr>
            <p:ph sz="quarter" idx="13"/>
          </p:nvPr>
        </p:nvSpPr>
        <p:spPr>
          <a:xfrm>
            <a:off x="721844" y="1637765"/>
            <a:ext cx="10801082" cy="3810000"/>
          </a:xfrm>
        </p:spPr>
        <p:txBody>
          <a:bodyPr>
            <a:normAutofit/>
          </a:bodyPr>
          <a:lstStyle/>
          <a:p>
            <a:r>
              <a:rPr lang="en-US" dirty="0"/>
              <a:t>An error can be triggered anywhere you wish in a script, and by adding a second parameter, you can specify what error level is triggered</a:t>
            </a:r>
            <a:r>
              <a:rPr lang="en-US" dirty="0" smtClean="0"/>
              <a:t>.</a:t>
            </a:r>
          </a:p>
          <a:p>
            <a:r>
              <a:rPr lang="en-US" dirty="0"/>
              <a:t>Possible error types:</a:t>
            </a:r>
          </a:p>
          <a:p>
            <a:pPr lvl="1"/>
            <a:r>
              <a:rPr lang="en-US" dirty="0"/>
              <a:t>E_USER_ERROR - Fatal user-generated run-time error. Errors that can not be recovered from. Execution of the script is halted</a:t>
            </a:r>
          </a:p>
          <a:p>
            <a:pPr lvl="1"/>
            <a:r>
              <a:rPr lang="en-US" dirty="0"/>
              <a:t>E_USER_WARNING - Non-fatal user-generated run-time warning. Execution of the script is not halted</a:t>
            </a:r>
          </a:p>
          <a:p>
            <a:pPr lvl="1"/>
            <a:r>
              <a:rPr lang="en-US" dirty="0"/>
              <a:t>E_USER_NOTICE - Default. User-generated run-time notice. The script found something that might be an error, but could also happen when running a script normally</a:t>
            </a:r>
          </a:p>
          <a:p>
            <a:endParaRPr lang="en-US" dirty="0" smtClean="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4141208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11701"/>
            <a:ext cx="10364451" cy="759522"/>
          </a:xfrm>
        </p:spPr>
        <p:txBody>
          <a:bodyPr>
            <a:normAutofit/>
          </a:bodyPr>
          <a:lstStyle/>
          <a:p>
            <a:pPr algn="l"/>
            <a:r>
              <a:rPr lang="en-US" sz="1600" dirty="0"/>
              <a:t>In this example an E_USER_WARNING occurs if the "test" variable is bigger than "1". If an E_USER_WARNING occurs we will use our custom error handler and end the script:</a:t>
            </a:r>
          </a:p>
        </p:txBody>
      </p:sp>
      <p:sp>
        <p:nvSpPr>
          <p:cNvPr id="3" name="Content Placeholder 2"/>
          <p:cNvSpPr>
            <a:spLocks noGrp="1"/>
          </p:cNvSpPr>
          <p:nvPr>
            <p:ph sz="quarter" idx="13"/>
          </p:nvPr>
        </p:nvSpPr>
        <p:spPr>
          <a:xfrm>
            <a:off x="540913" y="1326525"/>
            <a:ext cx="7941972" cy="4219976"/>
          </a:xfrm>
        </p:spPr>
        <p:txBody>
          <a:bodyPr>
            <a:noAutofit/>
          </a:bodyPr>
          <a:lstStyle/>
          <a:p>
            <a:pPr marL="0" indent="0">
              <a:lnSpc>
                <a:spcPct val="100000"/>
              </a:lnSpc>
              <a:buNone/>
            </a:pPr>
            <a:r>
              <a:rPr lang="en-US" sz="1600" dirty="0"/>
              <a:t>&lt;?</a:t>
            </a:r>
            <a:r>
              <a:rPr lang="en-US" sz="1600" dirty="0" err="1"/>
              <a:t>php</a:t>
            </a:r>
            <a:endParaRPr lang="en-US" sz="1600" dirty="0"/>
          </a:p>
          <a:p>
            <a:pPr marL="0" indent="0">
              <a:lnSpc>
                <a:spcPct val="100000"/>
              </a:lnSpc>
              <a:buNone/>
            </a:pPr>
            <a:r>
              <a:rPr lang="en-US" sz="1600" dirty="0"/>
              <a:t>//error handler function</a:t>
            </a:r>
          </a:p>
          <a:p>
            <a:pPr marL="0" indent="0">
              <a:lnSpc>
                <a:spcPct val="100000"/>
              </a:lnSpc>
              <a:buNone/>
            </a:pPr>
            <a:r>
              <a:rPr lang="en-US" sz="1600" dirty="0"/>
              <a:t>function </a:t>
            </a:r>
            <a:r>
              <a:rPr lang="en-US" sz="1600" dirty="0" err="1"/>
              <a:t>customError</a:t>
            </a:r>
            <a:r>
              <a:rPr lang="en-US" sz="1600" dirty="0"/>
              <a:t>($</a:t>
            </a:r>
            <a:r>
              <a:rPr lang="en-US" sz="1600" dirty="0" err="1"/>
              <a:t>errno</a:t>
            </a:r>
            <a:r>
              <a:rPr lang="en-US" sz="1600" dirty="0"/>
              <a:t>, $</a:t>
            </a:r>
            <a:r>
              <a:rPr lang="en-US" sz="1600" dirty="0" err="1"/>
              <a:t>errstr</a:t>
            </a:r>
            <a:r>
              <a:rPr lang="en-US" sz="1600" dirty="0"/>
              <a:t>) {</a:t>
            </a:r>
          </a:p>
          <a:p>
            <a:pPr marL="0" indent="0">
              <a:lnSpc>
                <a:spcPct val="100000"/>
              </a:lnSpc>
              <a:buNone/>
            </a:pPr>
            <a:r>
              <a:rPr lang="en-US" sz="1600" dirty="0"/>
              <a:t>  echo "&lt;b&gt;Error:&lt;/b&gt; [$</a:t>
            </a:r>
            <a:r>
              <a:rPr lang="en-US" sz="1600" dirty="0" err="1"/>
              <a:t>errno</a:t>
            </a:r>
            <a:r>
              <a:rPr lang="en-US" sz="1600" dirty="0"/>
              <a:t>] $</a:t>
            </a:r>
            <a:r>
              <a:rPr lang="en-US" sz="1600" dirty="0" err="1"/>
              <a:t>errstr</a:t>
            </a:r>
            <a:r>
              <a:rPr lang="en-US" sz="1600" dirty="0"/>
              <a:t>&lt;</a:t>
            </a:r>
            <a:r>
              <a:rPr lang="en-US" sz="1600" dirty="0" err="1"/>
              <a:t>br</a:t>
            </a:r>
            <a:r>
              <a:rPr lang="en-US" sz="1600" dirty="0"/>
              <a:t>&gt;";</a:t>
            </a:r>
          </a:p>
          <a:p>
            <a:pPr marL="0" indent="0">
              <a:lnSpc>
                <a:spcPct val="100000"/>
              </a:lnSpc>
              <a:buNone/>
            </a:pPr>
            <a:r>
              <a:rPr lang="en-US" sz="1600" dirty="0"/>
              <a:t>  echo "Ending Script";</a:t>
            </a:r>
          </a:p>
          <a:p>
            <a:pPr marL="0" indent="0">
              <a:lnSpc>
                <a:spcPct val="100000"/>
              </a:lnSpc>
              <a:buNone/>
            </a:pPr>
            <a:r>
              <a:rPr lang="en-US" sz="1600" dirty="0"/>
              <a:t>  die();</a:t>
            </a:r>
          </a:p>
          <a:p>
            <a:pPr marL="0" indent="0">
              <a:lnSpc>
                <a:spcPct val="100000"/>
              </a:lnSpc>
              <a:buNone/>
            </a:pPr>
            <a:r>
              <a:rPr lang="en-US" sz="1600" dirty="0" smtClean="0"/>
              <a:t>}</a:t>
            </a:r>
            <a:endParaRPr lang="en-US" sz="1600" dirty="0"/>
          </a:p>
          <a:p>
            <a:pPr marL="0" indent="0">
              <a:lnSpc>
                <a:spcPct val="100000"/>
              </a:lnSpc>
              <a:buNone/>
            </a:pPr>
            <a:r>
              <a:rPr lang="en-US" sz="1600" dirty="0"/>
              <a:t>//set error handler</a:t>
            </a:r>
          </a:p>
          <a:p>
            <a:pPr marL="0" indent="0">
              <a:lnSpc>
                <a:spcPct val="100000"/>
              </a:lnSpc>
              <a:buNone/>
            </a:pPr>
            <a:r>
              <a:rPr lang="en-US" sz="1600" dirty="0" err="1"/>
              <a:t>set_error_handler</a:t>
            </a:r>
            <a:r>
              <a:rPr lang="en-US" sz="1600" dirty="0"/>
              <a:t>("</a:t>
            </a:r>
            <a:r>
              <a:rPr lang="en-US" sz="1600" dirty="0" err="1"/>
              <a:t>customError</a:t>
            </a:r>
            <a:r>
              <a:rPr lang="en-US" sz="1600" dirty="0"/>
              <a:t>",E_USER_WARNING);</a:t>
            </a:r>
          </a:p>
          <a:p>
            <a:pPr marL="0" indent="0">
              <a:lnSpc>
                <a:spcPct val="100000"/>
              </a:lnSpc>
              <a:buNone/>
            </a:pPr>
            <a:r>
              <a:rPr lang="en-US" sz="1600" dirty="0" smtClean="0"/>
              <a:t>//</a:t>
            </a:r>
            <a:r>
              <a:rPr lang="en-US" sz="1600" dirty="0"/>
              <a:t>trigger error</a:t>
            </a:r>
          </a:p>
          <a:p>
            <a:pPr marL="0" indent="0">
              <a:lnSpc>
                <a:spcPct val="100000"/>
              </a:lnSpc>
              <a:buNone/>
            </a:pPr>
            <a:r>
              <a:rPr lang="en-US" sz="1600" dirty="0"/>
              <a:t>$test=2;</a:t>
            </a:r>
          </a:p>
          <a:p>
            <a:pPr marL="0" indent="0">
              <a:lnSpc>
                <a:spcPct val="100000"/>
              </a:lnSpc>
              <a:buNone/>
            </a:pPr>
            <a:r>
              <a:rPr lang="en-US" sz="1600" dirty="0"/>
              <a:t>if ($test&gt;=1) {</a:t>
            </a:r>
          </a:p>
          <a:p>
            <a:pPr marL="0" indent="0">
              <a:lnSpc>
                <a:spcPct val="100000"/>
              </a:lnSpc>
              <a:buNone/>
            </a:pPr>
            <a:r>
              <a:rPr lang="en-US" sz="1600" dirty="0"/>
              <a:t>  </a:t>
            </a:r>
            <a:r>
              <a:rPr lang="en-US" sz="1600" dirty="0" err="1"/>
              <a:t>trigger_error</a:t>
            </a:r>
            <a:r>
              <a:rPr lang="en-US" sz="1600" dirty="0"/>
              <a:t>("Value must be 1 or </a:t>
            </a:r>
            <a:r>
              <a:rPr lang="en-US" sz="1600" dirty="0" err="1"/>
              <a:t>below",E_USER_WARNING</a:t>
            </a:r>
            <a:r>
              <a:rPr lang="en-US" sz="1600" dirty="0"/>
              <a:t>);</a:t>
            </a:r>
          </a:p>
          <a:p>
            <a:pPr marL="0" indent="0">
              <a:lnSpc>
                <a:spcPct val="100000"/>
              </a:lnSpc>
              <a:buNone/>
            </a:pPr>
            <a:r>
              <a:rPr lang="en-US" sz="1600" dirty="0"/>
              <a:t>}</a:t>
            </a:r>
          </a:p>
          <a:p>
            <a:pPr marL="0" indent="0">
              <a:lnSpc>
                <a:spcPct val="100000"/>
              </a:lnSpc>
              <a:buNone/>
            </a:pPr>
            <a:r>
              <a:rPr lang="en-US" sz="1600" dirty="0"/>
              <a:t>?&gt;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
        <p:nvSpPr>
          <p:cNvPr id="6" name="Rectangle 5"/>
          <p:cNvSpPr/>
          <p:nvPr/>
        </p:nvSpPr>
        <p:spPr>
          <a:xfrm>
            <a:off x="7736871" y="2086047"/>
            <a:ext cx="2143684" cy="923330"/>
          </a:xfrm>
          <a:prstGeom prst="rect">
            <a:avLst/>
          </a:prstGeom>
        </p:spPr>
        <p:txBody>
          <a:bodyPr wrap="square">
            <a:spAutoFit/>
          </a:bodyPr>
          <a:lstStyle/>
          <a:p>
            <a:r>
              <a:rPr lang="en-US" dirty="0"/>
              <a:t>The output of the code </a:t>
            </a:r>
            <a:r>
              <a:rPr lang="en-US" dirty="0" smtClean="0"/>
              <a:t>should </a:t>
            </a:r>
            <a:r>
              <a:rPr lang="en-US" dirty="0"/>
              <a:t>be something like this:</a:t>
            </a:r>
          </a:p>
        </p:txBody>
      </p:sp>
      <p:sp>
        <p:nvSpPr>
          <p:cNvPr id="7" name="Rectangle 6"/>
          <p:cNvSpPr/>
          <p:nvPr/>
        </p:nvSpPr>
        <p:spPr>
          <a:xfrm>
            <a:off x="7586661" y="3404083"/>
            <a:ext cx="3649014" cy="646331"/>
          </a:xfrm>
          <a:prstGeom prst="rect">
            <a:avLst/>
          </a:prstGeom>
        </p:spPr>
        <p:txBody>
          <a:bodyPr wrap="square">
            <a:spAutoFit/>
          </a:bodyPr>
          <a:lstStyle/>
          <a:p>
            <a:r>
              <a:rPr lang="en-US" dirty="0"/>
              <a:t>Error: [512] Value must be 1 or below</a:t>
            </a:r>
          </a:p>
          <a:p>
            <a:r>
              <a:rPr lang="en-US" dirty="0"/>
              <a:t>Ending Script</a:t>
            </a:r>
          </a:p>
        </p:txBody>
      </p:sp>
    </p:spTree>
    <p:extLst>
      <p:ext uri="{BB962C8B-B14F-4D97-AF65-F5344CB8AC3E}">
        <p14:creationId xmlns:p14="http://schemas.microsoft.com/office/powerpoint/2010/main" val="2463548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63216"/>
            <a:ext cx="10364451" cy="746644"/>
          </a:xfrm>
        </p:spPr>
        <p:txBody>
          <a:bodyPr/>
          <a:lstStyle/>
          <a:p>
            <a:r>
              <a:rPr lang="en-US" dirty="0"/>
              <a:t>Error Logging</a:t>
            </a:r>
          </a:p>
        </p:txBody>
      </p:sp>
      <p:sp>
        <p:nvSpPr>
          <p:cNvPr id="3" name="Content Placeholder 2"/>
          <p:cNvSpPr>
            <a:spLocks noGrp="1"/>
          </p:cNvSpPr>
          <p:nvPr>
            <p:ph sz="quarter" idx="13"/>
          </p:nvPr>
        </p:nvSpPr>
        <p:spPr>
          <a:xfrm>
            <a:off x="913774" y="1931831"/>
            <a:ext cx="10363826" cy="3859368"/>
          </a:xfrm>
        </p:spPr>
        <p:txBody>
          <a:bodyPr/>
          <a:lstStyle/>
          <a:p>
            <a:r>
              <a:rPr lang="en-US" dirty="0"/>
              <a:t>By default, PHP sends an error log to the server's logging system or a file, depending on how the </a:t>
            </a:r>
            <a:r>
              <a:rPr lang="en-US" dirty="0" err="1"/>
              <a:t>error_log</a:t>
            </a:r>
            <a:r>
              <a:rPr lang="en-US" dirty="0"/>
              <a:t> configuration is set in the php.ini file. By using the </a:t>
            </a:r>
            <a:r>
              <a:rPr lang="en-US" dirty="0" err="1"/>
              <a:t>error_log</a:t>
            </a:r>
            <a:r>
              <a:rPr lang="en-US" dirty="0"/>
              <a:t>() function you can send error logs to a specified file or a remote destination.</a:t>
            </a:r>
          </a:p>
          <a:p>
            <a:r>
              <a:rPr lang="en-US" dirty="0" smtClean="0"/>
              <a:t>Sending </a:t>
            </a:r>
            <a:r>
              <a:rPr lang="en-US" dirty="0"/>
              <a:t>error messages to yourself by e-mail can be a good way of getting notified of specific errors.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806444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069"/>
          </a:xfrm>
        </p:spPr>
        <p:txBody>
          <a:bodyPr/>
          <a:lstStyle/>
          <a:p>
            <a:r>
              <a:rPr lang="en-US" dirty="0"/>
              <a:t>Send an Error Message by E-Mail</a:t>
            </a:r>
          </a:p>
        </p:txBody>
      </p:sp>
      <p:sp>
        <p:nvSpPr>
          <p:cNvPr id="3" name="Content Placeholder 2"/>
          <p:cNvSpPr>
            <a:spLocks noGrp="1"/>
          </p:cNvSpPr>
          <p:nvPr>
            <p:ph sz="quarter" idx="13"/>
          </p:nvPr>
        </p:nvSpPr>
        <p:spPr>
          <a:xfrm>
            <a:off x="913775" y="1210611"/>
            <a:ext cx="5693087" cy="4340181"/>
          </a:xfrm>
        </p:spPr>
        <p:txBody>
          <a:bodyPr>
            <a:noAutofit/>
          </a:bodyPr>
          <a:lstStyle/>
          <a:p>
            <a:pPr marL="0" indent="0">
              <a:buNone/>
            </a:pPr>
            <a:r>
              <a:rPr lang="en-US" sz="1400" dirty="0"/>
              <a:t>&lt;?</a:t>
            </a:r>
            <a:r>
              <a:rPr lang="en-US" sz="1400" dirty="0" err="1"/>
              <a:t>php</a:t>
            </a:r>
            <a:endParaRPr lang="en-US" sz="1400" dirty="0"/>
          </a:p>
          <a:p>
            <a:pPr marL="0" indent="0">
              <a:buNone/>
            </a:pPr>
            <a:r>
              <a:rPr lang="en-US" sz="1400" dirty="0"/>
              <a:t>//error handler function</a:t>
            </a:r>
          </a:p>
          <a:p>
            <a:pPr marL="0" indent="0">
              <a:buNone/>
            </a:pPr>
            <a:r>
              <a:rPr lang="en-US" sz="1400" dirty="0"/>
              <a:t>function </a:t>
            </a:r>
            <a:r>
              <a:rPr lang="en-US" sz="1400" dirty="0" err="1"/>
              <a:t>customError</a:t>
            </a:r>
            <a:r>
              <a:rPr lang="en-US" sz="1400" dirty="0"/>
              <a:t>($</a:t>
            </a:r>
            <a:r>
              <a:rPr lang="en-US" sz="1400" dirty="0" err="1"/>
              <a:t>errno</a:t>
            </a:r>
            <a:r>
              <a:rPr lang="en-US" sz="1400" dirty="0"/>
              <a:t>, $</a:t>
            </a:r>
            <a:r>
              <a:rPr lang="en-US" sz="1400" dirty="0" err="1"/>
              <a:t>errstr</a:t>
            </a:r>
            <a:r>
              <a:rPr lang="en-US" sz="1400" dirty="0"/>
              <a:t>) {</a:t>
            </a:r>
          </a:p>
          <a:p>
            <a:pPr marL="0" indent="0">
              <a:buNone/>
            </a:pPr>
            <a:r>
              <a:rPr lang="en-US" sz="1400" dirty="0"/>
              <a:t>  echo "&lt;b&gt;Error:&lt;/b&gt; [$</a:t>
            </a:r>
            <a:r>
              <a:rPr lang="en-US" sz="1400" dirty="0" err="1"/>
              <a:t>errno</a:t>
            </a:r>
            <a:r>
              <a:rPr lang="en-US" sz="1400" dirty="0"/>
              <a:t>] $</a:t>
            </a:r>
            <a:r>
              <a:rPr lang="en-US" sz="1400" dirty="0" err="1"/>
              <a:t>errstr</a:t>
            </a:r>
            <a:r>
              <a:rPr lang="en-US" sz="1400" dirty="0"/>
              <a:t>&lt;</a:t>
            </a:r>
            <a:r>
              <a:rPr lang="en-US" sz="1400" dirty="0" err="1"/>
              <a:t>br</a:t>
            </a:r>
            <a:r>
              <a:rPr lang="en-US" sz="1400" dirty="0"/>
              <a:t>&gt;";</a:t>
            </a:r>
          </a:p>
          <a:p>
            <a:pPr marL="0" indent="0">
              <a:buNone/>
            </a:pPr>
            <a:r>
              <a:rPr lang="en-US" sz="1400" dirty="0"/>
              <a:t>  echo "Webmaster has been notified";</a:t>
            </a:r>
          </a:p>
          <a:p>
            <a:pPr marL="0" indent="0">
              <a:buNone/>
            </a:pPr>
            <a:r>
              <a:rPr lang="en-US" sz="1400" dirty="0"/>
              <a:t>  </a:t>
            </a:r>
            <a:r>
              <a:rPr lang="en-US" sz="1400" dirty="0" err="1"/>
              <a:t>error_log</a:t>
            </a:r>
            <a:r>
              <a:rPr lang="en-US" sz="1400" dirty="0"/>
              <a:t>("Error: [$</a:t>
            </a:r>
            <a:r>
              <a:rPr lang="en-US" sz="1400" dirty="0" err="1"/>
              <a:t>errno</a:t>
            </a:r>
            <a:r>
              <a:rPr lang="en-US" sz="1400" dirty="0"/>
              <a:t>] $errstr",1,</a:t>
            </a:r>
          </a:p>
          <a:p>
            <a:pPr marL="0" indent="0">
              <a:buNone/>
            </a:pPr>
            <a:r>
              <a:rPr lang="en-US" sz="1400" dirty="0"/>
              <a:t>  "</a:t>
            </a:r>
            <a:r>
              <a:rPr lang="en-US" sz="1400" dirty="0" err="1"/>
              <a:t>someone@example.com","From</a:t>
            </a:r>
            <a:r>
              <a:rPr lang="en-US" sz="1400" dirty="0"/>
              <a:t>: webmaster@example.com");</a:t>
            </a:r>
          </a:p>
          <a:p>
            <a:pPr marL="0" indent="0">
              <a:buNone/>
            </a:pPr>
            <a:r>
              <a:rPr lang="en-US" sz="1400" dirty="0" smtClean="0"/>
              <a:t>}//</a:t>
            </a:r>
            <a:r>
              <a:rPr lang="en-US" sz="1400" dirty="0"/>
              <a:t>set error handler</a:t>
            </a:r>
          </a:p>
          <a:p>
            <a:pPr marL="0" indent="0">
              <a:buNone/>
            </a:pPr>
            <a:r>
              <a:rPr lang="en-US" sz="1400" dirty="0" err="1"/>
              <a:t>set_error_handler</a:t>
            </a:r>
            <a:r>
              <a:rPr lang="en-US" sz="1400" dirty="0"/>
              <a:t>("</a:t>
            </a:r>
            <a:r>
              <a:rPr lang="en-US" sz="1400" dirty="0" err="1"/>
              <a:t>customError</a:t>
            </a:r>
            <a:r>
              <a:rPr lang="en-US" sz="1400" dirty="0"/>
              <a:t>",E_USER_WARNING);</a:t>
            </a:r>
          </a:p>
          <a:p>
            <a:pPr marL="0" indent="0">
              <a:buNone/>
            </a:pPr>
            <a:r>
              <a:rPr lang="en-US" sz="1400" dirty="0" smtClean="0"/>
              <a:t>//</a:t>
            </a:r>
            <a:r>
              <a:rPr lang="en-US" sz="1400" dirty="0"/>
              <a:t>trigger error</a:t>
            </a:r>
          </a:p>
          <a:p>
            <a:pPr marL="0" indent="0">
              <a:buNone/>
            </a:pPr>
            <a:r>
              <a:rPr lang="en-US" sz="1400" dirty="0"/>
              <a:t>$test=2;</a:t>
            </a:r>
          </a:p>
          <a:p>
            <a:pPr marL="0" indent="0">
              <a:buNone/>
            </a:pPr>
            <a:r>
              <a:rPr lang="en-US" sz="1400" dirty="0"/>
              <a:t>if ($test&gt;=1) {</a:t>
            </a:r>
          </a:p>
          <a:p>
            <a:pPr marL="0" indent="0">
              <a:buNone/>
            </a:pPr>
            <a:r>
              <a:rPr lang="en-US" sz="1400" dirty="0"/>
              <a:t>  </a:t>
            </a:r>
            <a:r>
              <a:rPr lang="en-US" sz="1400" dirty="0" err="1"/>
              <a:t>trigger_error</a:t>
            </a:r>
            <a:r>
              <a:rPr lang="en-US" sz="1400" dirty="0"/>
              <a:t>("Value must be 1 or </a:t>
            </a:r>
            <a:r>
              <a:rPr lang="en-US" sz="1400" dirty="0" err="1"/>
              <a:t>below",E_USER_WARNING</a:t>
            </a:r>
            <a:r>
              <a:rPr lang="en-US" sz="1400" dirty="0"/>
              <a:t>);</a:t>
            </a:r>
          </a:p>
          <a:p>
            <a:pPr marL="0" indent="0">
              <a:buNone/>
            </a:pPr>
            <a:r>
              <a:rPr lang="en-US" sz="1400" dirty="0"/>
              <a:t>}</a:t>
            </a:r>
          </a:p>
          <a:p>
            <a:pPr marL="0" indent="0">
              <a:buNone/>
            </a:pPr>
            <a:r>
              <a:rPr lang="en-US" sz="1400" dirty="0"/>
              <a:t>?&gt;</a:t>
            </a:r>
          </a:p>
        </p:txBody>
      </p:sp>
      <p:sp>
        <p:nvSpPr>
          <p:cNvPr id="5" name="Slide Number Placeholder 4"/>
          <p:cNvSpPr>
            <a:spLocks noGrp="1"/>
          </p:cNvSpPr>
          <p:nvPr>
            <p:ph type="sldNum" sz="quarter" idx="12"/>
          </p:nvPr>
        </p:nvSpPr>
        <p:spPr/>
        <p:txBody>
          <a:bodyPr/>
          <a:lstStyle/>
          <a:p>
            <a:fld id="{6D22F896-40B5-4ADD-8801-0D06FADFA095}" type="slidenum">
              <a:rPr lang="en-US" smtClean="0"/>
              <a:t>47</a:t>
            </a:fld>
            <a:endParaRPr lang="en-US" dirty="0"/>
          </a:p>
        </p:txBody>
      </p:sp>
      <p:sp>
        <p:nvSpPr>
          <p:cNvPr id="6" name="Rectangle 5"/>
          <p:cNvSpPr/>
          <p:nvPr/>
        </p:nvSpPr>
        <p:spPr>
          <a:xfrm>
            <a:off x="7083940" y="3736900"/>
            <a:ext cx="3649014" cy="646331"/>
          </a:xfrm>
          <a:prstGeom prst="rect">
            <a:avLst/>
          </a:prstGeom>
        </p:spPr>
        <p:txBody>
          <a:bodyPr wrap="square">
            <a:spAutoFit/>
          </a:bodyPr>
          <a:lstStyle/>
          <a:p>
            <a:r>
              <a:rPr lang="en-US" dirty="0"/>
              <a:t>Error: [512] Value must be 1 or below</a:t>
            </a:r>
          </a:p>
          <a:p>
            <a:r>
              <a:rPr lang="en-US" dirty="0"/>
              <a:t>Webmaster has been notified</a:t>
            </a:r>
          </a:p>
        </p:txBody>
      </p:sp>
    </p:spTree>
    <p:extLst>
      <p:ext uri="{BB962C8B-B14F-4D97-AF65-F5344CB8AC3E}">
        <p14:creationId xmlns:p14="http://schemas.microsoft.com/office/powerpoint/2010/main" val="997259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PHP Exception </a:t>
            </a:r>
            <a:r>
              <a:rPr lang="en-US" dirty="0" smtClean="0"/>
              <a:t>Handling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2525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Exception</a:t>
            </a:r>
          </a:p>
        </p:txBody>
      </p:sp>
      <p:sp>
        <p:nvSpPr>
          <p:cNvPr id="3" name="Content Placeholder 2"/>
          <p:cNvSpPr>
            <a:spLocks noGrp="1"/>
          </p:cNvSpPr>
          <p:nvPr>
            <p:ph sz="quarter" idx="13"/>
          </p:nvPr>
        </p:nvSpPr>
        <p:spPr>
          <a:xfrm>
            <a:off x="913774" y="2214694"/>
            <a:ext cx="10363826" cy="3576506"/>
          </a:xfrm>
        </p:spPr>
        <p:txBody>
          <a:bodyPr/>
          <a:lstStyle/>
          <a:p>
            <a:r>
              <a:rPr lang="en-US" dirty="0"/>
              <a:t>With PHP 5 came a new object oriented way of dealing with errors.</a:t>
            </a:r>
          </a:p>
          <a:p>
            <a:r>
              <a:rPr lang="en-US" dirty="0" smtClean="0"/>
              <a:t>Exception </a:t>
            </a:r>
            <a:r>
              <a:rPr lang="en-US" dirty="0"/>
              <a:t>handling is used to change the normal flow of the code execution if a specified error (exceptional) condition occurs. This condition is called an exception.</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145007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67833" y="1416605"/>
            <a:ext cx="8183880" cy="4187952"/>
          </a:xfrm>
          <a:prstGeom prst="rect">
            <a:avLst/>
          </a:prstGeom>
        </p:spPr>
        <p:txBody>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&amp;copy; 2010-&lt;?</a:t>
            </a:r>
            <a:r>
              <a:rPr lang="en-US" dirty="0" err="1"/>
              <a:t>php</a:t>
            </a:r>
            <a:r>
              <a:rPr lang="en-US" dirty="0"/>
              <a:t> echo date("Y");?&gt;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60559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3147" y="1229613"/>
            <a:ext cx="9600864" cy="715098"/>
          </a:xfrm>
        </p:spPr>
        <p:txBody>
          <a:bodyPr/>
          <a:lstStyle/>
          <a:p>
            <a:r>
              <a:rPr lang="en-US" sz="2400" dirty="0"/>
              <a:t>This is what normally happens when an exception is triggered:</a:t>
            </a:r>
          </a:p>
        </p:txBody>
      </p:sp>
      <p:sp>
        <p:nvSpPr>
          <p:cNvPr id="4" name="Content Placeholder 3"/>
          <p:cNvSpPr>
            <a:spLocks noGrp="1"/>
          </p:cNvSpPr>
          <p:nvPr>
            <p:ph sz="quarter" idx="13"/>
          </p:nvPr>
        </p:nvSpPr>
        <p:spPr>
          <a:xfrm>
            <a:off x="734098" y="2511380"/>
            <a:ext cx="10161430" cy="2678806"/>
          </a:xfrm>
        </p:spPr>
        <p:txBody>
          <a:bodyPr>
            <a:normAutofit/>
          </a:bodyPr>
          <a:lstStyle/>
          <a:p>
            <a:pPr>
              <a:lnSpc>
                <a:spcPct val="100000"/>
              </a:lnSpc>
            </a:pPr>
            <a:r>
              <a:rPr lang="en-US" dirty="0"/>
              <a:t>The current code state is saved</a:t>
            </a:r>
          </a:p>
          <a:p>
            <a:pPr>
              <a:lnSpc>
                <a:spcPct val="100000"/>
              </a:lnSpc>
            </a:pPr>
            <a:r>
              <a:rPr lang="en-US" dirty="0"/>
              <a:t>The code execution will switch to a predefined (custom) exception handler function</a:t>
            </a:r>
          </a:p>
          <a:p>
            <a:pPr>
              <a:lnSpc>
                <a:spcPct val="100000"/>
              </a:lnSpc>
            </a:pPr>
            <a:r>
              <a:rPr lang="en-US" dirty="0"/>
              <a:t>Depending on the situation, the handler may then resume the execution from the saved code state, terminate the script execution or continue the script from a different location in the code</a:t>
            </a:r>
          </a:p>
        </p:txBody>
      </p:sp>
      <p:sp>
        <p:nvSpPr>
          <p:cNvPr id="7" name="Footer Placeholder 6"/>
          <p:cNvSpPr>
            <a:spLocks noGrp="1"/>
          </p:cNvSpPr>
          <p:nvPr>
            <p:ph type="ftr" sz="quarter" idx="11"/>
          </p:nvPr>
        </p:nvSpPr>
        <p:spPr/>
        <p:txBody>
          <a:bodyPr/>
          <a:lstStyle/>
          <a:p>
            <a:r>
              <a:rPr lang="en-US" smtClean="0"/>
              <a:t>Made by : Eng. Doaa M. Abd Elfatah</a:t>
            </a:r>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3090923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6220"/>
            <a:ext cx="10364451" cy="1068474"/>
          </a:xfrm>
        </p:spPr>
        <p:txBody>
          <a:bodyPr>
            <a:normAutofit/>
          </a:bodyPr>
          <a:lstStyle/>
          <a:p>
            <a:r>
              <a:rPr lang="en-US" sz="2800" dirty="0"/>
              <a:t>We will show different error handling methods:</a:t>
            </a:r>
            <a:br>
              <a:rPr lang="en-US" sz="2800" dirty="0"/>
            </a:br>
            <a:endParaRPr lang="en-US" sz="2800" dirty="0"/>
          </a:p>
        </p:txBody>
      </p:sp>
      <p:sp>
        <p:nvSpPr>
          <p:cNvPr id="3" name="Content Placeholder 2"/>
          <p:cNvSpPr>
            <a:spLocks noGrp="1"/>
          </p:cNvSpPr>
          <p:nvPr>
            <p:ph sz="quarter" idx="13"/>
          </p:nvPr>
        </p:nvSpPr>
        <p:spPr/>
        <p:txBody>
          <a:bodyPr/>
          <a:lstStyle/>
          <a:p>
            <a:r>
              <a:rPr lang="en-US" dirty="0"/>
              <a:t>Basic use of Exceptions</a:t>
            </a:r>
          </a:p>
          <a:p>
            <a:r>
              <a:rPr lang="en-US" dirty="0"/>
              <a:t>Creating a custom exception handler</a:t>
            </a:r>
          </a:p>
          <a:p>
            <a:r>
              <a:rPr lang="en-US" dirty="0"/>
              <a:t>Multiple exceptions</a:t>
            </a:r>
          </a:p>
          <a:p>
            <a:r>
              <a:rPr lang="en-US" dirty="0"/>
              <a:t>Re-throwing an exception</a:t>
            </a:r>
          </a:p>
          <a:p>
            <a:r>
              <a:rPr lang="en-US" dirty="0"/>
              <a:t>Setting a top level exception handler</a:t>
            </a:r>
          </a:p>
          <a:p>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18589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1038"/>
          </a:xfrm>
        </p:spPr>
        <p:txBody>
          <a:bodyPr/>
          <a:lstStyle/>
          <a:p>
            <a:r>
              <a:rPr lang="en-US" dirty="0"/>
              <a:t>Basic Use of Exceptions</a:t>
            </a:r>
          </a:p>
        </p:txBody>
      </p:sp>
      <p:sp>
        <p:nvSpPr>
          <p:cNvPr id="3" name="Content Placeholder 2"/>
          <p:cNvSpPr>
            <a:spLocks noGrp="1"/>
          </p:cNvSpPr>
          <p:nvPr>
            <p:ph sz="quarter" idx="13"/>
          </p:nvPr>
        </p:nvSpPr>
        <p:spPr>
          <a:xfrm>
            <a:off x="913774" y="1661376"/>
            <a:ext cx="3465043" cy="4129824"/>
          </a:xfrm>
        </p:spPr>
        <p:txBody>
          <a:bodyPr/>
          <a:lstStyle/>
          <a:p>
            <a:pPr>
              <a:lnSpc>
                <a:spcPct val="100000"/>
              </a:lnSpc>
            </a:pPr>
            <a:r>
              <a:rPr lang="en-US" dirty="0"/>
              <a:t>hen an exception is thrown, the code following it will not be executed, and PHP will try to find the matching "catch" block.</a:t>
            </a:r>
          </a:p>
          <a:p>
            <a:pPr>
              <a:lnSpc>
                <a:spcPct val="100000"/>
              </a:lnSpc>
            </a:pPr>
            <a:r>
              <a:rPr lang="en-US" dirty="0" smtClean="0"/>
              <a:t>If </a:t>
            </a:r>
            <a:r>
              <a:rPr lang="en-US" dirty="0"/>
              <a:t>an exception is not caught, a fatal error will be issued with an "Uncaught </a:t>
            </a:r>
            <a:r>
              <a:rPr lang="en-US" dirty="0" smtClean="0"/>
              <a:t>Exception</a:t>
            </a:r>
            <a:r>
              <a:rPr lang="en-US" dirty="0"/>
              <a:t>" message</a:t>
            </a:r>
            <a:r>
              <a:rPr lang="en-US" dirty="0" smtClean="0"/>
              <a:t>.</a:t>
            </a:r>
          </a:p>
          <a:p>
            <a:pPr>
              <a:lnSpc>
                <a:spcPct val="100000"/>
              </a:lnSpc>
            </a:pP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52</a:t>
            </a:fld>
            <a:endParaRPr lang="en-US" dirty="0"/>
          </a:p>
        </p:txBody>
      </p:sp>
      <p:sp>
        <p:nvSpPr>
          <p:cNvPr id="6" name="Rectangle 5"/>
          <p:cNvSpPr/>
          <p:nvPr/>
        </p:nvSpPr>
        <p:spPr>
          <a:xfrm>
            <a:off x="5182226" y="1648498"/>
            <a:ext cx="6096000" cy="3416320"/>
          </a:xfrm>
          <a:prstGeom prst="rect">
            <a:avLst/>
          </a:prstGeom>
        </p:spPr>
        <p:txBody>
          <a:bodyPr>
            <a:spAutoFit/>
          </a:bodyPr>
          <a:lstStyle/>
          <a:p>
            <a:r>
              <a:rPr lang="en-US" dirty="0"/>
              <a:t>&lt;?</a:t>
            </a:r>
            <a:r>
              <a:rPr lang="en-US" dirty="0" err="1"/>
              <a:t>php</a:t>
            </a:r>
            <a:endParaRPr lang="en-US" dirty="0"/>
          </a:p>
          <a:p>
            <a:r>
              <a:rPr lang="en-US" dirty="0"/>
              <a:t>//create function with an exception</a:t>
            </a:r>
          </a:p>
          <a:p>
            <a:r>
              <a:rPr lang="en-US" dirty="0"/>
              <a:t>function </a:t>
            </a:r>
            <a:r>
              <a:rPr lang="en-US" dirty="0" err="1"/>
              <a:t>checkNum</a:t>
            </a:r>
            <a:r>
              <a:rPr lang="en-US" dirty="0"/>
              <a:t>($number) {</a:t>
            </a:r>
          </a:p>
          <a:p>
            <a:r>
              <a:rPr lang="en-US" dirty="0"/>
              <a:t>  if($number&gt;1) {</a:t>
            </a:r>
          </a:p>
          <a:p>
            <a:r>
              <a:rPr lang="en-US" dirty="0"/>
              <a:t>    throw new Exception("Value must be 1 or below");</a:t>
            </a:r>
          </a:p>
          <a:p>
            <a:r>
              <a:rPr lang="en-US" dirty="0"/>
              <a:t>  }</a:t>
            </a:r>
          </a:p>
          <a:p>
            <a:r>
              <a:rPr lang="en-US" dirty="0"/>
              <a:t>  return true;</a:t>
            </a:r>
          </a:p>
          <a:p>
            <a:r>
              <a:rPr lang="en-US" dirty="0"/>
              <a:t>}</a:t>
            </a:r>
          </a:p>
          <a:p>
            <a:endParaRPr lang="en-US" dirty="0"/>
          </a:p>
          <a:p>
            <a:r>
              <a:rPr lang="en-US" dirty="0"/>
              <a:t>//trigger exception</a:t>
            </a:r>
          </a:p>
          <a:p>
            <a:r>
              <a:rPr lang="en-US" dirty="0" err="1"/>
              <a:t>checkNum</a:t>
            </a:r>
            <a:r>
              <a:rPr lang="en-US" dirty="0"/>
              <a:t>(2);</a:t>
            </a:r>
          </a:p>
          <a:p>
            <a:r>
              <a:rPr lang="en-US" dirty="0"/>
              <a:t>?&gt;</a:t>
            </a:r>
          </a:p>
        </p:txBody>
      </p:sp>
      <p:sp>
        <p:nvSpPr>
          <p:cNvPr id="7" name="Rectangle 6"/>
          <p:cNvSpPr/>
          <p:nvPr/>
        </p:nvSpPr>
        <p:spPr>
          <a:xfrm>
            <a:off x="4378817" y="5064818"/>
            <a:ext cx="6697605" cy="1200329"/>
          </a:xfrm>
          <a:prstGeom prst="rect">
            <a:avLst/>
          </a:prstGeom>
        </p:spPr>
        <p:txBody>
          <a:bodyPr wrap="square">
            <a:spAutoFit/>
          </a:bodyPr>
          <a:lstStyle/>
          <a:p>
            <a:r>
              <a:rPr lang="en-US" dirty="0"/>
              <a:t>Fatal error: Uncaught exception 'Exception'</a:t>
            </a:r>
          </a:p>
          <a:p>
            <a:r>
              <a:rPr lang="en-US" dirty="0"/>
              <a:t>with message 'Value must be 1 or below' in C:\webfolder\test.php:6</a:t>
            </a:r>
          </a:p>
          <a:p>
            <a:r>
              <a:rPr lang="en-US" dirty="0"/>
              <a:t>Stack trace: #0 C:\webfolder\test.php(12):</a:t>
            </a:r>
          </a:p>
          <a:p>
            <a:r>
              <a:rPr lang="en-US" dirty="0" err="1"/>
              <a:t>checkNum</a:t>
            </a:r>
            <a:r>
              <a:rPr lang="en-US" dirty="0"/>
              <a:t>(28) #1 {main} thrown in C:\webfolder\test.php on line 6</a:t>
            </a:r>
          </a:p>
        </p:txBody>
      </p:sp>
    </p:spTree>
    <p:extLst>
      <p:ext uri="{BB962C8B-B14F-4D97-AF65-F5344CB8AC3E}">
        <p14:creationId xmlns:p14="http://schemas.microsoft.com/office/powerpoint/2010/main" val="994005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49675"/>
          </a:xfrm>
        </p:spPr>
        <p:txBody>
          <a:bodyPr/>
          <a:lstStyle/>
          <a:p>
            <a:r>
              <a:rPr lang="en-US" dirty="0"/>
              <a:t>Try, throw and catch</a:t>
            </a:r>
          </a:p>
        </p:txBody>
      </p:sp>
      <p:sp>
        <p:nvSpPr>
          <p:cNvPr id="3" name="Content Placeholder 2"/>
          <p:cNvSpPr>
            <a:spLocks noGrp="1"/>
          </p:cNvSpPr>
          <p:nvPr>
            <p:ph sz="quarter" idx="13"/>
          </p:nvPr>
        </p:nvSpPr>
        <p:spPr>
          <a:xfrm>
            <a:off x="913774" y="1571224"/>
            <a:ext cx="10363826" cy="4219976"/>
          </a:xfrm>
        </p:spPr>
        <p:txBody>
          <a:bodyPr>
            <a:normAutofit/>
          </a:bodyPr>
          <a:lstStyle/>
          <a:p>
            <a:r>
              <a:rPr lang="en-US" dirty="0"/>
              <a:t>To avoid the error from the example above, we need to create the proper code to handle an exception.</a:t>
            </a:r>
          </a:p>
          <a:p>
            <a:r>
              <a:rPr lang="en-US" dirty="0" smtClean="0"/>
              <a:t>Proper </a:t>
            </a:r>
            <a:r>
              <a:rPr lang="en-US" dirty="0"/>
              <a:t>exception code should include:</a:t>
            </a:r>
          </a:p>
          <a:p>
            <a:pPr lvl="1"/>
            <a:r>
              <a:rPr lang="en-US" dirty="0" smtClean="0"/>
              <a:t>Try </a:t>
            </a:r>
            <a:r>
              <a:rPr lang="en-US" dirty="0"/>
              <a:t>- A function using an exception should be in a "try" block. If the exception does not trigger, the code will continue as normal. However if the exception triggers, an exception is "thrown"</a:t>
            </a:r>
          </a:p>
          <a:p>
            <a:pPr lvl="1"/>
            <a:r>
              <a:rPr lang="en-US" dirty="0"/>
              <a:t>Throw - This is how you trigger an exception. Each "throw" must have at least one "catch"</a:t>
            </a:r>
          </a:p>
          <a:p>
            <a:pPr lvl="1"/>
            <a:r>
              <a:rPr lang="en-US" dirty="0"/>
              <a:t>Catch - A "catch" block retrieves an exception and creates an object containing the exception information</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591377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54</a:t>
            </a:fld>
            <a:endParaRPr lang="en-US" dirty="0"/>
          </a:p>
        </p:txBody>
      </p:sp>
      <p:sp>
        <p:nvSpPr>
          <p:cNvPr id="4" name="Rectangle 3"/>
          <p:cNvSpPr/>
          <p:nvPr/>
        </p:nvSpPr>
        <p:spPr>
          <a:xfrm>
            <a:off x="1347989" y="525861"/>
            <a:ext cx="6096000" cy="5909310"/>
          </a:xfrm>
          <a:prstGeom prst="rect">
            <a:avLst/>
          </a:prstGeom>
        </p:spPr>
        <p:txBody>
          <a:bodyPr>
            <a:spAutoFit/>
          </a:bodyPr>
          <a:lstStyle/>
          <a:p>
            <a:r>
              <a:rPr lang="en-US" dirty="0"/>
              <a:t>&lt;?</a:t>
            </a:r>
            <a:r>
              <a:rPr lang="en-US" dirty="0" err="1"/>
              <a:t>php</a:t>
            </a:r>
            <a:endParaRPr lang="en-US" dirty="0"/>
          </a:p>
          <a:p>
            <a:r>
              <a:rPr lang="en-US" dirty="0"/>
              <a:t>//create function with an exception</a:t>
            </a:r>
          </a:p>
          <a:p>
            <a:r>
              <a:rPr lang="en-US" dirty="0"/>
              <a:t>function </a:t>
            </a:r>
            <a:r>
              <a:rPr lang="en-US" dirty="0" err="1"/>
              <a:t>checkNum</a:t>
            </a:r>
            <a:r>
              <a:rPr lang="en-US" dirty="0"/>
              <a:t>($number) {</a:t>
            </a:r>
          </a:p>
          <a:p>
            <a:r>
              <a:rPr lang="en-US" dirty="0"/>
              <a:t>  if($number&gt;1) {</a:t>
            </a:r>
          </a:p>
          <a:p>
            <a:r>
              <a:rPr lang="en-US" dirty="0"/>
              <a:t>    throw new Exception("Value must be 1 or below");</a:t>
            </a:r>
          </a:p>
          <a:p>
            <a:r>
              <a:rPr lang="en-US" dirty="0"/>
              <a:t>  }</a:t>
            </a:r>
          </a:p>
          <a:p>
            <a:r>
              <a:rPr lang="en-US" dirty="0"/>
              <a:t>  return true;</a:t>
            </a:r>
          </a:p>
          <a:p>
            <a:r>
              <a:rPr lang="en-US" dirty="0"/>
              <a:t>}</a:t>
            </a:r>
          </a:p>
          <a:p>
            <a:endParaRPr lang="en-US" dirty="0"/>
          </a:p>
          <a:p>
            <a:r>
              <a:rPr lang="en-US" dirty="0"/>
              <a:t>//trigger exception in a "try" block</a:t>
            </a:r>
          </a:p>
          <a:p>
            <a:r>
              <a:rPr lang="en-US" dirty="0"/>
              <a:t>try {</a:t>
            </a:r>
          </a:p>
          <a:p>
            <a:r>
              <a:rPr lang="en-US" dirty="0"/>
              <a:t>  </a:t>
            </a:r>
            <a:r>
              <a:rPr lang="en-US" dirty="0" err="1"/>
              <a:t>checkNum</a:t>
            </a:r>
            <a:r>
              <a:rPr lang="en-US" dirty="0"/>
              <a:t>(2);</a:t>
            </a:r>
          </a:p>
          <a:p>
            <a:r>
              <a:rPr lang="en-US" dirty="0"/>
              <a:t>  //If the exception is thrown, this text will not be shown</a:t>
            </a:r>
          </a:p>
          <a:p>
            <a:r>
              <a:rPr lang="en-US" dirty="0"/>
              <a:t>  echo 'If you see this, the number is 1 or below';</a:t>
            </a:r>
          </a:p>
          <a:p>
            <a:r>
              <a:rPr lang="en-US" dirty="0"/>
              <a:t>}</a:t>
            </a:r>
          </a:p>
          <a:p>
            <a:endParaRPr lang="en-US" dirty="0"/>
          </a:p>
          <a:p>
            <a:r>
              <a:rPr lang="en-US" dirty="0"/>
              <a:t>//catch exception</a:t>
            </a:r>
          </a:p>
          <a:p>
            <a:r>
              <a:rPr lang="en-US" dirty="0"/>
              <a:t>catch(Exception $e) {</a:t>
            </a:r>
          </a:p>
          <a:p>
            <a:r>
              <a:rPr lang="en-US" dirty="0"/>
              <a:t>  echo 'Message: ' .$e-&gt;</a:t>
            </a:r>
            <a:r>
              <a:rPr lang="en-US" dirty="0" err="1"/>
              <a:t>getMessage</a:t>
            </a:r>
            <a:r>
              <a:rPr lang="en-US" dirty="0"/>
              <a:t>();</a:t>
            </a:r>
          </a:p>
          <a:p>
            <a:r>
              <a:rPr lang="en-US" dirty="0"/>
              <a:t>}</a:t>
            </a:r>
          </a:p>
          <a:p>
            <a:r>
              <a:rPr lang="en-US" dirty="0"/>
              <a:t>?&gt;</a:t>
            </a:r>
          </a:p>
        </p:txBody>
      </p:sp>
      <p:sp>
        <p:nvSpPr>
          <p:cNvPr id="5" name="Rectangle 4"/>
          <p:cNvSpPr/>
          <p:nvPr/>
        </p:nvSpPr>
        <p:spPr>
          <a:xfrm>
            <a:off x="7812726" y="3480516"/>
            <a:ext cx="3465500" cy="369332"/>
          </a:xfrm>
          <a:prstGeom prst="rect">
            <a:avLst/>
          </a:prstGeom>
        </p:spPr>
        <p:txBody>
          <a:bodyPr wrap="none">
            <a:spAutoFit/>
          </a:bodyPr>
          <a:lstStyle/>
          <a:p>
            <a:r>
              <a:rPr lang="en-US" dirty="0"/>
              <a:t>Message: Value must be 1 or below</a:t>
            </a:r>
          </a:p>
        </p:txBody>
      </p:sp>
    </p:spTree>
    <p:extLst>
      <p:ext uri="{BB962C8B-B14F-4D97-AF65-F5344CB8AC3E}">
        <p14:creationId xmlns:p14="http://schemas.microsoft.com/office/powerpoint/2010/main" val="2864536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33765"/>
          </a:xfrm>
        </p:spPr>
        <p:txBody>
          <a:bodyPr/>
          <a:lstStyle/>
          <a:p>
            <a:r>
              <a:rPr lang="en-US" dirty="0"/>
              <a:t>Example explained:</a:t>
            </a:r>
          </a:p>
        </p:txBody>
      </p:sp>
      <p:sp>
        <p:nvSpPr>
          <p:cNvPr id="3" name="Content Placeholder 2"/>
          <p:cNvSpPr>
            <a:spLocks noGrp="1"/>
          </p:cNvSpPr>
          <p:nvPr>
            <p:ph sz="quarter" idx="13"/>
          </p:nvPr>
        </p:nvSpPr>
        <p:spPr>
          <a:xfrm>
            <a:off x="913774" y="1571224"/>
            <a:ext cx="10363826" cy="3760630"/>
          </a:xfrm>
        </p:spPr>
        <p:txBody>
          <a:bodyPr/>
          <a:lstStyle/>
          <a:p>
            <a:r>
              <a:rPr lang="en-US" dirty="0"/>
              <a:t>The </a:t>
            </a:r>
            <a:r>
              <a:rPr lang="en-US" dirty="0" err="1"/>
              <a:t>checkNum</a:t>
            </a:r>
            <a:r>
              <a:rPr lang="en-US" dirty="0"/>
              <a:t>() function is created. It checks if a number is greater than 1. If it is, an exception is thrown</a:t>
            </a:r>
          </a:p>
          <a:p>
            <a:r>
              <a:rPr lang="en-US" dirty="0"/>
              <a:t>The </a:t>
            </a:r>
            <a:r>
              <a:rPr lang="en-US" dirty="0" err="1"/>
              <a:t>checkNum</a:t>
            </a:r>
            <a:r>
              <a:rPr lang="en-US" dirty="0"/>
              <a:t>() function is called in a "try" block</a:t>
            </a:r>
          </a:p>
          <a:p>
            <a:r>
              <a:rPr lang="en-US" dirty="0"/>
              <a:t>The exception within the </a:t>
            </a:r>
            <a:r>
              <a:rPr lang="en-US" dirty="0" err="1"/>
              <a:t>checkNum</a:t>
            </a:r>
            <a:r>
              <a:rPr lang="en-US" dirty="0"/>
              <a:t>() function is thrown</a:t>
            </a:r>
          </a:p>
          <a:p>
            <a:r>
              <a:rPr lang="en-US" dirty="0"/>
              <a:t>The "catch" block retrieves the exception and creates an object ($e) containing the exception information</a:t>
            </a:r>
          </a:p>
          <a:p>
            <a:r>
              <a:rPr lang="en-US" dirty="0"/>
              <a:t>The error message from the exception is echoed by calling $e-&gt;</a:t>
            </a:r>
            <a:r>
              <a:rPr lang="en-US" dirty="0" err="1"/>
              <a:t>getMessage</a:t>
            </a:r>
            <a:r>
              <a:rPr lang="en-US" dirty="0"/>
              <a:t>() from the exception object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55</a:t>
            </a:fld>
            <a:endParaRPr lang="en-US" dirty="0"/>
          </a:p>
        </p:txBody>
      </p:sp>
      <p:sp>
        <p:nvSpPr>
          <p:cNvPr id="6" name="Rectangle 5"/>
          <p:cNvSpPr/>
          <p:nvPr/>
        </p:nvSpPr>
        <p:spPr>
          <a:xfrm>
            <a:off x="4001037" y="5142507"/>
            <a:ext cx="6096000" cy="923330"/>
          </a:xfrm>
          <a:prstGeom prst="rect">
            <a:avLst/>
          </a:prstGeom>
        </p:spPr>
        <p:txBody>
          <a:bodyPr>
            <a:spAutoFit/>
          </a:bodyPr>
          <a:lstStyle/>
          <a:p>
            <a:r>
              <a:rPr lang="en-US" dirty="0"/>
              <a:t>However, one way to get around the "every throw must have a catch" rule is to set a top level exception handler to handle errors that slip through.</a:t>
            </a:r>
          </a:p>
        </p:txBody>
      </p:sp>
    </p:spTree>
    <p:extLst>
      <p:ext uri="{BB962C8B-B14F-4D97-AF65-F5344CB8AC3E}">
        <p14:creationId xmlns:p14="http://schemas.microsoft.com/office/powerpoint/2010/main" val="23681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069"/>
          </a:xfrm>
        </p:spPr>
        <p:txBody>
          <a:bodyPr/>
          <a:lstStyle/>
          <a:p>
            <a:r>
              <a:rPr lang="en-US" dirty="0"/>
              <a:t>Creating a Custom Exception Class</a:t>
            </a:r>
          </a:p>
        </p:txBody>
      </p:sp>
      <p:sp>
        <p:nvSpPr>
          <p:cNvPr id="3" name="Content Placeholder 2"/>
          <p:cNvSpPr>
            <a:spLocks noGrp="1"/>
          </p:cNvSpPr>
          <p:nvPr>
            <p:ph sz="quarter" idx="13"/>
          </p:nvPr>
        </p:nvSpPr>
        <p:spPr>
          <a:xfrm>
            <a:off x="489397" y="1867438"/>
            <a:ext cx="10908406" cy="3923762"/>
          </a:xfrm>
        </p:spPr>
        <p:txBody>
          <a:bodyPr/>
          <a:lstStyle/>
          <a:p>
            <a:r>
              <a:rPr lang="en-US" dirty="0"/>
              <a:t>To create a custom exception handler you must create a special class with functions that can be called when an exception occurs in PHP. The class must be an extension of the exception class.</a:t>
            </a:r>
          </a:p>
          <a:p>
            <a:r>
              <a:rPr lang="en-US" dirty="0" smtClean="0"/>
              <a:t>The </a:t>
            </a:r>
            <a:r>
              <a:rPr lang="en-US" dirty="0"/>
              <a:t>custom exception class inherits the properties from PHP's exception class and you can add custom functions to it.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4146028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57</a:t>
            </a:fld>
            <a:endParaRPr lang="en-US" dirty="0"/>
          </a:p>
        </p:txBody>
      </p:sp>
      <p:sp>
        <p:nvSpPr>
          <p:cNvPr id="4" name="Rectangle 3"/>
          <p:cNvSpPr/>
          <p:nvPr/>
        </p:nvSpPr>
        <p:spPr>
          <a:xfrm>
            <a:off x="1361648" y="519112"/>
            <a:ext cx="6739163" cy="6186309"/>
          </a:xfrm>
          <a:prstGeom prst="rect">
            <a:avLst/>
          </a:prstGeom>
        </p:spPr>
        <p:txBody>
          <a:bodyPr wrap="square">
            <a:spAutoFit/>
          </a:bodyPr>
          <a:lstStyle/>
          <a:p>
            <a:r>
              <a:rPr lang="en-US" dirty="0"/>
              <a:t>&lt;?</a:t>
            </a:r>
            <a:r>
              <a:rPr lang="en-US" dirty="0" err="1"/>
              <a:t>php</a:t>
            </a:r>
            <a:endParaRPr lang="en-US" dirty="0"/>
          </a:p>
          <a:p>
            <a:r>
              <a:rPr lang="en-US" dirty="0"/>
              <a:t>class </a:t>
            </a:r>
            <a:r>
              <a:rPr lang="en-US" dirty="0" err="1"/>
              <a:t>customException</a:t>
            </a:r>
            <a:r>
              <a:rPr lang="en-US" dirty="0"/>
              <a:t> extends Exception {</a:t>
            </a:r>
          </a:p>
          <a:p>
            <a:r>
              <a:rPr lang="en-US" dirty="0"/>
              <a:t>  public function </a:t>
            </a:r>
            <a:r>
              <a:rPr lang="en-US" dirty="0" err="1"/>
              <a:t>errorMessage</a:t>
            </a:r>
            <a:r>
              <a:rPr lang="en-US" dirty="0"/>
              <a:t>() {</a:t>
            </a:r>
          </a:p>
          <a:p>
            <a:r>
              <a:rPr lang="en-US" dirty="0"/>
              <a:t>    //error message</a:t>
            </a:r>
          </a:p>
          <a:p>
            <a:r>
              <a:rPr lang="en-US" dirty="0"/>
              <a:t>    $</a:t>
            </a:r>
            <a:r>
              <a:rPr lang="en-US" dirty="0" err="1"/>
              <a:t>errorMsg</a:t>
            </a:r>
            <a:r>
              <a:rPr lang="en-US" dirty="0"/>
              <a:t> = 'Error on line '.$this-&gt;</a:t>
            </a:r>
            <a:r>
              <a:rPr lang="en-US" dirty="0" err="1"/>
              <a:t>getLine</a:t>
            </a:r>
            <a:r>
              <a:rPr lang="en-US" dirty="0"/>
              <a:t>().' in '.$this-&gt;</a:t>
            </a:r>
            <a:r>
              <a:rPr lang="en-US" dirty="0" err="1"/>
              <a:t>getFile</a:t>
            </a:r>
            <a:r>
              <a:rPr lang="en-US" dirty="0"/>
              <a:t>()</a:t>
            </a:r>
          </a:p>
          <a:p>
            <a:r>
              <a:rPr lang="en-US" dirty="0"/>
              <a:t>    .': &lt;b&gt;'.$this-&gt;</a:t>
            </a:r>
            <a:r>
              <a:rPr lang="en-US" dirty="0" err="1"/>
              <a:t>getMessage</a:t>
            </a:r>
            <a:r>
              <a:rPr lang="en-US" dirty="0"/>
              <a:t>().'&lt;/b&gt; is not a valid E-Mail address';</a:t>
            </a:r>
          </a:p>
          <a:p>
            <a:r>
              <a:rPr lang="en-US" dirty="0"/>
              <a:t>    return $</a:t>
            </a:r>
            <a:r>
              <a:rPr lang="en-US" dirty="0" err="1"/>
              <a:t>errorMsg</a:t>
            </a:r>
            <a:r>
              <a:rPr lang="en-US" dirty="0"/>
              <a:t>;</a:t>
            </a:r>
          </a:p>
          <a:p>
            <a:r>
              <a:rPr lang="en-US" dirty="0"/>
              <a:t>  }</a:t>
            </a:r>
          </a:p>
          <a:p>
            <a:r>
              <a:rPr lang="en-US" dirty="0" smtClean="0"/>
              <a:t>}</a:t>
            </a:r>
            <a:endParaRPr lang="en-US" dirty="0"/>
          </a:p>
          <a:p>
            <a:r>
              <a:rPr lang="en-US" dirty="0"/>
              <a:t>$email = "</a:t>
            </a:r>
            <a:r>
              <a:rPr lang="en-US" dirty="0" err="1"/>
              <a:t>someone@example</a:t>
            </a:r>
            <a:r>
              <a:rPr lang="en-US" dirty="0"/>
              <a:t>...com";</a:t>
            </a:r>
          </a:p>
          <a:p>
            <a:r>
              <a:rPr lang="en-US" dirty="0" smtClean="0"/>
              <a:t>try </a:t>
            </a:r>
            <a:r>
              <a:rPr lang="en-US" dirty="0"/>
              <a:t>{</a:t>
            </a:r>
          </a:p>
          <a:p>
            <a:r>
              <a:rPr lang="en-US" dirty="0"/>
              <a:t>  //check if</a:t>
            </a:r>
          </a:p>
          <a:p>
            <a:r>
              <a:rPr lang="en-US" dirty="0"/>
              <a:t>  if(</a:t>
            </a:r>
            <a:r>
              <a:rPr lang="en-US" dirty="0" err="1"/>
              <a:t>filter_var</a:t>
            </a:r>
            <a:r>
              <a:rPr lang="en-US" dirty="0"/>
              <a:t>($email, FILTER_VALIDATE_EMAIL) === FALSE) {</a:t>
            </a:r>
          </a:p>
          <a:p>
            <a:r>
              <a:rPr lang="en-US" dirty="0"/>
              <a:t>    //throw exception if email is not valid</a:t>
            </a:r>
          </a:p>
          <a:p>
            <a:r>
              <a:rPr lang="en-US" dirty="0"/>
              <a:t>    throw new </a:t>
            </a:r>
            <a:r>
              <a:rPr lang="en-US" dirty="0" err="1"/>
              <a:t>customException</a:t>
            </a:r>
            <a:r>
              <a:rPr lang="en-US" dirty="0"/>
              <a:t>($email);</a:t>
            </a:r>
          </a:p>
          <a:p>
            <a:r>
              <a:rPr lang="en-US" dirty="0"/>
              <a:t>  }</a:t>
            </a:r>
          </a:p>
          <a:p>
            <a:r>
              <a:rPr lang="en-US" dirty="0"/>
              <a:t>}</a:t>
            </a:r>
          </a:p>
          <a:p>
            <a:r>
              <a:rPr lang="en-US" dirty="0" smtClean="0"/>
              <a:t>catch </a:t>
            </a:r>
            <a:r>
              <a:rPr lang="en-US" dirty="0"/>
              <a:t>(</a:t>
            </a:r>
            <a:r>
              <a:rPr lang="en-US" dirty="0" err="1"/>
              <a:t>customException</a:t>
            </a:r>
            <a:r>
              <a:rPr lang="en-US" dirty="0"/>
              <a:t> $e) {</a:t>
            </a:r>
          </a:p>
          <a:p>
            <a:r>
              <a:rPr lang="en-US" dirty="0"/>
              <a:t>  //display custom message</a:t>
            </a:r>
          </a:p>
          <a:p>
            <a:r>
              <a:rPr lang="en-US" dirty="0"/>
              <a:t>  echo $e-&gt;</a:t>
            </a:r>
            <a:r>
              <a:rPr lang="en-US" dirty="0" err="1"/>
              <a:t>errorMessage</a:t>
            </a:r>
            <a:r>
              <a:rPr lang="en-US" dirty="0"/>
              <a:t>();</a:t>
            </a:r>
          </a:p>
          <a:p>
            <a:r>
              <a:rPr lang="en-US" dirty="0"/>
              <a:t>}</a:t>
            </a:r>
          </a:p>
          <a:p>
            <a:r>
              <a:rPr lang="en-US" dirty="0"/>
              <a:t>?&gt;</a:t>
            </a:r>
          </a:p>
        </p:txBody>
      </p:sp>
    </p:spTree>
    <p:extLst>
      <p:ext uri="{BB962C8B-B14F-4D97-AF65-F5344CB8AC3E}">
        <p14:creationId xmlns:p14="http://schemas.microsoft.com/office/powerpoint/2010/main" val="988134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59522"/>
          </a:xfrm>
        </p:spPr>
        <p:txBody>
          <a:bodyPr/>
          <a:lstStyle/>
          <a:p>
            <a:r>
              <a:rPr lang="en-US" dirty="0"/>
              <a:t>Example explained:</a:t>
            </a:r>
          </a:p>
        </p:txBody>
      </p:sp>
      <p:sp>
        <p:nvSpPr>
          <p:cNvPr id="3" name="Content Placeholder 2"/>
          <p:cNvSpPr>
            <a:spLocks noGrp="1"/>
          </p:cNvSpPr>
          <p:nvPr>
            <p:ph sz="quarter" idx="13"/>
          </p:nvPr>
        </p:nvSpPr>
        <p:spPr>
          <a:xfrm>
            <a:off x="913774" y="1584102"/>
            <a:ext cx="10363826" cy="4207098"/>
          </a:xfrm>
        </p:spPr>
        <p:txBody>
          <a:bodyPr/>
          <a:lstStyle/>
          <a:p>
            <a:r>
              <a:rPr lang="en-US" dirty="0"/>
              <a:t>The </a:t>
            </a:r>
            <a:r>
              <a:rPr lang="en-US" dirty="0" err="1"/>
              <a:t>customException</a:t>
            </a:r>
            <a:r>
              <a:rPr lang="en-US" dirty="0"/>
              <a:t>() class is created as an extension of the old exception class. This way it inherits all methods and properties from the old exception class</a:t>
            </a:r>
          </a:p>
          <a:p>
            <a:r>
              <a:rPr lang="en-US" dirty="0"/>
              <a:t>The </a:t>
            </a:r>
            <a:r>
              <a:rPr lang="en-US" dirty="0" err="1"/>
              <a:t>errorMessage</a:t>
            </a:r>
            <a:r>
              <a:rPr lang="en-US" dirty="0"/>
              <a:t>() function is created. This function returns an error message if an e-mail address is invalid</a:t>
            </a:r>
          </a:p>
          <a:p>
            <a:r>
              <a:rPr lang="en-US" dirty="0"/>
              <a:t>The $email variable is set to a string that is not a valid e-mail address</a:t>
            </a:r>
          </a:p>
          <a:p>
            <a:r>
              <a:rPr lang="en-US" dirty="0"/>
              <a:t>The "try" block is executed and an exception is thrown since the e-mail address is invalid</a:t>
            </a:r>
          </a:p>
          <a:p>
            <a:r>
              <a:rPr lang="en-US" dirty="0"/>
              <a:t>The "catch" block catches the exception and displays the error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83954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2249"/>
          </a:xfrm>
        </p:spPr>
        <p:txBody>
          <a:bodyPr/>
          <a:lstStyle/>
          <a:p>
            <a:r>
              <a:rPr lang="en-US" dirty="0"/>
              <a:t>Multiple Exceptions</a:t>
            </a:r>
          </a:p>
        </p:txBody>
      </p:sp>
      <p:sp>
        <p:nvSpPr>
          <p:cNvPr id="3" name="Content Placeholder 2"/>
          <p:cNvSpPr>
            <a:spLocks noGrp="1"/>
          </p:cNvSpPr>
          <p:nvPr>
            <p:ph sz="quarter" idx="13"/>
          </p:nvPr>
        </p:nvSpPr>
        <p:spPr>
          <a:xfrm>
            <a:off x="913774" y="1596980"/>
            <a:ext cx="10363826" cy="4194219"/>
          </a:xfrm>
        </p:spPr>
        <p:txBody>
          <a:bodyPr/>
          <a:lstStyle/>
          <a:p>
            <a:r>
              <a:rPr lang="en-US" dirty="0"/>
              <a:t>It is possible for a script to use multiple exceptions to check for multiple conditions.</a:t>
            </a:r>
          </a:p>
          <a:p>
            <a:endParaRPr lang="en-US" dirty="0"/>
          </a:p>
          <a:p>
            <a:r>
              <a:rPr lang="en-US" dirty="0"/>
              <a:t>It is possible to use several </a:t>
            </a:r>
            <a:r>
              <a:rPr lang="en-US" dirty="0" err="1"/>
              <a:t>if..else</a:t>
            </a:r>
            <a:r>
              <a:rPr lang="en-US" dirty="0"/>
              <a:t> blocks, a switch, or nest multiple exceptions. These exceptions can use different exception classes and return different error messages:</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360042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82221" y="1663693"/>
            <a:ext cx="8183880" cy="4187952"/>
          </a:xfrm>
          <a:prstGeom prst="rect">
            <a:avLst/>
          </a:prstGeom>
        </p:spPr>
        <p:txBody>
          <a:bodyPr/>
          <a:lstStyle/>
          <a:p>
            <a:pPr marL="0" indent="0">
              <a:buNone/>
            </a:pPr>
            <a:r>
              <a:rPr lang="en-US" dirty="0"/>
              <a:t>Get a Simple Time</a:t>
            </a:r>
          </a:p>
          <a:p>
            <a:pPr marL="0" indent="0">
              <a:buNone/>
            </a:pPr>
            <a:r>
              <a:rPr lang="en-US" dirty="0"/>
              <a:t>Here are some characters that are commonly used for times:</a:t>
            </a:r>
          </a:p>
          <a:p>
            <a:pPr marL="0" indent="0">
              <a:buNone/>
            </a:pPr>
            <a:endParaRPr lang="en-US" dirty="0"/>
          </a:p>
          <a:p>
            <a:pPr marL="0" indent="0">
              <a:buNone/>
            </a:pPr>
            <a:r>
              <a:rPr lang="en-US" dirty="0"/>
              <a:t>h - 12-hour format of an hour with leading zeros (01 to 12)</a:t>
            </a:r>
          </a:p>
          <a:p>
            <a:pPr marL="0" indent="0">
              <a:buNone/>
            </a:pPr>
            <a:r>
              <a:rPr lang="en-US" dirty="0" err="1"/>
              <a:t>i</a:t>
            </a:r>
            <a:r>
              <a:rPr lang="en-US" dirty="0"/>
              <a:t> - Minutes with leading zeros (00 to 59)</a:t>
            </a:r>
          </a:p>
          <a:p>
            <a:pPr marL="0" indent="0">
              <a:buNone/>
            </a:pPr>
            <a:r>
              <a:rPr lang="en-US" dirty="0"/>
              <a:t>s - Seconds with leading zeros (00 to 59)</a:t>
            </a:r>
          </a:p>
          <a:p>
            <a:pPr marL="0" indent="0">
              <a:buNone/>
            </a:pPr>
            <a:r>
              <a:rPr lang="en-US" dirty="0"/>
              <a:t>a - Lowercase Ante meridiem and Post meridiem (am or pm)</a:t>
            </a:r>
          </a:p>
        </p:txBody>
      </p:sp>
    </p:spTree>
    <p:extLst>
      <p:ext uri="{BB962C8B-B14F-4D97-AF65-F5344CB8AC3E}">
        <p14:creationId xmlns:p14="http://schemas.microsoft.com/office/powerpoint/2010/main" val="226933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60</a:t>
            </a:fld>
            <a:endParaRPr lang="en-US" dirty="0"/>
          </a:p>
        </p:txBody>
      </p:sp>
      <p:sp>
        <p:nvSpPr>
          <p:cNvPr id="4" name="Rectangle 3"/>
          <p:cNvSpPr/>
          <p:nvPr/>
        </p:nvSpPr>
        <p:spPr>
          <a:xfrm>
            <a:off x="2627288" y="-89891"/>
            <a:ext cx="7675808" cy="6986528"/>
          </a:xfrm>
          <a:prstGeom prst="rect">
            <a:avLst/>
          </a:prstGeom>
        </p:spPr>
        <p:txBody>
          <a:bodyPr wrap="square">
            <a:spAutoFit/>
          </a:bodyPr>
          <a:lstStyle/>
          <a:p>
            <a:r>
              <a:rPr lang="en-US" sz="1600" dirty="0"/>
              <a:t>&lt;?</a:t>
            </a:r>
            <a:r>
              <a:rPr lang="en-US" sz="1600" dirty="0" err="1"/>
              <a:t>php</a:t>
            </a:r>
            <a:endParaRPr lang="en-US" sz="1600" dirty="0"/>
          </a:p>
          <a:p>
            <a:r>
              <a:rPr lang="en-US" sz="1600" dirty="0"/>
              <a:t>class </a:t>
            </a:r>
            <a:r>
              <a:rPr lang="en-US" sz="1600" dirty="0" err="1"/>
              <a:t>customException</a:t>
            </a:r>
            <a:r>
              <a:rPr lang="en-US" sz="1600" dirty="0"/>
              <a:t> extends Exception {</a:t>
            </a:r>
          </a:p>
          <a:p>
            <a:r>
              <a:rPr lang="en-US" sz="1600" dirty="0"/>
              <a:t>  public function </a:t>
            </a:r>
            <a:r>
              <a:rPr lang="en-US" sz="1600" dirty="0" err="1"/>
              <a:t>errorMessage</a:t>
            </a:r>
            <a:r>
              <a:rPr lang="en-US" sz="1600" dirty="0"/>
              <a:t>() {</a:t>
            </a:r>
          </a:p>
          <a:p>
            <a:r>
              <a:rPr lang="en-US" sz="1600" dirty="0"/>
              <a:t>    //error message</a:t>
            </a:r>
          </a:p>
          <a:p>
            <a:r>
              <a:rPr lang="en-US" sz="1600" dirty="0"/>
              <a:t>    $</a:t>
            </a:r>
            <a:r>
              <a:rPr lang="en-US" sz="1600" dirty="0" err="1"/>
              <a:t>errorMsg</a:t>
            </a:r>
            <a:r>
              <a:rPr lang="en-US" sz="1600" dirty="0"/>
              <a:t> = 'Error on line '.$this-&gt;</a:t>
            </a:r>
            <a:r>
              <a:rPr lang="en-US" sz="1600" dirty="0" err="1"/>
              <a:t>getLine</a:t>
            </a:r>
            <a:r>
              <a:rPr lang="en-US" sz="1600" dirty="0"/>
              <a:t>().' in '.$this-&gt;</a:t>
            </a:r>
            <a:r>
              <a:rPr lang="en-US" sz="1600" dirty="0" err="1"/>
              <a:t>getFile</a:t>
            </a:r>
            <a:r>
              <a:rPr lang="en-US" sz="1600" dirty="0"/>
              <a:t>()</a:t>
            </a:r>
          </a:p>
          <a:p>
            <a:r>
              <a:rPr lang="en-US" sz="1600" dirty="0"/>
              <a:t>    .': &lt;b&gt;'.$this-&gt;</a:t>
            </a:r>
            <a:r>
              <a:rPr lang="en-US" sz="1600" dirty="0" err="1"/>
              <a:t>getMessage</a:t>
            </a:r>
            <a:r>
              <a:rPr lang="en-US" sz="1600" dirty="0"/>
              <a:t>().'&lt;/b&gt; is not a valid E-Mail address';</a:t>
            </a:r>
          </a:p>
          <a:p>
            <a:r>
              <a:rPr lang="en-US" sz="1600" dirty="0"/>
              <a:t>    return $</a:t>
            </a:r>
            <a:r>
              <a:rPr lang="en-US" sz="1600" dirty="0" err="1"/>
              <a:t>errorMsg</a:t>
            </a:r>
            <a:r>
              <a:rPr lang="en-US" sz="1600" dirty="0"/>
              <a:t>;</a:t>
            </a:r>
          </a:p>
          <a:p>
            <a:r>
              <a:rPr lang="en-US" sz="1600" dirty="0"/>
              <a:t>  }</a:t>
            </a:r>
          </a:p>
          <a:p>
            <a:r>
              <a:rPr lang="en-US" sz="1600" dirty="0" smtClean="0"/>
              <a:t>}</a:t>
            </a:r>
            <a:endParaRPr lang="en-US" sz="1600" dirty="0"/>
          </a:p>
          <a:p>
            <a:r>
              <a:rPr lang="en-US" sz="1600" dirty="0"/>
              <a:t>$email = "someone@example.com";</a:t>
            </a:r>
          </a:p>
          <a:p>
            <a:r>
              <a:rPr lang="en-US" sz="1600" dirty="0" smtClean="0"/>
              <a:t>try </a:t>
            </a:r>
            <a:r>
              <a:rPr lang="en-US" sz="1600" dirty="0"/>
              <a:t>{</a:t>
            </a:r>
          </a:p>
          <a:p>
            <a:r>
              <a:rPr lang="en-US" sz="1600" dirty="0"/>
              <a:t>  //check if</a:t>
            </a:r>
          </a:p>
          <a:p>
            <a:r>
              <a:rPr lang="en-US" sz="1600" dirty="0"/>
              <a:t>  if(</a:t>
            </a:r>
            <a:r>
              <a:rPr lang="en-US" sz="1600" dirty="0" err="1"/>
              <a:t>filter_var</a:t>
            </a:r>
            <a:r>
              <a:rPr lang="en-US" sz="1600" dirty="0"/>
              <a:t>($email, FILTER_VALIDATE_EMAIL) === FALSE) {</a:t>
            </a:r>
          </a:p>
          <a:p>
            <a:r>
              <a:rPr lang="en-US" sz="1600" dirty="0"/>
              <a:t>    //throw exception if email is not valid</a:t>
            </a:r>
          </a:p>
          <a:p>
            <a:r>
              <a:rPr lang="en-US" sz="1600" dirty="0"/>
              <a:t>    throw new </a:t>
            </a:r>
            <a:r>
              <a:rPr lang="en-US" sz="1600" dirty="0" err="1"/>
              <a:t>customException</a:t>
            </a:r>
            <a:r>
              <a:rPr lang="en-US" sz="1600" dirty="0"/>
              <a:t>($email);</a:t>
            </a:r>
          </a:p>
          <a:p>
            <a:r>
              <a:rPr lang="en-US" sz="1600" dirty="0"/>
              <a:t>  }</a:t>
            </a:r>
          </a:p>
          <a:p>
            <a:r>
              <a:rPr lang="en-US" sz="1600" dirty="0"/>
              <a:t>  //check for "example" in mail address</a:t>
            </a:r>
          </a:p>
          <a:p>
            <a:r>
              <a:rPr lang="en-US" sz="1600" dirty="0"/>
              <a:t>  if(</a:t>
            </a:r>
            <a:r>
              <a:rPr lang="en-US" sz="1600" dirty="0" err="1"/>
              <a:t>strpos</a:t>
            </a:r>
            <a:r>
              <a:rPr lang="en-US" sz="1600" dirty="0"/>
              <a:t>($email, "example") !== FALSE) {</a:t>
            </a:r>
          </a:p>
          <a:p>
            <a:r>
              <a:rPr lang="en-US" sz="1600" dirty="0"/>
              <a:t>    throw new Exception("$email is an example e-mail");</a:t>
            </a:r>
          </a:p>
          <a:p>
            <a:r>
              <a:rPr lang="en-US" sz="1600" dirty="0"/>
              <a:t>  }</a:t>
            </a:r>
          </a:p>
          <a:p>
            <a:r>
              <a:rPr lang="en-US" sz="1600" dirty="0"/>
              <a:t>}</a:t>
            </a:r>
          </a:p>
          <a:p>
            <a:r>
              <a:rPr lang="en-US" sz="1600" dirty="0" smtClean="0"/>
              <a:t>catch </a:t>
            </a:r>
            <a:r>
              <a:rPr lang="en-US" sz="1600" dirty="0"/>
              <a:t>(</a:t>
            </a:r>
            <a:r>
              <a:rPr lang="en-US" sz="1600" dirty="0" err="1"/>
              <a:t>customException</a:t>
            </a:r>
            <a:r>
              <a:rPr lang="en-US" sz="1600" dirty="0"/>
              <a:t> $e) {</a:t>
            </a:r>
          </a:p>
          <a:p>
            <a:r>
              <a:rPr lang="en-US" sz="1600" dirty="0"/>
              <a:t>  echo $e-&gt;</a:t>
            </a:r>
            <a:r>
              <a:rPr lang="en-US" sz="1600" dirty="0" err="1"/>
              <a:t>errorMessage</a:t>
            </a:r>
            <a:r>
              <a:rPr lang="en-US" sz="1600" dirty="0"/>
              <a:t>();</a:t>
            </a:r>
          </a:p>
          <a:p>
            <a:r>
              <a:rPr lang="en-US" sz="1600" dirty="0"/>
              <a:t>}</a:t>
            </a:r>
          </a:p>
          <a:p>
            <a:r>
              <a:rPr lang="en-US" sz="1600" dirty="0" smtClean="0"/>
              <a:t>catch(Exception </a:t>
            </a:r>
            <a:r>
              <a:rPr lang="en-US" sz="1600" dirty="0"/>
              <a:t>$e) {</a:t>
            </a:r>
          </a:p>
          <a:p>
            <a:r>
              <a:rPr lang="en-US" sz="1600" dirty="0"/>
              <a:t>  echo $e-&gt;</a:t>
            </a:r>
            <a:r>
              <a:rPr lang="en-US" sz="1600" dirty="0" err="1"/>
              <a:t>getMessage</a:t>
            </a:r>
            <a:r>
              <a:rPr lang="en-US" sz="1600" dirty="0"/>
              <a:t>();</a:t>
            </a:r>
          </a:p>
          <a:p>
            <a:r>
              <a:rPr lang="en-US" sz="1600" dirty="0"/>
              <a:t>}</a:t>
            </a:r>
          </a:p>
          <a:p>
            <a:r>
              <a:rPr lang="en-US" sz="1600" dirty="0"/>
              <a:t>?&gt;</a:t>
            </a:r>
          </a:p>
        </p:txBody>
      </p:sp>
    </p:spTree>
    <p:extLst>
      <p:ext uri="{BB962C8B-B14F-4D97-AF65-F5344CB8AC3E}">
        <p14:creationId xmlns:p14="http://schemas.microsoft.com/office/powerpoint/2010/main" val="3811110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p>
        </p:txBody>
      </p:sp>
      <p:sp>
        <p:nvSpPr>
          <p:cNvPr id="3" name="Content Placeholder 2"/>
          <p:cNvSpPr>
            <a:spLocks noGrp="1"/>
          </p:cNvSpPr>
          <p:nvPr>
            <p:ph sz="quarter" idx="13"/>
          </p:nvPr>
        </p:nvSpPr>
        <p:spPr>
          <a:xfrm>
            <a:off x="913774" y="1725769"/>
            <a:ext cx="10883274" cy="4065430"/>
          </a:xfrm>
        </p:spPr>
        <p:txBody>
          <a:bodyPr>
            <a:normAutofit/>
          </a:bodyPr>
          <a:lstStyle/>
          <a:p>
            <a:pPr>
              <a:lnSpc>
                <a:spcPct val="100000"/>
              </a:lnSpc>
            </a:pPr>
            <a:r>
              <a:rPr lang="en-US" dirty="0"/>
              <a:t>The </a:t>
            </a:r>
            <a:r>
              <a:rPr lang="en-US" dirty="0" err="1"/>
              <a:t>customException</a:t>
            </a:r>
            <a:r>
              <a:rPr lang="en-US" dirty="0"/>
              <a:t>() class is created as an extension of the old exception class. This way it inherits all methods and properties from the old exception class</a:t>
            </a:r>
          </a:p>
          <a:p>
            <a:pPr>
              <a:lnSpc>
                <a:spcPct val="100000"/>
              </a:lnSpc>
            </a:pPr>
            <a:r>
              <a:rPr lang="en-US" dirty="0"/>
              <a:t>The </a:t>
            </a:r>
            <a:r>
              <a:rPr lang="en-US" dirty="0" err="1"/>
              <a:t>errorMessage</a:t>
            </a:r>
            <a:r>
              <a:rPr lang="en-US" dirty="0"/>
              <a:t>() function is created. This function returns an error message if an e-mail address is invalid</a:t>
            </a:r>
          </a:p>
          <a:p>
            <a:pPr>
              <a:lnSpc>
                <a:spcPct val="100000"/>
              </a:lnSpc>
            </a:pPr>
            <a:r>
              <a:rPr lang="en-US" dirty="0"/>
              <a:t>The $email variable is set to a string that is a valid e-mail address, but contains the string "example"</a:t>
            </a:r>
          </a:p>
          <a:p>
            <a:pPr>
              <a:lnSpc>
                <a:spcPct val="100000"/>
              </a:lnSpc>
            </a:pPr>
            <a:r>
              <a:rPr lang="en-US" dirty="0"/>
              <a:t>The "try" block is executed and an exception is not thrown on the first condition</a:t>
            </a:r>
          </a:p>
          <a:p>
            <a:pPr>
              <a:lnSpc>
                <a:spcPct val="100000"/>
              </a:lnSpc>
            </a:pPr>
            <a:r>
              <a:rPr lang="en-US" dirty="0"/>
              <a:t>The second condition triggers an exception since the e-mail contains the string "example"</a:t>
            </a:r>
          </a:p>
          <a:p>
            <a:pPr>
              <a:lnSpc>
                <a:spcPct val="100000"/>
              </a:lnSpc>
            </a:pPr>
            <a:r>
              <a:rPr lang="en-US" dirty="0"/>
              <a:t>The "catch" block catches the exception and displays the correct error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319118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Re-throwing Exceptions</a:t>
            </a:r>
          </a:p>
        </p:txBody>
      </p:sp>
      <p:sp>
        <p:nvSpPr>
          <p:cNvPr id="3" name="Content Placeholder 2"/>
          <p:cNvSpPr>
            <a:spLocks noGrp="1"/>
          </p:cNvSpPr>
          <p:nvPr>
            <p:ph sz="quarter" idx="13"/>
          </p:nvPr>
        </p:nvSpPr>
        <p:spPr>
          <a:xfrm>
            <a:off x="913774" y="1574800"/>
            <a:ext cx="10363826" cy="4216399"/>
          </a:xfrm>
        </p:spPr>
        <p:txBody>
          <a:bodyPr/>
          <a:lstStyle/>
          <a:p>
            <a:r>
              <a:rPr lang="en-US" dirty="0"/>
              <a:t>Sometimes, when an exception is thrown, you may wish to handle it differently than the standard way. It is possible to throw an exception a second time within a "catch" block.</a:t>
            </a:r>
          </a:p>
          <a:p>
            <a:endParaRPr lang="en-US" dirty="0"/>
          </a:p>
          <a:p>
            <a:r>
              <a:rPr lang="en-US" dirty="0"/>
              <a:t>A script should hide system errors from users. System errors may be important for the coder, but are of no interest to the user. To make things easier for the user you can re-throw the exception with a user friendly message: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26819935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63</a:t>
            </a:fld>
            <a:endParaRPr lang="en-US" dirty="0"/>
          </a:p>
        </p:txBody>
      </p:sp>
      <p:sp>
        <p:nvSpPr>
          <p:cNvPr id="4" name="Rectangle 3"/>
          <p:cNvSpPr/>
          <p:nvPr/>
        </p:nvSpPr>
        <p:spPr>
          <a:xfrm>
            <a:off x="1390919" y="3750"/>
            <a:ext cx="7868992" cy="6955750"/>
          </a:xfrm>
          <a:prstGeom prst="rect">
            <a:avLst/>
          </a:prstGeom>
        </p:spPr>
        <p:txBody>
          <a:bodyPr wrap="square">
            <a:spAutoFit/>
          </a:bodyPr>
          <a:lstStyle/>
          <a:p>
            <a:r>
              <a:rPr lang="en-US" sz="1600" dirty="0"/>
              <a:t>&lt;?</a:t>
            </a:r>
            <a:r>
              <a:rPr lang="en-US" sz="1600" dirty="0" err="1"/>
              <a:t>php</a:t>
            </a:r>
            <a:endParaRPr lang="en-US" sz="1600" dirty="0"/>
          </a:p>
          <a:p>
            <a:r>
              <a:rPr lang="en-US" sz="1600" dirty="0"/>
              <a:t>class </a:t>
            </a:r>
            <a:r>
              <a:rPr lang="en-US" sz="1600" dirty="0" err="1"/>
              <a:t>customException</a:t>
            </a:r>
            <a:r>
              <a:rPr lang="en-US" sz="1600" dirty="0"/>
              <a:t> extends Exception {</a:t>
            </a:r>
          </a:p>
          <a:p>
            <a:r>
              <a:rPr lang="en-US" sz="1600" dirty="0"/>
              <a:t>  public function </a:t>
            </a:r>
            <a:r>
              <a:rPr lang="en-US" sz="1600" dirty="0" err="1"/>
              <a:t>errorMessage</a:t>
            </a:r>
            <a:r>
              <a:rPr lang="en-US" sz="1600" dirty="0"/>
              <a:t>() {</a:t>
            </a:r>
          </a:p>
          <a:p>
            <a:r>
              <a:rPr lang="en-US" sz="1600" dirty="0"/>
              <a:t>    //error message</a:t>
            </a:r>
          </a:p>
          <a:p>
            <a:r>
              <a:rPr lang="en-US" sz="1600" dirty="0"/>
              <a:t>    $</a:t>
            </a:r>
            <a:r>
              <a:rPr lang="en-US" sz="1600" dirty="0" err="1"/>
              <a:t>errorMsg</a:t>
            </a:r>
            <a:r>
              <a:rPr lang="en-US" sz="1600" dirty="0"/>
              <a:t> = $this-&gt;</a:t>
            </a:r>
            <a:r>
              <a:rPr lang="en-US" sz="1600" dirty="0" err="1"/>
              <a:t>getMessage</a:t>
            </a:r>
            <a:r>
              <a:rPr lang="en-US" sz="1600" dirty="0"/>
              <a:t>().' is not a valid E-Mail address.';</a:t>
            </a:r>
          </a:p>
          <a:p>
            <a:r>
              <a:rPr lang="en-US" sz="1600" dirty="0"/>
              <a:t>    return $</a:t>
            </a:r>
            <a:r>
              <a:rPr lang="en-US" sz="1600" dirty="0" err="1"/>
              <a:t>errorMsg</a:t>
            </a:r>
            <a:r>
              <a:rPr lang="en-US" sz="1600" dirty="0"/>
              <a:t>;</a:t>
            </a:r>
          </a:p>
          <a:p>
            <a:r>
              <a:rPr lang="en-US" sz="1600" dirty="0"/>
              <a:t>  }</a:t>
            </a:r>
          </a:p>
          <a:p>
            <a:r>
              <a:rPr lang="en-US" sz="1600" dirty="0"/>
              <a:t>}</a:t>
            </a:r>
          </a:p>
          <a:p>
            <a:r>
              <a:rPr lang="en-US" sz="1600" dirty="0" smtClean="0"/>
              <a:t>$</a:t>
            </a:r>
            <a:r>
              <a:rPr lang="en-US" sz="1600" dirty="0"/>
              <a:t>email = "someone@example.com";</a:t>
            </a:r>
          </a:p>
          <a:p>
            <a:r>
              <a:rPr lang="en-US" sz="1600" dirty="0" smtClean="0"/>
              <a:t>try </a:t>
            </a:r>
            <a:r>
              <a:rPr lang="en-US" sz="1600" dirty="0"/>
              <a:t>{</a:t>
            </a:r>
          </a:p>
          <a:p>
            <a:r>
              <a:rPr lang="en-US" sz="1600" dirty="0"/>
              <a:t>  try {</a:t>
            </a:r>
          </a:p>
          <a:p>
            <a:r>
              <a:rPr lang="en-US" sz="1600" dirty="0"/>
              <a:t>    //check for "example" in mail address</a:t>
            </a:r>
          </a:p>
          <a:p>
            <a:r>
              <a:rPr lang="en-US" sz="1600" dirty="0"/>
              <a:t>    if(</a:t>
            </a:r>
            <a:r>
              <a:rPr lang="en-US" sz="1600" dirty="0" err="1"/>
              <a:t>strpos</a:t>
            </a:r>
            <a:r>
              <a:rPr lang="en-US" sz="1600" dirty="0"/>
              <a:t>($email, "example") !== FALSE) {</a:t>
            </a:r>
          </a:p>
          <a:p>
            <a:r>
              <a:rPr lang="en-US" sz="1600" dirty="0"/>
              <a:t>      //throw exception if email is not valid</a:t>
            </a:r>
          </a:p>
          <a:p>
            <a:r>
              <a:rPr lang="en-US" sz="1600" dirty="0"/>
              <a:t>      throw new Exception($email);</a:t>
            </a:r>
          </a:p>
          <a:p>
            <a:r>
              <a:rPr lang="en-US" sz="1600" dirty="0"/>
              <a:t>    }</a:t>
            </a:r>
          </a:p>
          <a:p>
            <a:r>
              <a:rPr lang="en-US" sz="1600" dirty="0"/>
              <a:t>  }</a:t>
            </a:r>
          </a:p>
          <a:p>
            <a:r>
              <a:rPr lang="en-US" sz="1600" dirty="0"/>
              <a:t>  catch(Exception $e) {</a:t>
            </a:r>
          </a:p>
          <a:p>
            <a:r>
              <a:rPr lang="en-US" sz="1600" dirty="0"/>
              <a:t>    //re-throw exception</a:t>
            </a:r>
          </a:p>
          <a:p>
            <a:r>
              <a:rPr lang="en-US" sz="1600" dirty="0"/>
              <a:t>    throw new </a:t>
            </a:r>
            <a:r>
              <a:rPr lang="en-US" sz="1600" dirty="0" err="1"/>
              <a:t>customException</a:t>
            </a:r>
            <a:r>
              <a:rPr lang="en-US" sz="1600" dirty="0"/>
              <a:t>($email);</a:t>
            </a:r>
          </a:p>
          <a:p>
            <a:r>
              <a:rPr lang="en-US" sz="1600" dirty="0"/>
              <a:t>  }</a:t>
            </a:r>
          </a:p>
          <a:p>
            <a:r>
              <a:rPr lang="en-US" sz="1600" dirty="0" smtClean="0"/>
              <a:t>}</a:t>
            </a:r>
            <a:endParaRPr lang="en-US" sz="1600" dirty="0"/>
          </a:p>
          <a:p>
            <a:r>
              <a:rPr lang="en-US" sz="1600" dirty="0"/>
              <a:t>catch (</a:t>
            </a:r>
            <a:r>
              <a:rPr lang="en-US" sz="1600" dirty="0" err="1"/>
              <a:t>customException</a:t>
            </a:r>
            <a:r>
              <a:rPr lang="en-US" sz="1600" dirty="0"/>
              <a:t> $e) {</a:t>
            </a:r>
          </a:p>
          <a:p>
            <a:r>
              <a:rPr lang="en-US" sz="1600" dirty="0"/>
              <a:t>  //display custom message</a:t>
            </a:r>
          </a:p>
          <a:p>
            <a:r>
              <a:rPr lang="en-US" sz="1600" dirty="0"/>
              <a:t>  echo $e-&gt;</a:t>
            </a:r>
            <a:r>
              <a:rPr lang="en-US" sz="1600" dirty="0" err="1"/>
              <a:t>errorMessage</a:t>
            </a:r>
            <a:r>
              <a:rPr lang="en-US" sz="1600" dirty="0"/>
              <a:t>();</a:t>
            </a:r>
          </a:p>
          <a:p>
            <a:r>
              <a:rPr lang="en-US" sz="1600" dirty="0"/>
              <a:t>}</a:t>
            </a:r>
          </a:p>
          <a:p>
            <a:r>
              <a:rPr lang="en-US" sz="1600" dirty="0"/>
              <a:t>?&gt;</a:t>
            </a:r>
          </a:p>
        </p:txBody>
      </p:sp>
    </p:spTree>
    <p:extLst>
      <p:ext uri="{BB962C8B-B14F-4D97-AF65-F5344CB8AC3E}">
        <p14:creationId xmlns:p14="http://schemas.microsoft.com/office/powerpoint/2010/main" val="4146297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explained</a:t>
            </a:r>
            <a:endParaRPr lang="en-US" dirty="0"/>
          </a:p>
        </p:txBody>
      </p:sp>
      <p:sp>
        <p:nvSpPr>
          <p:cNvPr id="3" name="Content Placeholder 2"/>
          <p:cNvSpPr>
            <a:spLocks noGrp="1"/>
          </p:cNvSpPr>
          <p:nvPr>
            <p:ph sz="quarter" idx="13"/>
          </p:nvPr>
        </p:nvSpPr>
        <p:spPr>
          <a:xfrm>
            <a:off x="618812" y="1455313"/>
            <a:ext cx="10659414" cy="4078309"/>
          </a:xfrm>
        </p:spPr>
        <p:txBody>
          <a:bodyPr>
            <a:normAutofit lnSpcReduction="10000"/>
          </a:bodyPr>
          <a:lstStyle/>
          <a:p>
            <a:r>
              <a:rPr lang="en-US" dirty="0"/>
              <a:t>The </a:t>
            </a:r>
            <a:r>
              <a:rPr lang="en-US" dirty="0" err="1"/>
              <a:t>customException</a:t>
            </a:r>
            <a:r>
              <a:rPr lang="en-US" dirty="0"/>
              <a:t>() class is created as an extension of the old exception class. This way it inherits all methods and properties from the old exception class</a:t>
            </a:r>
          </a:p>
          <a:p>
            <a:r>
              <a:rPr lang="en-US" dirty="0"/>
              <a:t>The </a:t>
            </a:r>
            <a:r>
              <a:rPr lang="en-US" dirty="0" err="1"/>
              <a:t>errorMessage</a:t>
            </a:r>
            <a:r>
              <a:rPr lang="en-US" dirty="0"/>
              <a:t>() function is created. This function returns an error message if an e-mail address is invalid</a:t>
            </a:r>
          </a:p>
          <a:p>
            <a:r>
              <a:rPr lang="en-US" dirty="0"/>
              <a:t>The $email variable is set to a string that is a valid e-mail address, but contains the string "example"</a:t>
            </a:r>
          </a:p>
          <a:p>
            <a:r>
              <a:rPr lang="en-US" dirty="0"/>
              <a:t>The "try" block contains another "try" block to make it possible to re-throw the exception</a:t>
            </a:r>
          </a:p>
          <a:p>
            <a:r>
              <a:rPr lang="en-US" dirty="0"/>
              <a:t>The exception is triggered since the e-mail contains the string "example"</a:t>
            </a:r>
          </a:p>
          <a:p>
            <a:r>
              <a:rPr lang="en-US" dirty="0"/>
              <a:t>The "catch" block catches the exception and re-throws a "</a:t>
            </a:r>
            <a:r>
              <a:rPr lang="en-US" dirty="0" err="1"/>
              <a:t>customException</a:t>
            </a:r>
            <a:r>
              <a:rPr lang="en-US" dirty="0"/>
              <a:t>"</a:t>
            </a:r>
          </a:p>
          <a:p>
            <a:r>
              <a:rPr lang="en-US" dirty="0"/>
              <a:t>The "</a:t>
            </a:r>
            <a:r>
              <a:rPr lang="en-US" dirty="0" err="1"/>
              <a:t>customException</a:t>
            </a:r>
            <a:r>
              <a:rPr lang="en-US" dirty="0"/>
              <a:t>" is caught and displays an error message</a:t>
            </a:r>
          </a:p>
        </p:txBody>
      </p:sp>
      <p:sp>
        <p:nvSpPr>
          <p:cNvPr id="5" name="Slide Number Placeholder 4"/>
          <p:cNvSpPr>
            <a:spLocks noGrp="1"/>
          </p:cNvSpPr>
          <p:nvPr>
            <p:ph type="sldNum" sz="quarter" idx="12"/>
          </p:nvPr>
        </p:nvSpPr>
        <p:spPr/>
        <p:txBody>
          <a:bodyPr/>
          <a:lstStyle/>
          <a:p>
            <a:fld id="{6D22F896-40B5-4ADD-8801-0D06FADFA095}" type="slidenum">
              <a:rPr lang="en-US" smtClean="0"/>
              <a:t>64</a:t>
            </a:fld>
            <a:endParaRPr lang="en-US" dirty="0"/>
          </a:p>
        </p:txBody>
      </p:sp>
      <p:sp>
        <p:nvSpPr>
          <p:cNvPr id="6" name="Rectangle 5"/>
          <p:cNvSpPr/>
          <p:nvPr/>
        </p:nvSpPr>
        <p:spPr>
          <a:xfrm>
            <a:off x="2900519" y="5724087"/>
            <a:ext cx="6096000" cy="646331"/>
          </a:xfrm>
          <a:prstGeom prst="rect">
            <a:avLst/>
          </a:prstGeom>
        </p:spPr>
        <p:txBody>
          <a:bodyPr>
            <a:spAutoFit/>
          </a:bodyPr>
          <a:lstStyle/>
          <a:p>
            <a:r>
              <a:rPr lang="en-US" dirty="0"/>
              <a:t>If the exception is not caught in its current "try" block, it will search for a catch block on "higher levels".</a:t>
            </a:r>
          </a:p>
        </p:txBody>
      </p:sp>
    </p:spTree>
    <p:extLst>
      <p:ext uri="{BB962C8B-B14F-4D97-AF65-F5344CB8AC3E}">
        <p14:creationId xmlns:p14="http://schemas.microsoft.com/office/powerpoint/2010/main" val="2462608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 Top Level Exception Handler</a:t>
            </a:r>
          </a:p>
        </p:txBody>
      </p:sp>
      <p:sp>
        <p:nvSpPr>
          <p:cNvPr id="5" name="Slide Number Placeholder 4"/>
          <p:cNvSpPr>
            <a:spLocks noGrp="1"/>
          </p:cNvSpPr>
          <p:nvPr>
            <p:ph type="sldNum" sz="quarter" idx="12"/>
          </p:nvPr>
        </p:nvSpPr>
        <p:spPr/>
        <p:txBody>
          <a:bodyPr/>
          <a:lstStyle/>
          <a:p>
            <a:fld id="{6D22F896-40B5-4ADD-8801-0D06FADFA095}" type="slidenum">
              <a:rPr lang="en-US" smtClean="0"/>
              <a:t>65</a:t>
            </a:fld>
            <a:endParaRPr lang="en-US" dirty="0"/>
          </a:p>
        </p:txBody>
      </p:sp>
      <p:sp>
        <p:nvSpPr>
          <p:cNvPr id="6" name="Rectangle 5"/>
          <p:cNvSpPr/>
          <p:nvPr/>
        </p:nvSpPr>
        <p:spPr>
          <a:xfrm>
            <a:off x="1335110" y="1605379"/>
            <a:ext cx="9943116" cy="3970318"/>
          </a:xfrm>
          <a:prstGeom prst="rect">
            <a:avLst/>
          </a:prstGeom>
        </p:spPr>
        <p:txBody>
          <a:bodyPr wrap="square">
            <a:spAutoFit/>
          </a:bodyPr>
          <a:lstStyle/>
          <a:p>
            <a:r>
              <a:rPr lang="en-US" dirty="0"/>
              <a:t>The </a:t>
            </a:r>
            <a:r>
              <a:rPr lang="en-US" dirty="0" err="1"/>
              <a:t>set_exception_handler</a:t>
            </a:r>
            <a:r>
              <a:rPr lang="en-US" dirty="0"/>
              <a:t>() function sets a user-defined function to handle all uncaught exceptions.</a:t>
            </a:r>
          </a:p>
          <a:p>
            <a:endParaRPr lang="en-US" dirty="0"/>
          </a:p>
          <a:p>
            <a:r>
              <a:rPr lang="en-US" dirty="0"/>
              <a:t>&lt;?</a:t>
            </a:r>
            <a:r>
              <a:rPr lang="en-US" dirty="0" err="1"/>
              <a:t>php</a:t>
            </a:r>
            <a:endParaRPr lang="en-US" dirty="0"/>
          </a:p>
          <a:p>
            <a:r>
              <a:rPr lang="en-US" dirty="0"/>
              <a:t>function </a:t>
            </a:r>
            <a:r>
              <a:rPr lang="en-US" dirty="0" err="1"/>
              <a:t>myException</a:t>
            </a:r>
            <a:r>
              <a:rPr lang="en-US" dirty="0"/>
              <a:t>($exception) {</a:t>
            </a:r>
          </a:p>
          <a:p>
            <a:r>
              <a:rPr lang="en-US" dirty="0"/>
              <a:t>  echo "&lt;b&gt;Exception:&lt;/b&gt; " . $exception-&gt;</a:t>
            </a:r>
            <a:r>
              <a:rPr lang="en-US" dirty="0" err="1"/>
              <a:t>getMessage</a:t>
            </a:r>
            <a:r>
              <a:rPr lang="en-US" dirty="0"/>
              <a:t>();</a:t>
            </a:r>
          </a:p>
          <a:p>
            <a:r>
              <a:rPr lang="en-US" dirty="0"/>
              <a:t>}</a:t>
            </a:r>
          </a:p>
          <a:p>
            <a:endParaRPr lang="en-US" dirty="0"/>
          </a:p>
          <a:p>
            <a:r>
              <a:rPr lang="en-US" dirty="0" err="1"/>
              <a:t>set_exception_handler</a:t>
            </a:r>
            <a:r>
              <a:rPr lang="en-US" dirty="0"/>
              <a:t>('</a:t>
            </a:r>
            <a:r>
              <a:rPr lang="en-US" dirty="0" err="1"/>
              <a:t>myException</a:t>
            </a:r>
            <a:r>
              <a:rPr lang="en-US" dirty="0"/>
              <a:t>');</a:t>
            </a:r>
          </a:p>
          <a:p>
            <a:endParaRPr lang="en-US" dirty="0"/>
          </a:p>
          <a:p>
            <a:r>
              <a:rPr lang="en-US" dirty="0"/>
              <a:t>throw new Exception('Uncaught Exception occurred');</a:t>
            </a:r>
          </a:p>
          <a:p>
            <a:r>
              <a:rPr lang="en-US" dirty="0"/>
              <a:t>?&gt;</a:t>
            </a:r>
          </a:p>
          <a:p>
            <a:r>
              <a:rPr lang="en-US" dirty="0"/>
              <a:t>The output of the code above should be something like this:</a:t>
            </a:r>
          </a:p>
          <a:p>
            <a:endParaRPr lang="en-US" dirty="0"/>
          </a:p>
          <a:p>
            <a:r>
              <a:rPr lang="en-US" dirty="0"/>
              <a:t>Exception: Uncaught Exception occurred</a:t>
            </a:r>
          </a:p>
        </p:txBody>
      </p:sp>
      <p:sp>
        <p:nvSpPr>
          <p:cNvPr id="7" name="Rectangle 6"/>
          <p:cNvSpPr/>
          <p:nvPr/>
        </p:nvSpPr>
        <p:spPr>
          <a:xfrm>
            <a:off x="1927538" y="5606276"/>
            <a:ext cx="6096000" cy="923330"/>
          </a:xfrm>
          <a:prstGeom prst="rect">
            <a:avLst/>
          </a:prstGeom>
        </p:spPr>
        <p:txBody>
          <a:bodyPr>
            <a:spAutoFit/>
          </a:bodyPr>
          <a:lstStyle/>
          <a:p>
            <a:r>
              <a:rPr lang="en-US" dirty="0"/>
              <a:t>In the code above there was no "catch" block. Instead, the top level exception handler triggered. This function should be used to catch uncaught exceptions.</a:t>
            </a:r>
          </a:p>
        </p:txBody>
      </p:sp>
    </p:spTree>
    <p:extLst>
      <p:ext uri="{BB962C8B-B14F-4D97-AF65-F5344CB8AC3E}">
        <p14:creationId xmlns:p14="http://schemas.microsoft.com/office/powerpoint/2010/main" val="77911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exceptions</a:t>
            </a:r>
          </a:p>
        </p:txBody>
      </p:sp>
      <p:sp>
        <p:nvSpPr>
          <p:cNvPr id="3" name="Content Placeholder 2"/>
          <p:cNvSpPr>
            <a:spLocks noGrp="1"/>
          </p:cNvSpPr>
          <p:nvPr>
            <p:ph sz="quarter" idx="13"/>
          </p:nvPr>
        </p:nvSpPr>
        <p:spPr>
          <a:xfrm>
            <a:off x="913774" y="1815922"/>
            <a:ext cx="10363826" cy="3975278"/>
          </a:xfrm>
        </p:spPr>
        <p:txBody>
          <a:bodyPr/>
          <a:lstStyle/>
          <a:p>
            <a:r>
              <a:rPr lang="en-US" dirty="0"/>
              <a:t>Code may be surrounded in a try block, to help catch potential exceptions</a:t>
            </a:r>
          </a:p>
          <a:p>
            <a:r>
              <a:rPr lang="en-US" dirty="0"/>
              <a:t>Each try block or "throw" must have at least one corresponding catch block</a:t>
            </a:r>
          </a:p>
          <a:p>
            <a:r>
              <a:rPr lang="en-US" dirty="0"/>
              <a:t>Multiple catch blocks can be used to catch different classes of exceptions</a:t>
            </a:r>
          </a:p>
          <a:p>
            <a:r>
              <a:rPr lang="en-US" dirty="0"/>
              <a:t>Exceptions can be thrown (or re-thrown) in a catch block within a try block</a:t>
            </a:r>
          </a:p>
          <a:p>
            <a:pPr marL="0" indent="0">
              <a:buNone/>
            </a:pPr>
            <a:endParaRPr lang="en-US" dirty="0" smtClean="0"/>
          </a:p>
          <a:p>
            <a:pPr marL="0" indent="0">
              <a:buNone/>
            </a:pPr>
            <a:r>
              <a:rPr lang="en-US" dirty="0" smtClean="0"/>
              <a:t>A </a:t>
            </a:r>
            <a:r>
              <a:rPr lang="en-US" dirty="0"/>
              <a:t>simple rule: If you throw something, you have to catch it.</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238861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7" y="1416605"/>
            <a:ext cx="8183880" cy="4187952"/>
          </a:xfrm>
          <a:prstGeom prst="rect">
            <a:avLst/>
          </a:prstGeom>
        </p:spPr>
        <p:txBody>
          <a:bodyPr>
            <a:normAutofit fontScale="92500" lnSpcReduction="20000"/>
          </a:bodyPr>
          <a:lstStyle/>
          <a:p>
            <a:pPr marL="0" indent="0">
              <a:buNone/>
            </a:pPr>
            <a:r>
              <a:rPr lang="en-US" dirty="0"/>
              <a: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a:t>
            </a:r>
            <a:r>
              <a:rPr lang="en-US" dirty="0" err="1"/>
              <a:t>php</a:t>
            </a:r>
            <a:endParaRPr lang="en-US" dirty="0"/>
          </a:p>
          <a:p>
            <a:pPr marL="0" indent="0">
              <a:buNone/>
            </a:pPr>
            <a:r>
              <a:rPr lang="en-US" dirty="0"/>
              <a:t>echo "The time is " . date("h:i:sa");</a:t>
            </a:r>
          </a:p>
          <a:p>
            <a:pPr marL="0" indent="0">
              <a:buNone/>
            </a:pPr>
            <a:r>
              <a:rPr lang="en-US" dirty="0"/>
              <a:t>?&gt;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03809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68587" y="1159028"/>
            <a:ext cx="8183880" cy="4187952"/>
          </a:xfrm>
          <a:prstGeom prst="rect">
            <a:avLst/>
          </a:prstGeom>
        </p:spPr>
        <p:txBody>
          <a:bodyPr>
            <a:noAutofit/>
          </a:bodyPr>
          <a:lstStyle/>
          <a:p>
            <a:pPr marL="0" indent="0">
              <a:buNone/>
            </a:pPr>
            <a:r>
              <a:rPr lang="en-US" sz="1800" dirty="0"/>
              <a:t>&lt;!DOCTYPE html&gt;</a:t>
            </a:r>
          </a:p>
          <a:p>
            <a:pPr marL="0" indent="0">
              <a:buNone/>
            </a:pPr>
            <a:r>
              <a:rPr lang="en-US" sz="1800" dirty="0"/>
              <a:t>&lt;html&gt;</a:t>
            </a:r>
          </a:p>
          <a:p>
            <a:pPr marL="0" indent="0">
              <a:buNone/>
            </a:pPr>
            <a:r>
              <a:rPr lang="en-US" sz="1800" dirty="0"/>
              <a:t>&lt;body&gt;</a:t>
            </a:r>
          </a:p>
          <a:p>
            <a:pPr marL="0" indent="0">
              <a:buNone/>
            </a:pPr>
            <a:endParaRPr lang="en-US" sz="1800" dirty="0"/>
          </a:p>
          <a:p>
            <a:pPr marL="0" indent="0">
              <a:buNone/>
            </a:pPr>
            <a:r>
              <a:rPr lang="en-US" sz="1800" dirty="0"/>
              <a:t>&lt;?</a:t>
            </a:r>
            <a:r>
              <a:rPr lang="en-US" sz="1800" dirty="0" err="1"/>
              <a:t>php</a:t>
            </a:r>
            <a:endParaRPr lang="en-US" sz="1800" dirty="0"/>
          </a:p>
          <a:p>
            <a:pPr marL="0" indent="0">
              <a:buNone/>
            </a:pPr>
            <a:r>
              <a:rPr lang="en-US" sz="1800" dirty="0" err="1"/>
              <a:t>date_default_timezone_set</a:t>
            </a:r>
            <a:r>
              <a:rPr lang="en-US" sz="1800" dirty="0"/>
              <a:t>("America/</a:t>
            </a:r>
            <a:r>
              <a:rPr lang="en-US" sz="1800" dirty="0" err="1"/>
              <a:t>New_York</a:t>
            </a:r>
            <a:r>
              <a:rPr lang="en-US" sz="1800" dirty="0"/>
              <a:t>");</a:t>
            </a:r>
          </a:p>
          <a:p>
            <a:pPr marL="0" indent="0">
              <a:buNone/>
            </a:pPr>
            <a:r>
              <a:rPr lang="en-US" sz="1800" dirty="0"/>
              <a:t>echo "The time is " . date("h:i:sa");</a:t>
            </a:r>
          </a:p>
          <a:p>
            <a:pPr marL="0" indent="0">
              <a:buNone/>
            </a:pPr>
            <a:r>
              <a:rPr lang="en-US" sz="1800" dirty="0"/>
              <a:t>?&gt;</a:t>
            </a:r>
          </a:p>
          <a:p>
            <a:pPr marL="0" indent="0">
              <a:buNone/>
            </a:pPr>
            <a:endParaRPr lang="en-US" sz="1800" dirty="0"/>
          </a:p>
          <a:p>
            <a:pPr marL="0" indent="0">
              <a:buNone/>
            </a:pPr>
            <a:r>
              <a:rPr lang="en-US" sz="1800" dirty="0"/>
              <a:t>&lt;/body&gt;</a:t>
            </a:r>
          </a:p>
          <a:p>
            <a:pPr marL="0" indent="0">
              <a:buNone/>
            </a:pPr>
            <a:r>
              <a:rPr lang="en-US" sz="1800" dirty="0"/>
              <a:t>&lt;/html&gt;</a:t>
            </a:r>
          </a:p>
        </p:txBody>
      </p:sp>
    </p:spTree>
    <p:extLst>
      <p:ext uri="{BB962C8B-B14F-4D97-AF65-F5344CB8AC3E}">
        <p14:creationId xmlns:p14="http://schemas.microsoft.com/office/powerpoint/2010/main" val="232219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98159"/>
          </a:xfrm>
        </p:spPr>
        <p:txBody>
          <a:bodyPr>
            <a:normAutofit/>
          </a:bodyPr>
          <a:lstStyle/>
          <a:p>
            <a:r>
              <a:rPr lang="en-US" dirty="0"/>
              <a:t>Create a Date With PHP </a:t>
            </a:r>
            <a:r>
              <a:rPr lang="en-US" dirty="0" err="1"/>
              <a:t>mktime</a:t>
            </a:r>
            <a:r>
              <a:rPr lang="en-US" dirty="0"/>
              <a:t>()</a:t>
            </a:r>
          </a:p>
        </p:txBody>
      </p:sp>
      <p:sp>
        <p:nvSpPr>
          <p:cNvPr id="3" name="Content Placeholder 2"/>
          <p:cNvSpPr>
            <a:spLocks noGrp="1"/>
          </p:cNvSpPr>
          <p:nvPr>
            <p:ph idx="4294967295"/>
          </p:nvPr>
        </p:nvSpPr>
        <p:spPr>
          <a:xfrm>
            <a:off x="1300766" y="1519706"/>
            <a:ext cx="8910034" cy="3966693"/>
          </a:xfrm>
          <a:prstGeom prst="rect">
            <a:avLst/>
          </a:prstGeom>
        </p:spPr>
        <p:txBody>
          <a:bodyPr>
            <a:noAutofit/>
          </a:bodyPr>
          <a:lstStyle/>
          <a:p>
            <a:pPr marL="0" indent="0">
              <a:buNone/>
            </a:pPr>
            <a:r>
              <a:rPr lang="en-US" sz="1800" dirty="0"/>
              <a:t>Syntax</a:t>
            </a:r>
          </a:p>
          <a:p>
            <a:pPr marL="0" indent="0">
              <a:buNone/>
            </a:pPr>
            <a:r>
              <a:rPr lang="en-US" sz="1800" dirty="0" smtClean="0"/>
              <a:t>  </a:t>
            </a:r>
            <a:r>
              <a:rPr lang="en-US" sz="1800" dirty="0" err="1" smtClean="0"/>
              <a:t>mktime</a:t>
            </a:r>
            <a:r>
              <a:rPr lang="en-US" sz="1800" dirty="0" smtClean="0"/>
              <a:t>(</a:t>
            </a:r>
            <a:r>
              <a:rPr lang="en-US" sz="1800" i="1" dirty="0" err="1" smtClean="0"/>
              <a:t>hour,minute,second,month,day,year</a:t>
            </a:r>
            <a:r>
              <a:rPr lang="en-US" sz="1800" dirty="0" smtClean="0"/>
              <a:t>)</a:t>
            </a:r>
          </a:p>
          <a:p>
            <a:pPr marL="0" indent="0">
              <a:buNone/>
            </a:pPr>
            <a:endParaRPr lang="en-US" sz="1800" dirty="0"/>
          </a:p>
          <a:p>
            <a:pPr marL="0" indent="0">
              <a:buNone/>
            </a:pPr>
            <a:r>
              <a:rPr lang="en-US" sz="1800" dirty="0"/>
              <a:t>&lt;!DOCTYPE html&gt;</a:t>
            </a:r>
            <a:br>
              <a:rPr lang="en-US" sz="1800" dirty="0"/>
            </a:br>
            <a:r>
              <a:rPr lang="en-US" sz="1800" dirty="0"/>
              <a:t>&lt;html&gt;</a:t>
            </a:r>
            <a:br>
              <a:rPr lang="en-US" sz="1800" dirty="0"/>
            </a:br>
            <a:r>
              <a:rPr lang="en-US" sz="1800" dirty="0"/>
              <a:t>&lt;body&gt;</a:t>
            </a:r>
            <a:br>
              <a:rPr lang="en-US" sz="1800" dirty="0"/>
            </a:br>
            <a:r>
              <a:rPr lang="en-US" sz="1800" dirty="0"/>
              <a:t/>
            </a:r>
            <a:br>
              <a:rPr lang="en-US" sz="1800" dirty="0"/>
            </a:br>
            <a:r>
              <a:rPr lang="en-US" sz="1800" dirty="0"/>
              <a:t>&lt;?</a:t>
            </a:r>
            <a:r>
              <a:rPr lang="en-US" sz="1800" dirty="0" err="1"/>
              <a:t>php</a:t>
            </a:r>
            <a:r>
              <a:rPr lang="en-US" sz="1800" dirty="0"/>
              <a:t/>
            </a:r>
            <a:br>
              <a:rPr lang="en-US" sz="1800" dirty="0"/>
            </a:br>
            <a:r>
              <a:rPr lang="en-US" sz="1800" dirty="0"/>
              <a:t>$d=</a:t>
            </a:r>
            <a:r>
              <a:rPr lang="en-US" sz="1800" dirty="0" err="1"/>
              <a:t>mktime</a:t>
            </a:r>
            <a:r>
              <a:rPr lang="en-US" sz="1800" dirty="0"/>
              <a:t>(11, 14, 54, 8, 12, 2014);</a:t>
            </a:r>
            <a:br>
              <a:rPr lang="en-US" sz="1800" dirty="0"/>
            </a:br>
            <a:r>
              <a:rPr lang="en-US" sz="1800" dirty="0"/>
              <a:t>echo "Created date is " . date("Y-m-d h:i:sa", $d);</a:t>
            </a:r>
            <a:br>
              <a:rPr lang="en-US" sz="1800" dirty="0"/>
            </a:br>
            <a:r>
              <a:rPr lang="en-US" sz="1800" dirty="0"/>
              <a:t>?&gt;</a:t>
            </a:r>
            <a:br>
              <a:rPr lang="en-US" sz="1800" dirty="0"/>
            </a:br>
            <a:r>
              <a:rPr lang="en-US" sz="1800" dirty="0"/>
              <a:t/>
            </a:r>
            <a:br>
              <a:rPr lang="en-US" sz="1800" dirty="0"/>
            </a:br>
            <a:r>
              <a:rPr lang="en-US" sz="1800" dirty="0"/>
              <a:t>&lt;/body&gt;</a:t>
            </a:r>
            <a:br>
              <a:rPr lang="en-US" sz="1800" dirty="0"/>
            </a:br>
            <a:r>
              <a:rPr lang="en-US" sz="1800" dirty="0"/>
              <a:t>&lt;/html&gt;</a:t>
            </a:r>
          </a:p>
        </p:txBody>
      </p:sp>
    </p:spTree>
    <p:extLst>
      <p:ext uri="{BB962C8B-B14F-4D97-AF65-F5344CB8AC3E}">
        <p14:creationId xmlns:p14="http://schemas.microsoft.com/office/powerpoint/2010/main" val="25366789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1272</TotalTime>
  <Words>4250</Words>
  <Application>Microsoft Office PowerPoint</Application>
  <PresentationFormat>Widescreen</PresentationFormat>
  <Paragraphs>577</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Consolas</vt:lpstr>
      <vt:lpstr>Consolas</vt:lpstr>
      <vt:lpstr>Times New Roman</vt:lpstr>
      <vt:lpstr>Tw Cen MT</vt:lpstr>
      <vt:lpstr>Droplet</vt:lpstr>
      <vt:lpstr>PHP</vt:lpstr>
      <vt:lpstr>PHP 5 Date and Time</vt:lpstr>
      <vt:lpstr>PowerPoint Presentation</vt:lpstr>
      <vt:lpstr>PowerPoint Presentation</vt:lpstr>
      <vt:lpstr>PowerPoint Presentation</vt:lpstr>
      <vt:lpstr>PowerPoint Presentation</vt:lpstr>
      <vt:lpstr>PowerPoint Presentation</vt:lpstr>
      <vt:lpstr>PowerPoint Presentation</vt:lpstr>
      <vt:lpstr>Create a Date With PHP mktime()</vt:lpstr>
      <vt:lpstr>Create a Date From a String With PHP strtotime()</vt:lpstr>
      <vt:lpstr>PowerPoint Presentation</vt:lpstr>
      <vt:lpstr>PowerPoint Presentation</vt:lpstr>
      <vt:lpstr>PowerPoint Presentation</vt:lpstr>
      <vt:lpstr>PHP include and require Statements</vt:lpstr>
      <vt:lpstr>PowerPoint Presentation</vt:lpstr>
      <vt:lpstr>PowerPoint Presentation</vt:lpstr>
      <vt:lpstr>include</vt:lpstr>
      <vt:lpstr>require </vt:lpstr>
      <vt:lpstr>PHP Manipulating Files</vt:lpstr>
      <vt:lpstr>PHP File Open/Read/Close</vt:lpstr>
      <vt:lpstr>PowerPoint Presentation</vt:lpstr>
      <vt:lpstr>PHP Read Single Line - fgets()</vt:lpstr>
      <vt:lpstr>PHP Check End-Of-File - feof()</vt:lpstr>
      <vt:lpstr>PHP Read Single Character - fgetc()</vt:lpstr>
      <vt:lpstr>PHP File Create/Write</vt:lpstr>
      <vt:lpstr>PHP File Upload </vt:lpstr>
      <vt:lpstr>Create The HTML Form</vt:lpstr>
      <vt:lpstr>Create The Upload File PHP Script</vt:lpstr>
      <vt:lpstr>Check if File Already Exists</vt:lpstr>
      <vt:lpstr>Limit File Size</vt:lpstr>
      <vt:lpstr>Limit File Type</vt:lpstr>
      <vt:lpstr>Complete Upload File PHP Script</vt:lpstr>
      <vt:lpstr>PHP Error Handling</vt:lpstr>
      <vt:lpstr>PHP Error Handling</vt:lpstr>
      <vt:lpstr>Basic Error Handling: Using the die() function</vt:lpstr>
      <vt:lpstr>Basic Error Handling: Using the die() function</vt:lpstr>
      <vt:lpstr>Creating a Custom Error Handler</vt:lpstr>
      <vt:lpstr>error_function</vt:lpstr>
      <vt:lpstr>Error Report levels</vt:lpstr>
      <vt:lpstr>Now lets create a function to handle errors:</vt:lpstr>
      <vt:lpstr>Set Error Handler</vt:lpstr>
      <vt:lpstr>Example</vt:lpstr>
      <vt:lpstr>Trigger an Error</vt:lpstr>
      <vt:lpstr>Trigger an Error</vt:lpstr>
      <vt:lpstr>In this example an E_USER_WARNING occurs if the "test" variable is bigger than "1". If an E_USER_WARNING occurs we will use our custom error handler and end the script:</vt:lpstr>
      <vt:lpstr>Error Logging</vt:lpstr>
      <vt:lpstr>Send an Error Message by E-Mail</vt:lpstr>
      <vt:lpstr>PHP Exception Handling</vt:lpstr>
      <vt:lpstr>What is an Exception</vt:lpstr>
      <vt:lpstr>PowerPoint Presentation</vt:lpstr>
      <vt:lpstr>We will show different error handling methods: </vt:lpstr>
      <vt:lpstr>Basic Use of Exceptions</vt:lpstr>
      <vt:lpstr>Try, throw and catch</vt:lpstr>
      <vt:lpstr>PowerPoint Presentation</vt:lpstr>
      <vt:lpstr>Example explained:</vt:lpstr>
      <vt:lpstr>Creating a Custom Exception Class</vt:lpstr>
      <vt:lpstr>PowerPoint Presentation</vt:lpstr>
      <vt:lpstr>Example explained:</vt:lpstr>
      <vt:lpstr>Multiple Exceptions</vt:lpstr>
      <vt:lpstr>PowerPoint Presentation</vt:lpstr>
      <vt:lpstr>Example explained:</vt:lpstr>
      <vt:lpstr>Re-throwing Exceptions</vt:lpstr>
      <vt:lpstr>PowerPoint Presentation</vt:lpstr>
      <vt:lpstr>Example explained</vt:lpstr>
      <vt:lpstr>Set a Top Level Exception Handler</vt:lpstr>
      <vt:lpstr>Rules for exceptions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236</cp:revision>
  <dcterms:created xsi:type="dcterms:W3CDTF">2016-09-28T22:10:40Z</dcterms:created>
  <dcterms:modified xsi:type="dcterms:W3CDTF">2017-02-16T12:00:42Z</dcterms:modified>
</cp:coreProperties>
</file>