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2"/>
  </p:notesMasterIdLst>
  <p:handoutMasterIdLst>
    <p:handoutMasterId r:id="rId23"/>
  </p:handout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9" r:id="rId14"/>
    <p:sldId id="270" r:id="rId15"/>
    <p:sldId id="268" r:id="rId16"/>
    <p:sldId id="271" r:id="rId17"/>
    <p:sldId id="272"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2493C1-E99E-4515-AA5C-800C91673DCD}" type="datetimeFigureOut">
              <a:rPr lang="en-US" smtClean="0"/>
              <a:t>7/21/2018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7F9560-2CB9-4863-BCAC-5F40877D39A0}" type="slidenum">
              <a:rPr lang="en-US" smtClean="0"/>
              <a:t>‹#›</a:t>
            </a:fld>
            <a:endParaRPr lang="en-US"/>
          </a:p>
        </p:txBody>
      </p:sp>
    </p:spTree>
    <p:extLst>
      <p:ext uri="{BB962C8B-B14F-4D97-AF65-F5344CB8AC3E}">
        <p14:creationId xmlns:p14="http://schemas.microsoft.com/office/powerpoint/2010/main" val="13731243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278A8-C800-422B-84A2-75D77C9DA070}" type="datetimeFigureOut">
              <a:rPr lang="en-US" smtClean="0"/>
              <a:t>7/21/2018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DEA7E1-093C-45EC-B332-8453E08DEA03}" type="slidenum">
              <a:rPr lang="en-US" smtClean="0"/>
              <a:t>‹#›</a:t>
            </a:fld>
            <a:endParaRPr lang="en-US"/>
          </a:p>
        </p:txBody>
      </p:sp>
    </p:spTree>
    <p:extLst>
      <p:ext uri="{BB962C8B-B14F-4D97-AF65-F5344CB8AC3E}">
        <p14:creationId xmlns:p14="http://schemas.microsoft.com/office/powerpoint/2010/main" val="158979094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F05789-7FDB-422F-8C69-BA4E02FD97C5}" type="datetime1">
              <a:rPr lang="en-US" smtClean="0"/>
              <a:t>7/21/2018</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C4E8F1-F231-40D2-A94A-68209C1FC7E6}" type="datetime1">
              <a:rPr lang="en-US" smtClean="0"/>
              <a:t>7/21/2018</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35AE7-36C1-4948-B52B-5466A2DEFEBD}" type="datetime1">
              <a:rPr lang="en-US" smtClean="0"/>
              <a:t>7/21/2018</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15BC0D-7F63-48AF-9F58-507A71BC91E6}" type="datetime1">
              <a:rPr lang="en-US" smtClean="0"/>
              <a:t>7/21/2018</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FCF121-54C3-45E0-B27F-231AD2D798BC}" type="datetime1">
              <a:rPr lang="en-US" smtClean="0"/>
              <a:t>7/21/2018</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4190023-CB92-4069-B914-B6440132CCEE}" type="datetime1">
              <a:rPr lang="en-US" smtClean="0"/>
              <a:t>7/21/2018</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EF69750-52C9-43CD-905A-DACA4FC954F6}" type="datetime1">
              <a:rPr lang="en-US" smtClean="0"/>
              <a:t>7/21/2018</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1B7F8F-32BE-4CC5-A645-99E2994335C1}" type="datetime1">
              <a:rPr lang="en-US" smtClean="0"/>
              <a:t>7/21/2018</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2BC7F6-D40C-4120-9460-AF38D8C21553}" type="datetime1">
              <a:rPr lang="en-US" smtClean="0"/>
              <a:t>7/21/2018</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1752600"/>
            <a:ext cx="10363826" cy="403859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6D5611C-AAA1-46E8-BAAC-05C6D75874CC}" type="datetime1">
              <a:rPr lang="en-US" smtClean="0"/>
              <a:t>7/21/2018</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2BCDE-4E41-4D10-A5D3-0A3363400E33}" type="datetime1">
              <a:rPr lang="en-US" smtClean="0"/>
              <a:t>7/21/2018</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A15121-D063-4687-ADD5-BF055C327E9C}" type="datetime1">
              <a:rPr lang="en-US" smtClean="0"/>
              <a:t>7/21/2018</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99097-B0EE-4B17-B674-31A3AC8C5E7A}" type="datetime1">
              <a:rPr lang="en-US" smtClean="0"/>
              <a:t>7/21/2018</a:t>
            </a:fld>
            <a:endParaRPr lang="en-US" dirty="0"/>
          </a:p>
        </p:txBody>
      </p:sp>
      <p:sp>
        <p:nvSpPr>
          <p:cNvPr id="8" name="Footer Placeholder 7"/>
          <p:cNvSpPr>
            <a:spLocks noGrp="1"/>
          </p:cNvSpPr>
          <p:nvPr>
            <p:ph type="ftr" sz="quarter" idx="11"/>
          </p:nvPr>
        </p:nvSpPr>
        <p:spPr/>
        <p:txBody>
          <a:bodyPr/>
          <a:lstStyle/>
          <a:p>
            <a:r>
              <a:rPr lang="en-US" smtClean="0"/>
              <a:t>Made by : Eng. Doaa M. Abd Elfatah</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D0154C-F50F-48C3-972A-50B71948BE17}" type="datetime1">
              <a:rPr lang="en-US" smtClean="0"/>
              <a:t>7/21/2018</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324FAD8-A3BF-4C3B-9039-F494A46C2F71}" type="datetime1">
              <a:rPr lang="en-US" smtClean="0"/>
              <a:t>7/21/2018</a:t>
            </a:fld>
            <a:endParaRPr lang="en-US" dirty="0"/>
          </a:p>
        </p:txBody>
      </p:sp>
      <p:sp>
        <p:nvSpPr>
          <p:cNvPr id="3" name="Footer Placeholder 2"/>
          <p:cNvSpPr>
            <a:spLocks noGrp="1"/>
          </p:cNvSpPr>
          <p:nvPr>
            <p:ph type="ftr" sz="quarter" idx="11"/>
          </p:nvPr>
        </p:nvSpPr>
        <p:spPr/>
        <p:txBody>
          <a:bodyPr/>
          <a:lstStyle/>
          <a:p>
            <a:r>
              <a:rPr lang="en-US" smtClean="0"/>
              <a:t>Made by : Eng. Doaa M. Abd Elfatah</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7B123C-9877-47F0-BDF9-E319F72C823D}" type="datetime1">
              <a:rPr lang="en-US" smtClean="0"/>
              <a:t>7/21/2018</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920F2-370E-4258-9B51-85100DCF37E6}" type="datetime1">
              <a:rPr lang="en-US" smtClean="0"/>
              <a:t>7/21/2018</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gi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95628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13775" y="1701801"/>
            <a:ext cx="10364452" cy="4089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AC9F599-EA41-4BE3-9D37-E65905C53ACB}" type="datetime1">
              <a:rPr lang="en-US" smtClean="0"/>
              <a:t>7/21/2018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smtClean="0"/>
              <a:t>Made by : Eng. Doaa M. Abd Elfatah</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pic>
        <p:nvPicPr>
          <p:cNvPr id="9" name="Picture 8" descr="animated_elephant.gif"/>
          <p:cNvPicPr>
            <a:picLocks noChangeAspect="1"/>
          </p:cNvPicPr>
          <p:nvPr userDrawn="1"/>
        </p:nvPicPr>
        <p:blipFill>
          <a:blip r:embed="rId20"/>
          <a:stretch>
            <a:fillRect/>
          </a:stretch>
        </p:blipFill>
        <p:spPr>
          <a:xfrm>
            <a:off x="11248717" y="152400"/>
            <a:ext cx="933450" cy="571500"/>
          </a:xfrm>
          <a:prstGeom prst="rect">
            <a:avLst/>
          </a:prstGeom>
        </p:spPr>
      </p:pic>
      <p:pic>
        <p:nvPicPr>
          <p:cNvPr id="10" name="Picture 9" descr="php_logo.gif"/>
          <p:cNvPicPr>
            <a:picLocks noChangeAspect="1"/>
          </p:cNvPicPr>
          <p:nvPr userDrawn="1"/>
        </p:nvPicPr>
        <p:blipFill>
          <a:blip r:embed="rId21"/>
          <a:stretch>
            <a:fillRect/>
          </a:stretch>
        </p:blipFill>
        <p:spPr>
          <a:xfrm>
            <a:off x="342274" y="237518"/>
            <a:ext cx="1143000" cy="609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ctr" defTabSz="914400" rtl="0" eaLnBrk="1" latinLnBrk="0" hangingPunct="1">
        <a:lnSpc>
          <a:spcPct val="90000"/>
        </a:lnSpc>
        <a:spcBef>
          <a:spcPct val="0"/>
        </a:spcBef>
        <a:buNone/>
        <a:defRPr sz="3600" kern="1200" cap="none"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PHP</a:t>
            </a:r>
            <a:endParaRPr lang="en-US" dirty="0"/>
          </a:p>
        </p:txBody>
      </p:sp>
      <p:sp>
        <p:nvSpPr>
          <p:cNvPr id="3" name="Subtitle 2"/>
          <p:cNvSpPr>
            <a:spLocks noGrp="1"/>
          </p:cNvSpPr>
          <p:nvPr>
            <p:ph type="subTitle" idx="1"/>
          </p:nvPr>
        </p:nvSpPr>
        <p:spPr/>
        <p:txBody>
          <a:bodyPr/>
          <a:lstStyle/>
          <a:p>
            <a:r>
              <a:rPr lang="en-US" dirty="0" smtClean="0"/>
              <a:t>Made by: Eng. </a:t>
            </a:r>
            <a:r>
              <a:rPr lang="en-US" dirty="0" err="1" smtClean="0"/>
              <a:t>Doaa</a:t>
            </a:r>
            <a:r>
              <a:rPr lang="en-US" dirty="0" smtClean="0"/>
              <a:t> </a:t>
            </a:r>
            <a:r>
              <a:rPr lang="en-US" dirty="0" err="1" smtClean="0"/>
              <a:t>M.Abd</a:t>
            </a:r>
            <a:r>
              <a:rPr lang="en-US" dirty="0" smtClean="0"/>
              <a:t> </a:t>
            </a:r>
            <a:r>
              <a:rPr lang="en-US" dirty="0" err="1" smtClean="0"/>
              <a:t>Elfatah</a:t>
            </a:r>
            <a:endParaRPr lang="en-US" dirty="0" smtClean="0"/>
          </a:p>
        </p:txBody>
      </p:sp>
    </p:spTree>
    <p:extLst>
      <p:ext uri="{BB962C8B-B14F-4D97-AF65-F5344CB8AC3E}">
        <p14:creationId xmlns:p14="http://schemas.microsoft.com/office/powerpoint/2010/main" val="3682868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Execute Query</a:t>
            </a:r>
            <a:br>
              <a:rPr lang="en-US" dirty="0"/>
            </a:br>
            <a:r>
              <a:rPr lang="en-US" dirty="0"/>
              <a:t>Example (PDO)</a:t>
            </a:r>
          </a:p>
        </p:txBody>
      </p:sp>
      <p:sp>
        <p:nvSpPr>
          <p:cNvPr id="3" name="Content Placeholder 2"/>
          <p:cNvSpPr>
            <a:spLocks noGrp="1"/>
          </p:cNvSpPr>
          <p:nvPr>
            <p:ph sz="quarter" idx="13"/>
          </p:nvPr>
        </p:nvSpPr>
        <p:spPr/>
        <p:txBody>
          <a:bodyPr>
            <a:noAutofit/>
          </a:bodyPr>
          <a:lstStyle/>
          <a:p>
            <a:pPr marL="0" indent="0">
              <a:buNone/>
            </a:pPr>
            <a:r>
              <a:rPr lang="en-US" sz="1400" dirty="0">
                <a:solidFill>
                  <a:srgbClr val="FF0000"/>
                </a:solidFill>
                <a:latin typeface="Consolas" panose="020B0609020204030204" pitchFamily="49" charset="0"/>
              </a:rPr>
              <a:t>&lt;?</a:t>
            </a:r>
            <a:r>
              <a:rPr lang="en-US" sz="1400" dirty="0" err="1">
                <a:solidFill>
                  <a:srgbClr val="FF0000"/>
                </a:solidFill>
                <a:latin typeface="Consolas" panose="020B0609020204030204" pitchFamily="49" charset="0"/>
              </a:rPr>
              <a:t>php</a:t>
            </a:r>
            <a:r>
              <a:rPr lang="en-US" sz="1400" dirty="0"/>
              <a:t/>
            </a:r>
            <a:br>
              <a:rPr lang="en-US" sz="1400" dirty="0"/>
            </a:b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servername</a:t>
            </a:r>
            <a:r>
              <a:rPr lang="en-US" sz="1400" dirty="0">
                <a:solidFill>
                  <a:srgbClr val="000000"/>
                </a:solidFill>
                <a:latin typeface="Consolas" panose="020B0609020204030204" pitchFamily="49" charset="0"/>
              </a:rPr>
              <a:t> = </a:t>
            </a:r>
            <a:r>
              <a:rPr lang="en-US" sz="1400" dirty="0">
                <a:solidFill>
                  <a:srgbClr val="A52A2A"/>
                </a:solidFill>
                <a:latin typeface="Consolas" panose="020B0609020204030204" pitchFamily="49" charset="0"/>
              </a:rPr>
              <a:t>"localhost</a:t>
            </a:r>
            <a:r>
              <a:rPr lang="en-US" sz="1400" dirty="0" smtClean="0">
                <a:solidFill>
                  <a:srgbClr val="A52A2A"/>
                </a:solidFill>
                <a:latin typeface="Consolas" panose="020B0609020204030204" pitchFamily="49" charset="0"/>
              </a:rPr>
              <a:t>"</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username = </a:t>
            </a:r>
            <a:r>
              <a:rPr lang="en-US" sz="1400" dirty="0">
                <a:solidFill>
                  <a:srgbClr val="A52A2A"/>
                </a:solidFill>
                <a:latin typeface="Consolas" panose="020B0609020204030204" pitchFamily="49" charset="0"/>
              </a:rPr>
              <a:t>"username</a:t>
            </a:r>
            <a:r>
              <a:rPr lang="en-US" sz="1400" dirty="0" smtClean="0">
                <a:solidFill>
                  <a:srgbClr val="A52A2A"/>
                </a:solidFill>
                <a:latin typeface="Consolas" panose="020B0609020204030204" pitchFamily="49" charset="0"/>
              </a:rPr>
              <a:t>"</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password = </a:t>
            </a:r>
            <a:r>
              <a:rPr lang="en-US" sz="1400" dirty="0">
                <a:solidFill>
                  <a:srgbClr val="A52A2A"/>
                </a:solidFill>
                <a:latin typeface="Consolas" panose="020B0609020204030204" pitchFamily="49" charset="0"/>
              </a:rPr>
              <a:t>"password"</a:t>
            </a:r>
            <a:r>
              <a:rPr lang="en-US" sz="1400" dirty="0">
                <a:solidFill>
                  <a:srgbClr val="000000"/>
                </a:solidFill>
                <a:latin typeface="Consolas" panose="020B0609020204030204" pitchFamily="49" charset="0"/>
              </a:rPr>
              <a:t>;</a:t>
            </a:r>
            <a:r>
              <a:rPr lang="en-US" sz="1400" dirty="0"/>
              <a:t/>
            </a:r>
            <a:br>
              <a:rPr lang="en-US" sz="1400" dirty="0"/>
            </a:br>
            <a:r>
              <a:rPr lang="en-US" sz="1400" dirty="0"/>
              <a:t/>
            </a:r>
            <a:br>
              <a:rPr lang="en-US" sz="1400" dirty="0"/>
            </a:br>
            <a:r>
              <a:rPr lang="en-US" sz="1400" dirty="0">
                <a:solidFill>
                  <a:srgbClr val="0000CD"/>
                </a:solidFill>
                <a:latin typeface="Consolas" panose="020B0609020204030204" pitchFamily="49" charset="0"/>
              </a:rPr>
              <a:t>try</a:t>
            </a:r>
            <a:r>
              <a:rPr lang="en-US" sz="1400" dirty="0">
                <a:solidFill>
                  <a:srgbClr val="000000"/>
                </a:solidFill>
                <a:latin typeface="Consolas" panose="020B0609020204030204" pitchFamily="49" charset="0"/>
              </a:rPr>
              <a:t> {</a:t>
            </a:r>
            <a:r>
              <a:rPr lang="en-US" sz="1400" dirty="0"/>
              <a:t/>
            </a:r>
            <a:br>
              <a:rPr lang="en-US" sz="1400" dirty="0"/>
            </a:br>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 $conn = </a:t>
            </a:r>
            <a:r>
              <a:rPr lang="en-US" sz="1400" dirty="0" smtClean="0">
                <a:solidFill>
                  <a:srgbClr val="0000CD"/>
                </a:solidFill>
                <a:latin typeface="Consolas" panose="020B0609020204030204" pitchFamily="49" charset="0"/>
              </a:rPr>
              <a:t>new</a:t>
            </a:r>
            <a:r>
              <a:rPr lang="en-US" sz="1400" dirty="0" smtClean="0">
                <a:solidFill>
                  <a:srgbClr val="000000"/>
                </a:solidFill>
                <a:latin typeface="Consolas" panose="020B0609020204030204" pitchFamily="49" charset="0"/>
              </a:rPr>
              <a:t> PDO(</a:t>
            </a:r>
            <a:r>
              <a:rPr lang="en-US" sz="1400" dirty="0" smtClean="0">
                <a:solidFill>
                  <a:srgbClr val="A52A2A"/>
                </a:solidFill>
                <a:latin typeface="Consolas" panose="020B0609020204030204" pitchFamily="49" charset="0"/>
              </a:rPr>
              <a:t>"</a:t>
            </a:r>
            <a:r>
              <a:rPr lang="en-US" sz="1400" dirty="0" err="1" smtClean="0">
                <a:solidFill>
                  <a:srgbClr val="A52A2A"/>
                </a:solidFill>
                <a:latin typeface="Consolas" panose="020B0609020204030204" pitchFamily="49" charset="0"/>
              </a:rPr>
              <a:t>mysql:host</a:t>
            </a:r>
            <a:r>
              <a:rPr lang="en-US" sz="1400" dirty="0" smtClean="0">
                <a:solidFill>
                  <a:srgbClr val="A52A2A"/>
                </a:solidFill>
                <a:latin typeface="Consolas" panose="020B0609020204030204" pitchFamily="49" charset="0"/>
              </a:rPr>
              <a:t>=$</a:t>
            </a:r>
            <a:r>
              <a:rPr lang="en-US" sz="1400" dirty="0" err="1" smtClean="0">
                <a:solidFill>
                  <a:srgbClr val="A52A2A"/>
                </a:solidFill>
                <a:latin typeface="Consolas" panose="020B0609020204030204" pitchFamily="49" charset="0"/>
              </a:rPr>
              <a:t>servername;dbname</a:t>
            </a:r>
            <a:r>
              <a:rPr lang="en-US" sz="1400" dirty="0" smtClean="0">
                <a:solidFill>
                  <a:srgbClr val="A52A2A"/>
                </a:solidFill>
                <a:latin typeface="Consolas" panose="020B0609020204030204" pitchFamily="49" charset="0"/>
              </a:rPr>
              <a:t>=</a:t>
            </a:r>
            <a:r>
              <a:rPr lang="en-US" sz="1400" dirty="0" err="1" smtClean="0">
                <a:solidFill>
                  <a:srgbClr val="A52A2A"/>
                </a:solidFill>
                <a:latin typeface="Consolas" panose="020B0609020204030204" pitchFamily="49" charset="0"/>
              </a:rPr>
              <a:t>myDB</a:t>
            </a:r>
            <a:r>
              <a:rPr lang="en-US" sz="1400" dirty="0" smtClean="0">
                <a:solidFill>
                  <a:srgbClr val="A52A2A"/>
                </a:solidFill>
                <a:latin typeface="Consolas" panose="020B0609020204030204" pitchFamily="49" charset="0"/>
              </a:rPr>
              <a:t>"</a:t>
            </a:r>
            <a:r>
              <a:rPr lang="en-US" sz="1400" dirty="0" smtClean="0">
                <a:solidFill>
                  <a:srgbClr val="000000"/>
                </a:solidFill>
                <a:latin typeface="Consolas" panose="020B0609020204030204" pitchFamily="49" charset="0"/>
              </a:rPr>
              <a:t>, $username, $password);</a:t>
            </a:r>
            <a:r>
              <a:rPr lang="en-US" sz="1400" dirty="0" smtClean="0"/>
              <a:t/>
            </a:r>
            <a:br>
              <a:rPr lang="en-US" sz="1400" dirty="0" smtClean="0"/>
            </a:br>
            <a:r>
              <a:rPr lang="en-US" sz="1400" dirty="0" smtClean="0">
                <a:solidFill>
                  <a:srgbClr val="000000"/>
                </a:solidFill>
                <a:latin typeface="Consolas" panose="020B0609020204030204" pitchFamily="49" charset="0"/>
              </a:rPr>
              <a:t>    </a:t>
            </a:r>
            <a:r>
              <a:rPr lang="en-US" sz="1400" dirty="0" smtClean="0">
                <a:solidFill>
                  <a:srgbClr val="008000"/>
                </a:solidFill>
                <a:latin typeface="Consolas" panose="020B0609020204030204" pitchFamily="49" charset="0"/>
              </a:rPr>
              <a:t>// set the PDO error mode to exception</a:t>
            </a:r>
            <a:br>
              <a:rPr lang="en-US" sz="1400" dirty="0" smtClean="0">
                <a:solidFill>
                  <a:srgbClr val="008000"/>
                </a:solidFill>
                <a:latin typeface="Consolas" panose="020B0609020204030204" pitchFamily="49" charset="0"/>
              </a:rPr>
            </a:br>
            <a:r>
              <a:rPr lang="en-US" sz="1400" dirty="0" smtClean="0">
                <a:solidFill>
                  <a:srgbClr val="000000"/>
                </a:solidFill>
                <a:latin typeface="Consolas" panose="020B0609020204030204" pitchFamily="49" charset="0"/>
              </a:rPr>
              <a:t>    $conn-&gt;</a:t>
            </a:r>
            <a:r>
              <a:rPr lang="en-US" sz="1400" dirty="0" err="1" smtClean="0">
                <a:solidFill>
                  <a:srgbClr val="000000"/>
                </a:solidFill>
                <a:latin typeface="Consolas" panose="020B0609020204030204" pitchFamily="49" charset="0"/>
              </a:rPr>
              <a:t>setAttribute</a:t>
            </a:r>
            <a:r>
              <a:rPr lang="en-US" sz="1400" dirty="0" smtClean="0">
                <a:solidFill>
                  <a:srgbClr val="000000"/>
                </a:solidFill>
                <a:latin typeface="Consolas" panose="020B0609020204030204" pitchFamily="49" charset="0"/>
              </a:rPr>
              <a:t>(PDO::ATTR_ERRMODE, PDO::ERRMODE_EXCEPTION);</a:t>
            </a:r>
            <a:r>
              <a:rPr lang="en-US" sz="1400" dirty="0" smtClean="0"/>
              <a:t/>
            </a:r>
            <a:br>
              <a:rPr lang="en-US" sz="1400" dirty="0" smtClean="0"/>
            </a:br>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sql</a:t>
            </a:r>
            <a:r>
              <a:rPr lang="en-US" sz="1400" dirty="0" smtClean="0">
                <a:solidFill>
                  <a:srgbClr val="000000"/>
                </a:solidFill>
                <a:latin typeface="Consolas" panose="020B0609020204030204" pitchFamily="49" charset="0"/>
              </a:rPr>
              <a:t> = </a:t>
            </a:r>
            <a:r>
              <a:rPr lang="en-US" sz="1400" dirty="0" smtClean="0">
                <a:solidFill>
                  <a:srgbClr val="A52A2A"/>
                </a:solidFill>
                <a:latin typeface="Consolas" panose="020B0609020204030204" pitchFamily="49" charset="0"/>
              </a:rPr>
              <a:t>"CREATE DATABASE </a:t>
            </a:r>
            <a:r>
              <a:rPr lang="en-US" sz="1400" dirty="0" err="1" smtClean="0">
                <a:solidFill>
                  <a:srgbClr val="A52A2A"/>
                </a:solidFill>
                <a:latin typeface="Consolas" panose="020B0609020204030204" pitchFamily="49" charset="0"/>
              </a:rPr>
              <a:t>myDBPDO</a:t>
            </a:r>
            <a:r>
              <a:rPr lang="en-US" sz="1400" dirty="0" smtClean="0">
                <a:solidFill>
                  <a:srgbClr val="A52A2A"/>
                </a:solidFill>
                <a:latin typeface="Consolas" panose="020B0609020204030204" pitchFamily="49" charset="0"/>
              </a:rPr>
              <a:t>"</a:t>
            </a:r>
            <a:r>
              <a:rPr lang="en-US" sz="1400" dirty="0" smtClean="0">
                <a:solidFill>
                  <a:srgbClr val="000000"/>
                </a:solidFill>
                <a:latin typeface="Consolas" panose="020B0609020204030204" pitchFamily="49" charset="0"/>
              </a:rPr>
              <a:t>;</a:t>
            </a:r>
            <a:r>
              <a:rPr lang="en-US" sz="1400" dirty="0" smtClean="0"/>
              <a:t/>
            </a:r>
            <a:br>
              <a:rPr lang="en-US" sz="1400" dirty="0" smtClean="0"/>
            </a:br>
            <a:r>
              <a:rPr lang="en-US" sz="1400" dirty="0" smtClean="0">
                <a:solidFill>
                  <a:srgbClr val="000000"/>
                </a:solidFill>
                <a:latin typeface="Consolas" panose="020B0609020204030204" pitchFamily="49" charset="0"/>
              </a:rPr>
              <a:t>    </a:t>
            </a:r>
            <a:r>
              <a:rPr lang="en-US" sz="1400" dirty="0" smtClean="0">
                <a:solidFill>
                  <a:srgbClr val="008000"/>
                </a:solidFill>
                <a:latin typeface="Consolas" panose="020B0609020204030204" pitchFamily="49" charset="0"/>
              </a:rPr>
              <a:t>// use exec() because no results are returned</a:t>
            </a:r>
            <a:br>
              <a:rPr lang="en-US" sz="1400" dirty="0" smtClean="0">
                <a:solidFill>
                  <a:srgbClr val="008000"/>
                </a:solidFill>
                <a:latin typeface="Consolas" panose="020B0609020204030204" pitchFamily="49" charset="0"/>
              </a:rPr>
            </a:br>
            <a:r>
              <a:rPr lang="en-US" sz="1400" dirty="0" smtClean="0">
                <a:solidFill>
                  <a:srgbClr val="000000"/>
                </a:solidFill>
                <a:latin typeface="Consolas" panose="020B0609020204030204" pitchFamily="49" charset="0"/>
              </a:rPr>
              <a:t>    $conn-&gt;exec($</a:t>
            </a:r>
            <a:r>
              <a:rPr lang="en-US" sz="1400" dirty="0" err="1" smtClean="0">
                <a:solidFill>
                  <a:srgbClr val="000000"/>
                </a:solidFill>
                <a:latin typeface="Consolas" panose="020B0609020204030204" pitchFamily="49" charset="0"/>
              </a:rPr>
              <a:t>sql</a:t>
            </a:r>
            <a:r>
              <a:rPr lang="en-US" sz="1400" dirty="0" smtClean="0">
                <a:solidFill>
                  <a:srgbClr val="000000"/>
                </a:solidFill>
                <a:latin typeface="Consolas" panose="020B0609020204030204" pitchFamily="49" charset="0"/>
              </a:rPr>
              <a:t>);</a:t>
            </a:r>
            <a:r>
              <a:rPr lang="en-US" sz="1400" dirty="0" smtClean="0"/>
              <a:t/>
            </a:r>
            <a:br>
              <a:rPr lang="en-US" sz="1400" dirty="0" smtClean="0"/>
            </a:br>
            <a:r>
              <a:rPr lang="en-US" sz="1400" dirty="0" smtClean="0">
                <a:solidFill>
                  <a:srgbClr val="000000"/>
                </a:solidFill>
                <a:latin typeface="Consolas" panose="020B0609020204030204" pitchFamily="49" charset="0"/>
              </a:rPr>
              <a:t>    </a:t>
            </a:r>
            <a:r>
              <a:rPr lang="en-US" sz="1400" dirty="0" smtClean="0">
                <a:solidFill>
                  <a:srgbClr val="0000CD"/>
                </a:solidFill>
                <a:latin typeface="Consolas" panose="020B0609020204030204" pitchFamily="49" charset="0"/>
              </a:rPr>
              <a:t>echo</a:t>
            </a:r>
            <a:r>
              <a:rPr lang="en-US" sz="1400" dirty="0" smtClean="0">
                <a:solidFill>
                  <a:srgbClr val="000000"/>
                </a:solidFill>
                <a:latin typeface="Consolas" panose="020B0609020204030204" pitchFamily="49" charset="0"/>
              </a:rPr>
              <a:t> </a:t>
            </a:r>
            <a:r>
              <a:rPr lang="en-US" sz="1400" dirty="0" smtClean="0">
                <a:solidFill>
                  <a:srgbClr val="A52A2A"/>
                </a:solidFill>
                <a:latin typeface="Consolas" panose="020B0609020204030204" pitchFamily="49" charset="0"/>
              </a:rPr>
              <a:t>"</a:t>
            </a:r>
            <a:r>
              <a:rPr lang="en-US" sz="1400" dirty="0">
                <a:solidFill>
                  <a:srgbClr val="A52A2A"/>
                </a:solidFill>
                <a:latin typeface="Consolas" panose="020B0609020204030204" pitchFamily="49" charset="0"/>
              </a:rPr>
              <a:t>Database created successfully&lt;</a:t>
            </a:r>
            <a:r>
              <a:rPr lang="en-US" sz="1400" dirty="0" err="1">
                <a:solidFill>
                  <a:srgbClr val="A52A2A"/>
                </a:solidFill>
                <a:latin typeface="Consolas" panose="020B0609020204030204" pitchFamily="49" charset="0"/>
              </a:rPr>
              <a:t>br</a:t>
            </a:r>
            <a:r>
              <a:rPr lang="en-US" sz="1400" dirty="0">
                <a:solidFill>
                  <a:srgbClr val="A52A2A"/>
                </a:solidFill>
                <a:latin typeface="Consolas" panose="020B0609020204030204" pitchFamily="49" charset="0"/>
              </a:rPr>
              <a:t>&gt;"</a:t>
            </a:r>
            <a:r>
              <a:rPr lang="en-US" sz="1400" dirty="0">
                <a:solidFill>
                  <a:srgbClr val="000000"/>
                </a:solidFill>
                <a:latin typeface="Consolas" panose="020B0609020204030204" pitchFamily="49" charset="0"/>
              </a:rPr>
              <a:t>;</a:t>
            </a:r>
            <a:r>
              <a:rPr lang="en-US" sz="1400" dirty="0"/>
              <a:t/>
            </a:r>
            <a:br>
              <a:rPr lang="en-US" sz="1400" dirty="0"/>
            </a:br>
            <a:r>
              <a:rPr lang="en-US" sz="1400" dirty="0">
                <a:solidFill>
                  <a:srgbClr val="000000"/>
                </a:solidFill>
                <a:latin typeface="Consolas" panose="020B0609020204030204" pitchFamily="49" charset="0"/>
              </a:rPr>
              <a:t>    }</a:t>
            </a:r>
            <a:r>
              <a:rPr lang="en-US" sz="1400" dirty="0"/>
              <a:t/>
            </a:r>
            <a:br>
              <a:rPr lang="en-US" sz="1400" dirty="0"/>
            </a:br>
            <a:r>
              <a:rPr lang="en-US" sz="1400" dirty="0">
                <a:solidFill>
                  <a:srgbClr val="0000CD"/>
                </a:solidFill>
                <a:latin typeface="Consolas" panose="020B0609020204030204" pitchFamily="49" charset="0"/>
              </a:rPr>
              <a:t>catch</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PDOException</a:t>
            </a:r>
            <a:r>
              <a:rPr lang="en-US" sz="1400" dirty="0">
                <a:solidFill>
                  <a:srgbClr val="000000"/>
                </a:solidFill>
                <a:latin typeface="Consolas" panose="020B0609020204030204" pitchFamily="49" charset="0"/>
              </a:rPr>
              <a:t> $e)</a:t>
            </a:r>
            <a:r>
              <a:rPr lang="en-US" sz="1400" dirty="0"/>
              <a:t/>
            </a:r>
            <a:br>
              <a:rPr lang="en-US" sz="1400" dirty="0"/>
            </a:br>
            <a:r>
              <a:rPr lang="en-US" sz="1400" dirty="0">
                <a:solidFill>
                  <a:srgbClr val="000000"/>
                </a:solidFill>
                <a:latin typeface="Consolas" panose="020B0609020204030204" pitchFamily="49" charset="0"/>
              </a:rPr>
              <a:t>    {</a:t>
            </a:r>
            <a:r>
              <a:rPr lang="en-US" sz="1400" dirty="0"/>
              <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echo</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sql</a:t>
            </a:r>
            <a:r>
              <a:rPr lang="en-US" sz="1400" dirty="0">
                <a:solidFill>
                  <a:srgbClr val="000000"/>
                </a:solidFill>
                <a:latin typeface="Consolas" panose="020B0609020204030204" pitchFamily="49" charset="0"/>
              </a:rPr>
              <a:t> . </a:t>
            </a:r>
            <a:r>
              <a:rPr lang="en-US" sz="1400" dirty="0">
                <a:solidFill>
                  <a:srgbClr val="A52A2A"/>
                </a:solidFill>
                <a:latin typeface="Consolas" panose="020B0609020204030204" pitchFamily="49" charset="0"/>
              </a:rPr>
              <a:t>"&lt;</a:t>
            </a:r>
            <a:r>
              <a:rPr lang="en-US" sz="1400" dirty="0" err="1">
                <a:solidFill>
                  <a:srgbClr val="A52A2A"/>
                </a:solidFill>
                <a:latin typeface="Consolas" panose="020B0609020204030204" pitchFamily="49" charset="0"/>
              </a:rPr>
              <a:t>br</a:t>
            </a:r>
            <a:r>
              <a:rPr lang="en-US" sz="1400" dirty="0">
                <a:solidFill>
                  <a:srgbClr val="A52A2A"/>
                </a:solidFill>
                <a:latin typeface="Consolas" panose="020B0609020204030204" pitchFamily="49" charset="0"/>
              </a:rPr>
              <a:t>&gt;"</a:t>
            </a:r>
            <a:r>
              <a:rPr lang="en-US" sz="1400" dirty="0">
                <a:solidFill>
                  <a:srgbClr val="000000"/>
                </a:solidFill>
                <a:latin typeface="Consolas" panose="020B0609020204030204" pitchFamily="49" charset="0"/>
              </a:rPr>
              <a:t> . $e-&gt;</a:t>
            </a:r>
            <a:r>
              <a:rPr lang="en-US" sz="1400" dirty="0" err="1">
                <a:solidFill>
                  <a:srgbClr val="000000"/>
                </a:solidFill>
                <a:latin typeface="Consolas" panose="020B0609020204030204" pitchFamily="49" charset="0"/>
              </a:rPr>
              <a:t>getMessage</a:t>
            </a:r>
            <a:r>
              <a:rPr lang="en-US" sz="1400" dirty="0">
                <a:solidFill>
                  <a:srgbClr val="000000"/>
                </a:solidFill>
                <a:latin typeface="Consolas" panose="020B0609020204030204" pitchFamily="49" charset="0"/>
              </a:rPr>
              <a:t>();</a:t>
            </a:r>
            <a:r>
              <a:rPr lang="en-US" sz="1400" dirty="0"/>
              <a:t/>
            </a:r>
            <a:br>
              <a:rPr lang="en-US" sz="1400" dirty="0"/>
            </a:br>
            <a:r>
              <a:rPr lang="en-US" sz="1400" dirty="0">
                <a:solidFill>
                  <a:srgbClr val="000000"/>
                </a:solidFill>
                <a:latin typeface="Consolas" panose="020B0609020204030204" pitchFamily="49" charset="0"/>
              </a:rPr>
              <a:t>    }</a:t>
            </a:r>
            <a:r>
              <a:rPr lang="en-US" sz="1400" dirty="0"/>
              <a:t/>
            </a:r>
            <a:br>
              <a:rPr lang="en-US" sz="1400" dirty="0"/>
            </a:br>
            <a:r>
              <a:rPr lang="en-US" sz="1400" dirty="0"/>
              <a:t/>
            </a:r>
            <a:br>
              <a:rPr lang="en-US" sz="1400" dirty="0"/>
            </a:br>
            <a:r>
              <a:rPr lang="en-US" sz="1400" dirty="0">
                <a:solidFill>
                  <a:srgbClr val="000000"/>
                </a:solidFill>
                <a:latin typeface="Consolas" panose="020B0609020204030204" pitchFamily="49" charset="0"/>
              </a:rPr>
              <a:t>$conn = null</a:t>
            </a:r>
            <a:r>
              <a:rPr lang="en-US" sz="1400" dirty="0" smtClean="0">
                <a:solidFill>
                  <a:srgbClr val="000000"/>
                </a:solidFill>
                <a:latin typeface="Consolas" panose="020B0609020204030204" pitchFamily="49" charset="0"/>
              </a:rPr>
              <a:t>;</a:t>
            </a:r>
          </a:p>
          <a:p>
            <a:pPr marL="0" indent="0">
              <a:buNone/>
            </a:pPr>
            <a:r>
              <a:rPr lang="en-US" sz="1400" dirty="0" smtClean="0">
                <a:solidFill>
                  <a:srgbClr val="FF0000"/>
                </a:solidFill>
                <a:latin typeface="Consolas" panose="020B0609020204030204" pitchFamily="49" charset="0"/>
              </a:rPr>
              <a:t>?&gt;</a:t>
            </a:r>
            <a:endParaRPr lang="en-US" sz="1400"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3086092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Get ID of The Last Inserted Record</a:t>
            </a:r>
            <a:br>
              <a:rPr lang="en-US" dirty="0"/>
            </a:br>
            <a:r>
              <a:rPr lang="en-US" dirty="0"/>
              <a:t>Example (MySQLi Object-oriented)</a:t>
            </a:r>
          </a:p>
        </p:txBody>
      </p:sp>
      <p:sp>
        <p:nvSpPr>
          <p:cNvPr id="3" name="Content Placeholder 2"/>
          <p:cNvSpPr>
            <a:spLocks noGrp="1"/>
          </p:cNvSpPr>
          <p:nvPr>
            <p:ph sz="quarter" idx="13"/>
          </p:nvPr>
        </p:nvSpPr>
        <p:spPr/>
        <p:txBody>
          <a:bodyPr>
            <a:normAutofit/>
          </a:bodyPr>
          <a:lstStyle/>
          <a:p>
            <a:pPr marL="0" indent="0">
              <a:buNone/>
            </a:pPr>
            <a:r>
              <a:rPr lang="en-US" sz="1800">
                <a:solidFill>
                  <a:srgbClr val="000000"/>
                </a:solidFill>
                <a:latin typeface="Consolas" panose="020B0609020204030204" pitchFamily="49" charset="0"/>
              </a:rPr>
              <a:t>$sql = </a:t>
            </a:r>
            <a:r>
              <a:rPr lang="en-US" sz="1800">
                <a:solidFill>
                  <a:srgbClr val="A52A2A"/>
                </a:solidFill>
                <a:latin typeface="Consolas" panose="020B0609020204030204" pitchFamily="49" charset="0"/>
              </a:rPr>
              <a:t>"INSERT INTO MyGuests (firstname, lastname, email)</a:t>
            </a:r>
            <a:br>
              <a:rPr lang="en-US" sz="1800">
                <a:solidFill>
                  <a:srgbClr val="A52A2A"/>
                </a:solidFill>
                <a:latin typeface="Consolas" panose="020B0609020204030204" pitchFamily="49" charset="0"/>
              </a:rPr>
            </a:br>
            <a:r>
              <a:rPr lang="en-US" sz="1800">
                <a:solidFill>
                  <a:srgbClr val="A52A2A"/>
                </a:solidFill>
                <a:latin typeface="Consolas" panose="020B0609020204030204" pitchFamily="49" charset="0"/>
              </a:rPr>
              <a:t>VALUES ('John', 'Doe', 'john@example.com')"</a:t>
            </a:r>
            <a:r>
              <a:rPr lang="en-US" sz="1800">
                <a:solidFill>
                  <a:srgbClr val="000000"/>
                </a:solidFill>
                <a:latin typeface="Consolas" panose="020B0609020204030204" pitchFamily="49" charset="0"/>
              </a:rPr>
              <a:t>;</a:t>
            </a:r>
            <a:r>
              <a:rPr lang="en-US" sz="1800"/>
              <a:t/>
            </a:r>
            <a:br>
              <a:rPr lang="en-US" sz="1800"/>
            </a:br>
            <a:r>
              <a:rPr lang="en-US" sz="1800"/>
              <a:t/>
            </a:r>
            <a:br>
              <a:rPr lang="en-US" sz="1800"/>
            </a:br>
            <a:r>
              <a:rPr lang="en-US" sz="1800">
                <a:solidFill>
                  <a:srgbClr val="0000CD"/>
                </a:solidFill>
                <a:latin typeface="Consolas" panose="020B0609020204030204" pitchFamily="49" charset="0"/>
              </a:rPr>
              <a:t>if</a:t>
            </a:r>
            <a:r>
              <a:rPr lang="en-US" sz="1800">
                <a:solidFill>
                  <a:srgbClr val="000000"/>
                </a:solidFill>
                <a:latin typeface="Consolas" panose="020B0609020204030204" pitchFamily="49" charset="0"/>
              </a:rPr>
              <a:t> ($conn-&gt;query($sql) === TRUE) {</a:t>
            </a:r>
            <a:r>
              <a:rPr lang="en-US" sz="1800"/>
              <a:t/>
            </a:r>
            <a:br>
              <a:rPr lang="en-US" sz="1800"/>
            </a:br>
            <a:r>
              <a:rPr lang="en-US" sz="1800">
                <a:solidFill>
                  <a:srgbClr val="000000"/>
                </a:solidFill>
                <a:latin typeface="Consolas" panose="020B0609020204030204" pitchFamily="49" charset="0"/>
              </a:rPr>
              <a:t>    $last_id = $conn-&gt;insert_id;</a:t>
            </a:r>
            <a:r>
              <a:rPr lang="en-US" sz="1800"/>
              <a:t/>
            </a:r>
            <a:br>
              <a:rPr lang="en-US" sz="1800"/>
            </a:br>
            <a:r>
              <a:rPr lang="en-US" sz="1800">
                <a:solidFill>
                  <a:srgbClr val="000000"/>
                </a:solidFill>
                <a:latin typeface="Consolas" panose="020B0609020204030204" pitchFamily="49" charset="0"/>
              </a:rPr>
              <a:t>    </a:t>
            </a:r>
            <a:r>
              <a:rPr lang="en-US" sz="1800">
                <a:solidFill>
                  <a:srgbClr val="0000CD"/>
                </a:solidFill>
                <a:latin typeface="Consolas" panose="020B0609020204030204" pitchFamily="49" charset="0"/>
              </a:rPr>
              <a:t>echo</a:t>
            </a:r>
            <a:r>
              <a:rPr lang="en-US" sz="1800">
                <a:solidFill>
                  <a:srgbClr val="000000"/>
                </a:solidFill>
                <a:latin typeface="Consolas" panose="020B0609020204030204" pitchFamily="49" charset="0"/>
              </a:rPr>
              <a:t> </a:t>
            </a:r>
            <a:r>
              <a:rPr lang="en-US" sz="1800">
                <a:solidFill>
                  <a:srgbClr val="A52A2A"/>
                </a:solidFill>
                <a:latin typeface="Consolas" panose="020B0609020204030204" pitchFamily="49" charset="0"/>
              </a:rPr>
              <a:t>"New record created successfully. Last inserted ID is: "</a:t>
            </a:r>
            <a:r>
              <a:rPr lang="en-US" sz="1800">
                <a:solidFill>
                  <a:srgbClr val="000000"/>
                </a:solidFill>
                <a:latin typeface="Consolas" panose="020B0609020204030204" pitchFamily="49" charset="0"/>
              </a:rPr>
              <a:t> . $last_id;</a:t>
            </a:r>
            <a:r>
              <a:rPr lang="en-US" sz="1800"/>
              <a:t/>
            </a:r>
            <a:br>
              <a:rPr lang="en-US" sz="1800"/>
            </a:br>
            <a:r>
              <a:rPr lang="en-US" sz="1800">
                <a:solidFill>
                  <a:srgbClr val="000000"/>
                </a:solidFill>
                <a:latin typeface="Consolas" panose="020B0609020204030204" pitchFamily="49" charset="0"/>
              </a:rPr>
              <a:t>} </a:t>
            </a:r>
            <a:r>
              <a:rPr lang="en-US" sz="1800">
                <a:solidFill>
                  <a:srgbClr val="0000CD"/>
                </a:solidFill>
                <a:latin typeface="Consolas" panose="020B0609020204030204" pitchFamily="49" charset="0"/>
              </a:rPr>
              <a:t>else</a:t>
            </a:r>
            <a:r>
              <a:rPr lang="en-US" sz="1800">
                <a:solidFill>
                  <a:srgbClr val="000000"/>
                </a:solidFill>
                <a:latin typeface="Consolas" panose="020B0609020204030204" pitchFamily="49" charset="0"/>
              </a:rPr>
              <a:t> {</a:t>
            </a:r>
            <a:r>
              <a:rPr lang="en-US" sz="1800"/>
              <a:t/>
            </a:r>
            <a:br>
              <a:rPr lang="en-US" sz="1800"/>
            </a:br>
            <a:r>
              <a:rPr lang="en-US" sz="1800">
                <a:solidFill>
                  <a:srgbClr val="000000"/>
                </a:solidFill>
                <a:latin typeface="Consolas" panose="020B0609020204030204" pitchFamily="49" charset="0"/>
              </a:rPr>
              <a:t>    </a:t>
            </a:r>
            <a:r>
              <a:rPr lang="en-US" sz="1800">
                <a:solidFill>
                  <a:srgbClr val="0000CD"/>
                </a:solidFill>
                <a:latin typeface="Consolas" panose="020B0609020204030204" pitchFamily="49" charset="0"/>
              </a:rPr>
              <a:t>echo</a:t>
            </a:r>
            <a:r>
              <a:rPr lang="en-US" sz="1800">
                <a:solidFill>
                  <a:srgbClr val="000000"/>
                </a:solidFill>
                <a:latin typeface="Consolas" panose="020B0609020204030204" pitchFamily="49" charset="0"/>
              </a:rPr>
              <a:t> </a:t>
            </a:r>
            <a:r>
              <a:rPr lang="en-US" sz="1800">
                <a:solidFill>
                  <a:srgbClr val="A52A2A"/>
                </a:solidFill>
                <a:latin typeface="Consolas" panose="020B0609020204030204" pitchFamily="49" charset="0"/>
              </a:rPr>
              <a:t>"Error: "</a:t>
            </a:r>
            <a:r>
              <a:rPr lang="en-US" sz="1800">
                <a:solidFill>
                  <a:srgbClr val="000000"/>
                </a:solidFill>
                <a:latin typeface="Consolas" panose="020B0609020204030204" pitchFamily="49" charset="0"/>
              </a:rPr>
              <a:t> . $sql . </a:t>
            </a:r>
            <a:r>
              <a:rPr lang="en-US" sz="1800">
                <a:solidFill>
                  <a:srgbClr val="A52A2A"/>
                </a:solidFill>
                <a:latin typeface="Consolas" panose="020B0609020204030204" pitchFamily="49" charset="0"/>
              </a:rPr>
              <a:t>"&lt;br&gt;"</a:t>
            </a:r>
            <a:r>
              <a:rPr lang="en-US" sz="1800">
                <a:solidFill>
                  <a:srgbClr val="000000"/>
                </a:solidFill>
                <a:latin typeface="Consolas" panose="020B0609020204030204" pitchFamily="49" charset="0"/>
              </a:rPr>
              <a:t> . $conn-&gt;error;</a:t>
            </a:r>
            <a:r>
              <a:rPr lang="en-US" sz="1800"/>
              <a:t/>
            </a:r>
            <a:br>
              <a:rPr lang="en-US" sz="1800"/>
            </a:br>
            <a:r>
              <a:rPr lang="en-US" sz="1800">
                <a:solidFill>
                  <a:srgbClr val="000000"/>
                </a:solidFill>
                <a:latin typeface="Consolas" panose="020B0609020204030204" pitchFamily="49" charset="0"/>
              </a:rPr>
              <a:t>}</a:t>
            </a:r>
            <a:endParaRPr lang="en-US" sz="1800"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798739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Get ID of The Last Inserted Record</a:t>
            </a:r>
            <a:br>
              <a:rPr lang="en-US" dirty="0"/>
            </a:br>
            <a:r>
              <a:rPr lang="en-US" dirty="0"/>
              <a:t>Example (MySQLi Object-oriented)</a:t>
            </a:r>
          </a:p>
        </p:txBody>
      </p:sp>
      <p:sp>
        <p:nvSpPr>
          <p:cNvPr id="3" name="Content Placeholder 2"/>
          <p:cNvSpPr>
            <a:spLocks noGrp="1"/>
          </p:cNvSpPr>
          <p:nvPr>
            <p:ph sz="quarter" idx="13"/>
          </p:nvPr>
        </p:nvSpPr>
        <p:spPr/>
        <p:txBody>
          <a:bodyPr>
            <a:normAutofit/>
          </a:bodyPr>
          <a:lstStyle/>
          <a:p>
            <a:pPr marL="0" indent="0">
              <a:buNone/>
            </a:pPr>
            <a:r>
              <a:rPr lang="en-US" sz="1800">
                <a:solidFill>
                  <a:srgbClr val="000000"/>
                </a:solidFill>
                <a:latin typeface="Consolas" panose="020B0609020204030204" pitchFamily="49" charset="0"/>
              </a:rPr>
              <a:t>$sql = </a:t>
            </a:r>
            <a:r>
              <a:rPr lang="en-US" sz="1800">
                <a:solidFill>
                  <a:srgbClr val="A52A2A"/>
                </a:solidFill>
                <a:latin typeface="Consolas" panose="020B0609020204030204" pitchFamily="49" charset="0"/>
              </a:rPr>
              <a:t>"INSERT INTO MyGuests (firstname, lastname, email)</a:t>
            </a:r>
            <a:br>
              <a:rPr lang="en-US" sz="1800">
                <a:solidFill>
                  <a:srgbClr val="A52A2A"/>
                </a:solidFill>
                <a:latin typeface="Consolas" panose="020B0609020204030204" pitchFamily="49" charset="0"/>
              </a:rPr>
            </a:br>
            <a:r>
              <a:rPr lang="en-US" sz="1800">
                <a:solidFill>
                  <a:srgbClr val="A52A2A"/>
                </a:solidFill>
                <a:latin typeface="Consolas" panose="020B0609020204030204" pitchFamily="49" charset="0"/>
              </a:rPr>
              <a:t>VALUES ('John', 'Doe', 'john@example.com')"</a:t>
            </a:r>
            <a:r>
              <a:rPr lang="en-US" sz="1800">
                <a:solidFill>
                  <a:srgbClr val="000000"/>
                </a:solidFill>
                <a:latin typeface="Consolas" panose="020B0609020204030204" pitchFamily="49" charset="0"/>
              </a:rPr>
              <a:t>;</a:t>
            </a:r>
            <a:r>
              <a:rPr lang="en-US" sz="1800"/>
              <a:t/>
            </a:r>
            <a:br>
              <a:rPr lang="en-US" sz="1800"/>
            </a:br>
            <a:r>
              <a:rPr lang="en-US" sz="1800"/>
              <a:t/>
            </a:r>
            <a:br>
              <a:rPr lang="en-US" sz="1800"/>
            </a:br>
            <a:r>
              <a:rPr lang="en-US" sz="1800">
                <a:solidFill>
                  <a:srgbClr val="0000CD"/>
                </a:solidFill>
                <a:latin typeface="Consolas" panose="020B0609020204030204" pitchFamily="49" charset="0"/>
              </a:rPr>
              <a:t>if</a:t>
            </a:r>
            <a:r>
              <a:rPr lang="en-US" sz="1800">
                <a:solidFill>
                  <a:srgbClr val="000000"/>
                </a:solidFill>
                <a:latin typeface="Consolas" panose="020B0609020204030204" pitchFamily="49" charset="0"/>
              </a:rPr>
              <a:t> (mysqli_query($conn, $sql)) {</a:t>
            </a:r>
            <a:r>
              <a:rPr lang="en-US" sz="1800"/>
              <a:t/>
            </a:r>
            <a:br>
              <a:rPr lang="en-US" sz="1800"/>
            </a:br>
            <a:r>
              <a:rPr lang="en-US" sz="1800">
                <a:solidFill>
                  <a:srgbClr val="000000"/>
                </a:solidFill>
                <a:latin typeface="Consolas" panose="020B0609020204030204" pitchFamily="49" charset="0"/>
              </a:rPr>
              <a:t>    $last_id = mysqli_insert_id($conn);</a:t>
            </a:r>
            <a:r>
              <a:rPr lang="en-US" sz="1800"/>
              <a:t/>
            </a:r>
            <a:br>
              <a:rPr lang="en-US" sz="1800"/>
            </a:br>
            <a:r>
              <a:rPr lang="en-US" sz="1800">
                <a:solidFill>
                  <a:srgbClr val="000000"/>
                </a:solidFill>
                <a:latin typeface="Consolas" panose="020B0609020204030204" pitchFamily="49" charset="0"/>
              </a:rPr>
              <a:t>    </a:t>
            </a:r>
            <a:r>
              <a:rPr lang="en-US" sz="1800">
                <a:solidFill>
                  <a:srgbClr val="0000CD"/>
                </a:solidFill>
                <a:latin typeface="Consolas" panose="020B0609020204030204" pitchFamily="49" charset="0"/>
              </a:rPr>
              <a:t>echo</a:t>
            </a:r>
            <a:r>
              <a:rPr lang="en-US" sz="1800">
                <a:solidFill>
                  <a:srgbClr val="000000"/>
                </a:solidFill>
                <a:latin typeface="Consolas" panose="020B0609020204030204" pitchFamily="49" charset="0"/>
              </a:rPr>
              <a:t> </a:t>
            </a:r>
            <a:r>
              <a:rPr lang="en-US" sz="1800">
                <a:solidFill>
                  <a:srgbClr val="A52A2A"/>
                </a:solidFill>
                <a:latin typeface="Consolas" panose="020B0609020204030204" pitchFamily="49" charset="0"/>
              </a:rPr>
              <a:t>"New record created successfully. Last inserted ID is: "</a:t>
            </a:r>
            <a:r>
              <a:rPr lang="en-US" sz="1800">
                <a:solidFill>
                  <a:srgbClr val="000000"/>
                </a:solidFill>
                <a:latin typeface="Consolas" panose="020B0609020204030204" pitchFamily="49" charset="0"/>
              </a:rPr>
              <a:t> . $last_id;</a:t>
            </a:r>
            <a:r>
              <a:rPr lang="en-US" sz="1800"/>
              <a:t/>
            </a:r>
            <a:br>
              <a:rPr lang="en-US" sz="1800"/>
            </a:br>
            <a:r>
              <a:rPr lang="en-US" sz="1800">
                <a:solidFill>
                  <a:srgbClr val="000000"/>
                </a:solidFill>
                <a:latin typeface="Consolas" panose="020B0609020204030204" pitchFamily="49" charset="0"/>
              </a:rPr>
              <a:t>} </a:t>
            </a:r>
            <a:r>
              <a:rPr lang="en-US" sz="1800">
                <a:solidFill>
                  <a:srgbClr val="0000CD"/>
                </a:solidFill>
                <a:latin typeface="Consolas" panose="020B0609020204030204" pitchFamily="49" charset="0"/>
              </a:rPr>
              <a:t>else</a:t>
            </a:r>
            <a:r>
              <a:rPr lang="en-US" sz="1800">
                <a:solidFill>
                  <a:srgbClr val="000000"/>
                </a:solidFill>
                <a:latin typeface="Consolas" panose="020B0609020204030204" pitchFamily="49" charset="0"/>
              </a:rPr>
              <a:t> {</a:t>
            </a:r>
            <a:r>
              <a:rPr lang="en-US" sz="1800"/>
              <a:t/>
            </a:r>
            <a:br>
              <a:rPr lang="en-US" sz="1800"/>
            </a:br>
            <a:r>
              <a:rPr lang="en-US" sz="1800">
                <a:solidFill>
                  <a:srgbClr val="000000"/>
                </a:solidFill>
                <a:latin typeface="Consolas" panose="020B0609020204030204" pitchFamily="49" charset="0"/>
              </a:rPr>
              <a:t>    </a:t>
            </a:r>
            <a:r>
              <a:rPr lang="en-US" sz="1800">
                <a:solidFill>
                  <a:srgbClr val="0000CD"/>
                </a:solidFill>
                <a:latin typeface="Consolas" panose="020B0609020204030204" pitchFamily="49" charset="0"/>
              </a:rPr>
              <a:t>echo</a:t>
            </a:r>
            <a:r>
              <a:rPr lang="en-US" sz="1800">
                <a:solidFill>
                  <a:srgbClr val="000000"/>
                </a:solidFill>
                <a:latin typeface="Consolas" panose="020B0609020204030204" pitchFamily="49" charset="0"/>
              </a:rPr>
              <a:t> </a:t>
            </a:r>
            <a:r>
              <a:rPr lang="en-US" sz="1800">
                <a:solidFill>
                  <a:srgbClr val="A52A2A"/>
                </a:solidFill>
                <a:latin typeface="Consolas" panose="020B0609020204030204" pitchFamily="49" charset="0"/>
              </a:rPr>
              <a:t>"Error: "</a:t>
            </a:r>
            <a:r>
              <a:rPr lang="en-US" sz="1800">
                <a:solidFill>
                  <a:srgbClr val="000000"/>
                </a:solidFill>
                <a:latin typeface="Consolas" panose="020B0609020204030204" pitchFamily="49" charset="0"/>
              </a:rPr>
              <a:t> . $sql . </a:t>
            </a:r>
            <a:r>
              <a:rPr lang="en-US" sz="1800">
                <a:solidFill>
                  <a:srgbClr val="A52A2A"/>
                </a:solidFill>
                <a:latin typeface="Consolas" panose="020B0609020204030204" pitchFamily="49" charset="0"/>
              </a:rPr>
              <a:t>"&lt;br&gt;"</a:t>
            </a:r>
            <a:r>
              <a:rPr lang="en-US" sz="1800">
                <a:solidFill>
                  <a:srgbClr val="000000"/>
                </a:solidFill>
                <a:latin typeface="Consolas" panose="020B0609020204030204" pitchFamily="49" charset="0"/>
              </a:rPr>
              <a:t> . mysqli_error($conn);</a:t>
            </a:r>
            <a:r>
              <a:rPr lang="en-US" sz="1800"/>
              <a:t/>
            </a:r>
            <a:br>
              <a:rPr lang="en-US" sz="1800"/>
            </a:br>
            <a:r>
              <a:rPr lang="en-US" sz="1800">
                <a:solidFill>
                  <a:srgbClr val="000000"/>
                </a:solidFill>
                <a:latin typeface="Consolas" panose="020B0609020204030204" pitchFamily="49" charset="0"/>
              </a:rPr>
              <a:t>}</a:t>
            </a:r>
            <a:endParaRPr lang="en-US" sz="1800"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12561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Get ID of The Last Inserted Record</a:t>
            </a:r>
            <a:br>
              <a:rPr lang="en-US" dirty="0"/>
            </a:br>
            <a:r>
              <a:rPr lang="en-US" dirty="0"/>
              <a:t>Example (PDO)</a:t>
            </a:r>
          </a:p>
        </p:txBody>
      </p:sp>
      <p:sp>
        <p:nvSpPr>
          <p:cNvPr id="3" name="Content Placeholder 2"/>
          <p:cNvSpPr>
            <a:spLocks noGrp="1"/>
          </p:cNvSpPr>
          <p:nvPr>
            <p:ph sz="quarter" idx="13"/>
          </p:nvPr>
        </p:nvSpPr>
        <p:spPr>
          <a:xfrm>
            <a:off x="913774" y="1752600"/>
            <a:ext cx="10363826" cy="4130675"/>
          </a:xfrm>
        </p:spPr>
        <p:txBody>
          <a:bodyPr>
            <a:normAutofit fontScale="92500" lnSpcReduction="20000"/>
          </a:bodyPr>
          <a:lstStyle/>
          <a:p>
            <a:pPr marL="0" indent="0">
              <a:buNone/>
            </a:pPr>
            <a:r>
              <a:rPr lang="en-US" sz="1800" dirty="0">
                <a:solidFill>
                  <a:srgbClr val="0000CD"/>
                </a:solidFill>
                <a:latin typeface="Consolas" panose="020B0609020204030204" pitchFamily="49" charset="0"/>
              </a:rPr>
              <a:t>try</a:t>
            </a:r>
            <a:r>
              <a:rPr lang="en-US" sz="1800" dirty="0">
                <a:solidFill>
                  <a:srgbClr val="000000"/>
                </a:solidFill>
                <a:latin typeface="Consolas" panose="020B0609020204030204" pitchFamily="49" charset="0"/>
              </a:rPr>
              <a:t> {</a:t>
            </a:r>
            <a:r>
              <a:rPr lang="en-US" sz="1800" dirty="0"/>
              <a:t/>
            </a:r>
            <a:br>
              <a:rPr lang="en-US" sz="1800" dirty="0"/>
            </a:br>
            <a:r>
              <a:rPr lang="en-US" sz="1800" dirty="0">
                <a:solidFill>
                  <a:srgbClr val="000000"/>
                </a:solidFill>
                <a:latin typeface="Consolas" panose="020B0609020204030204" pitchFamily="49" charset="0"/>
              </a:rPr>
              <a:t>    $conn = </a:t>
            </a:r>
            <a:r>
              <a:rPr lang="en-US" sz="1800" dirty="0">
                <a:solidFill>
                  <a:srgbClr val="0000CD"/>
                </a:solidFill>
                <a:latin typeface="Consolas" panose="020B0609020204030204" pitchFamily="49" charset="0"/>
              </a:rPr>
              <a:t>new</a:t>
            </a:r>
            <a:r>
              <a:rPr lang="en-US" sz="1800" dirty="0">
                <a:solidFill>
                  <a:srgbClr val="000000"/>
                </a:solidFill>
                <a:latin typeface="Consolas" panose="020B0609020204030204" pitchFamily="49" charset="0"/>
              </a:rPr>
              <a:t> PDO(</a:t>
            </a:r>
            <a:r>
              <a:rPr lang="en-US" sz="1800" dirty="0">
                <a:solidFill>
                  <a:srgbClr val="A52A2A"/>
                </a:solidFill>
                <a:latin typeface="Consolas" panose="020B0609020204030204" pitchFamily="49" charset="0"/>
              </a:rPr>
              <a:t>"</a:t>
            </a:r>
            <a:r>
              <a:rPr lang="en-US" sz="1800" dirty="0" err="1">
                <a:solidFill>
                  <a:srgbClr val="A52A2A"/>
                </a:solidFill>
                <a:latin typeface="Consolas" panose="020B0609020204030204" pitchFamily="49" charset="0"/>
              </a:rPr>
              <a:t>mysql:host</a:t>
            </a:r>
            <a:r>
              <a:rPr lang="en-US" sz="1800" dirty="0">
                <a:solidFill>
                  <a:srgbClr val="A52A2A"/>
                </a:solidFill>
                <a:latin typeface="Consolas" panose="020B0609020204030204" pitchFamily="49" charset="0"/>
              </a:rPr>
              <a:t>=$</a:t>
            </a:r>
            <a:r>
              <a:rPr lang="en-US" sz="1800" dirty="0" err="1">
                <a:solidFill>
                  <a:srgbClr val="A52A2A"/>
                </a:solidFill>
                <a:latin typeface="Consolas" panose="020B0609020204030204" pitchFamily="49" charset="0"/>
              </a:rPr>
              <a:t>servername;dbname</a:t>
            </a:r>
            <a:r>
              <a:rPr lang="en-US" sz="1800" dirty="0">
                <a:solidFill>
                  <a:srgbClr val="A52A2A"/>
                </a:solidFill>
                <a:latin typeface="Consolas" panose="020B0609020204030204" pitchFamily="49" charset="0"/>
              </a:rPr>
              <a:t>=$</a:t>
            </a:r>
            <a:r>
              <a:rPr lang="en-US" sz="1800" dirty="0" err="1">
                <a:solidFill>
                  <a:srgbClr val="A52A2A"/>
                </a:solidFill>
                <a:latin typeface="Consolas" panose="020B0609020204030204" pitchFamily="49" charset="0"/>
              </a:rPr>
              <a:t>dbname</a:t>
            </a:r>
            <a:r>
              <a:rPr lang="en-US" sz="1800" dirty="0">
                <a:solidFill>
                  <a:srgbClr val="A52A2A"/>
                </a:solidFill>
                <a:latin typeface="Consolas" panose="020B0609020204030204" pitchFamily="49" charset="0"/>
              </a:rPr>
              <a:t>"</a:t>
            </a:r>
            <a:r>
              <a:rPr lang="en-US" sz="1800" dirty="0">
                <a:solidFill>
                  <a:srgbClr val="000000"/>
                </a:solidFill>
                <a:latin typeface="Consolas" panose="020B0609020204030204" pitchFamily="49" charset="0"/>
              </a:rPr>
              <a:t>, $username, $password);</a:t>
            </a:r>
            <a:r>
              <a:rPr lang="en-US" sz="1800" dirty="0"/>
              <a:t/>
            </a:r>
            <a:br>
              <a:rPr lang="en-US" sz="1800" dirty="0"/>
            </a:b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set the PDO error mode to exception</a:t>
            </a:r>
            <a:br>
              <a:rPr lang="en-US" sz="1800" dirty="0">
                <a:solidFill>
                  <a:srgbClr val="008000"/>
                </a:solidFill>
                <a:latin typeface="Consolas" panose="020B0609020204030204" pitchFamily="49" charset="0"/>
              </a:rPr>
            </a:br>
            <a:r>
              <a:rPr lang="en-US" sz="1800" dirty="0">
                <a:solidFill>
                  <a:srgbClr val="000000"/>
                </a:solidFill>
                <a:latin typeface="Consolas" panose="020B0609020204030204" pitchFamily="49" charset="0"/>
              </a:rPr>
              <a:t>    $conn-&gt;</a:t>
            </a:r>
            <a:r>
              <a:rPr lang="en-US" sz="1800" dirty="0" err="1">
                <a:solidFill>
                  <a:srgbClr val="000000"/>
                </a:solidFill>
                <a:latin typeface="Consolas" panose="020B0609020204030204" pitchFamily="49" charset="0"/>
              </a:rPr>
              <a:t>setAttribute</a:t>
            </a:r>
            <a:r>
              <a:rPr lang="en-US" sz="1800" dirty="0">
                <a:solidFill>
                  <a:srgbClr val="000000"/>
                </a:solidFill>
                <a:latin typeface="Consolas" panose="020B0609020204030204" pitchFamily="49" charset="0"/>
              </a:rPr>
              <a:t>(PDO::ATTR_ERRMODE, PDO::ERRMODE_EXCEPTION);</a:t>
            </a:r>
            <a:r>
              <a:rPr lang="en-US" sz="1800" dirty="0"/>
              <a:t/>
            </a:r>
            <a:br>
              <a:rPr lang="en-US" sz="1800" dirty="0"/>
            </a:b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sql</a:t>
            </a:r>
            <a:r>
              <a:rPr lang="en-US" sz="1800" dirty="0">
                <a:solidFill>
                  <a:srgbClr val="000000"/>
                </a:solidFill>
                <a:latin typeface="Consolas" panose="020B0609020204030204" pitchFamily="49" charset="0"/>
              </a:rPr>
              <a:t> = </a:t>
            </a:r>
            <a:r>
              <a:rPr lang="en-US" sz="1800" dirty="0">
                <a:solidFill>
                  <a:srgbClr val="A52A2A"/>
                </a:solidFill>
                <a:latin typeface="Consolas" panose="020B0609020204030204" pitchFamily="49" charset="0"/>
              </a:rPr>
              <a:t>"INSERT INTO </a:t>
            </a:r>
            <a:r>
              <a:rPr lang="en-US" sz="1800" dirty="0" err="1">
                <a:solidFill>
                  <a:srgbClr val="A52A2A"/>
                </a:solidFill>
                <a:latin typeface="Consolas" panose="020B0609020204030204" pitchFamily="49" charset="0"/>
              </a:rPr>
              <a:t>MyGuests</a:t>
            </a:r>
            <a:r>
              <a:rPr lang="en-US" sz="1800" dirty="0">
                <a:solidFill>
                  <a:srgbClr val="A52A2A"/>
                </a:solidFill>
                <a:latin typeface="Consolas" panose="020B0609020204030204" pitchFamily="49" charset="0"/>
              </a:rPr>
              <a:t> (</a:t>
            </a:r>
            <a:r>
              <a:rPr lang="en-US" sz="1800" dirty="0" err="1">
                <a:solidFill>
                  <a:srgbClr val="A52A2A"/>
                </a:solidFill>
                <a:latin typeface="Consolas" panose="020B0609020204030204" pitchFamily="49" charset="0"/>
              </a:rPr>
              <a:t>firstname</a:t>
            </a:r>
            <a:r>
              <a:rPr lang="en-US" sz="1800" dirty="0">
                <a:solidFill>
                  <a:srgbClr val="A52A2A"/>
                </a:solidFill>
                <a:latin typeface="Consolas" panose="020B0609020204030204" pitchFamily="49" charset="0"/>
              </a:rPr>
              <a:t>, </a:t>
            </a:r>
            <a:r>
              <a:rPr lang="en-US" sz="1800" dirty="0" err="1">
                <a:solidFill>
                  <a:srgbClr val="A52A2A"/>
                </a:solidFill>
                <a:latin typeface="Consolas" panose="020B0609020204030204" pitchFamily="49" charset="0"/>
              </a:rPr>
              <a:t>lastname</a:t>
            </a:r>
            <a:r>
              <a:rPr lang="en-US" sz="1800" dirty="0">
                <a:solidFill>
                  <a:srgbClr val="A52A2A"/>
                </a:solidFill>
                <a:latin typeface="Consolas" panose="020B0609020204030204" pitchFamily="49" charset="0"/>
              </a:rPr>
              <a:t>, email)</a:t>
            </a:r>
            <a:br>
              <a:rPr lang="en-US" sz="1800" dirty="0">
                <a:solidFill>
                  <a:srgbClr val="A52A2A"/>
                </a:solidFill>
                <a:latin typeface="Consolas" panose="020B0609020204030204" pitchFamily="49" charset="0"/>
              </a:rPr>
            </a:br>
            <a:r>
              <a:rPr lang="en-US" sz="1800" dirty="0">
                <a:solidFill>
                  <a:srgbClr val="A52A2A"/>
                </a:solidFill>
                <a:latin typeface="Consolas" panose="020B0609020204030204" pitchFamily="49" charset="0"/>
              </a:rPr>
              <a:t>    VALUES ('John', 'Doe', 'john@example.com')"</a:t>
            </a:r>
            <a:r>
              <a:rPr lang="en-US" sz="1800" dirty="0">
                <a:solidFill>
                  <a:srgbClr val="000000"/>
                </a:solidFill>
                <a:latin typeface="Consolas" panose="020B0609020204030204" pitchFamily="49" charset="0"/>
              </a:rPr>
              <a:t>;</a:t>
            </a:r>
            <a:r>
              <a:rPr lang="en-US" sz="1800" dirty="0"/>
              <a:t/>
            </a:r>
            <a:br>
              <a:rPr lang="en-US" sz="1800" dirty="0"/>
            </a:b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use exec() because no results are returned</a:t>
            </a:r>
            <a:br>
              <a:rPr lang="en-US" sz="1800" dirty="0">
                <a:solidFill>
                  <a:srgbClr val="008000"/>
                </a:solidFill>
                <a:latin typeface="Consolas" panose="020B0609020204030204" pitchFamily="49" charset="0"/>
              </a:rPr>
            </a:br>
            <a:r>
              <a:rPr lang="en-US" sz="1800" dirty="0">
                <a:solidFill>
                  <a:srgbClr val="000000"/>
                </a:solidFill>
                <a:latin typeface="Consolas" panose="020B0609020204030204" pitchFamily="49" charset="0"/>
              </a:rPr>
              <a:t>    $conn-&gt;exec($</a:t>
            </a:r>
            <a:r>
              <a:rPr lang="en-US" sz="1800" dirty="0" err="1">
                <a:solidFill>
                  <a:srgbClr val="000000"/>
                </a:solidFill>
                <a:latin typeface="Consolas" panose="020B0609020204030204" pitchFamily="49" charset="0"/>
              </a:rPr>
              <a:t>sql</a:t>
            </a:r>
            <a:r>
              <a:rPr lang="en-US" sz="1800" dirty="0">
                <a:solidFill>
                  <a:srgbClr val="000000"/>
                </a:solidFill>
                <a:latin typeface="Consolas" panose="020B0609020204030204" pitchFamily="49" charset="0"/>
              </a:rPr>
              <a:t>);</a:t>
            </a:r>
            <a:r>
              <a:rPr lang="en-US" sz="1800" dirty="0"/>
              <a:t/>
            </a:r>
            <a:br>
              <a:rPr lang="en-US" sz="1800" dirty="0"/>
            </a:b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last_id</a:t>
            </a:r>
            <a:r>
              <a:rPr lang="en-US" sz="1800" dirty="0">
                <a:solidFill>
                  <a:srgbClr val="000000"/>
                </a:solidFill>
                <a:latin typeface="Consolas" panose="020B0609020204030204" pitchFamily="49" charset="0"/>
              </a:rPr>
              <a:t> = $conn-&gt;</a:t>
            </a:r>
            <a:r>
              <a:rPr lang="en-US" sz="1800" dirty="0" err="1">
                <a:solidFill>
                  <a:srgbClr val="000000"/>
                </a:solidFill>
                <a:latin typeface="Consolas" panose="020B0609020204030204" pitchFamily="49" charset="0"/>
              </a:rPr>
              <a:t>lastInsertId</a:t>
            </a:r>
            <a:r>
              <a:rPr lang="en-US" sz="1800" dirty="0">
                <a:solidFill>
                  <a:srgbClr val="000000"/>
                </a:solidFill>
                <a:latin typeface="Consolas" panose="020B0609020204030204" pitchFamily="49" charset="0"/>
              </a:rPr>
              <a:t>();</a:t>
            </a:r>
            <a:r>
              <a:rPr lang="en-US" sz="1800" dirty="0"/>
              <a:t/>
            </a:r>
            <a:br>
              <a:rPr lang="en-US" sz="1800" dirty="0"/>
            </a:br>
            <a:r>
              <a:rPr lang="en-US" sz="1800" dirty="0">
                <a:solidFill>
                  <a:srgbClr val="000000"/>
                </a:solidFill>
                <a:latin typeface="Consolas" panose="020B0609020204030204" pitchFamily="49" charset="0"/>
              </a:rPr>
              <a:t>    </a:t>
            </a:r>
            <a:r>
              <a:rPr lang="en-US" sz="1800" dirty="0">
                <a:solidFill>
                  <a:srgbClr val="0000CD"/>
                </a:solidFill>
                <a:latin typeface="Consolas" panose="020B0609020204030204" pitchFamily="49" charset="0"/>
              </a:rPr>
              <a:t>echo</a:t>
            </a:r>
            <a:r>
              <a:rPr lang="en-US" sz="1800" dirty="0">
                <a:solidFill>
                  <a:srgbClr val="000000"/>
                </a:solidFill>
                <a:latin typeface="Consolas" panose="020B0609020204030204" pitchFamily="49" charset="0"/>
              </a:rPr>
              <a:t> </a:t>
            </a:r>
            <a:r>
              <a:rPr lang="en-US" sz="1800" dirty="0">
                <a:solidFill>
                  <a:srgbClr val="A52A2A"/>
                </a:solidFill>
                <a:latin typeface="Consolas" panose="020B0609020204030204" pitchFamily="49" charset="0"/>
              </a:rPr>
              <a:t>"New record created successfully. Last inserted ID is: "</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last_id</a:t>
            </a:r>
            <a:r>
              <a:rPr lang="en-US" sz="1800" dirty="0">
                <a:solidFill>
                  <a:srgbClr val="000000"/>
                </a:solidFill>
                <a:latin typeface="Consolas" panose="020B0609020204030204" pitchFamily="49" charset="0"/>
              </a:rPr>
              <a:t>;</a:t>
            </a:r>
            <a:r>
              <a:rPr lang="en-US" sz="1800" dirty="0"/>
              <a:t/>
            </a:r>
            <a:br>
              <a:rPr lang="en-US" sz="1800" dirty="0"/>
            </a:br>
            <a:r>
              <a:rPr lang="en-US" sz="1800" dirty="0">
                <a:solidFill>
                  <a:srgbClr val="000000"/>
                </a:solidFill>
                <a:latin typeface="Consolas" panose="020B0609020204030204" pitchFamily="49" charset="0"/>
              </a:rPr>
              <a:t>    }</a:t>
            </a:r>
            <a:r>
              <a:rPr lang="en-US" sz="1800" dirty="0"/>
              <a:t/>
            </a:r>
            <a:br>
              <a:rPr lang="en-US" sz="1800" dirty="0"/>
            </a:br>
            <a:r>
              <a:rPr lang="en-US" sz="1800" dirty="0">
                <a:solidFill>
                  <a:srgbClr val="0000CD"/>
                </a:solidFill>
                <a:latin typeface="Consolas" panose="020B0609020204030204" pitchFamily="49" charset="0"/>
              </a:rPr>
              <a:t>catch</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PDOException</a:t>
            </a:r>
            <a:r>
              <a:rPr lang="en-US" sz="1800" dirty="0">
                <a:solidFill>
                  <a:srgbClr val="000000"/>
                </a:solidFill>
                <a:latin typeface="Consolas" panose="020B0609020204030204" pitchFamily="49" charset="0"/>
              </a:rPr>
              <a:t> $e)</a:t>
            </a:r>
            <a:r>
              <a:rPr lang="en-US" sz="1800" dirty="0"/>
              <a:t/>
            </a:r>
            <a:br>
              <a:rPr lang="en-US" sz="1800" dirty="0"/>
            </a:br>
            <a:r>
              <a:rPr lang="en-US" sz="1800" dirty="0">
                <a:solidFill>
                  <a:srgbClr val="000000"/>
                </a:solidFill>
                <a:latin typeface="Consolas" panose="020B0609020204030204" pitchFamily="49" charset="0"/>
              </a:rPr>
              <a:t>    {</a:t>
            </a:r>
            <a:r>
              <a:rPr lang="en-US" sz="1800" dirty="0"/>
              <a:t/>
            </a:r>
            <a:br>
              <a:rPr lang="en-US" sz="1800" dirty="0"/>
            </a:br>
            <a:r>
              <a:rPr lang="en-US" sz="1800" dirty="0">
                <a:solidFill>
                  <a:srgbClr val="000000"/>
                </a:solidFill>
                <a:latin typeface="Consolas" panose="020B0609020204030204" pitchFamily="49" charset="0"/>
              </a:rPr>
              <a:t>    </a:t>
            </a:r>
            <a:r>
              <a:rPr lang="en-US" sz="1800" dirty="0">
                <a:solidFill>
                  <a:srgbClr val="0000CD"/>
                </a:solidFill>
                <a:latin typeface="Consolas" panose="020B0609020204030204" pitchFamily="49" charset="0"/>
              </a:rPr>
              <a:t>echo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sql</a:t>
            </a:r>
            <a:r>
              <a:rPr lang="en-US" sz="1800" dirty="0">
                <a:solidFill>
                  <a:srgbClr val="000000"/>
                </a:solidFill>
                <a:latin typeface="Consolas" panose="020B0609020204030204" pitchFamily="49" charset="0"/>
              </a:rPr>
              <a:t> . </a:t>
            </a:r>
            <a:r>
              <a:rPr lang="en-US" sz="1800" dirty="0">
                <a:solidFill>
                  <a:srgbClr val="A52A2A"/>
                </a:solidFill>
                <a:latin typeface="Consolas" panose="020B0609020204030204" pitchFamily="49" charset="0"/>
              </a:rPr>
              <a:t>"&lt;</a:t>
            </a:r>
            <a:r>
              <a:rPr lang="en-US" sz="1800" dirty="0" err="1">
                <a:solidFill>
                  <a:srgbClr val="A52A2A"/>
                </a:solidFill>
                <a:latin typeface="Consolas" panose="020B0609020204030204" pitchFamily="49" charset="0"/>
              </a:rPr>
              <a:t>br</a:t>
            </a:r>
            <a:r>
              <a:rPr lang="en-US" sz="1800" dirty="0">
                <a:solidFill>
                  <a:srgbClr val="A52A2A"/>
                </a:solidFill>
                <a:latin typeface="Consolas" panose="020B0609020204030204" pitchFamily="49" charset="0"/>
              </a:rPr>
              <a:t>&gt;"</a:t>
            </a:r>
            <a:r>
              <a:rPr lang="en-US" sz="1800" dirty="0">
                <a:solidFill>
                  <a:srgbClr val="000000"/>
                </a:solidFill>
                <a:latin typeface="Consolas" panose="020B0609020204030204" pitchFamily="49" charset="0"/>
              </a:rPr>
              <a:t> . $e-&gt;</a:t>
            </a:r>
            <a:r>
              <a:rPr lang="en-US" sz="1800" dirty="0" err="1">
                <a:solidFill>
                  <a:srgbClr val="000000"/>
                </a:solidFill>
                <a:latin typeface="Consolas" panose="020B0609020204030204" pitchFamily="49" charset="0"/>
              </a:rPr>
              <a:t>getMessage</a:t>
            </a:r>
            <a:r>
              <a:rPr lang="en-US" sz="1800" dirty="0">
                <a:solidFill>
                  <a:srgbClr val="000000"/>
                </a:solidFill>
                <a:latin typeface="Consolas" panose="020B0609020204030204" pitchFamily="49" charset="0"/>
              </a:rPr>
              <a:t>();</a:t>
            </a:r>
            <a:r>
              <a:rPr lang="en-US" sz="1800" dirty="0"/>
              <a:t/>
            </a:r>
            <a:br>
              <a:rPr lang="en-US" sz="1800" dirty="0"/>
            </a:br>
            <a:r>
              <a:rPr lang="en-US" sz="1800" dirty="0">
                <a:solidFill>
                  <a:srgbClr val="000000"/>
                </a:solidFill>
                <a:latin typeface="Consolas" panose="020B0609020204030204" pitchFamily="49" charset="0"/>
              </a:rPr>
              <a:t>    }</a:t>
            </a:r>
            <a:endParaRPr lang="en-US" sz="1800" dirty="0"/>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087303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69370"/>
          </a:xfrm>
        </p:spPr>
        <p:txBody>
          <a:bodyPr/>
          <a:lstStyle/>
          <a:p>
            <a:r>
              <a:rPr lang="en-US" dirty="0"/>
              <a:t>PHP Prepared Statements</a:t>
            </a:r>
          </a:p>
        </p:txBody>
      </p:sp>
      <p:sp>
        <p:nvSpPr>
          <p:cNvPr id="3" name="Content Placeholder 2"/>
          <p:cNvSpPr>
            <a:spLocks noGrp="1"/>
          </p:cNvSpPr>
          <p:nvPr>
            <p:ph sz="quarter" idx="13"/>
          </p:nvPr>
        </p:nvSpPr>
        <p:spPr>
          <a:xfrm>
            <a:off x="913774" y="1574800"/>
            <a:ext cx="10363826" cy="4216399"/>
          </a:xfrm>
        </p:spPr>
        <p:txBody>
          <a:bodyPr>
            <a:normAutofit lnSpcReduction="10000"/>
          </a:bodyPr>
          <a:lstStyle/>
          <a:p>
            <a:r>
              <a:rPr lang="en-US" dirty="0"/>
              <a:t>Prepared statements are very useful against SQL injections</a:t>
            </a:r>
            <a:r>
              <a:rPr lang="en-US" dirty="0" smtClean="0"/>
              <a:t>.</a:t>
            </a:r>
          </a:p>
          <a:p>
            <a:r>
              <a:rPr lang="en-US" dirty="0"/>
              <a:t>A prepared statement is a feature used to execute the same (or similar) SQL statements repeatedly with high efficiency</a:t>
            </a:r>
            <a:r>
              <a:rPr lang="en-US" dirty="0" smtClean="0"/>
              <a:t>.</a:t>
            </a:r>
          </a:p>
          <a:p>
            <a:r>
              <a:rPr lang="en-US" dirty="0"/>
              <a:t>Prepared statements basically work like this</a:t>
            </a:r>
            <a:r>
              <a:rPr lang="en-US" dirty="0" smtClean="0"/>
              <a:t>:</a:t>
            </a:r>
          </a:p>
          <a:p>
            <a:pPr marL="914400" lvl="1" indent="-457200">
              <a:buFont typeface="+mj-lt"/>
              <a:buAutoNum type="arabicPeriod"/>
            </a:pPr>
            <a:r>
              <a:rPr lang="en-US" dirty="0"/>
              <a:t>Prepare: An SQL statement template is created and sent to the database. Certain values are left unspecified, called parameters (labeled "?"). Example: INSERT INTO </a:t>
            </a:r>
            <a:r>
              <a:rPr lang="en-US" dirty="0" err="1"/>
              <a:t>MyGuests</a:t>
            </a:r>
            <a:r>
              <a:rPr lang="en-US" dirty="0"/>
              <a:t> VALUES(?, ?, ?)</a:t>
            </a:r>
          </a:p>
          <a:p>
            <a:pPr marL="914400" lvl="1" indent="-457200">
              <a:buFont typeface="+mj-lt"/>
              <a:buAutoNum type="arabicPeriod"/>
            </a:pPr>
            <a:r>
              <a:rPr lang="en-US" dirty="0"/>
              <a:t>The database parses, compiles, and performs query optimization on the SQL statement template, and stores the result without executing </a:t>
            </a:r>
            <a:r>
              <a:rPr lang="en-US" dirty="0" smtClean="0"/>
              <a:t>it.</a:t>
            </a:r>
            <a:endParaRPr lang="en-US" dirty="0"/>
          </a:p>
          <a:p>
            <a:pPr marL="914400" lvl="1" indent="-457200">
              <a:buFont typeface="+mj-lt"/>
              <a:buAutoNum type="arabicPeriod"/>
            </a:pPr>
            <a:r>
              <a:rPr lang="en-US" dirty="0"/>
              <a:t>Execute: At a later time, the application binds the values to the parameters, and the database executes the statement. The application may execute the statement as many times as it wants with different values</a:t>
            </a:r>
          </a:p>
          <a:p>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677092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Compared to executing SQL statements directly, prepared statements have two main advantages:</a:t>
            </a:r>
          </a:p>
        </p:txBody>
      </p:sp>
      <p:sp>
        <p:nvSpPr>
          <p:cNvPr id="3" name="Content Placeholder 2"/>
          <p:cNvSpPr>
            <a:spLocks noGrp="1"/>
          </p:cNvSpPr>
          <p:nvPr>
            <p:ph sz="quarter" idx="13"/>
          </p:nvPr>
        </p:nvSpPr>
        <p:spPr/>
        <p:txBody>
          <a:bodyPr/>
          <a:lstStyle/>
          <a:p>
            <a:r>
              <a:rPr lang="en-US" dirty="0"/>
              <a:t>Prepared statements reduces parsing time as the preparation on the query is done only once (although the statement is executed multiple times)</a:t>
            </a:r>
          </a:p>
          <a:p>
            <a:r>
              <a:rPr lang="en-US" dirty="0"/>
              <a:t>Bound parameters minimize bandwidth to the server as you need send only the parameters each time, and not the whole </a:t>
            </a:r>
            <a:r>
              <a:rPr lang="en-US" dirty="0" smtClean="0"/>
              <a:t>query.</a:t>
            </a:r>
            <a:endParaRPr lang="en-US" dirty="0"/>
          </a:p>
          <a:p>
            <a:r>
              <a:rPr lang="en-US" dirty="0"/>
              <a:t>Prepared statements are very useful against SQL injections, because parameter values, which are transmitted later using a different protocol, need not be correctly escaped. If the original statement template is not derived from external input, SQL injection cannot occur.</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561003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99577"/>
            <a:ext cx="10364451" cy="334520"/>
          </a:xfrm>
        </p:spPr>
        <p:txBody>
          <a:bodyPr>
            <a:normAutofit fontScale="90000"/>
          </a:bodyPr>
          <a:lstStyle/>
          <a:p>
            <a:r>
              <a:rPr lang="en-US" dirty="0"/>
              <a:t>Prepared Statements in MySQLi</a:t>
            </a:r>
          </a:p>
        </p:txBody>
      </p:sp>
      <p:sp>
        <p:nvSpPr>
          <p:cNvPr id="3" name="Content Placeholder 2"/>
          <p:cNvSpPr>
            <a:spLocks noGrp="1"/>
          </p:cNvSpPr>
          <p:nvPr>
            <p:ph sz="quarter" idx="13"/>
          </p:nvPr>
        </p:nvSpPr>
        <p:spPr>
          <a:xfrm>
            <a:off x="913774" y="888642"/>
            <a:ext cx="10363826" cy="5215944"/>
          </a:xfrm>
        </p:spPr>
        <p:txBody>
          <a:bodyPr>
            <a:noAutofit/>
          </a:bodyPr>
          <a:lstStyle/>
          <a:p>
            <a:pPr marL="0" indent="0">
              <a:buNone/>
            </a:pPr>
            <a:r>
              <a:rPr lang="en-US" sz="1400" dirty="0"/>
              <a:t/>
            </a:r>
            <a:br>
              <a:rPr lang="en-US" sz="1400" dirty="0"/>
            </a:br>
            <a:r>
              <a:rPr lang="en-US" sz="1400" dirty="0">
                <a:solidFill>
                  <a:srgbClr val="008000"/>
                </a:solidFill>
                <a:latin typeface="Consolas" panose="020B0609020204030204" pitchFamily="49" charset="0"/>
              </a:rPr>
              <a:t>// prepare and bind</a:t>
            </a:r>
            <a:br>
              <a:rPr lang="en-US" sz="1400" dirty="0">
                <a:solidFill>
                  <a:srgbClr val="008000"/>
                </a:solidFill>
                <a:latin typeface="Consolas" panose="020B0609020204030204" pitchFamily="49" charset="0"/>
              </a:rPr>
            </a:b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stmt</a:t>
            </a:r>
            <a:r>
              <a:rPr lang="en-US" sz="1400" dirty="0">
                <a:solidFill>
                  <a:srgbClr val="000000"/>
                </a:solidFill>
                <a:latin typeface="Consolas" panose="020B0609020204030204" pitchFamily="49" charset="0"/>
              </a:rPr>
              <a:t> = $conn-&gt;prepare(</a:t>
            </a:r>
            <a:r>
              <a:rPr lang="en-US" sz="1400" dirty="0">
                <a:solidFill>
                  <a:srgbClr val="A52A2A"/>
                </a:solidFill>
                <a:latin typeface="Consolas" panose="020B0609020204030204" pitchFamily="49" charset="0"/>
              </a:rPr>
              <a:t>"INSERT INTO </a:t>
            </a:r>
            <a:r>
              <a:rPr lang="en-US" sz="1400" dirty="0" err="1">
                <a:solidFill>
                  <a:srgbClr val="A52A2A"/>
                </a:solidFill>
                <a:latin typeface="Consolas" panose="020B0609020204030204" pitchFamily="49" charset="0"/>
              </a:rPr>
              <a:t>MyGuests</a:t>
            </a:r>
            <a:r>
              <a:rPr lang="en-US" sz="1400" dirty="0">
                <a:solidFill>
                  <a:srgbClr val="A52A2A"/>
                </a:solidFill>
                <a:latin typeface="Consolas" panose="020B0609020204030204" pitchFamily="49" charset="0"/>
              </a:rPr>
              <a:t> (</a:t>
            </a:r>
            <a:r>
              <a:rPr lang="en-US" sz="1400" dirty="0" err="1">
                <a:solidFill>
                  <a:srgbClr val="A52A2A"/>
                </a:solidFill>
                <a:latin typeface="Consolas" panose="020B0609020204030204" pitchFamily="49" charset="0"/>
              </a:rPr>
              <a:t>firstname</a:t>
            </a:r>
            <a:r>
              <a:rPr lang="en-US" sz="1400" dirty="0">
                <a:solidFill>
                  <a:srgbClr val="A52A2A"/>
                </a:solidFill>
                <a:latin typeface="Consolas" panose="020B0609020204030204" pitchFamily="49" charset="0"/>
              </a:rPr>
              <a:t>, </a:t>
            </a:r>
            <a:r>
              <a:rPr lang="en-US" sz="1400" dirty="0" err="1">
                <a:solidFill>
                  <a:srgbClr val="A52A2A"/>
                </a:solidFill>
                <a:latin typeface="Consolas" panose="020B0609020204030204" pitchFamily="49" charset="0"/>
              </a:rPr>
              <a:t>lastname</a:t>
            </a:r>
            <a:r>
              <a:rPr lang="en-US" sz="1400" dirty="0">
                <a:solidFill>
                  <a:srgbClr val="A52A2A"/>
                </a:solidFill>
                <a:latin typeface="Consolas" panose="020B0609020204030204" pitchFamily="49" charset="0"/>
              </a:rPr>
              <a:t>, email) VALUES (?, ?, ?)"</a:t>
            </a:r>
            <a:r>
              <a:rPr lang="en-US" sz="1400" dirty="0">
                <a:solidFill>
                  <a:srgbClr val="000000"/>
                </a:solidFill>
                <a:latin typeface="Consolas" panose="020B0609020204030204" pitchFamily="49" charset="0"/>
              </a:rPr>
              <a:t>);</a:t>
            </a:r>
            <a:r>
              <a:rPr lang="en-US" sz="1400" dirty="0"/>
              <a:t/>
            </a:r>
            <a:br>
              <a:rPr lang="en-US" sz="1400" dirty="0"/>
            </a:b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stmt</a:t>
            </a:r>
            <a:r>
              <a:rPr lang="en-US" sz="1400" dirty="0">
                <a:solidFill>
                  <a:srgbClr val="000000"/>
                </a:solidFill>
                <a:latin typeface="Consolas" panose="020B0609020204030204" pitchFamily="49" charset="0"/>
              </a:rPr>
              <a:t>-&gt;</a:t>
            </a:r>
            <a:r>
              <a:rPr lang="en-US" sz="1400" dirty="0" err="1">
                <a:solidFill>
                  <a:srgbClr val="000000"/>
                </a:solidFill>
                <a:latin typeface="Consolas" panose="020B0609020204030204" pitchFamily="49" charset="0"/>
              </a:rPr>
              <a:t>bind_param</a:t>
            </a:r>
            <a:r>
              <a:rPr lang="en-US" sz="1400" dirty="0">
                <a:solidFill>
                  <a:srgbClr val="000000"/>
                </a:solidFill>
                <a:latin typeface="Consolas" panose="020B0609020204030204" pitchFamily="49" charset="0"/>
              </a:rPr>
              <a:t>(</a:t>
            </a:r>
            <a:r>
              <a:rPr lang="en-US" sz="1400" dirty="0">
                <a:solidFill>
                  <a:srgbClr val="A52A2A"/>
                </a:solidFill>
                <a:latin typeface="Consolas" panose="020B0609020204030204" pitchFamily="49" charset="0"/>
              </a:rPr>
              <a:t>"</a:t>
            </a:r>
            <a:r>
              <a:rPr lang="en-US" sz="1400" dirty="0" err="1">
                <a:solidFill>
                  <a:srgbClr val="A52A2A"/>
                </a:solidFill>
                <a:latin typeface="Consolas" panose="020B0609020204030204" pitchFamily="49" charset="0"/>
              </a:rPr>
              <a:t>sss</a:t>
            </a:r>
            <a:r>
              <a:rPr lang="en-US" sz="1400" dirty="0">
                <a:solidFill>
                  <a:srgbClr val="A52A2A"/>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firstname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lastname</a:t>
            </a:r>
            <a:r>
              <a:rPr lang="en-US" sz="1400" dirty="0">
                <a:solidFill>
                  <a:srgbClr val="000000"/>
                </a:solidFill>
                <a:latin typeface="Consolas" panose="020B0609020204030204" pitchFamily="49" charset="0"/>
              </a:rPr>
              <a:t>, $email);</a:t>
            </a:r>
            <a:r>
              <a:rPr lang="en-US" sz="1400" dirty="0"/>
              <a:t/>
            </a:r>
            <a:br>
              <a:rPr lang="en-US" sz="1400" dirty="0"/>
            </a:br>
            <a:r>
              <a:rPr lang="en-US" sz="1400" dirty="0"/>
              <a:t/>
            </a:r>
            <a:br>
              <a:rPr lang="en-US" sz="1400" dirty="0"/>
            </a:br>
            <a:r>
              <a:rPr lang="en-US" sz="1400" dirty="0">
                <a:solidFill>
                  <a:srgbClr val="008000"/>
                </a:solidFill>
                <a:latin typeface="Consolas" panose="020B0609020204030204" pitchFamily="49" charset="0"/>
              </a:rPr>
              <a:t>// set parameters and execute</a:t>
            </a:r>
            <a:br>
              <a:rPr lang="en-US" sz="1400" dirty="0">
                <a:solidFill>
                  <a:srgbClr val="008000"/>
                </a:solidFill>
                <a:latin typeface="Consolas" panose="020B0609020204030204" pitchFamily="49" charset="0"/>
              </a:rPr>
            </a:b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firstname</a:t>
            </a:r>
            <a:r>
              <a:rPr lang="en-US" sz="1400" dirty="0">
                <a:solidFill>
                  <a:srgbClr val="000000"/>
                </a:solidFill>
                <a:latin typeface="Consolas" panose="020B0609020204030204" pitchFamily="49" charset="0"/>
              </a:rPr>
              <a:t> = </a:t>
            </a:r>
            <a:r>
              <a:rPr lang="en-US" sz="1400" dirty="0">
                <a:solidFill>
                  <a:srgbClr val="A52A2A"/>
                </a:solidFill>
                <a:latin typeface="Consolas" panose="020B0609020204030204" pitchFamily="49" charset="0"/>
              </a:rPr>
              <a:t>"John"</a:t>
            </a:r>
            <a:r>
              <a:rPr lang="en-US" sz="1400" dirty="0">
                <a:solidFill>
                  <a:srgbClr val="000000"/>
                </a:solidFill>
                <a:latin typeface="Consolas" panose="020B0609020204030204" pitchFamily="49" charset="0"/>
              </a:rPr>
              <a:t>;</a:t>
            </a:r>
            <a:r>
              <a:rPr lang="en-US" sz="1400" dirty="0"/>
              <a:t/>
            </a:r>
            <a:br>
              <a:rPr lang="en-US" sz="1400" dirty="0"/>
            </a:b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lastname</a:t>
            </a:r>
            <a:r>
              <a:rPr lang="en-US" sz="1400" dirty="0">
                <a:solidFill>
                  <a:srgbClr val="000000"/>
                </a:solidFill>
                <a:latin typeface="Consolas" panose="020B0609020204030204" pitchFamily="49" charset="0"/>
              </a:rPr>
              <a:t> = </a:t>
            </a:r>
            <a:r>
              <a:rPr lang="en-US" sz="1400" dirty="0">
                <a:solidFill>
                  <a:srgbClr val="A52A2A"/>
                </a:solidFill>
                <a:latin typeface="Consolas" panose="020B0609020204030204" pitchFamily="49" charset="0"/>
              </a:rPr>
              <a:t>"Doe"</a:t>
            </a:r>
            <a:r>
              <a:rPr lang="en-US" sz="1400" dirty="0">
                <a:solidFill>
                  <a:srgbClr val="000000"/>
                </a:solidFill>
                <a:latin typeface="Consolas" panose="020B0609020204030204" pitchFamily="49" charset="0"/>
              </a:rPr>
              <a:t>;</a:t>
            </a:r>
            <a:r>
              <a:rPr lang="en-US" sz="1400" dirty="0"/>
              <a:t/>
            </a:r>
            <a:br>
              <a:rPr lang="en-US" sz="1400" dirty="0"/>
            </a:br>
            <a:r>
              <a:rPr lang="en-US" sz="1400" dirty="0">
                <a:solidFill>
                  <a:srgbClr val="000000"/>
                </a:solidFill>
                <a:latin typeface="Consolas" panose="020B0609020204030204" pitchFamily="49" charset="0"/>
              </a:rPr>
              <a:t>$email = </a:t>
            </a:r>
            <a:r>
              <a:rPr lang="en-US" sz="1400" dirty="0">
                <a:solidFill>
                  <a:srgbClr val="A52A2A"/>
                </a:solidFill>
                <a:latin typeface="Consolas" panose="020B0609020204030204" pitchFamily="49" charset="0"/>
              </a:rPr>
              <a:t>"john@example.com"</a:t>
            </a:r>
            <a:r>
              <a:rPr lang="en-US" sz="1400" dirty="0">
                <a:solidFill>
                  <a:srgbClr val="000000"/>
                </a:solidFill>
                <a:latin typeface="Consolas" panose="020B0609020204030204" pitchFamily="49" charset="0"/>
              </a:rPr>
              <a:t>;</a:t>
            </a:r>
            <a:r>
              <a:rPr lang="en-US" sz="1400" dirty="0"/>
              <a:t/>
            </a:r>
            <a:br>
              <a:rPr lang="en-US" sz="1400" dirty="0"/>
            </a:b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stmt</a:t>
            </a:r>
            <a:r>
              <a:rPr lang="en-US" sz="1400" dirty="0">
                <a:solidFill>
                  <a:srgbClr val="000000"/>
                </a:solidFill>
                <a:latin typeface="Consolas" panose="020B0609020204030204" pitchFamily="49" charset="0"/>
              </a:rPr>
              <a:t>-&gt;execute();</a:t>
            </a:r>
            <a:r>
              <a:rPr lang="en-US" sz="1400" dirty="0"/>
              <a:t/>
            </a:r>
            <a:br>
              <a:rPr lang="en-US" sz="1400" dirty="0"/>
            </a:br>
            <a:r>
              <a:rPr lang="en-US" sz="1400" dirty="0"/>
              <a:t/>
            </a:r>
            <a:br>
              <a:rPr lang="en-US" sz="1400" dirty="0"/>
            </a:b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firstname</a:t>
            </a:r>
            <a:r>
              <a:rPr lang="en-US" sz="1400" dirty="0">
                <a:solidFill>
                  <a:srgbClr val="000000"/>
                </a:solidFill>
                <a:latin typeface="Consolas" panose="020B0609020204030204" pitchFamily="49" charset="0"/>
              </a:rPr>
              <a:t> = </a:t>
            </a:r>
            <a:r>
              <a:rPr lang="en-US" sz="1400" dirty="0">
                <a:solidFill>
                  <a:srgbClr val="A52A2A"/>
                </a:solidFill>
                <a:latin typeface="Consolas" panose="020B0609020204030204" pitchFamily="49" charset="0"/>
              </a:rPr>
              <a:t>"Mary"</a:t>
            </a:r>
            <a:r>
              <a:rPr lang="en-US" sz="1400" dirty="0">
                <a:solidFill>
                  <a:srgbClr val="000000"/>
                </a:solidFill>
                <a:latin typeface="Consolas" panose="020B0609020204030204" pitchFamily="49" charset="0"/>
              </a:rPr>
              <a:t>;</a:t>
            </a:r>
            <a:r>
              <a:rPr lang="en-US" sz="1400" dirty="0"/>
              <a:t/>
            </a:r>
            <a:br>
              <a:rPr lang="en-US" sz="1400" dirty="0"/>
            </a:b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lastname</a:t>
            </a:r>
            <a:r>
              <a:rPr lang="en-US" sz="1400" dirty="0">
                <a:solidFill>
                  <a:srgbClr val="000000"/>
                </a:solidFill>
                <a:latin typeface="Consolas" panose="020B0609020204030204" pitchFamily="49" charset="0"/>
              </a:rPr>
              <a:t> = </a:t>
            </a:r>
            <a:r>
              <a:rPr lang="en-US" sz="1400" dirty="0">
                <a:solidFill>
                  <a:srgbClr val="A52A2A"/>
                </a:solidFill>
                <a:latin typeface="Consolas" panose="020B0609020204030204" pitchFamily="49" charset="0"/>
              </a:rPr>
              <a:t>"Moe"</a:t>
            </a:r>
            <a:r>
              <a:rPr lang="en-US" sz="1400" dirty="0">
                <a:solidFill>
                  <a:srgbClr val="000000"/>
                </a:solidFill>
                <a:latin typeface="Consolas" panose="020B0609020204030204" pitchFamily="49" charset="0"/>
              </a:rPr>
              <a:t>;</a:t>
            </a:r>
            <a:r>
              <a:rPr lang="en-US" sz="1400" dirty="0"/>
              <a:t/>
            </a:r>
            <a:br>
              <a:rPr lang="en-US" sz="1400" dirty="0"/>
            </a:br>
            <a:r>
              <a:rPr lang="en-US" sz="1400" dirty="0">
                <a:solidFill>
                  <a:srgbClr val="000000"/>
                </a:solidFill>
                <a:latin typeface="Consolas" panose="020B0609020204030204" pitchFamily="49" charset="0"/>
              </a:rPr>
              <a:t>$email = </a:t>
            </a:r>
            <a:r>
              <a:rPr lang="en-US" sz="1400" dirty="0">
                <a:solidFill>
                  <a:srgbClr val="A52A2A"/>
                </a:solidFill>
                <a:latin typeface="Consolas" panose="020B0609020204030204" pitchFamily="49" charset="0"/>
              </a:rPr>
              <a:t>"mary@example.com"</a:t>
            </a:r>
            <a:r>
              <a:rPr lang="en-US" sz="1400" dirty="0">
                <a:solidFill>
                  <a:srgbClr val="000000"/>
                </a:solidFill>
                <a:latin typeface="Consolas" panose="020B0609020204030204" pitchFamily="49" charset="0"/>
              </a:rPr>
              <a:t>;</a:t>
            </a:r>
            <a:r>
              <a:rPr lang="en-US" sz="1400" dirty="0"/>
              <a:t/>
            </a:r>
            <a:br>
              <a:rPr lang="en-US" sz="1400" dirty="0"/>
            </a:b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stmt</a:t>
            </a:r>
            <a:r>
              <a:rPr lang="en-US" sz="1400" dirty="0">
                <a:solidFill>
                  <a:srgbClr val="000000"/>
                </a:solidFill>
                <a:latin typeface="Consolas" panose="020B0609020204030204" pitchFamily="49" charset="0"/>
              </a:rPr>
              <a:t>-&gt;execute();</a:t>
            </a:r>
            <a:r>
              <a:rPr lang="en-US" sz="1400" dirty="0"/>
              <a:t/>
            </a:r>
            <a:br>
              <a:rPr lang="en-US" sz="1400" dirty="0"/>
            </a:br>
            <a:r>
              <a:rPr lang="en-US" sz="1400" dirty="0"/>
              <a:t/>
            </a:r>
            <a:br>
              <a:rPr lang="en-US" sz="1400" dirty="0"/>
            </a:br>
            <a:r>
              <a:rPr lang="en-US" sz="1400" dirty="0" smtClean="0">
                <a:solidFill>
                  <a:srgbClr val="0000CD"/>
                </a:solidFill>
                <a:latin typeface="Consolas" panose="020B0609020204030204" pitchFamily="49" charset="0"/>
              </a:rPr>
              <a:t>echo</a:t>
            </a:r>
            <a:r>
              <a:rPr lang="en-US" sz="1400" dirty="0">
                <a:solidFill>
                  <a:srgbClr val="000000"/>
                </a:solidFill>
                <a:latin typeface="Consolas" panose="020B0609020204030204" pitchFamily="49" charset="0"/>
              </a:rPr>
              <a:t> </a:t>
            </a:r>
            <a:r>
              <a:rPr lang="en-US" sz="1400" dirty="0">
                <a:solidFill>
                  <a:srgbClr val="A52A2A"/>
                </a:solidFill>
                <a:latin typeface="Consolas" panose="020B0609020204030204" pitchFamily="49" charset="0"/>
              </a:rPr>
              <a:t>"New records created successfully"</a:t>
            </a:r>
            <a:r>
              <a:rPr lang="en-US" sz="1400" dirty="0">
                <a:solidFill>
                  <a:srgbClr val="000000"/>
                </a:solidFill>
                <a:latin typeface="Consolas" panose="020B0609020204030204" pitchFamily="49" charset="0"/>
              </a:rPr>
              <a:t>;</a:t>
            </a:r>
            <a:r>
              <a:rPr lang="en-US" sz="1400" dirty="0"/>
              <a:t/>
            </a:r>
            <a:br>
              <a:rPr lang="en-US" sz="1400" dirty="0"/>
            </a:br>
            <a:r>
              <a:rPr lang="en-US" sz="1400" dirty="0"/>
              <a:t/>
            </a:r>
            <a:br>
              <a:rPr lang="en-US" sz="1400" dirty="0"/>
            </a:b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stmt</a:t>
            </a:r>
            <a:r>
              <a:rPr lang="en-US" sz="1400" dirty="0">
                <a:solidFill>
                  <a:srgbClr val="000000"/>
                </a:solidFill>
                <a:latin typeface="Consolas" panose="020B0609020204030204" pitchFamily="49" charset="0"/>
              </a:rPr>
              <a:t>-&gt;close();</a:t>
            </a:r>
            <a:r>
              <a:rPr lang="en-US" sz="1400" dirty="0"/>
              <a:t/>
            </a:r>
            <a:br>
              <a:rPr lang="en-US" sz="1400" dirty="0"/>
            </a:br>
            <a:r>
              <a:rPr lang="en-US" sz="1400" dirty="0">
                <a:solidFill>
                  <a:srgbClr val="000000"/>
                </a:solidFill>
                <a:latin typeface="Consolas" panose="020B0609020204030204" pitchFamily="49" charset="0"/>
              </a:rPr>
              <a:t>$conn-&gt;close();</a:t>
            </a:r>
            <a:endParaRPr lang="en-US" sz="1400"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865906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99577"/>
            <a:ext cx="10364451" cy="334520"/>
          </a:xfrm>
        </p:spPr>
        <p:txBody>
          <a:bodyPr>
            <a:normAutofit fontScale="90000"/>
          </a:bodyPr>
          <a:lstStyle/>
          <a:p>
            <a:r>
              <a:rPr lang="en-US" dirty="0"/>
              <a:t>Prepared Statements in MySQLi</a:t>
            </a:r>
          </a:p>
        </p:txBody>
      </p:sp>
      <p:sp>
        <p:nvSpPr>
          <p:cNvPr id="3" name="Content Placeholder 2"/>
          <p:cNvSpPr>
            <a:spLocks noGrp="1"/>
          </p:cNvSpPr>
          <p:nvPr>
            <p:ph sz="quarter" idx="13"/>
          </p:nvPr>
        </p:nvSpPr>
        <p:spPr>
          <a:xfrm>
            <a:off x="913774" y="888642"/>
            <a:ext cx="10363826" cy="5215944"/>
          </a:xfrm>
        </p:spPr>
        <p:txBody>
          <a:bodyPr>
            <a:noAutofit/>
          </a:bodyPr>
          <a:lstStyle/>
          <a:p>
            <a:pPr marL="0" indent="0">
              <a:buNone/>
            </a:pPr>
            <a:r>
              <a:rPr lang="en-US" sz="1400" dirty="0"/>
              <a:t/>
            </a:r>
            <a:br>
              <a:rPr lang="en-US" sz="1400" dirty="0"/>
            </a:br>
            <a:r>
              <a:rPr lang="en-US" sz="1400" dirty="0">
                <a:solidFill>
                  <a:srgbClr val="008000"/>
                </a:solidFill>
                <a:latin typeface="Consolas" panose="020B0609020204030204" pitchFamily="49" charset="0"/>
              </a:rPr>
              <a:t>// prepare and bind</a:t>
            </a:r>
            <a:br>
              <a:rPr lang="en-US" sz="1400" dirty="0">
                <a:solidFill>
                  <a:srgbClr val="008000"/>
                </a:solidFill>
                <a:latin typeface="Consolas" panose="020B0609020204030204" pitchFamily="49" charset="0"/>
              </a:rPr>
            </a:b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stmt</a:t>
            </a:r>
            <a:r>
              <a:rPr lang="en-US" sz="1400" dirty="0">
                <a:solidFill>
                  <a:srgbClr val="000000"/>
                </a:solidFill>
                <a:latin typeface="Consolas" panose="020B0609020204030204" pitchFamily="49" charset="0"/>
              </a:rPr>
              <a:t> = $conn-&gt;prepare(</a:t>
            </a:r>
            <a:r>
              <a:rPr lang="en-US" sz="1400" dirty="0">
                <a:solidFill>
                  <a:srgbClr val="A52A2A"/>
                </a:solidFill>
                <a:latin typeface="Consolas" panose="020B0609020204030204" pitchFamily="49" charset="0"/>
              </a:rPr>
              <a:t>"INSERT INTO </a:t>
            </a:r>
            <a:r>
              <a:rPr lang="en-US" sz="1400" dirty="0" err="1">
                <a:solidFill>
                  <a:srgbClr val="A52A2A"/>
                </a:solidFill>
                <a:latin typeface="Consolas" panose="020B0609020204030204" pitchFamily="49" charset="0"/>
              </a:rPr>
              <a:t>MyGuests</a:t>
            </a:r>
            <a:r>
              <a:rPr lang="en-US" sz="1400" dirty="0">
                <a:solidFill>
                  <a:srgbClr val="A52A2A"/>
                </a:solidFill>
                <a:latin typeface="Consolas" panose="020B0609020204030204" pitchFamily="49" charset="0"/>
              </a:rPr>
              <a:t> (</a:t>
            </a:r>
            <a:r>
              <a:rPr lang="en-US" sz="1400" dirty="0" err="1">
                <a:solidFill>
                  <a:srgbClr val="A52A2A"/>
                </a:solidFill>
                <a:latin typeface="Consolas" panose="020B0609020204030204" pitchFamily="49" charset="0"/>
              </a:rPr>
              <a:t>firstname</a:t>
            </a:r>
            <a:r>
              <a:rPr lang="en-US" sz="1400" dirty="0">
                <a:solidFill>
                  <a:srgbClr val="A52A2A"/>
                </a:solidFill>
                <a:latin typeface="Consolas" panose="020B0609020204030204" pitchFamily="49" charset="0"/>
              </a:rPr>
              <a:t>, </a:t>
            </a:r>
            <a:r>
              <a:rPr lang="en-US" sz="1400" dirty="0" err="1">
                <a:solidFill>
                  <a:srgbClr val="A52A2A"/>
                </a:solidFill>
                <a:latin typeface="Consolas" panose="020B0609020204030204" pitchFamily="49" charset="0"/>
              </a:rPr>
              <a:t>lastname</a:t>
            </a:r>
            <a:r>
              <a:rPr lang="en-US" sz="1400" dirty="0">
                <a:solidFill>
                  <a:srgbClr val="A52A2A"/>
                </a:solidFill>
                <a:latin typeface="Consolas" panose="020B0609020204030204" pitchFamily="49" charset="0"/>
              </a:rPr>
              <a:t>, email) VALUES (?, ?, ?)"</a:t>
            </a:r>
            <a:r>
              <a:rPr lang="en-US" sz="1400" dirty="0">
                <a:solidFill>
                  <a:srgbClr val="000000"/>
                </a:solidFill>
                <a:latin typeface="Consolas" panose="020B0609020204030204" pitchFamily="49" charset="0"/>
              </a:rPr>
              <a:t>);</a:t>
            </a:r>
            <a:r>
              <a:rPr lang="en-US" sz="1400" dirty="0"/>
              <a:t/>
            </a:r>
            <a:br>
              <a:rPr lang="en-US" sz="1400" dirty="0"/>
            </a:b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stmt</a:t>
            </a:r>
            <a:r>
              <a:rPr lang="en-US" sz="1400" dirty="0">
                <a:solidFill>
                  <a:srgbClr val="000000"/>
                </a:solidFill>
                <a:latin typeface="Consolas" panose="020B0609020204030204" pitchFamily="49" charset="0"/>
              </a:rPr>
              <a:t>-&gt;</a:t>
            </a:r>
            <a:r>
              <a:rPr lang="en-US" sz="1400" dirty="0" err="1">
                <a:solidFill>
                  <a:srgbClr val="000000"/>
                </a:solidFill>
                <a:latin typeface="Consolas" panose="020B0609020204030204" pitchFamily="49" charset="0"/>
              </a:rPr>
              <a:t>bind_param</a:t>
            </a:r>
            <a:r>
              <a:rPr lang="en-US" sz="1400" dirty="0">
                <a:solidFill>
                  <a:srgbClr val="000000"/>
                </a:solidFill>
                <a:latin typeface="Consolas" panose="020B0609020204030204" pitchFamily="49" charset="0"/>
              </a:rPr>
              <a:t>(</a:t>
            </a:r>
            <a:r>
              <a:rPr lang="en-US" sz="1400" dirty="0">
                <a:solidFill>
                  <a:srgbClr val="A52A2A"/>
                </a:solidFill>
                <a:latin typeface="Consolas" panose="020B0609020204030204" pitchFamily="49" charset="0"/>
              </a:rPr>
              <a:t>"</a:t>
            </a:r>
            <a:r>
              <a:rPr lang="en-US" sz="1400" dirty="0" err="1">
                <a:solidFill>
                  <a:srgbClr val="A52A2A"/>
                </a:solidFill>
                <a:latin typeface="Consolas" panose="020B0609020204030204" pitchFamily="49" charset="0"/>
              </a:rPr>
              <a:t>sss</a:t>
            </a:r>
            <a:r>
              <a:rPr lang="en-US" sz="1400" dirty="0">
                <a:solidFill>
                  <a:srgbClr val="A52A2A"/>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firstname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lastname</a:t>
            </a:r>
            <a:r>
              <a:rPr lang="en-US" sz="1400" dirty="0">
                <a:solidFill>
                  <a:srgbClr val="000000"/>
                </a:solidFill>
                <a:latin typeface="Consolas" panose="020B0609020204030204" pitchFamily="49" charset="0"/>
              </a:rPr>
              <a:t>, $email);</a:t>
            </a:r>
            <a:r>
              <a:rPr lang="en-US" sz="1400" dirty="0"/>
              <a:t/>
            </a:r>
            <a:br>
              <a:rPr lang="en-US" sz="1400" dirty="0"/>
            </a:br>
            <a:r>
              <a:rPr lang="en-US" sz="1400" dirty="0"/>
              <a:t/>
            </a:r>
            <a:br>
              <a:rPr lang="en-US" sz="1400" dirty="0"/>
            </a:br>
            <a:r>
              <a:rPr lang="en-US" sz="1400" dirty="0">
                <a:solidFill>
                  <a:srgbClr val="008000"/>
                </a:solidFill>
                <a:latin typeface="Consolas" panose="020B0609020204030204" pitchFamily="49" charset="0"/>
              </a:rPr>
              <a:t>// set parameters and execute</a:t>
            </a:r>
            <a:br>
              <a:rPr lang="en-US" sz="1400" dirty="0">
                <a:solidFill>
                  <a:srgbClr val="008000"/>
                </a:solidFill>
                <a:latin typeface="Consolas" panose="020B0609020204030204" pitchFamily="49" charset="0"/>
              </a:rPr>
            </a:b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firstname</a:t>
            </a:r>
            <a:r>
              <a:rPr lang="en-US" sz="1400" dirty="0">
                <a:solidFill>
                  <a:srgbClr val="000000"/>
                </a:solidFill>
                <a:latin typeface="Consolas" panose="020B0609020204030204" pitchFamily="49" charset="0"/>
              </a:rPr>
              <a:t> = </a:t>
            </a:r>
            <a:r>
              <a:rPr lang="en-US" sz="1400" dirty="0">
                <a:solidFill>
                  <a:srgbClr val="A52A2A"/>
                </a:solidFill>
                <a:latin typeface="Consolas" panose="020B0609020204030204" pitchFamily="49" charset="0"/>
              </a:rPr>
              <a:t>"John"</a:t>
            </a:r>
            <a:r>
              <a:rPr lang="en-US" sz="1400" dirty="0">
                <a:solidFill>
                  <a:srgbClr val="000000"/>
                </a:solidFill>
                <a:latin typeface="Consolas" panose="020B0609020204030204" pitchFamily="49" charset="0"/>
              </a:rPr>
              <a:t>;</a:t>
            </a:r>
            <a:r>
              <a:rPr lang="en-US" sz="1400" dirty="0"/>
              <a:t/>
            </a:r>
            <a:br>
              <a:rPr lang="en-US" sz="1400" dirty="0"/>
            </a:b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lastname</a:t>
            </a:r>
            <a:r>
              <a:rPr lang="en-US" sz="1400" dirty="0">
                <a:solidFill>
                  <a:srgbClr val="000000"/>
                </a:solidFill>
                <a:latin typeface="Consolas" panose="020B0609020204030204" pitchFamily="49" charset="0"/>
              </a:rPr>
              <a:t> = </a:t>
            </a:r>
            <a:r>
              <a:rPr lang="en-US" sz="1400" dirty="0">
                <a:solidFill>
                  <a:srgbClr val="A52A2A"/>
                </a:solidFill>
                <a:latin typeface="Consolas" panose="020B0609020204030204" pitchFamily="49" charset="0"/>
              </a:rPr>
              <a:t>"Doe"</a:t>
            </a:r>
            <a:r>
              <a:rPr lang="en-US" sz="1400" dirty="0">
                <a:solidFill>
                  <a:srgbClr val="000000"/>
                </a:solidFill>
                <a:latin typeface="Consolas" panose="020B0609020204030204" pitchFamily="49" charset="0"/>
              </a:rPr>
              <a:t>;</a:t>
            </a:r>
            <a:r>
              <a:rPr lang="en-US" sz="1400" dirty="0"/>
              <a:t/>
            </a:r>
            <a:br>
              <a:rPr lang="en-US" sz="1400" dirty="0"/>
            </a:br>
            <a:r>
              <a:rPr lang="en-US" sz="1400" dirty="0">
                <a:solidFill>
                  <a:srgbClr val="000000"/>
                </a:solidFill>
                <a:latin typeface="Consolas" panose="020B0609020204030204" pitchFamily="49" charset="0"/>
              </a:rPr>
              <a:t>$email = </a:t>
            </a:r>
            <a:r>
              <a:rPr lang="en-US" sz="1400" dirty="0">
                <a:solidFill>
                  <a:srgbClr val="A52A2A"/>
                </a:solidFill>
                <a:latin typeface="Consolas" panose="020B0609020204030204" pitchFamily="49" charset="0"/>
              </a:rPr>
              <a:t>"john@example.com"</a:t>
            </a:r>
            <a:r>
              <a:rPr lang="en-US" sz="1400" dirty="0">
                <a:solidFill>
                  <a:srgbClr val="000000"/>
                </a:solidFill>
                <a:latin typeface="Consolas" panose="020B0609020204030204" pitchFamily="49" charset="0"/>
              </a:rPr>
              <a:t>;</a:t>
            </a:r>
            <a:r>
              <a:rPr lang="en-US" sz="1400" dirty="0"/>
              <a:t/>
            </a:r>
            <a:br>
              <a:rPr lang="en-US" sz="1400" dirty="0"/>
            </a:b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stmt</a:t>
            </a:r>
            <a:r>
              <a:rPr lang="en-US" sz="1400" dirty="0">
                <a:solidFill>
                  <a:srgbClr val="000000"/>
                </a:solidFill>
                <a:latin typeface="Consolas" panose="020B0609020204030204" pitchFamily="49" charset="0"/>
              </a:rPr>
              <a:t>-&gt;execute();</a:t>
            </a:r>
            <a:r>
              <a:rPr lang="en-US" sz="1400" dirty="0"/>
              <a:t/>
            </a:r>
            <a:br>
              <a:rPr lang="en-US" sz="1400" dirty="0"/>
            </a:br>
            <a:r>
              <a:rPr lang="en-US" sz="1400" dirty="0"/>
              <a:t/>
            </a:r>
            <a:br>
              <a:rPr lang="en-US" sz="1400" dirty="0"/>
            </a:b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firstname</a:t>
            </a:r>
            <a:r>
              <a:rPr lang="en-US" sz="1400" dirty="0">
                <a:solidFill>
                  <a:srgbClr val="000000"/>
                </a:solidFill>
                <a:latin typeface="Consolas" panose="020B0609020204030204" pitchFamily="49" charset="0"/>
              </a:rPr>
              <a:t> = </a:t>
            </a:r>
            <a:r>
              <a:rPr lang="en-US" sz="1400" dirty="0">
                <a:solidFill>
                  <a:srgbClr val="A52A2A"/>
                </a:solidFill>
                <a:latin typeface="Consolas" panose="020B0609020204030204" pitchFamily="49" charset="0"/>
              </a:rPr>
              <a:t>"Mary"</a:t>
            </a:r>
            <a:r>
              <a:rPr lang="en-US" sz="1400" dirty="0">
                <a:solidFill>
                  <a:srgbClr val="000000"/>
                </a:solidFill>
                <a:latin typeface="Consolas" panose="020B0609020204030204" pitchFamily="49" charset="0"/>
              </a:rPr>
              <a:t>;</a:t>
            </a:r>
            <a:r>
              <a:rPr lang="en-US" sz="1400" dirty="0"/>
              <a:t/>
            </a:r>
            <a:br>
              <a:rPr lang="en-US" sz="1400" dirty="0"/>
            </a:b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lastname</a:t>
            </a:r>
            <a:r>
              <a:rPr lang="en-US" sz="1400" dirty="0">
                <a:solidFill>
                  <a:srgbClr val="000000"/>
                </a:solidFill>
                <a:latin typeface="Consolas" panose="020B0609020204030204" pitchFamily="49" charset="0"/>
              </a:rPr>
              <a:t> = </a:t>
            </a:r>
            <a:r>
              <a:rPr lang="en-US" sz="1400" dirty="0">
                <a:solidFill>
                  <a:srgbClr val="A52A2A"/>
                </a:solidFill>
                <a:latin typeface="Consolas" panose="020B0609020204030204" pitchFamily="49" charset="0"/>
              </a:rPr>
              <a:t>"Moe"</a:t>
            </a:r>
            <a:r>
              <a:rPr lang="en-US" sz="1400" dirty="0">
                <a:solidFill>
                  <a:srgbClr val="000000"/>
                </a:solidFill>
                <a:latin typeface="Consolas" panose="020B0609020204030204" pitchFamily="49" charset="0"/>
              </a:rPr>
              <a:t>;</a:t>
            </a:r>
            <a:r>
              <a:rPr lang="en-US" sz="1400" dirty="0"/>
              <a:t/>
            </a:r>
            <a:br>
              <a:rPr lang="en-US" sz="1400" dirty="0"/>
            </a:br>
            <a:r>
              <a:rPr lang="en-US" sz="1400" dirty="0">
                <a:solidFill>
                  <a:srgbClr val="000000"/>
                </a:solidFill>
                <a:latin typeface="Consolas" panose="020B0609020204030204" pitchFamily="49" charset="0"/>
              </a:rPr>
              <a:t>$email = </a:t>
            </a:r>
            <a:r>
              <a:rPr lang="en-US" sz="1400" dirty="0">
                <a:solidFill>
                  <a:srgbClr val="A52A2A"/>
                </a:solidFill>
                <a:latin typeface="Consolas" panose="020B0609020204030204" pitchFamily="49" charset="0"/>
              </a:rPr>
              <a:t>"mary@example.com"</a:t>
            </a:r>
            <a:r>
              <a:rPr lang="en-US" sz="1400" dirty="0">
                <a:solidFill>
                  <a:srgbClr val="000000"/>
                </a:solidFill>
                <a:latin typeface="Consolas" panose="020B0609020204030204" pitchFamily="49" charset="0"/>
              </a:rPr>
              <a:t>;</a:t>
            </a:r>
            <a:r>
              <a:rPr lang="en-US" sz="1400" dirty="0"/>
              <a:t/>
            </a:r>
            <a:br>
              <a:rPr lang="en-US" sz="1400" dirty="0"/>
            </a:b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stmt</a:t>
            </a:r>
            <a:r>
              <a:rPr lang="en-US" sz="1400" dirty="0">
                <a:solidFill>
                  <a:srgbClr val="000000"/>
                </a:solidFill>
                <a:latin typeface="Consolas" panose="020B0609020204030204" pitchFamily="49" charset="0"/>
              </a:rPr>
              <a:t>-&gt;execute();</a:t>
            </a:r>
            <a:r>
              <a:rPr lang="en-US" sz="1400" dirty="0"/>
              <a:t/>
            </a:r>
            <a:br>
              <a:rPr lang="en-US" sz="1400" dirty="0"/>
            </a:br>
            <a:r>
              <a:rPr lang="en-US" sz="1400" dirty="0"/>
              <a:t/>
            </a:r>
            <a:br>
              <a:rPr lang="en-US" sz="1400" dirty="0"/>
            </a:br>
            <a:r>
              <a:rPr lang="en-US" sz="1400" dirty="0" smtClean="0">
                <a:solidFill>
                  <a:srgbClr val="0000CD"/>
                </a:solidFill>
                <a:latin typeface="Consolas" panose="020B0609020204030204" pitchFamily="49" charset="0"/>
              </a:rPr>
              <a:t>echo</a:t>
            </a:r>
            <a:r>
              <a:rPr lang="en-US" sz="1400" dirty="0">
                <a:solidFill>
                  <a:srgbClr val="000000"/>
                </a:solidFill>
                <a:latin typeface="Consolas" panose="020B0609020204030204" pitchFamily="49" charset="0"/>
              </a:rPr>
              <a:t> </a:t>
            </a:r>
            <a:r>
              <a:rPr lang="en-US" sz="1400" dirty="0">
                <a:solidFill>
                  <a:srgbClr val="A52A2A"/>
                </a:solidFill>
                <a:latin typeface="Consolas" panose="020B0609020204030204" pitchFamily="49" charset="0"/>
              </a:rPr>
              <a:t>"New records created successfully"</a:t>
            </a:r>
            <a:r>
              <a:rPr lang="en-US" sz="1400" dirty="0">
                <a:solidFill>
                  <a:srgbClr val="000000"/>
                </a:solidFill>
                <a:latin typeface="Consolas" panose="020B0609020204030204" pitchFamily="49" charset="0"/>
              </a:rPr>
              <a:t>;</a:t>
            </a:r>
            <a:r>
              <a:rPr lang="en-US" sz="1400" dirty="0"/>
              <a:t/>
            </a:r>
            <a:br>
              <a:rPr lang="en-US" sz="1400" dirty="0"/>
            </a:br>
            <a:r>
              <a:rPr lang="en-US" sz="1400" dirty="0"/>
              <a:t/>
            </a:r>
            <a:br>
              <a:rPr lang="en-US" sz="1400" dirty="0"/>
            </a:b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stmt</a:t>
            </a:r>
            <a:r>
              <a:rPr lang="en-US" sz="1400" dirty="0">
                <a:solidFill>
                  <a:srgbClr val="000000"/>
                </a:solidFill>
                <a:latin typeface="Consolas" panose="020B0609020204030204" pitchFamily="49" charset="0"/>
              </a:rPr>
              <a:t>-&gt;close();</a:t>
            </a:r>
            <a:r>
              <a:rPr lang="en-US" sz="1400" dirty="0"/>
              <a:t/>
            </a:r>
            <a:br>
              <a:rPr lang="en-US" sz="1400" dirty="0"/>
            </a:br>
            <a:r>
              <a:rPr lang="en-US" sz="1400" dirty="0">
                <a:solidFill>
                  <a:srgbClr val="000000"/>
                </a:solidFill>
                <a:latin typeface="Consolas" panose="020B0609020204030204" pitchFamily="49" charset="0"/>
              </a:rPr>
              <a:t>$conn-&gt;close();</a:t>
            </a:r>
            <a:endParaRPr lang="en-US" sz="1400" dirty="0"/>
          </a:p>
        </p:txBody>
      </p:sp>
      <p:sp>
        <p:nvSpPr>
          <p:cNvPr id="5" name="Slide Number Placeholder 4"/>
          <p:cNvSpPr>
            <a:spLocks noGrp="1"/>
          </p:cNvSpPr>
          <p:nvPr>
            <p:ph type="sldNum" sz="quarter" idx="12"/>
          </p:nvPr>
        </p:nvSpPr>
        <p:spPr/>
        <p:txBody>
          <a:bodyPr/>
          <a:lstStyle/>
          <a:p>
            <a:fld id="{6D22F896-40B5-4ADD-8801-0D06FADFA095}" type="slidenum">
              <a:rPr lang="en-US" smtClean="0"/>
              <a:t>17</a:t>
            </a:fld>
            <a:endParaRPr lang="en-US" dirty="0"/>
          </a:p>
        </p:txBody>
      </p:sp>
      <p:cxnSp>
        <p:nvCxnSpPr>
          <p:cNvPr id="6" name="Straight Arrow Connector 5"/>
          <p:cNvCxnSpPr/>
          <p:nvPr/>
        </p:nvCxnSpPr>
        <p:spPr>
          <a:xfrm>
            <a:off x="3129566" y="1957589"/>
            <a:ext cx="3477296" cy="10303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160654" y="3258355"/>
            <a:ext cx="1152880" cy="1477328"/>
          </a:xfrm>
          <a:prstGeom prst="rect">
            <a:avLst/>
          </a:prstGeom>
          <a:noFill/>
        </p:spPr>
        <p:txBody>
          <a:bodyPr wrap="none" rtlCol="0">
            <a:spAutoFit/>
          </a:bodyPr>
          <a:lstStyle/>
          <a:p>
            <a:r>
              <a:rPr lang="en-US" b="1" dirty="0" err="1">
                <a:effectLst>
                  <a:outerShdw blurRad="38100" dist="38100" dir="2700000" algn="tl">
                    <a:srgbClr val="000000">
                      <a:alpha val="43137"/>
                    </a:srgbClr>
                  </a:outerShdw>
                </a:effectLst>
              </a:rPr>
              <a:t>i</a:t>
            </a:r>
            <a:r>
              <a:rPr lang="en-US" b="1" dirty="0">
                <a:effectLst>
                  <a:outerShdw blurRad="38100" dist="38100" dir="2700000" algn="tl">
                    <a:srgbClr val="000000">
                      <a:alpha val="43137"/>
                    </a:srgbClr>
                  </a:outerShdw>
                </a:effectLst>
              </a:rPr>
              <a:t> - integer</a:t>
            </a:r>
          </a:p>
          <a:p>
            <a:r>
              <a:rPr lang="en-US" b="1" dirty="0">
                <a:effectLst>
                  <a:outerShdw blurRad="38100" dist="38100" dir="2700000" algn="tl">
                    <a:srgbClr val="000000">
                      <a:alpha val="43137"/>
                    </a:srgbClr>
                  </a:outerShdw>
                </a:effectLst>
              </a:rPr>
              <a:t>d - double</a:t>
            </a:r>
          </a:p>
          <a:p>
            <a:r>
              <a:rPr lang="en-US" b="1" dirty="0">
                <a:effectLst>
                  <a:outerShdw blurRad="38100" dist="38100" dir="2700000" algn="tl">
                    <a:srgbClr val="000000">
                      <a:alpha val="43137"/>
                    </a:srgbClr>
                  </a:outerShdw>
                </a:effectLst>
              </a:rPr>
              <a:t>s - string</a:t>
            </a:r>
          </a:p>
          <a:p>
            <a:r>
              <a:rPr lang="en-US" b="1" dirty="0">
                <a:effectLst>
                  <a:outerShdw blurRad="38100" dist="38100" dir="2700000" algn="tl">
                    <a:srgbClr val="000000">
                      <a:alpha val="43137"/>
                    </a:srgbClr>
                  </a:outerShdw>
                </a:effectLst>
              </a:rPr>
              <a:t>b - BLOB</a:t>
            </a:r>
          </a:p>
          <a:p>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48051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99577"/>
            <a:ext cx="10364451" cy="334520"/>
          </a:xfrm>
        </p:spPr>
        <p:txBody>
          <a:bodyPr>
            <a:normAutofit fontScale="90000"/>
          </a:bodyPr>
          <a:lstStyle/>
          <a:p>
            <a:r>
              <a:rPr lang="en-US" dirty="0"/>
              <a:t>Prepared Statements in PDO</a:t>
            </a:r>
          </a:p>
        </p:txBody>
      </p:sp>
      <p:sp>
        <p:nvSpPr>
          <p:cNvPr id="3" name="Content Placeholder 2"/>
          <p:cNvSpPr>
            <a:spLocks noGrp="1"/>
          </p:cNvSpPr>
          <p:nvPr>
            <p:ph sz="quarter" idx="13"/>
          </p:nvPr>
        </p:nvSpPr>
        <p:spPr>
          <a:xfrm>
            <a:off x="913774" y="888642"/>
            <a:ext cx="10363826" cy="5215944"/>
          </a:xfrm>
        </p:spPr>
        <p:txBody>
          <a:bodyPr>
            <a:noAutofit/>
          </a:bodyPr>
          <a:lstStyle/>
          <a:p>
            <a:pPr marL="0" indent="0">
              <a:buNone/>
            </a:pP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prepare </a:t>
            </a:r>
            <a:r>
              <a:rPr lang="en-US" sz="1200" dirty="0" err="1">
                <a:solidFill>
                  <a:srgbClr val="008000"/>
                </a:solidFill>
                <a:latin typeface="Consolas" panose="020B0609020204030204" pitchFamily="49" charset="0"/>
              </a:rPr>
              <a:t>sql</a:t>
            </a:r>
            <a:r>
              <a:rPr lang="en-US" sz="1200" dirty="0">
                <a:solidFill>
                  <a:srgbClr val="008000"/>
                </a:solidFill>
                <a:latin typeface="Consolas" panose="020B0609020204030204" pitchFamily="49" charset="0"/>
              </a:rPr>
              <a:t> and bind parameters</a:t>
            </a:r>
            <a:br>
              <a:rPr lang="en-US" sz="1200" dirty="0">
                <a:solidFill>
                  <a:srgbClr val="008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stmt</a:t>
            </a:r>
            <a:r>
              <a:rPr lang="en-US" sz="1200" dirty="0">
                <a:solidFill>
                  <a:srgbClr val="000000"/>
                </a:solidFill>
                <a:latin typeface="Consolas" panose="020B0609020204030204" pitchFamily="49" charset="0"/>
              </a:rPr>
              <a:t> = $conn-&gt;prepare(</a:t>
            </a:r>
            <a:r>
              <a:rPr lang="en-US" sz="1200" dirty="0">
                <a:solidFill>
                  <a:srgbClr val="A52A2A"/>
                </a:solidFill>
                <a:latin typeface="Consolas" panose="020B0609020204030204" pitchFamily="49" charset="0"/>
              </a:rPr>
              <a:t>"INSERT INTO </a:t>
            </a:r>
            <a:r>
              <a:rPr lang="en-US" sz="1200" dirty="0" err="1">
                <a:solidFill>
                  <a:srgbClr val="A52A2A"/>
                </a:solidFill>
                <a:latin typeface="Consolas" panose="020B0609020204030204" pitchFamily="49" charset="0"/>
              </a:rPr>
              <a:t>MyGuests</a:t>
            </a:r>
            <a:r>
              <a:rPr lang="en-US" sz="1200" dirty="0">
                <a:solidFill>
                  <a:srgbClr val="A52A2A"/>
                </a:solidFill>
                <a:latin typeface="Consolas" panose="020B0609020204030204" pitchFamily="49" charset="0"/>
              </a:rPr>
              <a:t> (</a:t>
            </a:r>
            <a:r>
              <a:rPr lang="en-US" sz="1200" dirty="0" err="1">
                <a:solidFill>
                  <a:srgbClr val="A52A2A"/>
                </a:solidFill>
                <a:latin typeface="Consolas" panose="020B0609020204030204" pitchFamily="49" charset="0"/>
              </a:rPr>
              <a:t>firstname</a:t>
            </a:r>
            <a:r>
              <a:rPr lang="en-US" sz="1200" dirty="0">
                <a:solidFill>
                  <a:srgbClr val="A52A2A"/>
                </a:solidFill>
                <a:latin typeface="Consolas" panose="020B0609020204030204" pitchFamily="49" charset="0"/>
              </a:rPr>
              <a:t>, </a:t>
            </a:r>
            <a:r>
              <a:rPr lang="en-US" sz="1200" dirty="0" err="1">
                <a:solidFill>
                  <a:srgbClr val="A52A2A"/>
                </a:solidFill>
                <a:latin typeface="Consolas" panose="020B0609020204030204" pitchFamily="49" charset="0"/>
              </a:rPr>
              <a:t>lastname</a:t>
            </a:r>
            <a:r>
              <a:rPr lang="en-US" sz="1200" dirty="0">
                <a:solidFill>
                  <a:srgbClr val="A52A2A"/>
                </a:solidFill>
                <a:latin typeface="Consolas" panose="020B0609020204030204" pitchFamily="49" charset="0"/>
              </a:rPr>
              <a:t>, email) </a:t>
            </a:r>
            <a:br>
              <a:rPr lang="en-US" sz="1200" dirty="0">
                <a:solidFill>
                  <a:srgbClr val="A52A2A"/>
                </a:solidFill>
                <a:latin typeface="Consolas" panose="020B0609020204030204" pitchFamily="49" charset="0"/>
              </a:rPr>
            </a:br>
            <a:r>
              <a:rPr lang="en-US" sz="1200" dirty="0">
                <a:solidFill>
                  <a:srgbClr val="A52A2A"/>
                </a:solidFill>
                <a:latin typeface="Consolas" panose="020B0609020204030204" pitchFamily="49" charset="0"/>
              </a:rPr>
              <a:t>    VALUES (:</a:t>
            </a:r>
            <a:r>
              <a:rPr lang="en-US" sz="1200" dirty="0" err="1">
                <a:solidFill>
                  <a:srgbClr val="A52A2A"/>
                </a:solidFill>
                <a:latin typeface="Consolas" panose="020B0609020204030204" pitchFamily="49" charset="0"/>
              </a:rPr>
              <a:t>firstname</a:t>
            </a:r>
            <a:r>
              <a:rPr lang="en-US" sz="1200" dirty="0">
                <a:solidFill>
                  <a:srgbClr val="A52A2A"/>
                </a:solidFill>
                <a:latin typeface="Consolas" panose="020B0609020204030204" pitchFamily="49" charset="0"/>
              </a:rPr>
              <a:t>, :</a:t>
            </a:r>
            <a:r>
              <a:rPr lang="en-US" sz="1200" dirty="0" err="1">
                <a:solidFill>
                  <a:srgbClr val="A52A2A"/>
                </a:solidFill>
                <a:latin typeface="Consolas" panose="020B0609020204030204" pitchFamily="49" charset="0"/>
              </a:rPr>
              <a:t>lastname</a:t>
            </a:r>
            <a:r>
              <a:rPr lang="en-US" sz="1200" dirty="0">
                <a:solidFill>
                  <a:srgbClr val="A52A2A"/>
                </a:solidFill>
                <a:latin typeface="Consolas" panose="020B0609020204030204" pitchFamily="49" charset="0"/>
              </a:rPr>
              <a:t>, :email)"</a:t>
            </a:r>
            <a:r>
              <a:rPr lang="en-US" sz="1200" dirty="0">
                <a:solidFill>
                  <a:srgbClr val="000000"/>
                </a:solidFill>
                <a:latin typeface="Consolas" panose="020B0609020204030204" pitchFamily="49" charset="0"/>
              </a:rPr>
              <a:t>);</a:t>
            </a:r>
            <a:r>
              <a:rPr lang="en-US" sz="1200" dirty="0"/>
              <a:t/>
            </a:r>
            <a:br>
              <a:rPr lang="en-US" sz="1200" dirty="0"/>
            </a:b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stmt</a:t>
            </a:r>
            <a:r>
              <a:rPr lang="en-US" sz="1200" dirty="0">
                <a:solidFill>
                  <a:srgbClr val="000000"/>
                </a:solidFill>
                <a:latin typeface="Consolas" panose="020B0609020204030204" pitchFamily="49" charset="0"/>
              </a:rPr>
              <a:t>-&gt;</a:t>
            </a:r>
            <a:r>
              <a:rPr lang="en-US" sz="1200" dirty="0" err="1">
                <a:solidFill>
                  <a:srgbClr val="000000"/>
                </a:solidFill>
                <a:latin typeface="Consolas" panose="020B0609020204030204" pitchFamily="49" charset="0"/>
              </a:rPr>
              <a:t>bindParam</a:t>
            </a:r>
            <a:r>
              <a:rPr lang="en-US" sz="1200" dirty="0">
                <a:solidFill>
                  <a:srgbClr val="000000"/>
                </a:solidFill>
                <a:latin typeface="Consolas" panose="020B0609020204030204" pitchFamily="49" charset="0"/>
              </a:rPr>
              <a:t>(</a:t>
            </a:r>
            <a:r>
              <a:rPr lang="en-US" sz="1200" dirty="0">
                <a:solidFill>
                  <a:srgbClr val="A52A2A"/>
                </a:solidFill>
                <a:latin typeface="Consolas" panose="020B0609020204030204" pitchFamily="49" charset="0"/>
              </a:rPr>
              <a:t>':</a:t>
            </a:r>
            <a:r>
              <a:rPr lang="en-US" sz="1200" dirty="0" err="1">
                <a:solidFill>
                  <a:srgbClr val="A52A2A"/>
                </a:solidFill>
                <a:latin typeface="Consolas" panose="020B0609020204030204" pitchFamily="49" charset="0"/>
              </a:rPr>
              <a:t>firstname</a:t>
            </a:r>
            <a:r>
              <a:rPr lang="en-US" sz="1200" dirty="0">
                <a:solidFill>
                  <a:srgbClr val="A52A2A"/>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firstname</a:t>
            </a:r>
            <a:r>
              <a:rPr lang="en-US" sz="1200" dirty="0">
                <a:solidFill>
                  <a:srgbClr val="000000"/>
                </a:solidFill>
                <a:latin typeface="Consolas" panose="020B0609020204030204" pitchFamily="49" charset="0"/>
              </a:rPr>
              <a:t>);</a:t>
            </a:r>
            <a:r>
              <a:rPr lang="en-US" sz="1200" dirty="0"/>
              <a:t/>
            </a:r>
            <a:br>
              <a:rPr lang="en-US" sz="1200" dirty="0"/>
            </a:b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stmt</a:t>
            </a:r>
            <a:r>
              <a:rPr lang="en-US" sz="1200" dirty="0">
                <a:solidFill>
                  <a:srgbClr val="000000"/>
                </a:solidFill>
                <a:latin typeface="Consolas" panose="020B0609020204030204" pitchFamily="49" charset="0"/>
              </a:rPr>
              <a:t>-&gt;</a:t>
            </a:r>
            <a:r>
              <a:rPr lang="en-US" sz="1200" dirty="0" err="1">
                <a:solidFill>
                  <a:srgbClr val="000000"/>
                </a:solidFill>
                <a:latin typeface="Consolas" panose="020B0609020204030204" pitchFamily="49" charset="0"/>
              </a:rPr>
              <a:t>bindParam</a:t>
            </a:r>
            <a:r>
              <a:rPr lang="en-US" sz="1200" dirty="0">
                <a:solidFill>
                  <a:srgbClr val="000000"/>
                </a:solidFill>
                <a:latin typeface="Consolas" panose="020B0609020204030204" pitchFamily="49" charset="0"/>
              </a:rPr>
              <a:t>(</a:t>
            </a:r>
            <a:r>
              <a:rPr lang="en-US" sz="1200" dirty="0">
                <a:solidFill>
                  <a:srgbClr val="A52A2A"/>
                </a:solidFill>
                <a:latin typeface="Consolas" panose="020B0609020204030204" pitchFamily="49" charset="0"/>
              </a:rPr>
              <a:t>':</a:t>
            </a:r>
            <a:r>
              <a:rPr lang="en-US" sz="1200" dirty="0" err="1">
                <a:solidFill>
                  <a:srgbClr val="A52A2A"/>
                </a:solidFill>
                <a:latin typeface="Consolas" panose="020B0609020204030204" pitchFamily="49" charset="0"/>
              </a:rPr>
              <a:t>lastname</a:t>
            </a:r>
            <a:r>
              <a:rPr lang="en-US" sz="1200" dirty="0">
                <a:solidFill>
                  <a:srgbClr val="A52A2A"/>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lastname</a:t>
            </a:r>
            <a:r>
              <a:rPr lang="en-US" sz="1200" dirty="0">
                <a:solidFill>
                  <a:srgbClr val="000000"/>
                </a:solidFill>
                <a:latin typeface="Consolas" panose="020B0609020204030204" pitchFamily="49" charset="0"/>
              </a:rPr>
              <a:t>);</a:t>
            </a:r>
            <a:r>
              <a:rPr lang="en-US" sz="1200" dirty="0"/>
              <a:t/>
            </a:r>
            <a:br>
              <a:rPr lang="en-US" sz="1200" dirty="0"/>
            </a:b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stmt</a:t>
            </a:r>
            <a:r>
              <a:rPr lang="en-US" sz="1200" dirty="0">
                <a:solidFill>
                  <a:srgbClr val="000000"/>
                </a:solidFill>
                <a:latin typeface="Consolas" panose="020B0609020204030204" pitchFamily="49" charset="0"/>
              </a:rPr>
              <a:t>-&gt;</a:t>
            </a:r>
            <a:r>
              <a:rPr lang="en-US" sz="1200" dirty="0" err="1">
                <a:solidFill>
                  <a:srgbClr val="000000"/>
                </a:solidFill>
                <a:latin typeface="Consolas" panose="020B0609020204030204" pitchFamily="49" charset="0"/>
              </a:rPr>
              <a:t>bindParam</a:t>
            </a:r>
            <a:r>
              <a:rPr lang="en-US" sz="1200" dirty="0">
                <a:solidFill>
                  <a:srgbClr val="000000"/>
                </a:solidFill>
                <a:latin typeface="Consolas" panose="020B0609020204030204" pitchFamily="49" charset="0"/>
              </a:rPr>
              <a:t>(</a:t>
            </a:r>
            <a:r>
              <a:rPr lang="en-US" sz="1200" dirty="0">
                <a:solidFill>
                  <a:srgbClr val="A52A2A"/>
                </a:solidFill>
                <a:latin typeface="Consolas" panose="020B0609020204030204" pitchFamily="49" charset="0"/>
              </a:rPr>
              <a:t>':email'</a:t>
            </a:r>
            <a:r>
              <a:rPr lang="en-US" sz="1200" dirty="0">
                <a:solidFill>
                  <a:srgbClr val="000000"/>
                </a:solidFill>
                <a:latin typeface="Consolas" panose="020B0609020204030204" pitchFamily="49" charset="0"/>
              </a:rPr>
              <a:t>, $email);</a:t>
            </a:r>
            <a:r>
              <a:rPr lang="en-US" sz="1200" dirty="0"/>
              <a:t/>
            </a:r>
            <a:br>
              <a:rPr lang="en-US" sz="1200" dirty="0"/>
            </a:br>
            <a:r>
              <a:rPr lang="en-US" sz="1200" dirty="0"/>
              <a:t/>
            </a:r>
            <a:br>
              <a:rPr lang="en-US" sz="1200" dirty="0"/>
            </a:b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insert a row</a:t>
            </a:r>
            <a:br>
              <a:rPr lang="en-US" sz="1200" dirty="0">
                <a:solidFill>
                  <a:srgbClr val="008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firstname</a:t>
            </a:r>
            <a:r>
              <a:rPr lang="en-US" sz="1200" dirty="0">
                <a:solidFill>
                  <a:srgbClr val="000000"/>
                </a:solidFill>
                <a:latin typeface="Consolas" panose="020B0609020204030204" pitchFamily="49" charset="0"/>
              </a:rPr>
              <a:t> = </a:t>
            </a:r>
            <a:r>
              <a:rPr lang="en-US" sz="1200" dirty="0">
                <a:solidFill>
                  <a:srgbClr val="A52A2A"/>
                </a:solidFill>
                <a:latin typeface="Consolas" panose="020B0609020204030204" pitchFamily="49" charset="0"/>
              </a:rPr>
              <a:t>"John"</a:t>
            </a:r>
            <a:r>
              <a:rPr lang="en-US" sz="1200" dirty="0">
                <a:solidFill>
                  <a:srgbClr val="000000"/>
                </a:solidFill>
                <a:latin typeface="Consolas" panose="020B0609020204030204" pitchFamily="49" charset="0"/>
              </a:rPr>
              <a:t>;</a:t>
            </a:r>
            <a:r>
              <a:rPr lang="en-US" sz="1200" dirty="0"/>
              <a:t/>
            </a:r>
            <a:br>
              <a:rPr lang="en-US" sz="1200" dirty="0"/>
            </a:b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lastname</a:t>
            </a:r>
            <a:r>
              <a:rPr lang="en-US" sz="1200" dirty="0">
                <a:solidFill>
                  <a:srgbClr val="000000"/>
                </a:solidFill>
                <a:latin typeface="Consolas" panose="020B0609020204030204" pitchFamily="49" charset="0"/>
              </a:rPr>
              <a:t> = </a:t>
            </a:r>
            <a:r>
              <a:rPr lang="en-US" sz="1200" dirty="0">
                <a:solidFill>
                  <a:srgbClr val="A52A2A"/>
                </a:solidFill>
                <a:latin typeface="Consolas" panose="020B0609020204030204" pitchFamily="49" charset="0"/>
              </a:rPr>
              <a:t>"Doe"</a:t>
            </a:r>
            <a:r>
              <a:rPr lang="en-US" sz="1200" dirty="0">
                <a:solidFill>
                  <a:srgbClr val="000000"/>
                </a:solidFill>
                <a:latin typeface="Consolas" panose="020B0609020204030204" pitchFamily="49" charset="0"/>
              </a:rPr>
              <a:t>;</a:t>
            </a:r>
            <a:r>
              <a:rPr lang="en-US" sz="1200" dirty="0"/>
              <a:t/>
            </a:r>
            <a:br>
              <a:rPr lang="en-US" sz="1200" dirty="0"/>
            </a:br>
            <a:r>
              <a:rPr lang="en-US" sz="1200" dirty="0">
                <a:solidFill>
                  <a:srgbClr val="000000"/>
                </a:solidFill>
                <a:latin typeface="Consolas" panose="020B0609020204030204" pitchFamily="49" charset="0"/>
              </a:rPr>
              <a:t>    $email = </a:t>
            </a:r>
            <a:r>
              <a:rPr lang="en-US" sz="1200" dirty="0">
                <a:solidFill>
                  <a:srgbClr val="A52A2A"/>
                </a:solidFill>
                <a:latin typeface="Consolas" panose="020B0609020204030204" pitchFamily="49" charset="0"/>
              </a:rPr>
              <a:t>"john@example.com"</a:t>
            </a:r>
            <a:r>
              <a:rPr lang="en-US" sz="1200" dirty="0">
                <a:solidFill>
                  <a:srgbClr val="000000"/>
                </a:solidFill>
                <a:latin typeface="Consolas" panose="020B0609020204030204" pitchFamily="49" charset="0"/>
              </a:rPr>
              <a:t>;</a:t>
            </a:r>
            <a:r>
              <a:rPr lang="en-US" sz="1200" dirty="0"/>
              <a:t/>
            </a:r>
            <a:br>
              <a:rPr lang="en-US" sz="1200" dirty="0"/>
            </a:b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stmt</a:t>
            </a:r>
            <a:r>
              <a:rPr lang="en-US" sz="1200" dirty="0">
                <a:solidFill>
                  <a:srgbClr val="000000"/>
                </a:solidFill>
                <a:latin typeface="Consolas" panose="020B0609020204030204" pitchFamily="49" charset="0"/>
              </a:rPr>
              <a:t>-&gt;execute();</a:t>
            </a:r>
            <a:r>
              <a:rPr lang="en-US" sz="1200" dirty="0"/>
              <a:t/>
            </a:r>
            <a:br>
              <a:rPr lang="en-US" sz="1200" dirty="0"/>
            </a:br>
            <a:r>
              <a:rPr lang="en-US" sz="1200" dirty="0"/>
              <a:t/>
            </a:r>
            <a:br>
              <a:rPr lang="en-US" sz="1200" dirty="0"/>
            </a:b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insert another row</a:t>
            </a:r>
            <a:br>
              <a:rPr lang="en-US" sz="1200" dirty="0">
                <a:solidFill>
                  <a:srgbClr val="008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firstname</a:t>
            </a:r>
            <a:r>
              <a:rPr lang="en-US" sz="1200" dirty="0">
                <a:solidFill>
                  <a:srgbClr val="000000"/>
                </a:solidFill>
                <a:latin typeface="Consolas" panose="020B0609020204030204" pitchFamily="49" charset="0"/>
              </a:rPr>
              <a:t> = </a:t>
            </a:r>
            <a:r>
              <a:rPr lang="en-US" sz="1200" dirty="0">
                <a:solidFill>
                  <a:srgbClr val="A52A2A"/>
                </a:solidFill>
                <a:latin typeface="Consolas" panose="020B0609020204030204" pitchFamily="49" charset="0"/>
              </a:rPr>
              <a:t>"Mary"</a:t>
            </a:r>
            <a:r>
              <a:rPr lang="en-US" sz="1200" dirty="0">
                <a:solidFill>
                  <a:srgbClr val="000000"/>
                </a:solidFill>
                <a:latin typeface="Consolas" panose="020B0609020204030204" pitchFamily="49" charset="0"/>
              </a:rPr>
              <a:t>;</a:t>
            </a:r>
            <a:r>
              <a:rPr lang="en-US" sz="1200" dirty="0"/>
              <a:t/>
            </a:r>
            <a:br>
              <a:rPr lang="en-US" sz="1200" dirty="0"/>
            </a:b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lastname</a:t>
            </a:r>
            <a:r>
              <a:rPr lang="en-US" sz="1200" dirty="0">
                <a:solidFill>
                  <a:srgbClr val="000000"/>
                </a:solidFill>
                <a:latin typeface="Consolas" panose="020B0609020204030204" pitchFamily="49" charset="0"/>
              </a:rPr>
              <a:t> = </a:t>
            </a:r>
            <a:r>
              <a:rPr lang="en-US" sz="1200" dirty="0">
                <a:solidFill>
                  <a:srgbClr val="A52A2A"/>
                </a:solidFill>
                <a:latin typeface="Consolas" panose="020B0609020204030204" pitchFamily="49" charset="0"/>
              </a:rPr>
              <a:t>"Moe"</a:t>
            </a:r>
            <a:r>
              <a:rPr lang="en-US" sz="1200" dirty="0">
                <a:solidFill>
                  <a:srgbClr val="000000"/>
                </a:solidFill>
                <a:latin typeface="Consolas" panose="020B0609020204030204" pitchFamily="49" charset="0"/>
              </a:rPr>
              <a:t>;</a:t>
            </a:r>
            <a:r>
              <a:rPr lang="en-US" sz="1200" dirty="0"/>
              <a:t/>
            </a:r>
            <a:br>
              <a:rPr lang="en-US" sz="1200" dirty="0"/>
            </a:br>
            <a:r>
              <a:rPr lang="en-US" sz="1200" dirty="0">
                <a:solidFill>
                  <a:srgbClr val="000000"/>
                </a:solidFill>
                <a:latin typeface="Consolas" panose="020B0609020204030204" pitchFamily="49" charset="0"/>
              </a:rPr>
              <a:t>    $email = </a:t>
            </a:r>
            <a:r>
              <a:rPr lang="en-US" sz="1200" dirty="0">
                <a:solidFill>
                  <a:srgbClr val="A52A2A"/>
                </a:solidFill>
                <a:latin typeface="Consolas" panose="020B0609020204030204" pitchFamily="49" charset="0"/>
              </a:rPr>
              <a:t>"mary@example.com"</a:t>
            </a:r>
            <a:r>
              <a:rPr lang="en-US" sz="1200" dirty="0">
                <a:solidFill>
                  <a:srgbClr val="000000"/>
                </a:solidFill>
                <a:latin typeface="Consolas" panose="020B0609020204030204" pitchFamily="49" charset="0"/>
              </a:rPr>
              <a:t>;</a:t>
            </a:r>
            <a:r>
              <a:rPr lang="en-US" sz="1200" dirty="0"/>
              <a:t/>
            </a:r>
            <a:br>
              <a:rPr lang="en-US" sz="1200" dirty="0"/>
            </a:b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stmt</a:t>
            </a:r>
            <a:r>
              <a:rPr lang="en-US" sz="1200" dirty="0">
                <a:solidFill>
                  <a:srgbClr val="000000"/>
                </a:solidFill>
                <a:latin typeface="Consolas" panose="020B0609020204030204" pitchFamily="49" charset="0"/>
              </a:rPr>
              <a:t>-&gt;execute</a:t>
            </a:r>
            <a:r>
              <a:rPr lang="en-US" sz="1200" dirty="0" smtClean="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echo</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"New records created successfully"</a:t>
            </a:r>
            <a:r>
              <a:rPr lang="en-US" sz="1200" dirty="0">
                <a:solidFill>
                  <a:srgbClr val="000000"/>
                </a:solidFill>
                <a:latin typeface="Consolas" panose="020B0609020204030204" pitchFamily="49" charset="0"/>
              </a:rPr>
              <a:t>;</a:t>
            </a:r>
            <a:r>
              <a:rPr lang="en-US" sz="1200" dirty="0"/>
              <a:t/>
            </a:r>
            <a:br>
              <a:rPr lang="en-US" sz="1200" dirty="0"/>
            </a:br>
            <a:r>
              <a:rPr lang="en-US" sz="1200" dirty="0">
                <a:solidFill>
                  <a:srgbClr val="000000"/>
                </a:solidFill>
                <a:latin typeface="Consolas" panose="020B0609020204030204" pitchFamily="49" charset="0"/>
              </a:rPr>
              <a:t>    }</a:t>
            </a:r>
            <a:r>
              <a:rPr lang="en-US" sz="1200" dirty="0"/>
              <a:t/>
            </a:r>
            <a:br>
              <a:rPr lang="en-US" sz="1200" dirty="0"/>
            </a:br>
            <a:r>
              <a:rPr lang="en-US" sz="1200" dirty="0">
                <a:solidFill>
                  <a:srgbClr val="0000CD"/>
                </a:solidFill>
                <a:latin typeface="Consolas" panose="020B0609020204030204" pitchFamily="49" charset="0"/>
              </a:rPr>
              <a:t>catch</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PDOException</a:t>
            </a:r>
            <a:r>
              <a:rPr lang="en-US" sz="1200" dirty="0">
                <a:solidFill>
                  <a:srgbClr val="000000"/>
                </a:solidFill>
                <a:latin typeface="Consolas" panose="020B0609020204030204" pitchFamily="49" charset="0"/>
              </a:rPr>
              <a:t> $e)</a:t>
            </a:r>
            <a:r>
              <a:rPr lang="en-US" sz="1200" dirty="0"/>
              <a:t/>
            </a:r>
            <a:br>
              <a:rPr lang="en-US" sz="1200" dirty="0"/>
            </a:br>
            <a:r>
              <a:rPr lang="en-US" sz="1200" dirty="0">
                <a:solidFill>
                  <a:srgbClr val="000000"/>
                </a:solidFill>
                <a:latin typeface="Consolas" panose="020B0609020204030204" pitchFamily="49" charset="0"/>
              </a:rPr>
              <a:t>    {</a:t>
            </a:r>
            <a:r>
              <a:rPr lang="en-US" sz="1200" dirty="0"/>
              <a:t/>
            </a:r>
            <a:br>
              <a:rPr lang="en-US" sz="1200" dirty="0"/>
            </a:b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echo</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"Error: "</a:t>
            </a:r>
            <a:r>
              <a:rPr lang="en-US" sz="1200" dirty="0">
                <a:solidFill>
                  <a:srgbClr val="000000"/>
                </a:solidFill>
                <a:latin typeface="Consolas" panose="020B0609020204030204" pitchFamily="49" charset="0"/>
              </a:rPr>
              <a:t> . $e-&gt;</a:t>
            </a:r>
            <a:r>
              <a:rPr lang="en-US" sz="1200" dirty="0" err="1">
                <a:solidFill>
                  <a:srgbClr val="000000"/>
                </a:solidFill>
                <a:latin typeface="Consolas" panose="020B0609020204030204" pitchFamily="49" charset="0"/>
              </a:rPr>
              <a:t>getMessage</a:t>
            </a:r>
            <a:r>
              <a:rPr lang="en-US" sz="1200" dirty="0">
                <a:solidFill>
                  <a:srgbClr val="000000"/>
                </a:solidFill>
                <a:latin typeface="Consolas" panose="020B0609020204030204" pitchFamily="49" charset="0"/>
              </a:rPr>
              <a:t>();</a:t>
            </a:r>
            <a:r>
              <a:rPr lang="en-US" sz="1200" dirty="0"/>
              <a:t/>
            </a:r>
            <a:br>
              <a:rPr lang="en-US" sz="1200" dirty="0"/>
            </a:br>
            <a:r>
              <a:rPr lang="en-US" sz="1200" dirty="0">
                <a:solidFill>
                  <a:srgbClr val="000000"/>
                </a:solidFill>
                <a:latin typeface="Consolas" panose="020B0609020204030204" pitchFamily="49" charset="0"/>
              </a:rPr>
              <a:t>    }</a:t>
            </a:r>
            <a:r>
              <a:rPr lang="en-US" sz="1200" dirty="0"/>
              <a:t/>
            </a:r>
            <a:br>
              <a:rPr lang="en-US" sz="1200" dirty="0"/>
            </a:br>
            <a:r>
              <a:rPr lang="en-US" sz="1200" dirty="0">
                <a:solidFill>
                  <a:srgbClr val="000000"/>
                </a:solidFill>
                <a:latin typeface="Consolas" panose="020B0609020204030204" pitchFamily="49" charset="0"/>
              </a:rPr>
              <a:t>$conn = null;</a:t>
            </a:r>
            <a:endParaRPr lang="en-US" sz="1200" dirty="0"/>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906697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Data With </a:t>
            </a:r>
            <a:r>
              <a:rPr lang="en-US" dirty="0" smtClean="0"/>
              <a:t>OOP MySQLi</a:t>
            </a:r>
            <a:endParaRPr lang="en-US" dirty="0"/>
          </a:p>
        </p:txBody>
      </p:sp>
      <p:sp>
        <p:nvSpPr>
          <p:cNvPr id="3" name="Content Placeholder 2"/>
          <p:cNvSpPr>
            <a:spLocks noGrp="1"/>
          </p:cNvSpPr>
          <p:nvPr>
            <p:ph sz="quarter" idx="13"/>
          </p:nvPr>
        </p:nvSpPr>
        <p:spPr/>
        <p:txBody>
          <a:bodyPr>
            <a:normAutofit fontScale="92500" lnSpcReduction="10000"/>
          </a:bodyPr>
          <a:lstStyle/>
          <a:p>
            <a:pPr marL="0" indent="0">
              <a:buNone/>
            </a:pPr>
            <a:r>
              <a:rPr lang="en-US">
                <a:solidFill>
                  <a:srgbClr val="000000"/>
                </a:solidFill>
                <a:latin typeface="Consolas" panose="020B0609020204030204" pitchFamily="49" charset="0"/>
              </a:rPr>
              <a:t>$sql = </a:t>
            </a:r>
            <a:r>
              <a:rPr lang="en-US">
                <a:solidFill>
                  <a:srgbClr val="A52A2A"/>
                </a:solidFill>
                <a:latin typeface="Consolas" panose="020B0609020204030204" pitchFamily="49" charset="0"/>
              </a:rPr>
              <a:t>"SELECT id, firstname, lastname FROM MyGuests"</a:t>
            </a:r>
            <a:r>
              <a:rPr lang="en-US">
                <a:solidFill>
                  <a:srgbClr val="000000"/>
                </a:solidFill>
                <a:latin typeface="Consolas" panose="020B0609020204030204" pitchFamily="49" charset="0"/>
              </a:rPr>
              <a:t>;</a:t>
            </a:r>
            <a:r>
              <a:rPr lang="en-US"/>
              <a:t/>
            </a:r>
            <a:br>
              <a:rPr lang="en-US"/>
            </a:br>
            <a:r>
              <a:rPr lang="en-US">
                <a:solidFill>
                  <a:srgbClr val="000000"/>
                </a:solidFill>
                <a:latin typeface="Consolas" panose="020B0609020204030204" pitchFamily="49" charset="0"/>
              </a:rPr>
              <a:t>$result = $conn-&gt;query($sql);</a:t>
            </a:r>
            <a:r>
              <a:rPr lang="en-US"/>
              <a:t/>
            </a:r>
            <a:br>
              <a:rPr lang="en-US"/>
            </a:br>
            <a:r>
              <a:rPr lang="en-US"/>
              <a:t/>
            </a:r>
            <a:br>
              <a:rPr lang="en-US"/>
            </a:br>
            <a:r>
              <a:rPr lang="en-US">
                <a:solidFill>
                  <a:srgbClr val="0000CD"/>
                </a:solidFill>
                <a:latin typeface="Consolas" panose="020B0609020204030204" pitchFamily="49" charset="0"/>
              </a:rPr>
              <a:t>if</a:t>
            </a:r>
            <a:r>
              <a:rPr lang="en-US">
                <a:solidFill>
                  <a:srgbClr val="000000"/>
                </a:solidFill>
                <a:latin typeface="Consolas" panose="020B0609020204030204" pitchFamily="49" charset="0"/>
              </a:rPr>
              <a:t> ($result-&gt;num_rows &gt; </a:t>
            </a:r>
            <a:r>
              <a:rPr lang="en-US">
                <a:solidFill>
                  <a:srgbClr val="FF0000"/>
                </a:solidFill>
                <a:latin typeface="Consolas" panose="020B0609020204030204" pitchFamily="49" charset="0"/>
              </a:rPr>
              <a:t>0</a:t>
            </a:r>
            <a:r>
              <a:rPr lang="en-US">
                <a:solidFill>
                  <a:srgbClr val="000000"/>
                </a:solidFill>
                <a:latin typeface="Consolas" panose="020B0609020204030204" pitchFamily="49" charset="0"/>
              </a:rPr>
              <a:t>) {</a:t>
            </a:r>
            <a:r>
              <a:rPr lang="en-US"/>
              <a:t/>
            </a:r>
            <a:br>
              <a:rPr lang="en-US"/>
            </a:br>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output data of each row</a:t>
            </a:r>
            <a:br>
              <a:rPr lang="en-US">
                <a:solidFill>
                  <a:srgbClr val="008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0000CD"/>
                </a:solidFill>
                <a:latin typeface="Consolas" panose="020B0609020204030204" pitchFamily="49" charset="0"/>
              </a:rPr>
              <a:t>while</a:t>
            </a:r>
            <a:r>
              <a:rPr lang="en-US">
                <a:solidFill>
                  <a:srgbClr val="000000"/>
                </a:solidFill>
                <a:latin typeface="Consolas" panose="020B0609020204030204" pitchFamily="49" charset="0"/>
              </a:rPr>
              <a:t>($row = $result-&gt;fetch_assoc()) {</a:t>
            </a:r>
            <a:r>
              <a:rPr lang="en-US"/>
              <a:t/>
            </a:r>
            <a:br>
              <a:rPr lang="en-US"/>
            </a:br>
            <a:r>
              <a:rPr lang="en-US">
                <a:solidFill>
                  <a:srgbClr val="000000"/>
                </a:solidFill>
                <a:latin typeface="Consolas" panose="020B0609020204030204" pitchFamily="49" charset="0"/>
              </a:rPr>
              <a:t>        </a:t>
            </a:r>
            <a:r>
              <a:rPr lang="en-US">
                <a:solidFill>
                  <a:srgbClr val="0000CD"/>
                </a:solidFill>
                <a:latin typeface="Consolas" panose="020B0609020204030204" pitchFamily="49" charset="0"/>
              </a:rPr>
              <a:t>echo</a:t>
            </a:r>
            <a:r>
              <a:rPr lang="en-US">
                <a:solidFill>
                  <a:srgbClr val="000000"/>
                </a:solidFill>
                <a:latin typeface="Consolas" panose="020B0609020204030204" pitchFamily="49" charset="0"/>
              </a:rPr>
              <a:t> </a:t>
            </a:r>
            <a:r>
              <a:rPr lang="en-US">
                <a:solidFill>
                  <a:srgbClr val="A52A2A"/>
                </a:solidFill>
                <a:latin typeface="Consolas" panose="020B0609020204030204" pitchFamily="49" charset="0"/>
              </a:rPr>
              <a:t>"id: "</a:t>
            </a:r>
            <a:r>
              <a:rPr lang="en-US">
                <a:solidFill>
                  <a:srgbClr val="000000"/>
                </a:solidFill>
                <a:latin typeface="Consolas" panose="020B0609020204030204" pitchFamily="49" charset="0"/>
              </a:rPr>
              <a:t> . $row[</a:t>
            </a:r>
            <a:r>
              <a:rPr lang="en-US">
                <a:solidFill>
                  <a:srgbClr val="A52A2A"/>
                </a:solidFill>
                <a:latin typeface="Consolas" panose="020B0609020204030204" pitchFamily="49" charset="0"/>
              </a:rPr>
              <a:t>"id"</a:t>
            </a:r>
            <a:r>
              <a:rPr lang="en-US">
                <a:solidFill>
                  <a:srgbClr val="000000"/>
                </a:solidFill>
                <a:latin typeface="Consolas" panose="020B0609020204030204" pitchFamily="49" charset="0"/>
              </a:rPr>
              <a:t>]. </a:t>
            </a:r>
            <a:r>
              <a:rPr lang="en-US">
                <a:solidFill>
                  <a:srgbClr val="A52A2A"/>
                </a:solidFill>
                <a:latin typeface="Consolas" panose="020B0609020204030204" pitchFamily="49" charset="0"/>
              </a:rPr>
              <a:t>" - Name: "</a:t>
            </a:r>
            <a:r>
              <a:rPr lang="en-US">
                <a:solidFill>
                  <a:srgbClr val="000000"/>
                </a:solidFill>
                <a:latin typeface="Consolas" panose="020B0609020204030204" pitchFamily="49" charset="0"/>
              </a:rPr>
              <a:t> . $row[</a:t>
            </a:r>
            <a:r>
              <a:rPr lang="en-US">
                <a:solidFill>
                  <a:srgbClr val="A52A2A"/>
                </a:solidFill>
                <a:latin typeface="Consolas" panose="020B0609020204030204" pitchFamily="49" charset="0"/>
              </a:rPr>
              <a:t>"firstname"</a:t>
            </a:r>
            <a:r>
              <a:rPr lang="en-US">
                <a:solidFill>
                  <a:srgbClr val="000000"/>
                </a:solidFill>
                <a:latin typeface="Consolas" panose="020B0609020204030204" pitchFamily="49" charset="0"/>
              </a:rPr>
              <a:t>]. </a:t>
            </a:r>
            <a:r>
              <a:rPr lang="en-US">
                <a:solidFill>
                  <a:srgbClr val="A52A2A"/>
                </a:solidFill>
                <a:latin typeface="Consolas" panose="020B0609020204030204" pitchFamily="49" charset="0"/>
              </a:rPr>
              <a:t>" "</a:t>
            </a:r>
            <a:r>
              <a:rPr lang="en-US">
                <a:solidFill>
                  <a:srgbClr val="000000"/>
                </a:solidFill>
                <a:latin typeface="Consolas" panose="020B0609020204030204" pitchFamily="49" charset="0"/>
              </a:rPr>
              <a:t> . $row[</a:t>
            </a:r>
            <a:r>
              <a:rPr lang="en-US">
                <a:solidFill>
                  <a:srgbClr val="A52A2A"/>
                </a:solidFill>
                <a:latin typeface="Consolas" panose="020B0609020204030204" pitchFamily="49" charset="0"/>
              </a:rPr>
              <a:t>"lastname"</a:t>
            </a:r>
            <a:r>
              <a:rPr lang="en-US">
                <a:solidFill>
                  <a:srgbClr val="000000"/>
                </a:solidFill>
                <a:latin typeface="Consolas" panose="020B0609020204030204" pitchFamily="49" charset="0"/>
              </a:rPr>
              <a:t>]. </a:t>
            </a:r>
            <a:r>
              <a:rPr lang="en-US">
                <a:solidFill>
                  <a:srgbClr val="A52A2A"/>
                </a:solidFill>
                <a:latin typeface="Consolas" panose="020B0609020204030204" pitchFamily="49" charset="0"/>
              </a:rPr>
              <a:t>"&lt;br&gt;"</a:t>
            </a:r>
            <a:r>
              <a:rPr lang="en-US">
                <a:solidFill>
                  <a:srgbClr val="000000"/>
                </a:solidFill>
                <a:latin typeface="Consolas" panose="020B0609020204030204" pitchFamily="49" charset="0"/>
              </a:rPr>
              <a:t>;</a:t>
            </a:r>
            <a:r>
              <a:rPr lang="en-US"/>
              <a:t/>
            </a:r>
            <a:br>
              <a:rPr lang="en-US"/>
            </a:br>
            <a:r>
              <a:rPr lang="en-US">
                <a:solidFill>
                  <a:srgbClr val="000000"/>
                </a:solidFill>
                <a:latin typeface="Consolas" panose="020B0609020204030204" pitchFamily="49" charset="0"/>
              </a:rPr>
              <a:t>    }</a:t>
            </a:r>
            <a:r>
              <a:rPr lang="en-US"/>
              <a:t/>
            </a:r>
            <a:br>
              <a:rPr lang="en-US"/>
            </a:br>
            <a:r>
              <a:rPr lang="en-US">
                <a:solidFill>
                  <a:srgbClr val="000000"/>
                </a:solidFill>
                <a:latin typeface="Consolas" panose="020B0609020204030204" pitchFamily="49" charset="0"/>
              </a:rPr>
              <a:t>} </a:t>
            </a:r>
            <a:r>
              <a:rPr lang="en-US">
                <a:solidFill>
                  <a:srgbClr val="0000CD"/>
                </a:solidFill>
                <a:latin typeface="Consolas" panose="020B0609020204030204" pitchFamily="49" charset="0"/>
              </a:rPr>
              <a:t>else</a:t>
            </a:r>
            <a:r>
              <a:rPr lang="en-US">
                <a:solidFill>
                  <a:srgbClr val="000000"/>
                </a:solidFill>
                <a:latin typeface="Consolas" panose="020B0609020204030204" pitchFamily="49" charset="0"/>
              </a:rPr>
              <a:t> {</a:t>
            </a:r>
            <a:r>
              <a:rPr lang="en-US"/>
              <a:t/>
            </a:r>
            <a:br>
              <a:rPr lang="en-US"/>
            </a:br>
            <a:r>
              <a:rPr lang="en-US">
                <a:solidFill>
                  <a:srgbClr val="000000"/>
                </a:solidFill>
                <a:latin typeface="Consolas" panose="020B0609020204030204" pitchFamily="49" charset="0"/>
              </a:rPr>
              <a:t>    </a:t>
            </a:r>
            <a:r>
              <a:rPr lang="en-US">
                <a:solidFill>
                  <a:srgbClr val="0000CD"/>
                </a:solidFill>
                <a:latin typeface="Consolas" panose="020B0609020204030204" pitchFamily="49" charset="0"/>
              </a:rPr>
              <a:t>echo</a:t>
            </a:r>
            <a:r>
              <a:rPr lang="en-US">
                <a:solidFill>
                  <a:srgbClr val="000000"/>
                </a:solidFill>
                <a:latin typeface="Consolas" panose="020B0609020204030204" pitchFamily="49" charset="0"/>
              </a:rPr>
              <a:t> </a:t>
            </a:r>
            <a:r>
              <a:rPr lang="en-US">
                <a:solidFill>
                  <a:srgbClr val="A52A2A"/>
                </a:solidFill>
                <a:latin typeface="Consolas" panose="020B0609020204030204" pitchFamily="49" charset="0"/>
              </a:rPr>
              <a:t>"0 results"</a:t>
            </a:r>
            <a:r>
              <a:rPr lang="en-US">
                <a:solidFill>
                  <a:srgbClr val="000000"/>
                </a:solidFill>
                <a:latin typeface="Consolas" panose="020B0609020204030204" pitchFamily="49" charset="0"/>
              </a:rPr>
              <a:t>;</a:t>
            </a:r>
            <a:r>
              <a:rPr lang="en-US"/>
              <a:t/>
            </a:r>
            <a:br>
              <a:rPr lang="en-US"/>
            </a:br>
            <a:r>
              <a:rPr lang="en-US">
                <a:solidFill>
                  <a:srgbClr val="000000"/>
                </a:solidFill>
                <a:latin typeface="Consolas" panose="020B0609020204030204" pitchFamily="49" charset="0"/>
              </a:rPr>
              <a:t>}</a:t>
            </a:r>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54776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With MySQL</a:t>
            </a:r>
            <a:endParaRPr lang="en-US" dirty="0"/>
          </a:p>
        </p:txBody>
      </p:sp>
      <p:sp>
        <p:nvSpPr>
          <p:cNvPr id="3" name="Content Placeholder 2"/>
          <p:cNvSpPr>
            <a:spLocks noGrp="1"/>
          </p:cNvSpPr>
          <p:nvPr>
            <p:ph sz="quarter" idx="13"/>
          </p:nvPr>
        </p:nvSpPr>
        <p:spPr/>
        <p:txBody>
          <a:bodyPr/>
          <a:lstStyle/>
          <a:p>
            <a:pPr marL="0" indent="0">
              <a:buNone/>
            </a:pPr>
            <a:r>
              <a:rPr lang="en-US" dirty="0"/>
              <a:t>PHP 5 and later can work with a MySQL database using</a:t>
            </a:r>
            <a:r>
              <a:rPr lang="en-US" dirty="0" smtClean="0"/>
              <a:t>:</a:t>
            </a:r>
          </a:p>
          <a:p>
            <a:r>
              <a:rPr lang="en-US" dirty="0"/>
              <a:t>MySQLi extension (the "</a:t>
            </a:r>
            <a:r>
              <a:rPr lang="en-US" dirty="0" err="1"/>
              <a:t>i</a:t>
            </a:r>
            <a:r>
              <a:rPr lang="en-US" dirty="0"/>
              <a:t>" stands for improved)</a:t>
            </a:r>
          </a:p>
          <a:p>
            <a:r>
              <a:rPr lang="en-US" dirty="0"/>
              <a:t>PDO (PHP Data Objects</a:t>
            </a:r>
            <a:r>
              <a:rPr lang="en-US" dirty="0" smtClean="0"/>
              <a:t>)</a:t>
            </a:r>
          </a:p>
          <a:p>
            <a:r>
              <a:rPr lang="en-US" dirty="0"/>
              <a:t>Earlier versions of PHP used the MySQL extension. However, this extension was deprecated in 2012</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74990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Select Data With </a:t>
            </a:r>
            <a:r>
              <a:rPr lang="en-US" dirty="0" smtClean="0"/>
              <a:t>MySQLi Procedural</a:t>
            </a:r>
            <a:endParaRPr lang="en-US" dirty="0"/>
          </a:p>
        </p:txBody>
      </p:sp>
      <p:sp>
        <p:nvSpPr>
          <p:cNvPr id="3" name="Content Placeholder 2"/>
          <p:cNvSpPr>
            <a:spLocks noGrp="1"/>
          </p:cNvSpPr>
          <p:nvPr>
            <p:ph sz="quarter" idx="13"/>
          </p:nvPr>
        </p:nvSpPr>
        <p:spPr/>
        <p:txBody>
          <a:bodyPr>
            <a:normAutofit fontScale="92500" lnSpcReduction="20000"/>
          </a:bodyPr>
          <a:lstStyle/>
          <a:p>
            <a:pPr marL="0" indent="0">
              <a:buNone/>
            </a:pPr>
            <a:r>
              <a:rPr lang="en-US" dirty="0"/>
              <a:t/>
            </a:r>
            <a:br>
              <a:rPr lang="en-US" dirty="0"/>
            </a:b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sql</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"SELECT id, </a:t>
            </a:r>
            <a:r>
              <a:rPr lang="en-US" dirty="0" err="1">
                <a:solidFill>
                  <a:srgbClr val="A52A2A"/>
                </a:solidFill>
                <a:latin typeface="Consolas" panose="020B0609020204030204" pitchFamily="49" charset="0"/>
              </a:rPr>
              <a:t>firstname</a:t>
            </a:r>
            <a:r>
              <a:rPr lang="en-US" dirty="0">
                <a:solidFill>
                  <a:srgbClr val="A52A2A"/>
                </a:solidFill>
                <a:latin typeface="Consolas" panose="020B0609020204030204" pitchFamily="49" charset="0"/>
              </a:rPr>
              <a:t>, </a:t>
            </a:r>
            <a:r>
              <a:rPr lang="en-US" dirty="0" err="1">
                <a:solidFill>
                  <a:srgbClr val="A52A2A"/>
                </a:solidFill>
                <a:latin typeface="Consolas" panose="020B0609020204030204" pitchFamily="49" charset="0"/>
              </a:rPr>
              <a:t>lastname</a:t>
            </a:r>
            <a:r>
              <a:rPr lang="en-US" dirty="0">
                <a:solidFill>
                  <a:srgbClr val="A52A2A"/>
                </a:solidFill>
                <a:latin typeface="Consolas" panose="020B0609020204030204" pitchFamily="49" charset="0"/>
              </a:rPr>
              <a:t> FROM </a:t>
            </a:r>
            <a:r>
              <a:rPr lang="en-US" dirty="0" err="1">
                <a:solidFill>
                  <a:srgbClr val="A52A2A"/>
                </a:solidFill>
                <a:latin typeface="Consolas" panose="020B0609020204030204" pitchFamily="49" charset="0"/>
              </a:rPr>
              <a:t>MyGuests</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$result = </a:t>
            </a:r>
            <a:r>
              <a:rPr lang="en-US" dirty="0" err="1">
                <a:solidFill>
                  <a:srgbClr val="000000"/>
                </a:solidFill>
                <a:latin typeface="Consolas" panose="020B0609020204030204" pitchFamily="49" charset="0"/>
              </a:rPr>
              <a:t>mysqli_query</a:t>
            </a:r>
            <a:r>
              <a:rPr lang="en-US" dirty="0">
                <a:solidFill>
                  <a:srgbClr val="000000"/>
                </a:solidFill>
                <a:latin typeface="Consolas" panose="020B0609020204030204" pitchFamily="49" charset="0"/>
              </a:rPr>
              <a:t>($conn, $</a:t>
            </a:r>
            <a:r>
              <a:rPr lang="en-US" dirty="0" err="1">
                <a:solidFill>
                  <a:srgbClr val="000000"/>
                </a:solidFill>
                <a:latin typeface="Consolas" panose="020B0609020204030204" pitchFamily="49" charset="0"/>
              </a:rPr>
              <a:t>sql</a:t>
            </a: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mysqli_num_rows</a:t>
            </a:r>
            <a:r>
              <a:rPr lang="en-US" dirty="0">
                <a:solidFill>
                  <a:srgbClr val="000000"/>
                </a:solidFill>
                <a:latin typeface="Consolas" panose="020B0609020204030204" pitchFamily="49" charset="0"/>
              </a:rPr>
              <a:t>($result) &gt; </a:t>
            </a:r>
            <a:r>
              <a:rPr lang="en-US" dirty="0">
                <a:solidFill>
                  <a:srgbClr val="FF0000"/>
                </a:solidFill>
                <a:latin typeface="Consolas" panose="020B0609020204030204" pitchFamily="49" charset="0"/>
              </a:rPr>
              <a:t>0</a:t>
            </a: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output data of each row</a:t>
            </a:r>
            <a:br>
              <a:rPr lang="en-US" dirty="0">
                <a:solidFill>
                  <a:srgbClr val="008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while</a:t>
            </a:r>
            <a:r>
              <a:rPr lang="en-US" dirty="0">
                <a:solidFill>
                  <a:srgbClr val="000000"/>
                </a:solidFill>
                <a:latin typeface="Consolas" panose="020B0609020204030204" pitchFamily="49" charset="0"/>
              </a:rPr>
              <a:t>($row = </a:t>
            </a:r>
            <a:r>
              <a:rPr lang="en-US" dirty="0" err="1">
                <a:solidFill>
                  <a:srgbClr val="000000"/>
                </a:solidFill>
                <a:latin typeface="Consolas" panose="020B0609020204030204" pitchFamily="49" charset="0"/>
              </a:rPr>
              <a:t>mysqli_fetch_assoc</a:t>
            </a:r>
            <a:r>
              <a:rPr lang="en-US" dirty="0">
                <a:solidFill>
                  <a:srgbClr val="000000"/>
                </a:solidFill>
                <a:latin typeface="Consolas" panose="020B0609020204030204" pitchFamily="49" charset="0"/>
              </a:rPr>
              <a:t>($result))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"id: "</a:t>
            </a:r>
            <a:r>
              <a:rPr lang="en-US" dirty="0">
                <a:solidFill>
                  <a:srgbClr val="000000"/>
                </a:solidFill>
                <a:latin typeface="Consolas" panose="020B0609020204030204" pitchFamily="49" charset="0"/>
              </a:rPr>
              <a:t> . $row[</a:t>
            </a:r>
            <a:r>
              <a:rPr lang="en-US" dirty="0">
                <a:solidFill>
                  <a:srgbClr val="A52A2A"/>
                </a:solidFill>
                <a:latin typeface="Consolas" panose="020B0609020204030204" pitchFamily="49" charset="0"/>
              </a:rPr>
              <a:t>"id"</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 - Name: "</a:t>
            </a:r>
            <a:r>
              <a:rPr lang="en-US" dirty="0">
                <a:solidFill>
                  <a:srgbClr val="000000"/>
                </a:solidFill>
                <a:latin typeface="Consolas" panose="020B0609020204030204" pitchFamily="49" charset="0"/>
              </a:rPr>
              <a:t> . $row[</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firstname</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 . $row[</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lastname</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"&lt;</a:t>
            </a:r>
            <a:r>
              <a:rPr lang="en-US" dirty="0" err="1">
                <a:solidFill>
                  <a:srgbClr val="A52A2A"/>
                </a:solidFill>
                <a:latin typeface="Consolas" panose="020B0609020204030204" pitchFamily="49" charset="0"/>
              </a:rPr>
              <a:t>br</a:t>
            </a:r>
            <a:r>
              <a:rPr lang="en-US" dirty="0">
                <a:solidFill>
                  <a:srgbClr val="A52A2A"/>
                </a:solidFill>
                <a:latin typeface="Consolas" panose="020B0609020204030204" pitchFamily="49" charset="0"/>
              </a:rPr>
              <a:t>&gt;"</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"0 results"</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a:t>
            </a:r>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162604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Should I Use MySQLi or PDO?</a:t>
            </a:r>
          </a:p>
        </p:txBody>
      </p:sp>
      <p:sp>
        <p:nvSpPr>
          <p:cNvPr id="3" name="Content Placeholder 2"/>
          <p:cNvSpPr>
            <a:spLocks noGrp="1"/>
          </p:cNvSpPr>
          <p:nvPr>
            <p:ph sz="quarter" idx="13"/>
          </p:nvPr>
        </p:nvSpPr>
        <p:spPr/>
        <p:txBody>
          <a:bodyPr/>
          <a:lstStyle/>
          <a:p>
            <a:r>
              <a:rPr lang="en-US" dirty="0"/>
              <a:t>PDO will work on 12 different database </a:t>
            </a:r>
            <a:r>
              <a:rPr lang="en-US" dirty="0" smtClean="0"/>
              <a:t>systems</a:t>
            </a:r>
            <a:r>
              <a:rPr lang="en-US" dirty="0" smtClean="0"/>
              <a:t>.( PHP </a:t>
            </a:r>
            <a:r>
              <a:rPr lang="en-US" smtClean="0"/>
              <a:t>Data Object)</a:t>
            </a:r>
            <a:endParaRPr lang="en-US" dirty="0" smtClean="0"/>
          </a:p>
          <a:p>
            <a:r>
              <a:rPr lang="en-US" dirty="0" smtClean="0"/>
              <a:t>MySQLi </a:t>
            </a:r>
            <a:r>
              <a:rPr lang="en-US" dirty="0"/>
              <a:t>will </a:t>
            </a:r>
            <a:r>
              <a:rPr lang="en-US" dirty="0" smtClean="0"/>
              <a:t>only </a:t>
            </a:r>
            <a:r>
              <a:rPr lang="en-US" dirty="0"/>
              <a:t>work with MySQL databases</a:t>
            </a:r>
            <a:r>
              <a:rPr lang="en-US" dirty="0" smtClean="0"/>
              <a:t>.</a:t>
            </a:r>
          </a:p>
          <a:p>
            <a:r>
              <a:rPr lang="en-US" dirty="0" smtClean="0"/>
              <a:t>if </a:t>
            </a:r>
            <a:r>
              <a:rPr lang="en-US" dirty="0"/>
              <a:t>you have to switch your project to use another database, PDO makes the process easy. You only have to change the connection string and a few queries. With MySQLi, you will need to rewrite the entire </a:t>
            </a:r>
            <a:r>
              <a:rPr lang="en-US" dirty="0" smtClean="0"/>
              <a:t>code </a:t>
            </a:r>
            <a:r>
              <a:rPr lang="en-US" dirty="0"/>
              <a:t>- queries included</a:t>
            </a:r>
            <a:r>
              <a:rPr lang="en-US" dirty="0" smtClean="0"/>
              <a:t>.</a:t>
            </a:r>
          </a:p>
          <a:p>
            <a:r>
              <a:rPr lang="en-US" dirty="0"/>
              <a:t>Both are object-oriented, but MySQLi also offers a procedural API.</a:t>
            </a:r>
            <a:endParaRPr lang="en-US" dirty="0" smtClean="0"/>
          </a:p>
          <a:p>
            <a:r>
              <a:rPr lang="en-US" dirty="0"/>
              <a:t>Both support Prepared Statements. Prepared Statements protect from SQL injection, and are very important for web application security.</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42492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a Connection to </a:t>
            </a:r>
            <a:r>
              <a:rPr lang="en-US" dirty="0" smtClean="0"/>
              <a:t>MySQL</a:t>
            </a:r>
            <a:br>
              <a:rPr lang="en-US" dirty="0" smtClean="0"/>
            </a:br>
            <a:r>
              <a:rPr lang="en-US" dirty="0"/>
              <a:t>Example (MySQLi Object-Oriented</a:t>
            </a:r>
            <a:r>
              <a:rPr lang="en-US" dirty="0" smtClean="0"/>
              <a:t>)</a:t>
            </a:r>
            <a:endParaRPr lang="en-US" dirty="0"/>
          </a:p>
        </p:txBody>
      </p:sp>
      <p:sp>
        <p:nvSpPr>
          <p:cNvPr id="3" name="Content Placeholder 2"/>
          <p:cNvSpPr>
            <a:spLocks noGrp="1"/>
          </p:cNvSpPr>
          <p:nvPr>
            <p:ph sz="quarter" idx="13"/>
          </p:nvPr>
        </p:nvSpPr>
        <p:spPr/>
        <p:txBody>
          <a:bodyPr>
            <a:normAutofit fontScale="85000" lnSpcReduction="20000"/>
          </a:bodyPr>
          <a:lstStyle/>
          <a:p>
            <a:pPr marL="0" indent="0">
              <a:buNone/>
            </a:pPr>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t/>
            </a:r>
            <a:br>
              <a:rPr lang="en-US" dirty="0"/>
            </a:b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servername</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"localhost"</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$username = </a:t>
            </a:r>
            <a:r>
              <a:rPr lang="en-US" dirty="0">
                <a:solidFill>
                  <a:srgbClr val="A52A2A"/>
                </a:solidFill>
                <a:latin typeface="Consolas" panose="020B0609020204030204" pitchFamily="49" charset="0"/>
              </a:rPr>
              <a:t>"username"</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$password = </a:t>
            </a:r>
            <a:r>
              <a:rPr lang="en-US" dirty="0">
                <a:solidFill>
                  <a:srgbClr val="A52A2A"/>
                </a:solidFill>
                <a:latin typeface="Consolas" panose="020B0609020204030204" pitchFamily="49" charset="0"/>
              </a:rPr>
              <a:t>"password"</a:t>
            </a: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a:solidFill>
                  <a:srgbClr val="008000"/>
                </a:solidFill>
                <a:latin typeface="Consolas" panose="020B0609020204030204" pitchFamily="49" charset="0"/>
              </a:rPr>
              <a:t>// Create connection</a:t>
            </a:r>
            <a:br>
              <a:rPr lang="en-US" dirty="0">
                <a:solidFill>
                  <a:srgbClr val="008000"/>
                </a:solidFill>
                <a:latin typeface="Consolas" panose="020B0609020204030204" pitchFamily="49" charset="0"/>
              </a:rPr>
            </a:br>
            <a:r>
              <a:rPr lang="en-US" dirty="0">
                <a:solidFill>
                  <a:srgbClr val="000000"/>
                </a:solidFill>
                <a:latin typeface="Consolas" panose="020B0609020204030204" pitchFamily="49" charset="0"/>
              </a:rPr>
              <a:t>$conn = </a:t>
            </a:r>
            <a:r>
              <a:rPr lang="en-US" dirty="0">
                <a:solidFill>
                  <a:srgbClr val="0000CD"/>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mysqli</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servername</a:t>
            </a:r>
            <a:r>
              <a:rPr lang="en-US" dirty="0">
                <a:solidFill>
                  <a:srgbClr val="000000"/>
                </a:solidFill>
                <a:latin typeface="Consolas" panose="020B0609020204030204" pitchFamily="49" charset="0"/>
              </a:rPr>
              <a:t>, $username, $password);</a:t>
            </a:r>
            <a:r>
              <a:rPr lang="en-US" dirty="0"/>
              <a:t/>
            </a:r>
            <a:br>
              <a:rPr lang="en-US" dirty="0"/>
            </a:br>
            <a:r>
              <a:rPr lang="en-US" dirty="0"/>
              <a:t/>
            </a:r>
            <a:br>
              <a:rPr lang="en-US" dirty="0"/>
            </a:br>
            <a:r>
              <a:rPr lang="en-US" dirty="0">
                <a:solidFill>
                  <a:srgbClr val="008000"/>
                </a:solidFill>
                <a:latin typeface="Consolas" panose="020B0609020204030204" pitchFamily="49" charset="0"/>
              </a:rPr>
              <a:t>// Check connection</a:t>
            </a:r>
            <a:br>
              <a:rPr lang="en-US" dirty="0">
                <a:solidFill>
                  <a:srgbClr val="008000"/>
                </a:solidFill>
                <a:latin typeface="Consolas" panose="020B0609020204030204" pitchFamily="49" charset="0"/>
              </a:rPr>
            </a:b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($conn-&gt;</a:t>
            </a:r>
            <a:r>
              <a:rPr lang="en-US" dirty="0" err="1">
                <a:solidFill>
                  <a:srgbClr val="000000"/>
                </a:solidFill>
                <a:latin typeface="Consolas" panose="020B0609020204030204" pitchFamily="49" charset="0"/>
              </a:rPr>
              <a:t>connect_error</a:t>
            </a: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die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"Connection failed: "</a:t>
            </a:r>
            <a:r>
              <a:rPr lang="en-US" dirty="0">
                <a:solidFill>
                  <a:srgbClr val="000000"/>
                </a:solidFill>
                <a:latin typeface="Consolas" panose="020B0609020204030204" pitchFamily="49" charset="0"/>
              </a:rPr>
              <a:t> . $conn-&gt;</a:t>
            </a:r>
            <a:r>
              <a:rPr lang="en-US" dirty="0" err="1">
                <a:solidFill>
                  <a:srgbClr val="000000"/>
                </a:solidFill>
                <a:latin typeface="Consolas" panose="020B0609020204030204" pitchFamily="49" charset="0"/>
              </a:rPr>
              <a:t>connect_error</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t>
            </a:r>
            <a:r>
              <a:rPr lang="en-US" dirty="0"/>
              <a:t/>
            </a:r>
            <a:br>
              <a:rPr lang="en-US" dirty="0"/>
            </a:b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"Connected successfully"</a:t>
            </a:r>
            <a:r>
              <a:rPr lang="en-US" dirty="0">
                <a:solidFill>
                  <a:srgbClr val="000000"/>
                </a:solidFill>
                <a:latin typeface="Consolas" panose="020B0609020204030204" pitchFamily="49" charset="0"/>
              </a:rPr>
              <a:t>;</a:t>
            </a:r>
            <a:r>
              <a:rPr lang="en-US" dirty="0"/>
              <a:t/>
            </a:r>
            <a:br>
              <a:rPr lang="en-US" dirty="0"/>
            </a:br>
            <a:r>
              <a:rPr lang="en-US" dirty="0">
                <a:solidFill>
                  <a:srgbClr val="FF0000"/>
                </a:solidFill>
                <a:latin typeface="Consolas" panose="020B0609020204030204" pitchFamily="49" charset="0"/>
              </a:rPr>
              <a:t>?&gt;</a:t>
            </a:r>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4182612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Open a Connection to MySQL</a:t>
            </a:r>
            <a:br>
              <a:rPr lang="en-US" dirty="0" smtClean="0"/>
            </a:br>
            <a:r>
              <a:rPr lang="en-US" dirty="0"/>
              <a:t>Example (MySQLi Procedural)</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
        <p:nvSpPr>
          <p:cNvPr id="6" name="Content Placeholder 5"/>
          <p:cNvSpPr>
            <a:spLocks noGrp="1"/>
          </p:cNvSpPr>
          <p:nvPr>
            <p:ph sz="quarter" idx="13"/>
          </p:nvPr>
        </p:nvSpPr>
        <p:spPr/>
        <p:txBody>
          <a:bodyPr>
            <a:normAutofit fontScale="85000" lnSpcReduction="20000"/>
          </a:bodyPr>
          <a:lstStyle/>
          <a:p>
            <a:pPr marL="0" indent="0">
              <a:buNone/>
            </a:pPr>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t/>
            </a:r>
            <a:br>
              <a:rPr lang="en-US" dirty="0"/>
            </a:b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servername</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"localhost"</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$username = </a:t>
            </a:r>
            <a:r>
              <a:rPr lang="en-US" dirty="0">
                <a:solidFill>
                  <a:srgbClr val="A52A2A"/>
                </a:solidFill>
                <a:latin typeface="Consolas" panose="020B0609020204030204" pitchFamily="49" charset="0"/>
              </a:rPr>
              <a:t>"username"</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$password = </a:t>
            </a:r>
            <a:r>
              <a:rPr lang="en-US" dirty="0">
                <a:solidFill>
                  <a:srgbClr val="A52A2A"/>
                </a:solidFill>
                <a:latin typeface="Consolas" panose="020B0609020204030204" pitchFamily="49" charset="0"/>
              </a:rPr>
              <a:t>"password"</a:t>
            </a: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a:solidFill>
                  <a:srgbClr val="008000"/>
                </a:solidFill>
                <a:latin typeface="Consolas" panose="020B0609020204030204" pitchFamily="49" charset="0"/>
              </a:rPr>
              <a:t>// Create connection</a:t>
            </a:r>
            <a:br>
              <a:rPr lang="en-US" dirty="0">
                <a:solidFill>
                  <a:srgbClr val="008000"/>
                </a:solidFill>
                <a:latin typeface="Consolas" panose="020B0609020204030204" pitchFamily="49" charset="0"/>
              </a:rPr>
            </a:br>
            <a:r>
              <a:rPr lang="en-US" dirty="0">
                <a:solidFill>
                  <a:srgbClr val="000000"/>
                </a:solidFill>
                <a:latin typeface="Consolas" panose="020B0609020204030204" pitchFamily="49" charset="0"/>
              </a:rPr>
              <a:t>$conn = </a:t>
            </a:r>
            <a:r>
              <a:rPr lang="en-US" dirty="0" err="1">
                <a:solidFill>
                  <a:srgbClr val="000000"/>
                </a:solidFill>
                <a:latin typeface="Consolas" panose="020B0609020204030204" pitchFamily="49" charset="0"/>
              </a:rPr>
              <a:t>mysqli_connect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servername</a:t>
            </a:r>
            <a:r>
              <a:rPr lang="en-US" dirty="0">
                <a:solidFill>
                  <a:srgbClr val="000000"/>
                </a:solidFill>
                <a:latin typeface="Consolas" panose="020B0609020204030204" pitchFamily="49" charset="0"/>
              </a:rPr>
              <a:t>, $username, $password);</a:t>
            </a:r>
            <a:r>
              <a:rPr lang="en-US" dirty="0"/>
              <a:t/>
            </a:r>
            <a:br>
              <a:rPr lang="en-US" dirty="0"/>
            </a:br>
            <a:r>
              <a:rPr lang="en-US" dirty="0"/>
              <a:t/>
            </a:r>
            <a:br>
              <a:rPr lang="en-US" dirty="0"/>
            </a:br>
            <a:r>
              <a:rPr lang="en-US" dirty="0">
                <a:solidFill>
                  <a:srgbClr val="008000"/>
                </a:solidFill>
                <a:latin typeface="Consolas" panose="020B0609020204030204" pitchFamily="49" charset="0"/>
              </a:rPr>
              <a:t>// Check connection</a:t>
            </a:r>
            <a:br>
              <a:rPr lang="en-US" dirty="0">
                <a:solidFill>
                  <a:srgbClr val="008000"/>
                </a:solidFill>
                <a:latin typeface="Consolas" panose="020B0609020204030204" pitchFamily="49" charset="0"/>
              </a:rPr>
            </a:b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(!$conn)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die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"Connection failed: "</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mysqli_connect_error</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a:t>
            </a:r>
            <a:r>
              <a:rPr lang="en-US" dirty="0"/>
              <a:t/>
            </a:r>
            <a:br>
              <a:rPr lang="en-US" dirty="0"/>
            </a:b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"Connected successfully"</a:t>
            </a:r>
            <a:r>
              <a:rPr lang="en-US" dirty="0">
                <a:solidFill>
                  <a:srgbClr val="000000"/>
                </a:solidFill>
                <a:latin typeface="Consolas" panose="020B0609020204030204" pitchFamily="49" charset="0"/>
              </a:rPr>
              <a:t>;</a:t>
            </a:r>
            <a:r>
              <a:rPr lang="en-US" dirty="0"/>
              <a:t/>
            </a:r>
            <a:br>
              <a:rPr lang="en-US" dirty="0"/>
            </a:br>
            <a:r>
              <a:rPr lang="en-US" dirty="0">
                <a:solidFill>
                  <a:srgbClr val="FF0000"/>
                </a:solidFill>
                <a:latin typeface="Consolas" panose="020B0609020204030204" pitchFamily="49" charset="0"/>
              </a:rPr>
              <a:t>?&gt;</a:t>
            </a:r>
            <a:endParaRPr lang="en-US" dirty="0"/>
          </a:p>
        </p:txBody>
      </p:sp>
    </p:spTree>
    <p:extLst>
      <p:ext uri="{BB962C8B-B14F-4D97-AF65-F5344CB8AC3E}">
        <p14:creationId xmlns:p14="http://schemas.microsoft.com/office/powerpoint/2010/main" val="2568574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Open a Connection to MySQL</a:t>
            </a:r>
            <a:r>
              <a:rPr lang="en-US" dirty="0"/>
              <a:t/>
            </a:r>
            <a:br>
              <a:rPr lang="en-US" dirty="0"/>
            </a:br>
            <a:r>
              <a:rPr lang="en-US" dirty="0"/>
              <a:t>Example (PDO)</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
        <p:nvSpPr>
          <p:cNvPr id="3" name="Content Placeholder 2"/>
          <p:cNvSpPr>
            <a:spLocks noGrp="1"/>
          </p:cNvSpPr>
          <p:nvPr>
            <p:ph sz="quarter" idx="13"/>
          </p:nvPr>
        </p:nvSpPr>
        <p:spPr/>
        <p:txBody>
          <a:bodyPr>
            <a:normAutofit fontScale="77500" lnSpcReduction="20000"/>
          </a:bodyPr>
          <a:lstStyle/>
          <a:p>
            <a:pPr marL="0" indent="0">
              <a:buNone/>
            </a:pPr>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t/>
            </a:r>
            <a:br>
              <a:rPr lang="en-US" dirty="0"/>
            </a:b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servername</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"localhost"</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$username = </a:t>
            </a:r>
            <a:r>
              <a:rPr lang="en-US" dirty="0">
                <a:solidFill>
                  <a:srgbClr val="A52A2A"/>
                </a:solidFill>
                <a:latin typeface="Consolas" panose="020B0609020204030204" pitchFamily="49" charset="0"/>
              </a:rPr>
              <a:t>"username"</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$password = </a:t>
            </a:r>
            <a:r>
              <a:rPr lang="en-US" dirty="0">
                <a:solidFill>
                  <a:srgbClr val="A52A2A"/>
                </a:solidFill>
                <a:latin typeface="Consolas" panose="020B0609020204030204" pitchFamily="49" charset="0"/>
              </a:rPr>
              <a:t>"password"</a:t>
            </a: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a:solidFill>
                  <a:srgbClr val="0000CD"/>
                </a:solidFill>
                <a:latin typeface="Consolas" panose="020B0609020204030204" pitchFamily="49" charset="0"/>
              </a:rPr>
              <a:t>try</a:t>
            </a: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$conn = </a:t>
            </a:r>
            <a:r>
              <a:rPr lang="en-US" dirty="0">
                <a:solidFill>
                  <a:srgbClr val="0000CD"/>
                </a:solidFill>
                <a:latin typeface="Consolas" panose="020B0609020204030204" pitchFamily="49" charset="0"/>
              </a:rPr>
              <a:t>new</a:t>
            </a:r>
            <a:r>
              <a:rPr lang="en-US" dirty="0">
                <a:solidFill>
                  <a:srgbClr val="000000"/>
                </a:solidFill>
                <a:latin typeface="Consolas" panose="020B0609020204030204" pitchFamily="49" charset="0"/>
              </a:rPr>
              <a:t> PDO(</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mysql:host</a:t>
            </a:r>
            <a:r>
              <a:rPr lang="en-US" dirty="0">
                <a:solidFill>
                  <a:srgbClr val="A52A2A"/>
                </a:solidFill>
                <a:latin typeface="Consolas" panose="020B0609020204030204" pitchFamily="49" charset="0"/>
              </a:rPr>
              <a:t>=$</a:t>
            </a:r>
            <a:r>
              <a:rPr lang="en-US" dirty="0" err="1" smtClean="0">
                <a:solidFill>
                  <a:srgbClr val="A52A2A"/>
                </a:solidFill>
                <a:latin typeface="Consolas" panose="020B0609020204030204" pitchFamily="49" charset="0"/>
              </a:rPr>
              <a:t>servername;dbname</a:t>
            </a:r>
            <a:r>
              <a:rPr lang="en-US" dirty="0" smtClean="0">
                <a:solidFill>
                  <a:srgbClr val="A52A2A"/>
                </a:solidFill>
                <a:latin typeface="Consolas" panose="020B0609020204030204" pitchFamily="49" charset="0"/>
              </a:rPr>
              <a:t>=</a:t>
            </a:r>
            <a:r>
              <a:rPr lang="en-US" dirty="0" err="1" smtClean="0">
                <a:solidFill>
                  <a:srgbClr val="A52A2A"/>
                </a:solidFill>
                <a:latin typeface="Consolas" panose="020B0609020204030204" pitchFamily="49" charset="0"/>
              </a:rPr>
              <a:t>hr</a:t>
            </a:r>
            <a:r>
              <a:rPr lang="en-US" dirty="0" smtClean="0">
                <a:solidFill>
                  <a:srgbClr val="A52A2A"/>
                </a:solidFill>
                <a:latin typeface="Consolas" panose="020B0609020204030204" pitchFamily="49" charset="0"/>
              </a:rPr>
              <a: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$username, $password);</a:t>
            </a:r>
            <a:r>
              <a:rPr lang="en-US" dirty="0"/>
              <a:t/>
            </a:r>
            <a:br>
              <a:rPr lang="en-US" dirty="0"/>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set the PDO error mode to exception</a:t>
            </a:r>
            <a:br>
              <a:rPr lang="en-US" dirty="0">
                <a:solidFill>
                  <a:srgbClr val="008000"/>
                </a:solidFill>
                <a:latin typeface="Consolas" panose="020B0609020204030204" pitchFamily="49" charset="0"/>
              </a:rPr>
            </a:br>
            <a:r>
              <a:rPr lang="en-US" dirty="0">
                <a:solidFill>
                  <a:srgbClr val="000000"/>
                </a:solidFill>
                <a:latin typeface="Consolas" panose="020B0609020204030204" pitchFamily="49" charset="0"/>
              </a:rPr>
              <a:t>    $conn-&gt;</a:t>
            </a:r>
            <a:r>
              <a:rPr lang="en-US" dirty="0" err="1">
                <a:solidFill>
                  <a:srgbClr val="000000"/>
                </a:solidFill>
                <a:latin typeface="Consolas" panose="020B0609020204030204" pitchFamily="49" charset="0"/>
              </a:rPr>
              <a:t>setAttribute</a:t>
            </a:r>
            <a:r>
              <a:rPr lang="en-US" dirty="0">
                <a:solidFill>
                  <a:srgbClr val="000000"/>
                </a:solidFill>
                <a:latin typeface="Consolas" panose="020B0609020204030204" pitchFamily="49" charset="0"/>
              </a:rPr>
              <a:t>(PDO::ATTR_ERRMODE, PDO::ERRMODE_EXCEPTION);</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"Connected successfully"</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a:t>
            </a:r>
            <a:r>
              <a:rPr lang="en-US" dirty="0"/>
              <a:t/>
            </a:r>
            <a:br>
              <a:rPr lang="en-US" dirty="0"/>
            </a:br>
            <a:r>
              <a:rPr lang="en-US" dirty="0">
                <a:solidFill>
                  <a:srgbClr val="0000CD"/>
                </a:solidFill>
                <a:latin typeface="Consolas" panose="020B0609020204030204" pitchFamily="49" charset="0"/>
              </a:rPr>
              <a:t>catch</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PDOException</a:t>
            </a:r>
            <a:r>
              <a:rPr lang="en-US" dirty="0">
                <a:solidFill>
                  <a:srgbClr val="000000"/>
                </a:solidFill>
                <a:latin typeface="Consolas" panose="020B0609020204030204" pitchFamily="49" charset="0"/>
              </a:rPr>
              <a:t> $e)</a:t>
            </a:r>
            <a:r>
              <a:rPr lang="en-US" dirty="0"/>
              <a:t/>
            </a:r>
            <a:br>
              <a:rPr lang="en-US" dirty="0"/>
            </a:b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"Connection failed: "</a:t>
            </a:r>
            <a:r>
              <a:rPr lang="en-US" dirty="0">
                <a:solidFill>
                  <a:srgbClr val="000000"/>
                </a:solidFill>
                <a:latin typeface="Consolas" panose="020B0609020204030204" pitchFamily="49" charset="0"/>
              </a:rPr>
              <a:t> . $e-&gt;</a:t>
            </a:r>
            <a:r>
              <a:rPr lang="en-US" dirty="0" err="1">
                <a:solidFill>
                  <a:srgbClr val="000000"/>
                </a:solidFill>
                <a:latin typeface="Consolas" panose="020B0609020204030204" pitchFamily="49" charset="0"/>
              </a:rPr>
              <a:t>getMessage</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t/>
            </a:r>
            <a:br>
              <a:rPr lang="en-US" dirty="0"/>
            </a:br>
            <a:r>
              <a:rPr lang="en-US" dirty="0">
                <a:solidFill>
                  <a:srgbClr val="FF0000"/>
                </a:solidFill>
                <a:latin typeface="Consolas" panose="020B0609020204030204" pitchFamily="49" charset="0"/>
              </a:rPr>
              <a:t>?&gt;</a:t>
            </a:r>
            <a:endParaRPr lang="en-US" dirty="0"/>
          </a:p>
        </p:txBody>
      </p:sp>
    </p:spTree>
    <p:extLst>
      <p:ext uri="{BB962C8B-B14F-4D97-AF65-F5344CB8AC3E}">
        <p14:creationId xmlns:p14="http://schemas.microsoft.com/office/powerpoint/2010/main" val="1939635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the Connection</a:t>
            </a:r>
          </a:p>
        </p:txBody>
      </p:sp>
      <p:sp>
        <p:nvSpPr>
          <p:cNvPr id="3" name="Content Placeholder 2"/>
          <p:cNvSpPr>
            <a:spLocks noGrp="1"/>
          </p:cNvSpPr>
          <p:nvPr>
            <p:ph sz="quarter" idx="13"/>
          </p:nvPr>
        </p:nvSpPr>
        <p:spPr/>
        <p:txBody>
          <a:bodyPr/>
          <a:lstStyle/>
          <a:p>
            <a:pPr marL="0" indent="0">
              <a:buNone/>
            </a:pPr>
            <a:r>
              <a:rPr lang="en-US" dirty="0"/>
              <a:t>Example (MySQLi Object-Oriented)</a:t>
            </a:r>
          </a:p>
          <a:p>
            <a:r>
              <a:rPr lang="en-US" dirty="0" smtClean="0"/>
              <a:t>$</a:t>
            </a:r>
            <a:r>
              <a:rPr lang="en-US" dirty="0"/>
              <a:t>conn-&gt;close</a:t>
            </a:r>
            <a:r>
              <a:rPr lang="en-US" dirty="0" smtClean="0"/>
              <a:t>();</a:t>
            </a:r>
          </a:p>
          <a:p>
            <a:pPr marL="0" indent="0">
              <a:buNone/>
            </a:pPr>
            <a:r>
              <a:rPr lang="en-US" dirty="0"/>
              <a:t>Example (MySQLi Procedural)</a:t>
            </a:r>
          </a:p>
          <a:p>
            <a:r>
              <a:rPr lang="en-US" dirty="0" err="1"/>
              <a:t>mysqli_close</a:t>
            </a:r>
            <a:r>
              <a:rPr lang="en-US" dirty="0"/>
              <a:t>($conn);</a:t>
            </a:r>
          </a:p>
          <a:p>
            <a:pPr marL="0" indent="0">
              <a:buNone/>
            </a:pPr>
            <a:r>
              <a:rPr lang="en-US" dirty="0"/>
              <a:t>Example (PDO)</a:t>
            </a:r>
          </a:p>
          <a:p>
            <a:r>
              <a:rPr lang="en-US" dirty="0"/>
              <a:t>$conn = null;</a:t>
            </a:r>
          </a:p>
          <a:p>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31709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Execute Query</a:t>
            </a:r>
            <a:br>
              <a:rPr lang="en-US" dirty="0" smtClean="0"/>
            </a:br>
            <a:r>
              <a:rPr lang="en-US" dirty="0"/>
              <a:t>Example (MySQLi Object-oriented</a:t>
            </a:r>
            <a:r>
              <a:rPr lang="en-US" dirty="0" smtClean="0"/>
              <a:t>)</a:t>
            </a:r>
            <a:endParaRPr lang="en-US" dirty="0"/>
          </a:p>
        </p:txBody>
      </p:sp>
      <p:sp>
        <p:nvSpPr>
          <p:cNvPr id="3" name="Content Placeholder 2"/>
          <p:cNvSpPr>
            <a:spLocks noGrp="1"/>
          </p:cNvSpPr>
          <p:nvPr>
            <p:ph sz="quarter" idx="13"/>
          </p:nvPr>
        </p:nvSpPr>
        <p:spPr/>
        <p:txBody>
          <a:bodyPr>
            <a:noAutofit/>
          </a:bodyPr>
          <a:lstStyle/>
          <a:p>
            <a:pPr marL="0" indent="0">
              <a:buNone/>
            </a:pPr>
            <a:r>
              <a:rPr lang="en-US" sz="1400" dirty="0">
                <a:solidFill>
                  <a:srgbClr val="FF0000"/>
                </a:solidFill>
                <a:latin typeface="Consolas" panose="020B0609020204030204" pitchFamily="49" charset="0"/>
              </a:rPr>
              <a:t>&lt;?</a:t>
            </a:r>
            <a:r>
              <a:rPr lang="en-US" sz="1400" dirty="0" err="1">
                <a:solidFill>
                  <a:srgbClr val="FF0000"/>
                </a:solidFill>
                <a:latin typeface="Consolas" panose="020B0609020204030204" pitchFamily="49" charset="0"/>
              </a:rPr>
              <a:t>php</a:t>
            </a:r>
            <a:r>
              <a:rPr lang="en-US" sz="1400" dirty="0"/>
              <a:t/>
            </a:r>
            <a:br>
              <a:rPr lang="en-US" sz="1400" dirty="0"/>
            </a:br>
            <a:r>
              <a:rPr lang="en-US" sz="1400" dirty="0" smtClean="0">
                <a:solidFill>
                  <a:srgbClr val="000000"/>
                </a:solidFill>
                <a:latin typeface="Consolas" panose="020B0609020204030204" pitchFamily="49" charset="0"/>
              </a:rPr>
              <a:t>$</a:t>
            </a:r>
            <a:r>
              <a:rPr lang="en-US" sz="1400" dirty="0" err="1" smtClean="0">
                <a:solidFill>
                  <a:srgbClr val="000000"/>
                </a:solidFill>
                <a:latin typeface="Consolas" panose="020B0609020204030204" pitchFamily="49" charset="0"/>
              </a:rPr>
              <a:t>servername</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 </a:t>
            </a:r>
            <a:r>
              <a:rPr lang="en-US" sz="1400" dirty="0">
                <a:solidFill>
                  <a:srgbClr val="A52A2A"/>
                </a:solidFill>
                <a:latin typeface="Consolas" panose="020B0609020204030204" pitchFamily="49" charset="0"/>
              </a:rPr>
              <a:t>"localhost</a:t>
            </a:r>
            <a:r>
              <a:rPr lang="en-US" sz="1400" dirty="0" smtClean="0">
                <a:solidFill>
                  <a:srgbClr val="A52A2A"/>
                </a:solidFill>
                <a:latin typeface="Consolas" panose="020B0609020204030204" pitchFamily="49" charset="0"/>
              </a:rPr>
              <a:t>"</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username = </a:t>
            </a:r>
            <a:r>
              <a:rPr lang="en-US" sz="1400" dirty="0">
                <a:solidFill>
                  <a:srgbClr val="A52A2A"/>
                </a:solidFill>
                <a:latin typeface="Consolas" panose="020B0609020204030204" pitchFamily="49" charset="0"/>
              </a:rPr>
              <a:t>"username</a:t>
            </a:r>
            <a:r>
              <a:rPr lang="en-US" sz="1400" dirty="0" smtClean="0">
                <a:solidFill>
                  <a:srgbClr val="A52A2A"/>
                </a:solidFill>
                <a:latin typeface="Consolas" panose="020B0609020204030204" pitchFamily="49" charset="0"/>
              </a:rPr>
              <a:t>"</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password = </a:t>
            </a:r>
            <a:r>
              <a:rPr lang="en-US" sz="1400" dirty="0">
                <a:solidFill>
                  <a:srgbClr val="A52A2A"/>
                </a:solidFill>
                <a:latin typeface="Consolas" panose="020B0609020204030204" pitchFamily="49" charset="0"/>
              </a:rPr>
              <a:t>"password"</a:t>
            </a:r>
            <a:r>
              <a:rPr lang="en-US" sz="1400" dirty="0">
                <a:solidFill>
                  <a:srgbClr val="000000"/>
                </a:solidFill>
                <a:latin typeface="Consolas" panose="020B0609020204030204" pitchFamily="49" charset="0"/>
              </a:rPr>
              <a:t>;</a:t>
            </a:r>
            <a:r>
              <a:rPr lang="en-US" sz="1400" dirty="0"/>
              <a:t/>
            </a:r>
            <a:br>
              <a:rPr lang="en-US" sz="1400" dirty="0"/>
            </a:br>
            <a:r>
              <a:rPr lang="en-US" sz="1400" dirty="0"/>
              <a:t/>
            </a:r>
            <a:br>
              <a:rPr lang="en-US" sz="1400" dirty="0"/>
            </a:br>
            <a:r>
              <a:rPr lang="en-US" sz="1400" dirty="0">
                <a:solidFill>
                  <a:srgbClr val="008000"/>
                </a:solidFill>
                <a:latin typeface="Consolas" panose="020B0609020204030204" pitchFamily="49" charset="0"/>
              </a:rPr>
              <a:t>// Create connection</a:t>
            </a:r>
            <a:br>
              <a:rPr lang="en-US" sz="1400" dirty="0">
                <a:solidFill>
                  <a:srgbClr val="008000"/>
                </a:solidFill>
                <a:latin typeface="Consolas" panose="020B0609020204030204" pitchFamily="49" charset="0"/>
              </a:rPr>
            </a:br>
            <a:r>
              <a:rPr lang="en-US" sz="1400" dirty="0">
                <a:solidFill>
                  <a:srgbClr val="000000"/>
                </a:solidFill>
                <a:latin typeface="Consolas" panose="020B0609020204030204" pitchFamily="49" charset="0"/>
              </a:rPr>
              <a:t>$conn = </a:t>
            </a:r>
            <a:r>
              <a:rPr lang="en-US" sz="1400" dirty="0">
                <a:solidFill>
                  <a:srgbClr val="0000CD"/>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mysqli</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servername</a:t>
            </a:r>
            <a:r>
              <a:rPr lang="en-US" sz="1400" dirty="0">
                <a:solidFill>
                  <a:srgbClr val="000000"/>
                </a:solidFill>
                <a:latin typeface="Consolas" panose="020B0609020204030204" pitchFamily="49" charset="0"/>
              </a:rPr>
              <a:t>, $username, $password);</a:t>
            </a:r>
            <a:r>
              <a:rPr lang="en-US" sz="1400" dirty="0"/>
              <a:t/>
            </a:r>
            <a:br>
              <a:rPr lang="en-US" sz="1400" dirty="0"/>
            </a:br>
            <a:r>
              <a:rPr lang="en-US" sz="1400" dirty="0">
                <a:solidFill>
                  <a:srgbClr val="008000"/>
                </a:solidFill>
                <a:latin typeface="Consolas" panose="020B0609020204030204" pitchFamily="49" charset="0"/>
              </a:rPr>
              <a:t>// Check connection</a:t>
            </a:r>
            <a:br>
              <a:rPr lang="en-US" sz="1400" dirty="0">
                <a:solidFill>
                  <a:srgbClr val="008000"/>
                </a:solidFill>
                <a:latin typeface="Consolas" panose="020B0609020204030204" pitchFamily="49" charset="0"/>
              </a:rPr>
            </a:br>
            <a:r>
              <a:rPr lang="en-US" sz="1400" dirty="0">
                <a:solidFill>
                  <a:srgbClr val="0000CD"/>
                </a:solidFill>
                <a:latin typeface="Consolas" panose="020B0609020204030204" pitchFamily="49" charset="0"/>
              </a:rPr>
              <a:t>if</a:t>
            </a:r>
            <a:r>
              <a:rPr lang="en-US" sz="1400" dirty="0">
                <a:solidFill>
                  <a:srgbClr val="000000"/>
                </a:solidFill>
                <a:latin typeface="Consolas" panose="020B0609020204030204" pitchFamily="49" charset="0"/>
              </a:rPr>
              <a:t> ($conn-&gt;</a:t>
            </a:r>
            <a:r>
              <a:rPr lang="en-US" sz="1400" dirty="0" err="1">
                <a:solidFill>
                  <a:srgbClr val="000000"/>
                </a:solidFill>
                <a:latin typeface="Consolas" panose="020B0609020204030204" pitchFamily="49" charset="0"/>
              </a:rPr>
              <a:t>connect_error</a:t>
            </a:r>
            <a:r>
              <a:rPr lang="en-US" sz="1400" dirty="0">
                <a:solidFill>
                  <a:srgbClr val="000000"/>
                </a:solidFill>
                <a:latin typeface="Consolas" panose="020B0609020204030204" pitchFamily="49" charset="0"/>
              </a:rPr>
              <a:t>) {</a:t>
            </a:r>
            <a:r>
              <a:rPr lang="en-US" sz="1400" dirty="0"/>
              <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die</a:t>
            </a:r>
            <a:r>
              <a:rPr lang="en-US" sz="1400" dirty="0">
                <a:solidFill>
                  <a:srgbClr val="000000"/>
                </a:solidFill>
                <a:latin typeface="Consolas" panose="020B0609020204030204" pitchFamily="49" charset="0"/>
              </a:rPr>
              <a:t>(</a:t>
            </a:r>
            <a:r>
              <a:rPr lang="en-US" sz="1400" dirty="0">
                <a:solidFill>
                  <a:srgbClr val="A52A2A"/>
                </a:solidFill>
                <a:latin typeface="Consolas" panose="020B0609020204030204" pitchFamily="49" charset="0"/>
              </a:rPr>
              <a:t>"Connection failed: "</a:t>
            </a:r>
            <a:r>
              <a:rPr lang="en-US" sz="1400" dirty="0">
                <a:solidFill>
                  <a:srgbClr val="000000"/>
                </a:solidFill>
                <a:latin typeface="Consolas" panose="020B0609020204030204" pitchFamily="49" charset="0"/>
              </a:rPr>
              <a:t> . $conn-&gt;</a:t>
            </a:r>
            <a:r>
              <a:rPr lang="en-US" sz="1400" dirty="0" err="1">
                <a:solidFill>
                  <a:srgbClr val="000000"/>
                </a:solidFill>
                <a:latin typeface="Consolas" panose="020B0609020204030204" pitchFamily="49" charset="0"/>
              </a:rPr>
              <a:t>connect_error</a:t>
            </a:r>
            <a:r>
              <a:rPr lang="en-US" sz="1400" dirty="0">
                <a:solidFill>
                  <a:srgbClr val="000000"/>
                </a:solidFill>
                <a:latin typeface="Consolas" panose="020B0609020204030204" pitchFamily="49" charset="0"/>
              </a:rPr>
              <a:t>);</a:t>
            </a:r>
            <a:r>
              <a:rPr lang="en-US" sz="1400" dirty="0"/>
              <a:t/>
            </a:r>
            <a:br>
              <a:rPr lang="en-US" sz="1400" dirty="0"/>
            </a:br>
            <a:r>
              <a:rPr lang="en-US" sz="1400" dirty="0">
                <a:solidFill>
                  <a:srgbClr val="000000"/>
                </a:solidFill>
                <a:latin typeface="Consolas" panose="020B0609020204030204" pitchFamily="49" charset="0"/>
              </a:rPr>
              <a:t>}</a:t>
            </a:r>
            <a:r>
              <a:rPr lang="en-US" sz="1400" dirty="0">
                <a:solidFill>
                  <a:srgbClr val="FF0000"/>
                </a:solidFill>
                <a:latin typeface="Consolas" panose="020B0609020204030204" pitchFamily="49" charset="0"/>
              </a:rPr>
              <a:t> </a:t>
            </a:r>
            <a:r>
              <a:rPr lang="en-US" sz="1400" dirty="0"/>
              <a:t/>
            </a:r>
            <a:br>
              <a:rPr lang="en-US" sz="1400" dirty="0"/>
            </a:br>
            <a:r>
              <a:rPr lang="en-US" sz="1400" dirty="0">
                <a:solidFill>
                  <a:srgbClr val="008000"/>
                </a:solidFill>
                <a:latin typeface="Consolas" panose="020B0609020204030204" pitchFamily="49" charset="0"/>
              </a:rPr>
              <a:t>// Create database</a:t>
            </a:r>
            <a:br>
              <a:rPr lang="en-US" sz="1400" dirty="0">
                <a:solidFill>
                  <a:srgbClr val="008000"/>
                </a:solidFill>
                <a:latin typeface="Consolas" panose="020B0609020204030204" pitchFamily="49" charset="0"/>
              </a:rPr>
            </a:b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sql</a:t>
            </a:r>
            <a:r>
              <a:rPr lang="en-US" sz="1400" dirty="0">
                <a:solidFill>
                  <a:srgbClr val="000000"/>
                </a:solidFill>
                <a:latin typeface="Consolas" panose="020B0609020204030204" pitchFamily="49" charset="0"/>
              </a:rPr>
              <a:t> = </a:t>
            </a:r>
            <a:r>
              <a:rPr lang="en-US" sz="1400" dirty="0" smtClean="0">
                <a:solidFill>
                  <a:srgbClr val="A52A2A"/>
                </a:solidFill>
                <a:latin typeface="Consolas" panose="020B0609020204030204" pitchFamily="49" charset="0"/>
              </a:rPr>
              <a:t>“</a:t>
            </a:r>
            <a:r>
              <a:rPr lang="en-US" sz="1400" dirty="0">
                <a:solidFill>
                  <a:srgbClr val="A52A2A"/>
                </a:solidFill>
                <a:latin typeface="Consolas" panose="020B0609020204030204" pitchFamily="49" charset="0"/>
              </a:rPr>
              <a:t>CREATE DATABASE </a:t>
            </a:r>
            <a:r>
              <a:rPr lang="en-US" sz="1400" dirty="0" err="1" smtClean="0">
                <a:solidFill>
                  <a:srgbClr val="A52A2A"/>
                </a:solidFill>
                <a:latin typeface="Consolas" panose="020B0609020204030204" pitchFamily="49" charset="0"/>
              </a:rPr>
              <a:t>myDB</a:t>
            </a:r>
            <a:r>
              <a:rPr lang="en-US" sz="1400" dirty="0" smtClean="0">
                <a:solidFill>
                  <a:srgbClr val="A52A2A"/>
                </a:solidFill>
                <a:latin typeface="Consolas" panose="020B0609020204030204" pitchFamily="49" charset="0"/>
              </a:rPr>
              <a:t>"</a:t>
            </a:r>
            <a:r>
              <a:rPr lang="en-US" sz="1400" dirty="0" smtClean="0">
                <a:solidFill>
                  <a:srgbClr val="000000"/>
                </a:solidFill>
                <a:latin typeface="Consolas" panose="020B0609020204030204" pitchFamily="49" charset="0"/>
              </a:rPr>
              <a:t>;</a:t>
            </a:r>
            <a:r>
              <a:rPr lang="en-US" sz="1400" dirty="0"/>
              <a:t/>
            </a:r>
            <a:br>
              <a:rPr lang="en-US" sz="1400" dirty="0"/>
            </a:br>
            <a:r>
              <a:rPr lang="en-US" sz="1400" dirty="0">
                <a:solidFill>
                  <a:srgbClr val="0000CD"/>
                </a:solidFill>
                <a:latin typeface="Consolas" panose="020B0609020204030204" pitchFamily="49" charset="0"/>
              </a:rPr>
              <a:t>if</a:t>
            </a:r>
            <a:r>
              <a:rPr lang="en-US" sz="1400" dirty="0">
                <a:solidFill>
                  <a:srgbClr val="000000"/>
                </a:solidFill>
                <a:latin typeface="Consolas" panose="020B0609020204030204" pitchFamily="49" charset="0"/>
              </a:rPr>
              <a:t> ($conn-&gt;query($</a:t>
            </a:r>
            <a:r>
              <a:rPr lang="en-US" sz="1400" dirty="0" err="1">
                <a:solidFill>
                  <a:srgbClr val="000000"/>
                </a:solidFill>
                <a:latin typeface="Consolas" panose="020B0609020204030204" pitchFamily="49" charset="0"/>
              </a:rPr>
              <a:t>sql</a:t>
            </a:r>
            <a:r>
              <a:rPr lang="en-US" sz="1400" dirty="0">
                <a:solidFill>
                  <a:srgbClr val="000000"/>
                </a:solidFill>
                <a:latin typeface="Consolas" panose="020B0609020204030204" pitchFamily="49" charset="0"/>
              </a:rPr>
              <a:t>) === TRUE) {</a:t>
            </a:r>
            <a:r>
              <a:rPr lang="en-US" sz="1400" dirty="0"/>
              <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echo</a:t>
            </a:r>
            <a:r>
              <a:rPr lang="en-US" sz="1400" dirty="0">
                <a:solidFill>
                  <a:srgbClr val="000000"/>
                </a:solidFill>
                <a:latin typeface="Consolas" panose="020B0609020204030204" pitchFamily="49" charset="0"/>
              </a:rPr>
              <a:t> </a:t>
            </a:r>
            <a:r>
              <a:rPr lang="en-US" sz="1400" dirty="0">
                <a:solidFill>
                  <a:srgbClr val="A52A2A"/>
                </a:solidFill>
                <a:latin typeface="Consolas" panose="020B0609020204030204" pitchFamily="49" charset="0"/>
              </a:rPr>
              <a:t>"Database created successfully"</a:t>
            </a:r>
            <a:r>
              <a:rPr lang="en-US" sz="1400" dirty="0">
                <a:solidFill>
                  <a:srgbClr val="000000"/>
                </a:solidFill>
                <a:latin typeface="Consolas" panose="020B0609020204030204" pitchFamily="49" charset="0"/>
              </a:rPr>
              <a:t>;</a:t>
            </a:r>
            <a:r>
              <a:rPr lang="en-US" sz="1400" dirty="0"/>
              <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else</a:t>
            </a:r>
            <a:r>
              <a:rPr lang="en-US" sz="1400" dirty="0">
                <a:solidFill>
                  <a:srgbClr val="000000"/>
                </a:solidFill>
                <a:latin typeface="Consolas" panose="020B0609020204030204" pitchFamily="49" charset="0"/>
              </a:rPr>
              <a:t> {</a:t>
            </a:r>
            <a:r>
              <a:rPr lang="en-US" sz="1400" dirty="0"/>
              <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echo</a:t>
            </a:r>
            <a:r>
              <a:rPr lang="en-US" sz="1400" dirty="0">
                <a:solidFill>
                  <a:srgbClr val="000000"/>
                </a:solidFill>
                <a:latin typeface="Consolas" panose="020B0609020204030204" pitchFamily="49" charset="0"/>
              </a:rPr>
              <a:t> </a:t>
            </a:r>
            <a:r>
              <a:rPr lang="en-US" sz="1400" dirty="0">
                <a:solidFill>
                  <a:srgbClr val="A52A2A"/>
                </a:solidFill>
                <a:latin typeface="Consolas" panose="020B0609020204030204" pitchFamily="49" charset="0"/>
              </a:rPr>
              <a:t>"Error creating database: "</a:t>
            </a:r>
            <a:r>
              <a:rPr lang="en-US" sz="1400" dirty="0">
                <a:solidFill>
                  <a:srgbClr val="000000"/>
                </a:solidFill>
                <a:latin typeface="Consolas" panose="020B0609020204030204" pitchFamily="49" charset="0"/>
              </a:rPr>
              <a:t> . $conn-&gt;error;</a:t>
            </a:r>
            <a:r>
              <a:rPr lang="en-US" sz="1400" dirty="0"/>
              <a:t/>
            </a:r>
            <a:br>
              <a:rPr lang="en-US" sz="1400" dirty="0"/>
            </a:br>
            <a:r>
              <a:rPr lang="en-US" sz="1400" dirty="0">
                <a:solidFill>
                  <a:srgbClr val="000000"/>
                </a:solidFill>
                <a:latin typeface="Consolas" panose="020B0609020204030204" pitchFamily="49" charset="0"/>
              </a:rPr>
              <a:t>}</a:t>
            </a:r>
            <a:r>
              <a:rPr lang="en-US" sz="1400" dirty="0"/>
              <a:t/>
            </a:r>
            <a:br>
              <a:rPr lang="en-US" sz="1400" dirty="0"/>
            </a:br>
            <a:r>
              <a:rPr lang="en-US" sz="1400" dirty="0"/>
              <a:t/>
            </a:r>
            <a:br>
              <a:rPr lang="en-US" sz="1400" dirty="0"/>
            </a:br>
            <a:r>
              <a:rPr lang="en-US" sz="1400" dirty="0">
                <a:solidFill>
                  <a:srgbClr val="000000"/>
                </a:solidFill>
                <a:latin typeface="Consolas" panose="020B0609020204030204" pitchFamily="49" charset="0"/>
              </a:rPr>
              <a:t>$conn-&gt;close();</a:t>
            </a:r>
            <a:r>
              <a:rPr lang="en-US" sz="1400" dirty="0"/>
              <a:t/>
            </a:r>
            <a:br>
              <a:rPr lang="en-US" sz="1400" dirty="0"/>
            </a:br>
            <a:r>
              <a:rPr lang="en-US" sz="1400" dirty="0">
                <a:solidFill>
                  <a:srgbClr val="FF0000"/>
                </a:solidFill>
                <a:latin typeface="Consolas" panose="020B0609020204030204" pitchFamily="49" charset="0"/>
              </a:rPr>
              <a:t>?&gt;</a:t>
            </a:r>
            <a:endParaRPr lang="en-US" sz="1400"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sp>
        <p:nvSpPr>
          <p:cNvPr id="6" name="Rectangle 5"/>
          <p:cNvSpPr/>
          <p:nvPr/>
        </p:nvSpPr>
        <p:spPr>
          <a:xfrm>
            <a:off x="5959215" y="3771899"/>
            <a:ext cx="5966621" cy="923330"/>
          </a:xfrm>
          <a:prstGeom prst="rect">
            <a:avLst/>
          </a:prstGeom>
        </p:spPr>
        <p:txBody>
          <a:bodyPr wrap="square">
            <a:spAutoFit/>
          </a:bodyPr>
          <a:lstStyle/>
          <a:p>
            <a:r>
              <a:rPr lang="en-US" b="1" dirty="0">
                <a:effectLst>
                  <a:outerShdw blurRad="38100" dist="38100" dir="2700000" algn="tl">
                    <a:srgbClr val="000000">
                      <a:alpha val="43137"/>
                    </a:srgbClr>
                  </a:outerShdw>
                </a:effectLst>
              </a:rPr>
              <a:t>Tip: If you have to use a specific port, add an empty string for the database-name argument, like this: </a:t>
            </a:r>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new </a:t>
            </a:r>
            <a:r>
              <a:rPr lang="en-US" b="1" dirty="0" err="1">
                <a:effectLst>
                  <a:outerShdw blurRad="38100" dist="38100" dir="2700000" algn="tl">
                    <a:srgbClr val="000000">
                      <a:alpha val="43137"/>
                    </a:srgbClr>
                  </a:outerShdw>
                </a:effectLst>
              </a:rPr>
              <a:t>mysqli</a:t>
            </a:r>
            <a:r>
              <a:rPr lang="en-US" b="1" dirty="0">
                <a:effectLst>
                  <a:outerShdw blurRad="38100" dist="38100" dir="2700000" algn="tl">
                    <a:srgbClr val="000000">
                      <a:alpha val="43137"/>
                    </a:srgbClr>
                  </a:outerShdw>
                </a:effectLst>
              </a:rPr>
              <a:t>("localhost", "username", "password", "", port)</a:t>
            </a:r>
          </a:p>
        </p:txBody>
      </p:sp>
    </p:spTree>
    <p:extLst>
      <p:ext uri="{BB962C8B-B14F-4D97-AF65-F5344CB8AC3E}">
        <p14:creationId xmlns:p14="http://schemas.microsoft.com/office/powerpoint/2010/main" val="150703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Execute Query</a:t>
            </a:r>
            <a:br>
              <a:rPr lang="en-US" dirty="0"/>
            </a:br>
            <a:r>
              <a:rPr lang="en-US" dirty="0"/>
              <a:t>Example (MySQLi Procedural)</a:t>
            </a:r>
          </a:p>
        </p:txBody>
      </p:sp>
      <p:sp>
        <p:nvSpPr>
          <p:cNvPr id="3" name="Content Placeholder 2"/>
          <p:cNvSpPr>
            <a:spLocks noGrp="1"/>
          </p:cNvSpPr>
          <p:nvPr>
            <p:ph sz="quarter" idx="13"/>
          </p:nvPr>
        </p:nvSpPr>
        <p:spPr/>
        <p:txBody>
          <a:bodyPr>
            <a:noAutofit/>
          </a:bodyPr>
          <a:lstStyle/>
          <a:p>
            <a:pPr marL="0" indent="0">
              <a:buNone/>
            </a:pPr>
            <a:r>
              <a:rPr lang="en-US" sz="1400" dirty="0">
                <a:solidFill>
                  <a:srgbClr val="FF0000"/>
                </a:solidFill>
                <a:latin typeface="Consolas" panose="020B0609020204030204" pitchFamily="49" charset="0"/>
              </a:rPr>
              <a:t>&lt;?</a:t>
            </a:r>
            <a:r>
              <a:rPr lang="en-US" sz="1400" dirty="0" err="1">
                <a:solidFill>
                  <a:srgbClr val="FF0000"/>
                </a:solidFill>
                <a:latin typeface="Consolas" panose="020B0609020204030204" pitchFamily="49" charset="0"/>
              </a:rPr>
              <a:t>php</a:t>
            </a:r>
            <a:r>
              <a:rPr lang="en-US" sz="1400" dirty="0"/>
              <a:t/>
            </a:r>
            <a:br>
              <a:rPr lang="en-US" sz="1400" dirty="0"/>
            </a:b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servername</a:t>
            </a:r>
            <a:r>
              <a:rPr lang="en-US" sz="1400" dirty="0">
                <a:solidFill>
                  <a:srgbClr val="000000"/>
                </a:solidFill>
                <a:latin typeface="Consolas" panose="020B0609020204030204" pitchFamily="49" charset="0"/>
              </a:rPr>
              <a:t> = </a:t>
            </a:r>
            <a:r>
              <a:rPr lang="en-US" sz="1400" dirty="0">
                <a:solidFill>
                  <a:srgbClr val="A52A2A"/>
                </a:solidFill>
                <a:latin typeface="Consolas" panose="020B0609020204030204" pitchFamily="49" charset="0"/>
              </a:rPr>
              <a:t>"localhost</a:t>
            </a:r>
            <a:r>
              <a:rPr lang="en-US" sz="1400" dirty="0" smtClean="0">
                <a:solidFill>
                  <a:srgbClr val="A52A2A"/>
                </a:solidFill>
                <a:latin typeface="Consolas" panose="020B0609020204030204" pitchFamily="49" charset="0"/>
              </a:rPr>
              <a:t>"</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username = </a:t>
            </a:r>
            <a:r>
              <a:rPr lang="en-US" sz="1400" dirty="0">
                <a:solidFill>
                  <a:srgbClr val="A52A2A"/>
                </a:solidFill>
                <a:latin typeface="Consolas" panose="020B0609020204030204" pitchFamily="49" charset="0"/>
              </a:rPr>
              <a:t>"username</a:t>
            </a:r>
            <a:r>
              <a:rPr lang="en-US" sz="1400" dirty="0" smtClean="0">
                <a:solidFill>
                  <a:srgbClr val="A52A2A"/>
                </a:solidFill>
                <a:latin typeface="Consolas" panose="020B0609020204030204" pitchFamily="49" charset="0"/>
              </a:rPr>
              <a:t>"</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password = </a:t>
            </a:r>
            <a:r>
              <a:rPr lang="en-US" sz="1400" dirty="0">
                <a:solidFill>
                  <a:srgbClr val="A52A2A"/>
                </a:solidFill>
                <a:latin typeface="Consolas" panose="020B0609020204030204" pitchFamily="49" charset="0"/>
              </a:rPr>
              <a:t>"password"</a:t>
            </a:r>
            <a:r>
              <a:rPr lang="en-US" sz="1400" dirty="0">
                <a:solidFill>
                  <a:srgbClr val="000000"/>
                </a:solidFill>
                <a:latin typeface="Consolas" panose="020B0609020204030204" pitchFamily="49" charset="0"/>
              </a:rPr>
              <a:t>;</a:t>
            </a:r>
            <a:r>
              <a:rPr lang="en-US" sz="1400" dirty="0"/>
              <a:t/>
            </a:r>
            <a:br>
              <a:rPr lang="en-US" sz="1400" dirty="0"/>
            </a:br>
            <a:r>
              <a:rPr lang="en-US" sz="1400" dirty="0"/>
              <a:t/>
            </a:r>
            <a:br>
              <a:rPr lang="en-US" sz="1400" dirty="0"/>
            </a:br>
            <a:r>
              <a:rPr lang="en-US" sz="1400" dirty="0">
                <a:solidFill>
                  <a:srgbClr val="008000"/>
                </a:solidFill>
                <a:latin typeface="Consolas" panose="020B0609020204030204" pitchFamily="49" charset="0"/>
              </a:rPr>
              <a:t>// Create connection</a:t>
            </a:r>
            <a:br>
              <a:rPr lang="en-US" sz="1400" dirty="0">
                <a:solidFill>
                  <a:srgbClr val="008000"/>
                </a:solidFill>
                <a:latin typeface="Consolas" panose="020B0609020204030204" pitchFamily="49" charset="0"/>
              </a:rPr>
            </a:br>
            <a:r>
              <a:rPr lang="en-US" sz="1400" dirty="0">
                <a:solidFill>
                  <a:srgbClr val="000000"/>
                </a:solidFill>
                <a:latin typeface="Consolas" panose="020B0609020204030204" pitchFamily="49" charset="0"/>
              </a:rPr>
              <a:t>$conn = </a:t>
            </a:r>
            <a:r>
              <a:rPr lang="en-US" sz="1400" dirty="0" err="1">
                <a:solidFill>
                  <a:srgbClr val="000000"/>
                </a:solidFill>
                <a:latin typeface="Consolas" panose="020B0609020204030204" pitchFamily="49" charset="0"/>
              </a:rPr>
              <a:t>mysqli_connect</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servername</a:t>
            </a:r>
            <a:r>
              <a:rPr lang="en-US" sz="1400" dirty="0">
                <a:solidFill>
                  <a:srgbClr val="000000"/>
                </a:solidFill>
                <a:latin typeface="Consolas" panose="020B0609020204030204" pitchFamily="49" charset="0"/>
              </a:rPr>
              <a:t>, $username, $password);</a:t>
            </a:r>
            <a:r>
              <a:rPr lang="en-US" sz="1400" dirty="0"/>
              <a:t/>
            </a:r>
            <a:br>
              <a:rPr lang="en-US" sz="1400" dirty="0"/>
            </a:br>
            <a:r>
              <a:rPr lang="en-US" sz="1400" dirty="0">
                <a:solidFill>
                  <a:srgbClr val="008000"/>
                </a:solidFill>
                <a:latin typeface="Consolas" panose="020B0609020204030204" pitchFamily="49" charset="0"/>
              </a:rPr>
              <a:t>// Check connection</a:t>
            </a:r>
            <a:br>
              <a:rPr lang="en-US" sz="1400" dirty="0">
                <a:solidFill>
                  <a:srgbClr val="008000"/>
                </a:solidFill>
                <a:latin typeface="Consolas" panose="020B0609020204030204" pitchFamily="49" charset="0"/>
              </a:rPr>
            </a:br>
            <a:r>
              <a:rPr lang="en-US" sz="1400" dirty="0">
                <a:solidFill>
                  <a:srgbClr val="0000CD"/>
                </a:solidFill>
                <a:latin typeface="Consolas" panose="020B0609020204030204" pitchFamily="49" charset="0"/>
              </a:rPr>
              <a:t>if</a:t>
            </a:r>
            <a:r>
              <a:rPr lang="en-US" sz="1400" dirty="0">
                <a:solidFill>
                  <a:srgbClr val="000000"/>
                </a:solidFill>
                <a:latin typeface="Consolas" panose="020B0609020204030204" pitchFamily="49" charset="0"/>
              </a:rPr>
              <a:t> (!$conn) {</a:t>
            </a:r>
            <a:r>
              <a:rPr lang="en-US" sz="1400" dirty="0"/>
              <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die</a:t>
            </a:r>
            <a:r>
              <a:rPr lang="en-US" sz="1400" dirty="0">
                <a:solidFill>
                  <a:srgbClr val="000000"/>
                </a:solidFill>
                <a:latin typeface="Consolas" panose="020B0609020204030204" pitchFamily="49" charset="0"/>
              </a:rPr>
              <a:t>(</a:t>
            </a:r>
            <a:r>
              <a:rPr lang="en-US" sz="1400" dirty="0">
                <a:solidFill>
                  <a:srgbClr val="A52A2A"/>
                </a:solidFill>
                <a:latin typeface="Consolas" panose="020B0609020204030204" pitchFamily="49" charset="0"/>
              </a:rPr>
              <a:t>"Connection failed: "</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mysqli_connect_error</a:t>
            </a:r>
            <a:r>
              <a:rPr lang="en-US" sz="1400" dirty="0">
                <a:solidFill>
                  <a:srgbClr val="000000"/>
                </a:solidFill>
                <a:latin typeface="Consolas" panose="020B0609020204030204" pitchFamily="49" charset="0"/>
              </a:rPr>
              <a:t>());</a:t>
            </a:r>
            <a:r>
              <a:rPr lang="en-US" sz="1400" dirty="0"/>
              <a:t/>
            </a:r>
            <a:br>
              <a:rPr lang="en-US" sz="1400" dirty="0"/>
            </a:br>
            <a:r>
              <a:rPr lang="en-US" sz="1400" dirty="0">
                <a:solidFill>
                  <a:srgbClr val="000000"/>
                </a:solidFill>
                <a:latin typeface="Consolas" panose="020B0609020204030204" pitchFamily="49" charset="0"/>
              </a:rPr>
              <a:t>}</a:t>
            </a:r>
            <a:r>
              <a:rPr lang="en-US" sz="1400" dirty="0"/>
              <a:t/>
            </a:r>
            <a:br>
              <a:rPr lang="en-US" sz="1400" dirty="0"/>
            </a:br>
            <a:r>
              <a:rPr lang="en-US" sz="1400" dirty="0"/>
              <a:t/>
            </a:r>
            <a:br>
              <a:rPr lang="en-US" sz="1400" dirty="0"/>
            </a:br>
            <a:r>
              <a:rPr lang="en-US" sz="1400" dirty="0">
                <a:solidFill>
                  <a:srgbClr val="008000"/>
                </a:solidFill>
                <a:latin typeface="Consolas" panose="020B0609020204030204" pitchFamily="49" charset="0"/>
              </a:rPr>
              <a:t>// Create database</a:t>
            </a:r>
            <a:br>
              <a:rPr lang="en-US" sz="1400" dirty="0">
                <a:solidFill>
                  <a:srgbClr val="008000"/>
                </a:solidFill>
                <a:latin typeface="Consolas" panose="020B0609020204030204" pitchFamily="49" charset="0"/>
              </a:rPr>
            </a:b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sql</a:t>
            </a:r>
            <a:r>
              <a:rPr lang="en-US" sz="1400" dirty="0">
                <a:solidFill>
                  <a:srgbClr val="000000"/>
                </a:solidFill>
                <a:latin typeface="Consolas" panose="020B0609020204030204" pitchFamily="49" charset="0"/>
              </a:rPr>
              <a:t> = </a:t>
            </a:r>
            <a:r>
              <a:rPr lang="en-US" sz="1400" dirty="0" smtClean="0">
                <a:solidFill>
                  <a:srgbClr val="A52A2A"/>
                </a:solidFill>
                <a:latin typeface="Consolas" panose="020B0609020204030204" pitchFamily="49" charset="0"/>
              </a:rPr>
              <a:t>"CREATE DATABASE </a:t>
            </a:r>
            <a:r>
              <a:rPr lang="en-US" sz="1400" dirty="0" err="1" smtClean="0">
                <a:solidFill>
                  <a:srgbClr val="A52A2A"/>
                </a:solidFill>
                <a:latin typeface="Consolas" panose="020B0609020204030204" pitchFamily="49" charset="0"/>
              </a:rPr>
              <a:t>myDB</a:t>
            </a:r>
            <a:r>
              <a:rPr lang="en-US" sz="1400" dirty="0" smtClean="0">
                <a:solidFill>
                  <a:srgbClr val="A52A2A"/>
                </a:solidFill>
                <a:latin typeface="Consolas" panose="020B0609020204030204" pitchFamily="49" charset="0"/>
              </a:rPr>
              <a:t>"</a:t>
            </a:r>
            <a:r>
              <a:rPr lang="en-US" sz="1400" dirty="0" smtClean="0">
                <a:solidFill>
                  <a:srgbClr val="000000"/>
                </a:solidFill>
                <a:latin typeface="Consolas" panose="020B0609020204030204" pitchFamily="49" charset="0"/>
              </a:rPr>
              <a:t>;</a:t>
            </a:r>
            <a:r>
              <a:rPr lang="en-US" sz="1400" dirty="0"/>
              <a:t/>
            </a:r>
            <a:br>
              <a:rPr lang="en-US" sz="1400" dirty="0"/>
            </a:br>
            <a:r>
              <a:rPr lang="en-US" sz="1400" dirty="0">
                <a:solidFill>
                  <a:srgbClr val="0000CD"/>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mysqli_query</a:t>
            </a:r>
            <a:r>
              <a:rPr lang="en-US" sz="1400" dirty="0">
                <a:solidFill>
                  <a:srgbClr val="000000"/>
                </a:solidFill>
                <a:latin typeface="Consolas" panose="020B0609020204030204" pitchFamily="49" charset="0"/>
              </a:rPr>
              <a:t>($conn, $</a:t>
            </a:r>
            <a:r>
              <a:rPr lang="en-US" sz="1400" dirty="0" err="1">
                <a:solidFill>
                  <a:srgbClr val="000000"/>
                </a:solidFill>
                <a:latin typeface="Consolas" panose="020B0609020204030204" pitchFamily="49" charset="0"/>
              </a:rPr>
              <a:t>sql</a:t>
            </a:r>
            <a:r>
              <a:rPr lang="en-US" sz="1400" dirty="0">
                <a:solidFill>
                  <a:srgbClr val="000000"/>
                </a:solidFill>
                <a:latin typeface="Consolas" panose="020B0609020204030204" pitchFamily="49" charset="0"/>
              </a:rPr>
              <a:t>)) {</a:t>
            </a:r>
            <a:r>
              <a:rPr lang="en-US" sz="1400" dirty="0"/>
              <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echo</a:t>
            </a:r>
            <a:r>
              <a:rPr lang="en-US" sz="1400" dirty="0">
                <a:solidFill>
                  <a:srgbClr val="000000"/>
                </a:solidFill>
                <a:latin typeface="Consolas" panose="020B0609020204030204" pitchFamily="49" charset="0"/>
              </a:rPr>
              <a:t> </a:t>
            </a:r>
            <a:r>
              <a:rPr lang="en-US" sz="1400" dirty="0">
                <a:solidFill>
                  <a:srgbClr val="A52A2A"/>
                </a:solidFill>
                <a:latin typeface="Consolas" panose="020B0609020204030204" pitchFamily="49" charset="0"/>
              </a:rPr>
              <a:t>"Database created successfully"</a:t>
            </a:r>
            <a:r>
              <a:rPr lang="en-US" sz="1400" dirty="0">
                <a:solidFill>
                  <a:srgbClr val="000000"/>
                </a:solidFill>
                <a:latin typeface="Consolas" panose="020B0609020204030204" pitchFamily="49" charset="0"/>
              </a:rPr>
              <a:t>;</a:t>
            </a:r>
            <a:r>
              <a:rPr lang="en-US" sz="1400" dirty="0"/>
              <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else</a:t>
            </a:r>
            <a:r>
              <a:rPr lang="en-US" sz="1400" dirty="0">
                <a:solidFill>
                  <a:srgbClr val="000000"/>
                </a:solidFill>
                <a:latin typeface="Consolas" panose="020B0609020204030204" pitchFamily="49" charset="0"/>
              </a:rPr>
              <a:t> {</a:t>
            </a:r>
            <a:r>
              <a:rPr lang="en-US" sz="1400" dirty="0"/>
              <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echo</a:t>
            </a:r>
            <a:r>
              <a:rPr lang="en-US" sz="1400" dirty="0">
                <a:solidFill>
                  <a:srgbClr val="000000"/>
                </a:solidFill>
                <a:latin typeface="Consolas" panose="020B0609020204030204" pitchFamily="49" charset="0"/>
              </a:rPr>
              <a:t> </a:t>
            </a:r>
            <a:r>
              <a:rPr lang="en-US" sz="1400" dirty="0">
                <a:solidFill>
                  <a:srgbClr val="A52A2A"/>
                </a:solidFill>
                <a:latin typeface="Consolas" panose="020B0609020204030204" pitchFamily="49" charset="0"/>
              </a:rPr>
              <a:t>"Error creating database: "</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mysqli_error</a:t>
            </a:r>
            <a:r>
              <a:rPr lang="en-US" sz="1400" dirty="0">
                <a:solidFill>
                  <a:srgbClr val="000000"/>
                </a:solidFill>
                <a:latin typeface="Consolas" panose="020B0609020204030204" pitchFamily="49" charset="0"/>
              </a:rPr>
              <a:t>($conn);</a:t>
            </a:r>
            <a:r>
              <a:rPr lang="en-US" sz="1400" dirty="0"/>
              <a:t/>
            </a:r>
            <a:br>
              <a:rPr lang="en-US" sz="1400" dirty="0"/>
            </a:br>
            <a:r>
              <a:rPr lang="en-US" sz="1400" dirty="0" smtClean="0">
                <a:solidFill>
                  <a:srgbClr val="000000"/>
                </a:solidFill>
                <a:latin typeface="Consolas" panose="020B0609020204030204" pitchFamily="49" charset="0"/>
              </a:rPr>
              <a:t>}</a:t>
            </a:r>
            <a:r>
              <a:rPr lang="en-US" sz="1400" dirty="0"/>
              <a:t/>
            </a:r>
            <a:br>
              <a:rPr lang="en-US" sz="1400" dirty="0"/>
            </a:br>
            <a:r>
              <a:rPr lang="en-US" sz="1400" dirty="0" err="1">
                <a:solidFill>
                  <a:srgbClr val="000000"/>
                </a:solidFill>
                <a:latin typeface="Consolas" panose="020B0609020204030204" pitchFamily="49" charset="0"/>
              </a:rPr>
              <a:t>mysqli_close</a:t>
            </a:r>
            <a:r>
              <a:rPr lang="en-US" sz="1400" dirty="0">
                <a:solidFill>
                  <a:srgbClr val="000000"/>
                </a:solidFill>
                <a:latin typeface="Consolas" panose="020B0609020204030204" pitchFamily="49" charset="0"/>
              </a:rPr>
              <a:t>($conn);</a:t>
            </a:r>
            <a:r>
              <a:rPr lang="en-US" sz="1400" dirty="0"/>
              <a:t/>
            </a:r>
            <a:br>
              <a:rPr lang="en-US" sz="1400" dirty="0"/>
            </a:br>
            <a:r>
              <a:rPr lang="en-US" sz="1400" dirty="0">
                <a:solidFill>
                  <a:srgbClr val="FF0000"/>
                </a:solidFill>
                <a:latin typeface="Consolas" panose="020B0609020204030204" pitchFamily="49" charset="0"/>
              </a:rPr>
              <a:t>?&gt;</a:t>
            </a:r>
            <a:endParaRPr lang="en-US" sz="1400"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35578432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1347</TotalTime>
  <Words>699</Words>
  <Application>Microsoft Office PowerPoint</Application>
  <PresentationFormat>Widescreen</PresentationFormat>
  <Paragraphs>97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Consolas</vt:lpstr>
      <vt:lpstr>Tw Cen MT</vt:lpstr>
      <vt:lpstr>Droplet</vt:lpstr>
      <vt:lpstr>PHP</vt:lpstr>
      <vt:lpstr>PHP With MySQL</vt:lpstr>
      <vt:lpstr>Should I Use MySQLi or PDO?</vt:lpstr>
      <vt:lpstr>Open a Connection to MySQL Example (MySQLi Object-Oriented)</vt:lpstr>
      <vt:lpstr>Open a Connection to MySQL Example (MySQLi Procedural)</vt:lpstr>
      <vt:lpstr>Open a Connection to MySQL Example (PDO)</vt:lpstr>
      <vt:lpstr>Close the Connection</vt:lpstr>
      <vt:lpstr>Execute Query Example (MySQLi Object-oriented)</vt:lpstr>
      <vt:lpstr>Execute Query Example (MySQLi Procedural)</vt:lpstr>
      <vt:lpstr>Execute Query Example (PDO)</vt:lpstr>
      <vt:lpstr>Get ID of The Last Inserted Record Example (MySQLi Object-oriented)</vt:lpstr>
      <vt:lpstr>Get ID of The Last Inserted Record Example (MySQLi Object-oriented)</vt:lpstr>
      <vt:lpstr>Get ID of The Last Inserted Record Example (PDO)</vt:lpstr>
      <vt:lpstr>PHP Prepared Statements</vt:lpstr>
      <vt:lpstr>Compared to executing SQL statements directly, prepared statements have two main advantages:</vt:lpstr>
      <vt:lpstr>Prepared Statements in MySQLi</vt:lpstr>
      <vt:lpstr>Prepared Statements in MySQLi</vt:lpstr>
      <vt:lpstr>Prepared Statements in PDO</vt:lpstr>
      <vt:lpstr>Select Data With OOP MySQLi</vt:lpstr>
      <vt:lpstr>Select Data With MySQLi Procedural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SQL</dc:title>
  <dc:creator>amir</dc:creator>
  <cp:lastModifiedBy>NH</cp:lastModifiedBy>
  <cp:revision>304</cp:revision>
  <dcterms:created xsi:type="dcterms:W3CDTF">2016-09-28T22:10:40Z</dcterms:created>
  <dcterms:modified xsi:type="dcterms:W3CDTF">2018-07-21T17:47:02Z</dcterms:modified>
</cp:coreProperties>
</file>