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2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dk2"/>
                </a:solidFill>
              </a:rPr>
              <a:t>‹N°›</a:t>
            </a:fld>
            <a:endParaRPr lang="f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dk2"/>
                </a:solidFill>
              </a:rPr>
              <a:t>‹N°›</a:t>
            </a:fld>
            <a:endParaRPr lang="f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dk2"/>
                </a:solidFill>
              </a:rPr>
              <a:t>‹N°›</a:t>
            </a:fld>
            <a:endParaRPr lang="fr">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dk2"/>
                </a:solidFill>
              </a:rPr>
              <a:t>‹N°›</a:t>
            </a:fld>
            <a:endParaRPr lang="fr">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dk2"/>
                </a:solidFill>
              </a:rPr>
              <a:t>‹N°›</a:t>
            </a:fld>
            <a:endParaRPr lang="fr">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fr" sz="1000">
                <a:solidFill>
                  <a:schemeClr val="lt1"/>
                </a:solidFill>
                <a:latin typeface="Roboto"/>
                <a:ea typeface="Roboto"/>
                <a:cs typeface="Roboto"/>
                <a:sym typeface="Roboto"/>
              </a:rPr>
              <a:t>‹N°›</a:t>
            </a:fld>
            <a:endParaRPr lang="fr"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support.microsoft.com/fr-fr/help/15056/windows-7-32-64-bit-faq"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www.ubuntu.com/download/deskto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releases.ubuntu.com/16.04.1/ubuntu-16.04.1-desktop-i386.iso.torrent?_ga=1.226262809.261564892.1471939686" TargetMode="External"/><Relationship Id="rId4" Type="http://schemas.openxmlformats.org/officeDocument/2006/relationships/hyperlink" Target="http://releases.ubuntu.com/16.04.1/ubuntu-16.04.1-desktop-amd64.iso.torrent?_ga=1.33263037.261564892.147193968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hyperlink" Target="https://support.microsoft.com/fr-fr/help/15088/windows-create-installation-media" TargetMode="External"/><Relationship Id="rId3" Type="http://schemas.openxmlformats.org/officeDocument/2006/relationships/hyperlink" Target="http://releases.ubuntu.com/16.04/ubuntu-16.04-desktop-amd64.iso" TargetMode="External"/><Relationship Id="rId7" Type="http://schemas.openxmlformats.org/officeDocument/2006/relationships/hyperlink" Target="https://www.youtube.com/watch?v=gLFrWCDnUc8"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doc.ubuntu-fr.org/live_usb" TargetMode="External"/><Relationship Id="rId5" Type="http://schemas.openxmlformats.org/officeDocument/2006/relationships/hyperlink" Target="https://rufus.akeo.ie/" TargetMode="External"/><Relationship Id="rId4" Type="http://schemas.openxmlformats.org/officeDocument/2006/relationships/hyperlink" Target="http://releases.ubuntu.com/16.04/ubuntu-16.04-desktop-i386.iso"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lvl="0">
              <a:spcBef>
                <a:spcPts val="0"/>
              </a:spcBef>
              <a:buNone/>
            </a:pPr>
            <a:r>
              <a:rPr lang="fr"/>
              <a:t>Dual boot Windows 7-10 / Linux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fr"/>
              <a:t>Dual boot avec le BIOS</a:t>
            </a:r>
          </a:p>
        </p:txBody>
      </p:sp>
      <p:sp>
        <p:nvSpPr>
          <p:cNvPr id="150" name="Shape 15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fr"/>
              <a:t>Quand une machine démarre, avant que windows se lance, le constructeur affiche toujours un écran qui vous propose d’accéder au BIOS en appuyant sur une touche, DEL, F10, F12, etc… Dans le BIOS, trouvez le menu BOOT puis indiquez, (ou remontez en premier choix selon le BIOS) l’option “removable devices”.</a:t>
            </a:r>
          </a:p>
        </p:txBody>
      </p:sp>
      <p:pic>
        <p:nvPicPr>
          <p:cNvPr id="151" name="Shape 151"/>
          <p:cNvPicPr preferRelativeResize="0"/>
          <p:nvPr/>
        </p:nvPicPr>
        <p:blipFill>
          <a:blip r:embed="rId3">
            <a:alphaModFix/>
          </a:blip>
          <a:stretch>
            <a:fillRect/>
          </a:stretch>
        </p:blipFill>
        <p:spPr>
          <a:xfrm>
            <a:off x="919948" y="2640250"/>
            <a:ext cx="3465751" cy="2249699"/>
          </a:xfrm>
          <a:prstGeom prst="rect">
            <a:avLst/>
          </a:prstGeom>
          <a:noFill/>
          <a:ln>
            <a:noFill/>
          </a:ln>
        </p:spPr>
      </p:pic>
      <p:pic>
        <p:nvPicPr>
          <p:cNvPr id="152" name="Shape 152"/>
          <p:cNvPicPr preferRelativeResize="0"/>
          <p:nvPr/>
        </p:nvPicPr>
        <p:blipFill>
          <a:blip r:embed="rId4">
            <a:alphaModFix/>
          </a:blip>
          <a:stretch>
            <a:fillRect/>
          </a:stretch>
        </p:blipFill>
        <p:spPr>
          <a:xfrm>
            <a:off x="4508925" y="2640250"/>
            <a:ext cx="3638148" cy="2249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fr"/>
              <a:t>Installer Ubuntu</a:t>
            </a:r>
          </a:p>
        </p:txBody>
      </p:sp>
      <p:sp>
        <p:nvSpPr>
          <p:cNvPr id="158" name="Shape 158"/>
          <p:cNvSpPr txBox="1">
            <a:spLocks noGrp="1"/>
          </p:cNvSpPr>
          <p:nvPr>
            <p:ph type="body" idx="1"/>
          </p:nvPr>
        </p:nvSpPr>
        <p:spPr>
          <a:xfrm>
            <a:off x="311700" y="1153675"/>
            <a:ext cx="8520600" cy="1371000"/>
          </a:xfrm>
          <a:prstGeom prst="rect">
            <a:avLst/>
          </a:prstGeom>
        </p:spPr>
        <p:txBody>
          <a:bodyPr lIns="91425" tIns="91425" rIns="91425" bIns="91425" anchor="t" anchorCtr="0">
            <a:noAutofit/>
          </a:bodyPr>
          <a:lstStyle/>
          <a:p>
            <a:pPr lvl="0">
              <a:spcBef>
                <a:spcPts val="0"/>
              </a:spcBef>
              <a:buNone/>
            </a:pPr>
            <a:r>
              <a:rPr lang="fr"/>
              <a:t>Installez Ubuntu avec les configs que vous voulez. Checkez les options de mise à jour et third party et checker l’installation en cohabitation avec Windows. Et voilà ! Les plus aventuriers peuvent se renseigner sur des window managers (wm). Vous pouvez regardez du côté de gnome(lourd), i3 et awesome(light). BRAVO !</a:t>
            </a:r>
          </a:p>
        </p:txBody>
      </p:sp>
      <p:pic>
        <p:nvPicPr>
          <p:cNvPr id="159" name="Shape 159"/>
          <p:cNvPicPr preferRelativeResize="0"/>
          <p:nvPr/>
        </p:nvPicPr>
        <p:blipFill>
          <a:blip r:embed="rId3">
            <a:alphaModFix/>
          </a:blip>
          <a:stretch>
            <a:fillRect/>
          </a:stretch>
        </p:blipFill>
        <p:spPr>
          <a:xfrm>
            <a:off x="0" y="2603724"/>
            <a:ext cx="2634349" cy="2361833"/>
          </a:xfrm>
          <a:prstGeom prst="rect">
            <a:avLst/>
          </a:prstGeom>
          <a:noFill/>
          <a:ln>
            <a:noFill/>
          </a:ln>
        </p:spPr>
      </p:pic>
      <p:pic>
        <p:nvPicPr>
          <p:cNvPr id="160" name="Shape 160"/>
          <p:cNvPicPr preferRelativeResize="0"/>
          <p:nvPr/>
        </p:nvPicPr>
        <p:blipFill>
          <a:blip r:embed="rId4">
            <a:alphaModFix/>
          </a:blip>
          <a:stretch>
            <a:fillRect/>
          </a:stretch>
        </p:blipFill>
        <p:spPr>
          <a:xfrm>
            <a:off x="2481950" y="2603725"/>
            <a:ext cx="3351237" cy="2361824"/>
          </a:xfrm>
          <a:prstGeom prst="rect">
            <a:avLst/>
          </a:prstGeom>
          <a:noFill/>
          <a:ln>
            <a:noFill/>
          </a:ln>
        </p:spPr>
      </p:pic>
      <p:pic>
        <p:nvPicPr>
          <p:cNvPr id="161" name="Shape 161"/>
          <p:cNvPicPr preferRelativeResize="0"/>
          <p:nvPr/>
        </p:nvPicPr>
        <p:blipFill>
          <a:blip r:embed="rId5">
            <a:alphaModFix/>
          </a:blip>
          <a:stretch>
            <a:fillRect/>
          </a:stretch>
        </p:blipFill>
        <p:spPr>
          <a:xfrm>
            <a:off x="5792750" y="2600886"/>
            <a:ext cx="3351248" cy="23674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fr"/>
              <a:t> Savoir si votre processeur est compatible 64bits.</a:t>
            </a:r>
          </a:p>
          <a:p>
            <a:pPr lvl="0">
              <a:spcBef>
                <a:spcPts val="0"/>
              </a:spcBef>
              <a:buNone/>
            </a:pPr>
            <a:endParaRPr/>
          </a:p>
        </p:txBody>
      </p:sp>
      <p:sp>
        <p:nvSpPr>
          <p:cNvPr id="91" name="Shape 9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lnSpc>
                <a:spcPct val="100000"/>
              </a:lnSpc>
              <a:spcBef>
                <a:spcPts val="0"/>
              </a:spcBef>
              <a:spcAft>
                <a:spcPts val="0"/>
              </a:spcAft>
              <a:buNone/>
            </a:pPr>
            <a:r>
              <a:rPr lang="fr">
                <a:solidFill>
                  <a:srgbClr val="000000"/>
                </a:solidFill>
              </a:rPr>
              <a:t>Allez sur </a:t>
            </a:r>
            <a:r>
              <a:rPr lang="fr" u="sng">
                <a:solidFill>
                  <a:schemeClr val="hlink"/>
                </a:solidFill>
                <a:hlinkClick r:id="rId3"/>
              </a:rPr>
              <a:t>https://support.microsoft.com/fr-fr/help/15056/windows-7-32-64-bit-faq</a:t>
            </a:r>
          </a:p>
          <a:p>
            <a:pPr lvl="0">
              <a:lnSpc>
                <a:spcPct val="100000"/>
              </a:lnSpc>
              <a:spcBef>
                <a:spcPts val="0"/>
              </a:spcBef>
              <a:spcAft>
                <a:spcPts val="0"/>
              </a:spcAft>
              <a:buNone/>
            </a:pPr>
            <a:r>
              <a:rPr lang="fr">
                <a:solidFill>
                  <a:srgbClr val="000000"/>
                </a:solidFill>
              </a:rPr>
              <a:t>Puis cliquez sur : “Comment savoir si mon ordinateur peut exécuter une version 64 bits de Windows ?” et suivre les instructions.</a:t>
            </a:r>
          </a:p>
          <a:p>
            <a:pPr lvl="0">
              <a:spcBef>
                <a:spcPts val="0"/>
              </a:spcBef>
              <a:buNone/>
            </a:pPr>
            <a:endParaRPr/>
          </a:p>
        </p:txBody>
      </p:sp>
      <p:pic>
        <p:nvPicPr>
          <p:cNvPr id="92" name="Shape 92"/>
          <p:cNvPicPr preferRelativeResize="0"/>
          <p:nvPr/>
        </p:nvPicPr>
        <p:blipFill>
          <a:blip r:embed="rId4">
            <a:alphaModFix/>
          </a:blip>
          <a:stretch>
            <a:fillRect/>
          </a:stretch>
        </p:blipFill>
        <p:spPr>
          <a:xfrm>
            <a:off x="2696850" y="2172100"/>
            <a:ext cx="3895499" cy="245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fr"/>
              <a:t>2/ Télécharger la version 16.04 d’ubuntu.</a:t>
            </a:r>
          </a:p>
        </p:txBody>
      </p:sp>
      <p:sp>
        <p:nvSpPr>
          <p:cNvPr id="98" name="Shape 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fr"/>
              <a:t>Via le site : </a:t>
            </a:r>
            <a:r>
              <a:rPr lang="fr" u="sng">
                <a:solidFill>
                  <a:schemeClr val="hlink"/>
                </a:solidFill>
                <a:hlinkClick r:id="rId3"/>
              </a:rPr>
              <a:t>http://www.ubuntu.com/download/desktop</a:t>
            </a:r>
          </a:p>
          <a:p>
            <a:pPr lvl="0">
              <a:spcBef>
                <a:spcPts val="0"/>
              </a:spcBef>
              <a:buNone/>
            </a:pPr>
            <a:r>
              <a:rPr lang="fr"/>
              <a:t>Ou lien direct en 64bits : </a:t>
            </a:r>
            <a:r>
              <a:rPr lang="fr" u="sng">
                <a:solidFill>
                  <a:schemeClr val="hlink"/>
                </a:solidFill>
                <a:hlinkClick r:id="rId4"/>
              </a:rPr>
              <a:t>http://releases.ubuntu.com/16.04.1/ubuntu-16.04.1-desktop-amd64.iso.torrent?_ga=1.33263037.261564892.1471939686</a:t>
            </a:r>
          </a:p>
          <a:p>
            <a:pPr lvl="0">
              <a:spcBef>
                <a:spcPts val="0"/>
              </a:spcBef>
              <a:buNone/>
            </a:pPr>
            <a:r>
              <a:rPr lang="fr"/>
              <a:t>En 32bits : </a:t>
            </a:r>
            <a:r>
              <a:rPr lang="fr" u="sng">
                <a:solidFill>
                  <a:schemeClr val="hlink"/>
                </a:solidFill>
                <a:hlinkClick r:id="rId5"/>
              </a:rPr>
              <a:t>http://releases.ubuntu.com/16.04.1/ubuntu-16.04.1-desktop-i386.iso.torrent?_ga=1.226262809.261564892.1471939686</a:t>
            </a:r>
          </a:p>
          <a:p>
            <a:pPr lv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fr"/>
              <a:t> Faire le maximum de place.</a:t>
            </a:r>
          </a:p>
        </p:txBody>
      </p:sp>
      <p:sp>
        <p:nvSpPr>
          <p:cNvPr id="104" name="Shape 10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fr"/>
              <a:t>Vider le maximum de  fichiers systèmes inutiles. Corbeilles, caches, téléchargements, fichiers temporaires. Vous pouvez éventuellement utiliser le nettoyeur de disque.</a:t>
            </a:r>
          </a:p>
          <a:p>
            <a:pPr lvl="0">
              <a:spcBef>
                <a:spcPts val="0"/>
              </a:spcBef>
              <a:buNone/>
            </a:pPr>
            <a:endParaRPr/>
          </a:p>
        </p:txBody>
      </p:sp>
      <p:pic>
        <p:nvPicPr>
          <p:cNvPr id="105" name="Shape 105"/>
          <p:cNvPicPr preferRelativeResize="0"/>
          <p:nvPr/>
        </p:nvPicPr>
        <p:blipFill>
          <a:blip r:embed="rId3">
            <a:alphaModFix/>
          </a:blip>
          <a:stretch>
            <a:fillRect/>
          </a:stretch>
        </p:blipFill>
        <p:spPr>
          <a:xfrm>
            <a:off x="3216399" y="2051375"/>
            <a:ext cx="2434099" cy="2731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fr"/>
              <a:t>Vérifier si vous avez un SSD.</a:t>
            </a:r>
          </a:p>
        </p:txBody>
      </p:sp>
      <p:sp>
        <p:nvSpPr>
          <p:cNvPr id="111" name="Shape 11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fr"/>
              <a:t>le nom des disques peut avoir plusieurs formats mais si vous voyez les lettres SDD ne défragmentez SURTOUT PAS votre disque et passez la prochaine étape.</a:t>
            </a:r>
          </a:p>
        </p:txBody>
      </p:sp>
      <p:pic>
        <p:nvPicPr>
          <p:cNvPr id="112" name="Shape 112"/>
          <p:cNvPicPr preferRelativeResize="0"/>
          <p:nvPr/>
        </p:nvPicPr>
        <p:blipFill>
          <a:blip r:embed="rId3">
            <a:alphaModFix/>
          </a:blip>
          <a:stretch>
            <a:fillRect/>
          </a:stretch>
        </p:blipFill>
        <p:spPr>
          <a:xfrm>
            <a:off x="311700" y="2064750"/>
            <a:ext cx="3129400" cy="2715049"/>
          </a:xfrm>
          <a:prstGeom prst="rect">
            <a:avLst/>
          </a:prstGeom>
          <a:noFill/>
          <a:ln>
            <a:noFill/>
          </a:ln>
        </p:spPr>
      </p:pic>
      <p:pic>
        <p:nvPicPr>
          <p:cNvPr id="113" name="Shape 113"/>
          <p:cNvPicPr preferRelativeResize="0"/>
          <p:nvPr/>
        </p:nvPicPr>
        <p:blipFill>
          <a:blip r:embed="rId4">
            <a:alphaModFix/>
          </a:blip>
          <a:stretch>
            <a:fillRect/>
          </a:stretch>
        </p:blipFill>
        <p:spPr>
          <a:xfrm>
            <a:off x="3906849" y="2064749"/>
            <a:ext cx="2085779" cy="271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fr"/>
              <a:t>Défragmenter son disque (si il n’est PAS SSD!!)</a:t>
            </a:r>
          </a:p>
        </p:txBody>
      </p:sp>
      <p:sp>
        <p:nvSpPr>
          <p:cNvPr id="119" name="Shape 119"/>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fr"/>
              <a:t>Chercher son défragmenteur de disque, analyser et défragmenter son disque. Si on a un SSD il propose “d’optimiser” sous windows 10, ce n’est pas vraiment nécessaire.</a:t>
            </a:r>
          </a:p>
        </p:txBody>
      </p:sp>
      <p:pic>
        <p:nvPicPr>
          <p:cNvPr id="120" name="Shape 120"/>
          <p:cNvPicPr preferRelativeResize="0"/>
          <p:nvPr/>
        </p:nvPicPr>
        <p:blipFill>
          <a:blip r:embed="rId3">
            <a:alphaModFix/>
          </a:blip>
          <a:stretch>
            <a:fillRect/>
          </a:stretch>
        </p:blipFill>
        <p:spPr>
          <a:xfrm>
            <a:off x="2965849" y="2088225"/>
            <a:ext cx="3212301" cy="248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fr"/>
              <a:t>Créer une partition de disque</a:t>
            </a:r>
          </a:p>
        </p:txBody>
      </p:sp>
      <p:sp>
        <p:nvSpPr>
          <p:cNvPr id="126" name="Shape 126"/>
          <p:cNvSpPr txBox="1">
            <a:spLocks noGrp="1"/>
          </p:cNvSpPr>
          <p:nvPr>
            <p:ph type="body" idx="1"/>
          </p:nvPr>
        </p:nvSpPr>
        <p:spPr>
          <a:xfrm>
            <a:off x="2653025" y="3969575"/>
            <a:ext cx="4203300" cy="819300"/>
          </a:xfrm>
          <a:prstGeom prst="rect">
            <a:avLst/>
          </a:prstGeom>
        </p:spPr>
        <p:txBody>
          <a:bodyPr lIns="91425" tIns="91425" rIns="91425" bIns="91425" anchor="t" anchorCtr="0">
            <a:noAutofit/>
          </a:bodyPr>
          <a:lstStyle/>
          <a:p>
            <a:pPr lvl="0">
              <a:spcBef>
                <a:spcPts val="0"/>
              </a:spcBef>
              <a:buNone/>
            </a:pPr>
            <a:r>
              <a:rPr lang="fr"/>
              <a:t>“Shrink volume”, puis entrer une valeur équivalente à au moins 20go en MB</a:t>
            </a:r>
          </a:p>
        </p:txBody>
      </p:sp>
      <p:pic>
        <p:nvPicPr>
          <p:cNvPr id="127" name="Shape 127"/>
          <p:cNvPicPr preferRelativeResize="0"/>
          <p:nvPr/>
        </p:nvPicPr>
        <p:blipFill>
          <a:blip r:embed="rId3">
            <a:alphaModFix/>
          </a:blip>
          <a:stretch>
            <a:fillRect/>
          </a:stretch>
        </p:blipFill>
        <p:spPr>
          <a:xfrm>
            <a:off x="311700" y="1009887"/>
            <a:ext cx="2299550" cy="3778975"/>
          </a:xfrm>
          <a:prstGeom prst="rect">
            <a:avLst/>
          </a:prstGeom>
          <a:noFill/>
          <a:ln>
            <a:noFill/>
          </a:ln>
        </p:spPr>
      </p:pic>
      <p:pic>
        <p:nvPicPr>
          <p:cNvPr id="128" name="Shape 128"/>
          <p:cNvPicPr preferRelativeResize="0"/>
          <p:nvPr/>
        </p:nvPicPr>
        <p:blipFill>
          <a:blip r:embed="rId4">
            <a:alphaModFix/>
          </a:blip>
          <a:stretch>
            <a:fillRect/>
          </a:stretch>
        </p:blipFill>
        <p:spPr>
          <a:xfrm>
            <a:off x="2805425" y="1016775"/>
            <a:ext cx="3018136" cy="1993649"/>
          </a:xfrm>
          <a:prstGeom prst="rect">
            <a:avLst/>
          </a:prstGeom>
          <a:noFill/>
          <a:ln>
            <a:noFill/>
          </a:ln>
        </p:spPr>
      </p:pic>
      <p:pic>
        <p:nvPicPr>
          <p:cNvPr id="129" name="Shape 129"/>
          <p:cNvPicPr preferRelativeResize="0"/>
          <p:nvPr/>
        </p:nvPicPr>
        <p:blipFill>
          <a:blip r:embed="rId5">
            <a:alphaModFix/>
          </a:blip>
          <a:stretch>
            <a:fillRect/>
          </a:stretch>
        </p:blipFill>
        <p:spPr>
          <a:xfrm>
            <a:off x="5990424" y="1009900"/>
            <a:ext cx="2765675" cy="1993648"/>
          </a:xfrm>
          <a:prstGeom prst="rect">
            <a:avLst/>
          </a:prstGeom>
          <a:noFill/>
          <a:ln>
            <a:noFill/>
          </a:ln>
        </p:spPr>
      </p:pic>
      <p:pic>
        <p:nvPicPr>
          <p:cNvPr id="130" name="Shape 130"/>
          <p:cNvPicPr preferRelativeResize="0"/>
          <p:nvPr/>
        </p:nvPicPr>
        <p:blipFill>
          <a:blip r:embed="rId6">
            <a:alphaModFix/>
          </a:blip>
          <a:stretch>
            <a:fillRect/>
          </a:stretch>
        </p:blipFill>
        <p:spPr>
          <a:xfrm>
            <a:off x="2805425" y="2932385"/>
            <a:ext cx="5950676" cy="9281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fr"/>
              <a:t>Clé usb bootable avec ubuntu.</a:t>
            </a:r>
          </a:p>
        </p:txBody>
      </p:sp>
      <p:sp>
        <p:nvSpPr>
          <p:cNvPr id="136" name="Shape 136"/>
          <p:cNvSpPr txBox="1">
            <a:spLocks noGrp="1"/>
          </p:cNvSpPr>
          <p:nvPr>
            <p:ph type="body" idx="1"/>
          </p:nvPr>
        </p:nvSpPr>
        <p:spPr>
          <a:xfrm>
            <a:off x="311700" y="1229875"/>
            <a:ext cx="8747400" cy="3339000"/>
          </a:xfrm>
          <a:prstGeom prst="rect">
            <a:avLst/>
          </a:prstGeom>
        </p:spPr>
        <p:txBody>
          <a:bodyPr lIns="91425" tIns="91425" rIns="91425" bIns="91425" anchor="t" anchorCtr="0">
            <a:noAutofit/>
          </a:bodyPr>
          <a:lstStyle/>
          <a:p>
            <a:pPr marL="457200" lvl="0" indent="-228600" rtl="0">
              <a:spcBef>
                <a:spcPts val="0"/>
              </a:spcBef>
              <a:buChar char="❏"/>
            </a:pPr>
            <a:r>
              <a:rPr lang="fr"/>
              <a:t>Il faut télécharger l’image .iso de votre version d’ubuntu.</a:t>
            </a:r>
          </a:p>
          <a:p>
            <a:pPr marL="914400" lvl="1" indent="-228600" rtl="0">
              <a:spcBef>
                <a:spcPts val="0"/>
              </a:spcBef>
              <a:buChar char="❏"/>
            </a:pPr>
            <a:r>
              <a:rPr lang="fr"/>
              <a:t>64bits : </a:t>
            </a:r>
            <a:r>
              <a:rPr lang="fr" u="sng">
                <a:solidFill>
                  <a:schemeClr val="hlink"/>
                </a:solidFill>
                <a:hlinkClick r:id="rId3"/>
              </a:rPr>
              <a:t>http://releases.ubuntu.com/16.04/ubuntu-16.04-desktop-amd64.iso</a:t>
            </a:r>
          </a:p>
          <a:p>
            <a:pPr marL="914400" lvl="1" indent="-228600" rtl="0">
              <a:spcBef>
                <a:spcPts val="0"/>
              </a:spcBef>
              <a:buChar char="❏"/>
            </a:pPr>
            <a:r>
              <a:rPr lang="fr"/>
              <a:t>32bits : </a:t>
            </a:r>
            <a:r>
              <a:rPr lang="fr" u="sng">
                <a:solidFill>
                  <a:schemeClr val="hlink"/>
                </a:solidFill>
                <a:hlinkClick r:id="rId4"/>
              </a:rPr>
              <a:t>http://releases.ubuntu.com/16.04/ubuntu-16.04-desktop-i386.iso</a:t>
            </a:r>
            <a:r>
              <a:rPr lang="fr"/>
              <a:t> </a:t>
            </a:r>
          </a:p>
          <a:p>
            <a:pPr marL="457200" lvl="0" indent="-228600" rtl="0">
              <a:spcBef>
                <a:spcPts val="0"/>
              </a:spcBef>
              <a:buChar char="❏"/>
            </a:pPr>
            <a:r>
              <a:rPr lang="fr"/>
              <a:t>Il faut une clé USB d’au moins 4go entièrement vide que vous pourrez formater avec un système de fichier FAT32.</a:t>
            </a:r>
          </a:p>
          <a:p>
            <a:pPr marL="457200" lvl="0" indent="-228600" rtl="0">
              <a:spcBef>
                <a:spcPts val="0"/>
              </a:spcBef>
              <a:buChar char="❏"/>
            </a:pPr>
            <a:r>
              <a:rPr lang="fr"/>
              <a:t>Il faut télécharger le logiciel rufus </a:t>
            </a:r>
            <a:r>
              <a:rPr lang="fr" u="sng">
                <a:solidFill>
                  <a:schemeClr val="hlink"/>
                </a:solidFill>
                <a:hlinkClick r:id="rId5"/>
              </a:rPr>
              <a:t>https://rufus.akeo.ie/</a:t>
            </a:r>
            <a:r>
              <a:rPr lang="fr"/>
              <a:t>.</a:t>
            </a:r>
          </a:p>
          <a:p>
            <a:pPr lvl="0" rtl="0">
              <a:spcBef>
                <a:spcPts val="0"/>
              </a:spcBef>
              <a:spcAft>
                <a:spcPts val="0"/>
              </a:spcAft>
              <a:buNone/>
            </a:pPr>
            <a:r>
              <a:rPr lang="fr"/>
              <a:t>Recommandations ubuntu : </a:t>
            </a:r>
            <a:r>
              <a:rPr lang="fr" u="sng">
                <a:solidFill>
                  <a:schemeClr val="hlink"/>
                </a:solidFill>
                <a:hlinkClick r:id="rId6"/>
              </a:rPr>
              <a:t>https://doc.ubuntu-fr.org/live_usb</a:t>
            </a:r>
            <a:r>
              <a:rPr lang="fr"/>
              <a:t>.</a:t>
            </a:r>
          </a:p>
          <a:p>
            <a:pPr lvl="0" rtl="0">
              <a:spcBef>
                <a:spcPts val="0"/>
              </a:spcBef>
              <a:spcAft>
                <a:spcPts val="0"/>
              </a:spcAft>
              <a:buNone/>
            </a:pPr>
            <a:r>
              <a:rPr lang="fr"/>
              <a:t>Recherche google : </a:t>
            </a:r>
            <a:r>
              <a:rPr lang="fr" u="sng">
                <a:solidFill>
                  <a:schemeClr val="hlink"/>
                </a:solidFill>
                <a:hlinkClick r:id="rId7"/>
              </a:rPr>
              <a:t>https://www.youtube.com/watch?v=gLFrWCDnUc8</a:t>
            </a:r>
            <a:r>
              <a:rPr lang="fr"/>
              <a:t>.</a:t>
            </a:r>
          </a:p>
          <a:p>
            <a:pPr lvl="0" rtl="0">
              <a:spcBef>
                <a:spcPts val="0"/>
              </a:spcBef>
              <a:spcAft>
                <a:spcPts val="0"/>
              </a:spcAft>
              <a:buNone/>
            </a:pPr>
            <a:r>
              <a:rPr lang="fr"/>
              <a:t>Recommandation windows : </a:t>
            </a:r>
            <a:r>
              <a:rPr lang="fr" u="sng">
                <a:solidFill>
                  <a:schemeClr val="hlink"/>
                </a:solidFill>
                <a:hlinkClick r:id="rId8"/>
              </a:rPr>
              <a:t>https://support.microsoft.com/fr-fr/help/15088/windows-create-installation-media</a:t>
            </a:r>
          </a:p>
          <a:p>
            <a:pPr lvl="0" rt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fr"/>
              <a:t>Dual boot avec l’UEFI</a:t>
            </a:r>
          </a:p>
        </p:txBody>
      </p:sp>
      <p:sp>
        <p:nvSpPr>
          <p:cNvPr id="142" name="Shape 14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fr"/>
              <a:t>Si votre machine est venu avec Windows 8.1 ou supérieur, l’interface passerelle entre votre machine et l’OS est l’UEFI. Allez dans système -&gt; update et securité -&gt; recovery et cliquez sur advanced startup. Puis use a device -&gt; le nom de votre clé.</a:t>
            </a:r>
          </a:p>
        </p:txBody>
      </p:sp>
      <p:pic>
        <p:nvPicPr>
          <p:cNvPr id="143" name="Shape 143"/>
          <p:cNvPicPr preferRelativeResize="0"/>
          <p:nvPr/>
        </p:nvPicPr>
        <p:blipFill>
          <a:blip r:embed="rId3">
            <a:alphaModFix/>
          </a:blip>
          <a:stretch>
            <a:fillRect/>
          </a:stretch>
        </p:blipFill>
        <p:spPr>
          <a:xfrm>
            <a:off x="1173625" y="2361700"/>
            <a:ext cx="3141764" cy="2416750"/>
          </a:xfrm>
          <a:prstGeom prst="rect">
            <a:avLst/>
          </a:prstGeom>
          <a:noFill/>
          <a:ln>
            <a:noFill/>
          </a:ln>
        </p:spPr>
      </p:pic>
      <p:pic>
        <p:nvPicPr>
          <p:cNvPr id="144" name="Shape 144"/>
          <p:cNvPicPr preferRelativeResize="0"/>
          <p:nvPr/>
        </p:nvPicPr>
        <p:blipFill>
          <a:blip r:embed="rId4">
            <a:alphaModFix/>
          </a:blip>
          <a:stretch>
            <a:fillRect/>
          </a:stretch>
        </p:blipFill>
        <p:spPr>
          <a:xfrm>
            <a:off x="4436100" y="2361699"/>
            <a:ext cx="3614716" cy="2416749"/>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569</Words>
  <Application>Microsoft Office PowerPoint</Application>
  <PresentationFormat>Affichage à l'écran (16:9)</PresentationFormat>
  <Paragraphs>31</Paragraphs>
  <Slides>11</Slides>
  <Notes>11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Roboto</vt:lpstr>
      <vt:lpstr>Arial</vt:lpstr>
      <vt:lpstr>geometric</vt:lpstr>
      <vt:lpstr>Dual boot Windows 7-10 / Linux </vt:lpstr>
      <vt:lpstr> Savoir si votre processeur est compatible 64bits. </vt:lpstr>
      <vt:lpstr>2/ Télécharger la version 16.04 d’ubuntu.</vt:lpstr>
      <vt:lpstr> Faire le maximum de place.</vt:lpstr>
      <vt:lpstr>Vérifier si vous avez un SSD.</vt:lpstr>
      <vt:lpstr>Défragmenter son disque (si il n’est PAS SSD!!)</vt:lpstr>
      <vt:lpstr>Créer une partition de disque</vt:lpstr>
      <vt:lpstr>Clé usb bootable avec ubuntu.</vt:lpstr>
      <vt:lpstr>Dual boot avec l’UEFI</vt:lpstr>
      <vt:lpstr>Dual boot avec le BIOS</vt:lpstr>
      <vt:lpstr>Installer Ubuntu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boot Windows 7-10 / Linux </dc:title>
  <dc:creator>Yvan S.</dc:creator>
  <cp:lastModifiedBy>Yvan S.</cp:lastModifiedBy>
  <cp:revision>1</cp:revision>
  <dcterms:modified xsi:type="dcterms:W3CDTF">2016-11-06T20:53:16Z</dcterms:modified>
</cp:coreProperties>
</file>