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9" r:id="rId1"/>
  </p:sldMasterIdLst>
  <p:notesMasterIdLst>
    <p:notesMasterId r:id="rId12"/>
  </p:notesMasterIdLst>
  <p:handoutMasterIdLst>
    <p:handoutMasterId r:id="rId13"/>
  </p:handoutMasterIdLst>
  <p:sldIdLst>
    <p:sldId id="273" r:id="rId2"/>
    <p:sldId id="264" r:id="rId3"/>
    <p:sldId id="259" r:id="rId4"/>
    <p:sldId id="269" r:id="rId5"/>
    <p:sldId id="276" r:id="rId6"/>
    <p:sldId id="274" r:id="rId7"/>
    <p:sldId id="270" r:id="rId8"/>
    <p:sldId id="271" r:id="rId9"/>
    <p:sldId id="272" r:id="rId10"/>
    <p:sldId id="275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44" userDrawn="1">
          <p15:clr>
            <a:srgbClr val="A4A3A4"/>
          </p15:clr>
        </p15:guide>
        <p15:guide id="2" orient="horz" pos="1228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384" userDrawn="1">
          <p15:clr>
            <a:srgbClr val="A4A3A4"/>
          </p15:clr>
        </p15:guide>
        <p15:guide id="6" pos="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980"/>
    <a:srgbClr val="00395A"/>
    <a:srgbClr val="4298B5"/>
    <a:srgbClr val="1D49FF"/>
    <a:srgbClr val="022B45"/>
    <a:srgbClr val="032B44"/>
    <a:srgbClr val="062A44"/>
    <a:srgbClr val="062E44"/>
    <a:srgbClr val="003366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33"/>
    <p:restoredTop sz="94729"/>
  </p:normalViewPr>
  <p:slideViewPr>
    <p:cSldViewPr snapToGrid="0">
      <p:cViewPr varScale="1">
        <p:scale>
          <a:sx n="94" d="100"/>
          <a:sy n="94" d="100"/>
        </p:scale>
        <p:origin x="208" y="432"/>
      </p:cViewPr>
      <p:guideLst>
        <p:guide orient="horz" pos="3744"/>
        <p:guide orient="horz" pos="1228"/>
        <p:guide pos="7296"/>
        <p:guide pos="3840"/>
        <p:guide pos="384"/>
        <p:guide pos="696"/>
      </p:guideLst>
    </p:cSldViewPr>
  </p:slideViewPr>
  <p:notesTextViewPr>
    <p:cViewPr>
      <p:scale>
        <a:sx n="100" d="100"/>
        <a:sy n="100" d="100"/>
      </p:scale>
      <p:origin x="0" y="-688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0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/>
            </a:lvl1pPr>
          </a:lstStyle>
          <a:p>
            <a:fld id="{1FACD548-DC65-A645-9D02-231C92EAC497}" type="datetime1">
              <a:rPr lang="en-US"/>
              <a:pPr/>
              <a:t>7/19/20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8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800"/>
            </a:lvl1pPr>
          </a:lstStyle>
          <a:p>
            <a:fld id="{26E48097-F5B4-B44B-AB49-F1A17E14BB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864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DC0014-A801-CE4A-BA4D-9F6412DF10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496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Daniela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Ushizima</a:t>
            </a:r>
            <a:r>
              <a:rPr lang="en-US" sz="1200" kern="1200" baseline="30000" dirty="0" err="1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a,b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,*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Xu</a:t>
            </a:r>
            <a:r>
              <a:rPr lang="en-US" sz="1200" kern="1200" baseline="30000" dirty="0" err="1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, Matthew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McCormick</a:t>
            </a:r>
            <a:r>
              <a:rPr lang="en-US" sz="1200" kern="1200" baseline="30000" dirty="0" err="1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Dula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Parkinson</a:t>
            </a:r>
            <a:r>
              <a:rPr lang="en-US" sz="1200" kern="1200" baseline="30000" dirty="0" err="1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, Paulo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Monteiro</a:t>
            </a:r>
            <a:r>
              <a:rPr lang="en-US" sz="1200" kern="1200" baseline="30000" dirty="0" err="1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c,f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</a:b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Computational Research Division, Lawrence Berkeley National Laboratory, Berkeley, CA 94117, USA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</a:b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b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Berkeley Institute for Data Science, University of California Berkeley, Berkeley, CA 94117, USA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</a:b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Civil and Environmental Engineering, University of California Berkeley, Berkeley, CA 94117, USA</a:t>
            </a:r>
          </a:p>
          <a:p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Kitware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Inc., Carrboro, NC 27510, USA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</a:b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Advanced Light Source, Lawrence Berkeley National Laboratory, Berkeley, CA 94117, USA</a:t>
            </a:r>
          </a:p>
          <a:p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f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Materials Science Division, Lawrence Berkeley National Laboratory, Berkeley, CA 94117, USA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C0014-A801-CE4A-BA4D-9F6412DF10D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9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35A1F9-D322-7C41-95F9-4EB6110FD628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741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defTabSz="457200" eaLnBrk="1" hangingPunct="1">
              <a:spcBef>
                <a:spcPct val="0"/>
              </a:spcBef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New_DOE_Logo_White_060208.eps">
            <a:extLst>
              <a:ext uri="{FF2B5EF4-FFF2-40B4-BE49-F238E27FC236}">
                <a16:creationId xmlns:a16="http://schemas.microsoft.com/office/drawing/2014/main" id="{A4C16945-D8CF-B74D-A720-76AAA1AC5A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694" y="5464190"/>
            <a:ext cx="1503806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Seal_wordmark.eps">
            <a:extLst>
              <a:ext uri="{FF2B5EF4-FFF2-40B4-BE49-F238E27FC236}">
                <a16:creationId xmlns:a16="http://schemas.microsoft.com/office/drawing/2014/main" id="{72D275D5-5233-8648-BF43-95FBF088A9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549930" y="5418470"/>
            <a:ext cx="14980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BEF3897-D6B9-C64C-BB96-0C7B2B52909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73500" y="2927350"/>
            <a:ext cx="44450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2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576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850216-B3E3-F44C-AA06-A30BE3D91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1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XBD200302-00063-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" t="26352" r="66402" b="1721"/>
          <a:stretch>
            <a:fillRect/>
          </a:stretch>
        </p:blipFill>
        <p:spPr bwMode="auto">
          <a:xfrm>
            <a:off x="0" y="1066800"/>
            <a:ext cx="12192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066800"/>
            <a:ext cx="12192000" cy="5791200"/>
          </a:xfrm>
          <a:prstGeom prst="rect">
            <a:avLst/>
          </a:prstGeom>
          <a:solidFill>
            <a:srgbClr val="376092">
              <a:alpha val="9097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180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9443961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24" descr="XBD200302-00063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" t="26352" r="66402" b="1721"/>
          <a:stretch>
            <a:fillRect/>
          </a:stretch>
        </p:blipFill>
        <p:spPr bwMode="auto">
          <a:xfrm>
            <a:off x="0" y="1066800"/>
            <a:ext cx="12192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1066800"/>
            <a:ext cx="12192000" cy="5791200"/>
          </a:xfrm>
          <a:prstGeom prst="rect">
            <a:avLst/>
          </a:prstGeom>
          <a:solidFill>
            <a:schemeClr val="tx1">
              <a:alpha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180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0" name="Rectangle 1031"/>
          <p:cNvSpPr>
            <a:spLocks noChangeArrowheads="1"/>
          </p:cNvSpPr>
          <p:nvPr userDrawn="1"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F7532-1782-854C-AA61-B8671C0B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947" y="1520190"/>
            <a:ext cx="10105813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DOE_Logo_White.png">
            <a:extLst>
              <a:ext uri="{FF2B5EF4-FFF2-40B4-BE49-F238E27FC236}">
                <a16:creationId xmlns:a16="http://schemas.microsoft.com/office/drawing/2014/main" id="{8C5EACA3-1943-BA4F-9547-3D40C434D7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554" y="375285"/>
            <a:ext cx="1509678" cy="365760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630DD6-4A31-E843-ADF8-210EC78E4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4864" y="172720"/>
            <a:ext cx="3240911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0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573213"/>
            <a:ext cx="10972799" cy="4368800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baseline="0">
                <a:solidFill>
                  <a:schemeClr val="tx1"/>
                </a:solidFill>
              </a:defRPr>
            </a:lvl1pPr>
            <a:lvl2pPr>
              <a:spcBef>
                <a:spcPts val="900"/>
              </a:spcBef>
              <a:buFont typeface="Arial"/>
              <a:buChar char="•"/>
              <a:defRPr baseline="0">
                <a:solidFill>
                  <a:schemeClr val="tx1"/>
                </a:solidFill>
              </a:defRPr>
            </a:lvl2pPr>
            <a:lvl3pPr marL="458788" indent="-177800">
              <a:spcBef>
                <a:spcPts val="500"/>
              </a:spcBef>
              <a:defRPr baseline="0">
                <a:solidFill>
                  <a:schemeClr val="tx1"/>
                </a:solidFill>
              </a:defRPr>
            </a:lvl3pPr>
            <a:lvl4pPr marL="687388" indent="-177800">
              <a:spcBef>
                <a:spcPts val="400"/>
              </a:spcBef>
              <a:buSzPct val="50000"/>
              <a:buFont typeface="Arial"/>
              <a:buChar char="•"/>
              <a:defRPr baseline="0"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CE5702-B399-C845-9D31-C9B0C17E29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8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362075"/>
          </a:xfrm>
        </p:spPr>
        <p:txBody>
          <a:bodyPr anchor="t"/>
          <a:lstStyle>
            <a:lvl1pPr algn="l">
              <a:defRPr sz="3200" b="1" cap="none">
                <a:solidFill>
                  <a:srgbClr val="00395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109728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DDCAD-A913-4B48-BCB9-3CD153D982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20E85-AEE4-6E43-9CD6-EECFFB0F5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233AF6-86C9-9640-976B-361267836C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2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98614"/>
            <a:ext cx="5384800" cy="4344987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  <a:lvl2pPr>
              <a:defRPr sz="2000" baseline="0">
                <a:solidFill>
                  <a:schemeClr val="tx1"/>
                </a:solidFill>
              </a:defRPr>
            </a:lvl2pPr>
            <a:lvl3pP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98614"/>
            <a:ext cx="5384800" cy="4344987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  <a:lvl2pPr>
              <a:defRPr sz="2000" baseline="0">
                <a:solidFill>
                  <a:schemeClr val="tx1"/>
                </a:solidFill>
              </a:defRPr>
            </a:lvl2pPr>
            <a:lvl3pP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DCA51F-EDBC-464E-8039-ADD2DD413E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687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  <a:lvl2pPr>
              <a:defRPr sz="2000" baseline="0">
                <a:solidFill>
                  <a:schemeClr val="tx1"/>
                </a:solidFill>
              </a:defRPr>
            </a:lvl2pPr>
            <a:lvl3pPr>
              <a:defRPr sz="20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rgbClr val="00395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68725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  <a:lvl2pPr>
              <a:defRPr sz="2000" baseline="0">
                <a:solidFill>
                  <a:schemeClr val="tx1"/>
                </a:solidFill>
              </a:defRPr>
            </a:lvl2pPr>
            <a:lvl3pPr>
              <a:defRPr sz="20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7C672D-478E-EA45-8990-ADBDCAE17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95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46FB98-C054-0A43-9102-EC8BDC9266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233AF6-86C9-9640-976B-361267836C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0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67055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/>
                </a:solidFill>
              </a:defRPr>
            </a:lvl1pPr>
            <a:lvl2pPr>
              <a:defRPr sz="2000" baseline="0">
                <a:solidFill>
                  <a:schemeClr val="tx1"/>
                </a:solidFill>
              </a:defRPr>
            </a:lvl2pPr>
            <a:lvl3pPr>
              <a:defRPr sz="2000" baseline="0">
                <a:solidFill>
                  <a:schemeClr val="tx1"/>
                </a:solidFill>
              </a:defRPr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50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10DC25-1721-E44C-8E33-DE93D95925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1" y="260350"/>
            <a:ext cx="1097279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6148001"/>
            <a:ext cx="12192000" cy="1587"/>
          </a:xfrm>
          <a:prstGeom prst="line">
            <a:avLst/>
          </a:prstGeom>
          <a:ln w="6350" cap="flat" cmpd="sng" algn="ctr">
            <a:solidFill>
              <a:srgbClr val="00395A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408545"/>
            <a:ext cx="501524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600">
                <a:solidFill>
                  <a:srgbClr val="898989"/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48041" y="6408545"/>
            <a:ext cx="90461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600">
                <a:solidFill>
                  <a:srgbClr val="898989"/>
                </a:solidFill>
              </a:defRPr>
            </a:lvl1pPr>
          </a:lstStyle>
          <a:p>
            <a:fld id="{D9233AF6-86C9-9640-976B-361267836C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3A618139-98A0-F340-A3E9-2D389169188F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191475" y="6281544"/>
            <a:ext cx="356616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C5993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C5993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C5993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C5993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ts val="900"/>
        </a:spcBef>
        <a:spcAft>
          <a:spcPct val="0"/>
        </a:spcAft>
        <a:defRPr sz="2400">
          <a:solidFill>
            <a:srgbClr val="003366"/>
          </a:solidFill>
          <a:latin typeface="+mn-lt"/>
          <a:ea typeface="+mn-ea"/>
          <a:cs typeface="+mn-cs"/>
        </a:defRPr>
      </a:lvl1pPr>
      <a:lvl2pPr marL="288925" indent="-227013" algn="l" rtl="0" eaLnBrk="1" fontAlgn="base" hangingPunct="1">
        <a:spcBef>
          <a:spcPts val="500"/>
        </a:spcBef>
        <a:spcAft>
          <a:spcPct val="0"/>
        </a:spcAft>
        <a:buSzPct val="85000"/>
        <a:buChar char="–"/>
        <a:defRPr sz="2400">
          <a:solidFill>
            <a:srgbClr val="003366"/>
          </a:solidFill>
          <a:latin typeface="+mn-lt"/>
          <a:ea typeface="+mn-ea"/>
        </a:defRPr>
      </a:lvl2pPr>
      <a:lvl3pPr marL="573088" indent="-117475" algn="l" rtl="0" eaLnBrk="1" fontAlgn="base" hangingPunct="1">
        <a:spcBef>
          <a:spcPts val="400"/>
        </a:spcBef>
        <a:spcAft>
          <a:spcPct val="0"/>
        </a:spcAft>
        <a:buSzPct val="75000"/>
        <a:buFont typeface="Lucida Grande" charset="0"/>
        <a:buChar char="–"/>
        <a:defRPr sz="2400">
          <a:solidFill>
            <a:srgbClr val="003366"/>
          </a:solidFill>
          <a:latin typeface="+mn-lt"/>
          <a:ea typeface="+mn-ea"/>
        </a:defRPr>
      </a:lvl3pPr>
      <a:lvl4pPr marL="909638" indent="-227013" algn="l" rtl="0" eaLnBrk="1" fontAlgn="base" hangingPunct="1">
        <a:spcBef>
          <a:spcPct val="20000"/>
        </a:spcBef>
        <a:spcAft>
          <a:spcPct val="0"/>
        </a:spcAft>
        <a:buSzPct val="75000"/>
        <a:buFont typeface="Lucida Grande" charset="0"/>
        <a:buChar char="–"/>
        <a:defRPr sz="2400">
          <a:solidFill>
            <a:srgbClr val="003366"/>
          </a:solidFill>
          <a:latin typeface="+mn-lt"/>
          <a:ea typeface="+mn-ea"/>
        </a:defRPr>
      </a:lvl4pPr>
      <a:lvl5pPr marL="1146175" indent="-236538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rgbClr val="00336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C5993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C5993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C5993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C599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88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EC24A8-887A-7B45-BEED-2A91BDB7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D322A89-A938-364A-88CB-FD59F494025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622F9D-F73A-5249-80D3-7D9CD1607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7CFE-446D-DB47-BB36-F50283BE35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17FC5-F43A-7543-A4A1-021397D535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0DC25-1721-E44C-8E33-DE93D95925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04899" y="3897086"/>
            <a:ext cx="10250038" cy="1752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Daniela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Ushizima</a:t>
            </a:r>
            <a:r>
              <a:rPr lang="en-US" baseline="30000" dirty="0" err="1">
                <a:latin typeface="Arial" charset="0"/>
                <a:ea typeface="ＭＳ Ｐゴシック" charset="0"/>
                <a:cs typeface="ＭＳ Ｐゴシック" charset="0"/>
              </a:rPr>
              <a:t>a,b</a:t>
            </a:r>
            <a:r>
              <a:rPr lang="en-US" baseline="30000" dirty="0">
                <a:latin typeface="Arial" charset="0"/>
                <a:ea typeface="ＭＳ Ｐゴシック" charset="0"/>
                <a:cs typeface="ＭＳ Ｐゴシック" charset="0"/>
              </a:rPr>
              <a:t>,*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Xu</a:t>
            </a:r>
            <a:r>
              <a:rPr lang="en-US" baseline="30000" dirty="0" err="1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Matthew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McCormick</a:t>
            </a:r>
            <a:r>
              <a:rPr lang="en-US" baseline="30000" dirty="0" err="1"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Dula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Parkinson</a:t>
            </a:r>
            <a:r>
              <a:rPr lang="en-US" baseline="30000" dirty="0" err="1"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Paulo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Monteiro</a:t>
            </a:r>
            <a:r>
              <a:rPr lang="en-US" baseline="30000" dirty="0" err="1">
                <a:latin typeface="Arial" charset="0"/>
                <a:ea typeface="ＭＳ Ｐゴシック" charset="0"/>
                <a:cs typeface="ＭＳ Ｐゴシック" charset="0"/>
              </a:rPr>
              <a:t>c,f</a:t>
            </a:r>
            <a:endParaRPr lang="en-US" baseline="30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0"/>
              </a:spcBef>
            </a:pP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1200" b="0" dirty="0">
                <a:latin typeface="Arial" charset="0"/>
                <a:ea typeface="ＭＳ Ｐゴシック" charset="0"/>
                <a:cs typeface="ＭＳ Ｐゴシック" charset="0"/>
              </a:rPr>
              <a:t>a Computational Research Division, Lawrence Berkeley National Laboratory, Berkeley, CA 94117, USA</a:t>
            </a:r>
            <a:br>
              <a:rPr lang="en-US" sz="1200" b="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1200" b="0" dirty="0">
                <a:latin typeface="Arial" charset="0"/>
                <a:ea typeface="ＭＳ Ｐゴシック" charset="0"/>
                <a:cs typeface="ＭＳ Ｐゴシック" charset="0"/>
              </a:rPr>
              <a:t>b Berkeley Institute for Data Science, University of California Berkeley, Berkeley, CA 94117, USA</a:t>
            </a:r>
            <a:br>
              <a:rPr lang="en-US" sz="1200" b="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1200" b="0" dirty="0">
                <a:latin typeface="Arial" charset="0"/>
                <a:ea typeface="ＭＳ Ｐゴシック" charset="0"/>
                <a:cs typeface="ＭＳ Ｐゴシック" charset="0"/>
              </a:rPr>
              <a:t>c Civil and Environmental Engineering, University of California Berkeley, Berkeley, CA 94117, USA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latin typeface="Arial" charset="0"/>
                <a:ea typeface="ＭＳ Ｐゴシック" charset="0"/>
                <a:cs typeface="ＭＳ Ｐゴシック" charset="0"/>
              </a:rPr>
              <a:t>d </a:t>
            </a:r>
            <a:r>
              <a:rPr lang="en-US" sz="1200" b="0" dirty="0" err="1">
                <a:latin typeface="Arial" charset="0"/>
                <a:ea typeface="ＭＳ Ｐゴシック" charset="0"/>
                <a:cs typeface="ＭＳ Ｐゴシック" charset="0"/>
              </a:rPr>
              <a:t>Kitware</a:t>
            </a:r>
            <a:r>
              <a:rPr lang="en-US" sz="1200" b="0" dirty="0">
                <a:latin typeface="Arial" charset="0"/>
                <a:ea typeface="ＭＳ Ｐゴシック" charset="0"/>
                <a:cs typeface="ＭＳ Ｐゴシック" charset="0"/>
              </a:rPr>
              <a:t> Inc., Carrboro, NC 27510, USA</a:t>
            </a:r>
            <a:br>
              <a:rPr lang="en-US" sz="1200" b="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1200" b="0" dirty="0">
                <a:latin typeface="Arial" charset="0"/>
                <a:ea typeface="ＭＳ Ｐゴシック" charset="0"/>
                <a:cs typeface="ＭＳ Ｐゴシック" charset="0"/>
              </a:rPr>
              <a:t>e Advanced Light Source, Lawrence Berkeley National Laboratory, Berkeley, CA 94117, USA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latin typeface="Arial" charset="0"/>
                <a:ea typeface="ＭＳ Ｐゴシック" charset="0"/>
                <a:cs typeface="ＭＳ Ｐゴシック" charset="0"/>
              </a:rPr>
              <a:t>f Materials Science Division, Lawrence Berkeley National Laboratory, Berkeley, CA 94117, USA 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July 19</a:t>
            </a:r>
            <a:r>
              <a:rPr lang="en-US" sz="2000" baseline="30000" dirty="0">
                <a:latin typeface="Arial" charset="0"/>
                <a:ea typeface="ＭＳ Ｐゴシック" charset="0"/>
                <a:cs typeface="ＭＳ Ｐゴシック" charset="0"/>
              </a:rPr>
              <a:t>th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2020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5CFD72-339F-9B43-A0F5-FD7AD707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931" y="1838849"/>
            <a:ext cx="10441830" cy="1143000"/>
          </a:xfrm>
        </p:spPr>
        <p:txBody>
          <a:bodyPr/>
          <a:lstStyle/>
          <a:p>
            <a:r>
              <a:rPr lang="en-US" sz="4600" dirty="0"/>
              <a:t>Machine Learning for </a:t>
            </a:r>
            <a:br>
              <a:rPr lang="en-US" sz="4600" dirty="0"/>
            </a:br>
            <a:r>
              <a:rPr lang="en-US" sz="4600" dirty="0"/>
              <a:t>Microstructural Characterization of </a:t>
            </a:r>
            <a:br>
              <a:rPr lang="en-US" sz="4600" dirty="0"/>
            </a:br>
            <a:r>
              <a:rPr lang="en-US" sz="4600" dirty="0"/>
              <a:t>Archeological Specimens from XRT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95A"/>
                </a:solidFill>
                <a:latin typeface="Arial" charset="0"/>
                <a:ea typeface="ＭＳ Ｐゴシック" charset="0"/>
                <a:cs typeface="ＭＳ Ｐゴシック" charset="0"/>
              </a:rPr>
              <a:t>This is a Title and Content Slide</a:t>
            </a:r>
            <a:br>
              <a:rPr lang="en-US" dirty="0">
                <a:solidFill>
                  <a:srgbClr val="00395A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solidFill>
                  <a:srgbClr val="00395A"/>
                </a:solidFill>
                <a:latin typeface="Arial" charset="0"/>
                <a:ea typeface="ＭＳ Ｐゴシック" charset="0"/>
                <a:cs typeface="ＭＳ Ｐゴシック" charset="0"/>
              </a:rPr>
              <a:t>Arial 32 </a:t>
            </a:r>
            <a:r>
              <a:rPr lang="en-US" dirty="0" err="1">
                <a:solidFill>
                  <a:srgbClr val="00395A"/>
                </a:solidFill>
                <a:latin typeface="Arial" charset="0"/>
                <a:ea typeface="ＭＳ Ｐゴシック" charset="0"/>
                <a:cs typeface="ＭＳ Ｐゴシック" charset="0"/>
              </a:rPr>
              <a:t>pt</a:t>
            </a:r>
            <a:endParaRPr lang="en-US" dirty="0">
              <a:solidFill>
                <a:srgbClr val="0039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Content Placeholder 9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This is text without a bullet. All text is Arial 24 pt. Add or remove bullets with the Bullets button. 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latin typeface="Arial" charset="0"/>
                <a:ea typeface="ＭＳ Ｐゴシック" charset="0"/>
              </a:rPr>
              <a:t>This is a first level bullet. Apply text and bullet levels with the Increase or Decrease Levels List button.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This is second level text</a:t>
            </a:r>
          </a:p>
          <a:p>
            <a:pPr lvl="3">
              <a:buFont typeface="Arial" charset="0"/>
              <a:buChar char="•"/>
            </a:pPr>
            <a:r>
              <a:rPr lang="en-US" dirty="0">
                <a:latin typeface="Arial" charset="0"/>
                <a:ea typeface="ＭＳ Ｐゴシック" charset="0"/>
              </a:rPr>
              <a:t>This is third level text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latin typeface="Arial" charset="0"/>
                <a:ea typeface="ＭＳ Ｐゴシック" charset="0"/>
              </a:rPr>
              <a:t>This is a first level bullet</a:t>
            </a:r>
          </a:p>
          <a:p>
            <a:pPr marL="0" indent="0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This is text without a bullet. Spacing increases between paragraphs and first level bullets. You can use color or bold sparingly to highlight a word/thought.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600">
                <a:solidFill>
                  <a:srgbClr val="898989"/>
                </a:solidFill>
              </a:rPr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AA8700-77FB-1849-9E3F-67AEAB6D71DD}" type="slidenum">
              <a:rPr lang="en-US" sz="600">
                <a:solidFill>
                  <a:srgbClr val="898989"/>
                </a:solidFill>
              </a:rPr>
              <a:pPr/>
              <a:t>3</a:t>
            </a:fld>
            <a:endParaRPr lang="en-US" sz="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9B4C2A0-D637-A84A-A4F4-00CF1CC4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E0820A-A11C-7B44-B8CF-78041A0AC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600">
                <a:solidFill>
                  <a:srgbClr val="898989"/>
                </a:solidFill>
              </a:rPr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2364775-8E16-6947-9112-B4196A2A7646}" type="slidenum">
              <a:rPr lang="en-US" sz="600">
                <a:solidFill>
                  <a:srgbClr val="898989"/>
                </a:solidFill>
              </a:rPr>
              <a:pPr/>
              <a:t>4</a:t>
            </a:fld>
            <a:endParaRPr lang="en-US" sz="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8A7265-5F42-FD45-892F-F3F854EA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33B94A-50F7-2A4C-9C19-830ECFF98D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46961-0CAA-CE41-93F3-5D5B6A2F08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600">
                <a:solidFill>
                  <a:srgbClr val="898989"/>
                </a:solidFill>
              </a:rPr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2364775-8E16-6947-9112-B4196A2A7646}" type="slidenum">
              <a:rPr lang="en-US" sz="600">
                <a:solidFill>
                  <a:srgbClr val="898989"/>
                </a:solidFill>
              </a:rPr>
              <a:pPr/>
              <a:t>5</a:t>
            </a:fld>
            <a:endParaRPr lang="en-US" sz="6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5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4D44FAF-3FA2-6D4D-9B06-18C0B9A9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91608D9-A172-AD48-9340-4261AFF65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635DA1-5199-394D-9B4B-ECEB5686B5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7B6BB7-098D-C34F-AB21-C58267D14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78EB0BD-5C47-2745-9325-D49474E398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2BCF8F4-B091-2D41-A367-492C360D3A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E55E1C-AA16-6343-8672-8324C8B56E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7C672D-478E-EA45-8990-ADBDCAE17E0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8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12D56F9-9CC7-3542-85FB-5E90E797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600">
                <a:solidFill>
                  <a:srgbClr val="898989"/>
                </a:solidFill>
              </a:rPr>
              <a:t>Footer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7E5DF3-D40F-FE44-9155-DCC56DAC42AA}" type="slidenum">
              <a:rPr lang="en-US" sz="600">
                <a:solidFill>
                  <a:srgbClr val="898989"/>
                </a:solidFill>
              </a:rPr>
              <a:pPr/>
              <a:t>7</a:t>
            </a:fld>
            <a:endParaRPr lang="en-US" sz="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36BB-5CD7-0640-97BF-3690EED0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9552-CE8E-2B44-938F-0EE20E096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F36FA-CC65-394C-A932-EDE78A649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600">
                <a:solidFill>
                  <a:srgbClr val="898989"/>
                </a:solidFill>
              </a:rPr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58A88D-28E9-EB40-AC44-D5B533C52DC0}" type="slidenum">
              <a:rPr lang="en-US" sz="600">
                <a:solidFill>
                  <a:srgbClr val="898989"/>
                </a:solidFill>
              </a:rPr>
              <a:pPr/>
              <a:t>9</a:t>
            </a:fld>
            <a:endParaRPr lang="en-US" sz="6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BNL_Template_102416">
  <a:themeElements>
    <a:clrScheme name="2020 LBNL Color Theme">
      <a:dk1>
        <a:srgbClr val="00303C"/>
      </a:dk1>
      <a:lt1>
        <a:srgbClr val="FFFFFF"/>
      </a:lt1>
      <a:dk2>
        <a:srgbClr val="00303B"/>
      </a:dk2>
      <a:lt2>
        <a:srgbClr val="B1B3B3"/>
      </a:lt2>
      <a:accent1>
        <a:srgbClr val="007681"/>
      </a:accent1>
      <a:accent2>
        <a:srgbClr val="4198B5"/>
      </a:accent2>
      <a:accent3>
        <a:srgbClr val="D57800"/>
      </a:accent3>
      <a:accent4>
        <a:srgbClr val="74AA50"/>
      </a:accent4>
      <a:accent5>
        <a:srgbClr val="EAAA00"/>
      </a:accent5>
      <a:accent6>
        <a:srgbClr val="E04E38"/>
      </a:accent6>
      <a:hlink>
        <a:srgbClr val="0055D1"/>
      </a:hlink>
      <a:folHlink>
        <a:srgbClr val="663399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BNL_PPT_WideLegacy_Template_2020" id="{A3C08608-CB02-504D-A6E0-E30F3B57976D}" vid="{2316EFA7-90CD-964D-B7C3-C62E5E3DDD8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LBNL_Template_102416</Template>
  <TotalTime>5</TotalTime>
  <Words>152</Words>
  <Application>Microsoft Macintosh PowerPoint</Application>
  <PresentationFormat>Widescreen</PresentationFormat>
  <Paragraphs>32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Lucida Grande</vt:lpstr>
      <vt:lpstr>LBNL_Template_102416</vt:lpstr>
      <vt:lpstr>PowerPoint Presentation</vt:lpstr>
      <vt:lpstr>Machine Learning for  Microstructural Characterization of  Archeological Specimens from XRT</vt:lpstr>
      <vt:lpstr>This is a Title and Content Slide Arial 32 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 Ushizima</dc:creator>
  <cp:lastModifiedBy>Dani Ushizima</cp:lastModifiedBy>
  <cp:revision>1</cp:revision>
  <dcterms:created xsi:type="dcterms:W3CDTF">2020-07-19T23:29:44Z</dcterms:created>
  <dcterms:modified xsi:type="dcterms:W3CDTF">2020-07-19T23:35:26Z</dcterms:modified>
</cp:coreProperties>
</file>