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0" r:id="rId4"/>
    <p:sldId id="259" r:id="rId5"/>
    <p:sldId id="263" r:id="rId6"/>
    <p:sldId id="264" r:id="rId7"/>
    <p:sldId id="265" r:id="rId8"/>
    <p:sldId id="266" r:id="rId9"/>
    <p:sldId id="256" r:id="rId10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7A"/>
    <a:srgbClr val="73BD00"/>
    <a:srgbClr val="003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08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81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9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11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0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5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6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3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62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2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7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4C2E-E390-4DE9-880F-C52A4FDE5D08}" type="datetimeFigureOut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2EAB-1FB0-478F-9A8E-2DEA78AF1A1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1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D3DD21E9-204C-4116-BE04-892D530A2C16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CEB2E843-6912-4675-A056-F6A370A3C9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04B5139-D9A8-46DB-96B5-8815648A5EA9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56A9A178-6619-4236-B4FD-7A6E68E4E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47B87067-CE77-4438-A41E-D4A750A973FC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15A016D5-4A21-4E00-9CAD-5D27DED84DB5}"/>
              </a:ext>
            </a:extLst>
          </p:cNvPr>
          <p:cNvSpPr txBox="1"/>
          <p:nvPr/>
        </p:nvSpPr>
        <p:spPr>
          <a:xfrm>
            <a:off x="4308433" y="226958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Čočky</a:t>
            </a:r>
            <a:endParaRPr lang="de-DE" sz="36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83CB474-0C6C-4999-9B6D-C2AB05D9D6D9}"/>
              </a:ext>
            </a:extLst>
          </p:cNvPr>
          <p:cNvSpPr txBox="1"/>
          <p:nvPr/>
        </p:nvSpPr>
        <p:spPr>
          <a:xfrm>
            <a:off x="1251104" y="676756"/>
            <a:ext cx="2079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Spojné čočky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33F826C-8ED0-4DF4-A60A-00DC43FC5295}"/>
              </a:ext>
            </a:extLst>
          </p:cNvPr>
          <p:cNvSpPr txBox="1"/>
          <p:nvPr/>
        </p:nvSpPr>
        <p:spPr>
          <a:xfrm>
            <a:off x="5982596" y="681302"/>
            <a:ext cx="2514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Rozptylné čočky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4875F0F2-D070-43D5-B429-DF4246754E44}"/>
              </a:ext>
            </a:extLst>
          </p:cNvPr>
          <p:cNvSpPr txBox="1"/>
          <p:nvPr/>
        </p:nvSpPr>
        <p:spPr>
          <a:xfrm>
            <a:off x="768150" y="2127385"/>
            <a:ext cx="299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Střed je tlustší než okraj čočky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4889B574-3373-4AB9-8446-31C558F6D5DB}"/>
              </a:ext>
            </a:extLst>
          </p:cNvPr>
          <p:cNvSpPr txBox="1"/>
          <p:nvPr/>
        </p:nvSpPr>
        <p:spPr>
          <a:xfrm>
            <a:off x="5700690" y="2124636"/>
            <a:ext cx="33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Okraj čočky je tlustší než její střed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071ACEB-4A63-4E22-B267-F722427F2B91}"/>
              </a:ext>
            </a:extLst>
          </p:cNvPr>
          <p:cNvSpPr txBox="1"/>
          <p:nvPr/>
        </p:nvSpPr>
        <p:spPr>
          <a:xfrm>
            <a:off x="666735" y="1283999"/>
            <a:ext cx="1008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s-CZ" dirty="0"/>
              <a:t>spojky</a:t>
            </a:r>
          </a:p>
          <a:p>
            <a:pPr algn="r"/>
            <a:r>
              <a:rPr lang="cs-CZ" dirty="0"/>
              <a:t>konvexní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1ECCC7F-6A5A-4993-9471-651111622CC1}"/>
              </a:ext>
            </a:extLst>
          </p:cNvPr>
          <p:cNvSpPr txBox="1"/>
          <p:nvPr/>
        </p:nvSpPr>
        <p:spPr>
          <a:xfrm>
            <a:off x="8381757" y="1288546"/>
            <a:ext cx="1034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rozptylky</a:t>
            </a:r>
          </a:p>
          <a:p>
            <a:r>
              <a:rPr lang="cs-CZ" dirty="0"/>
              <a:t>konkávní</a:t>
            </a:r>
          </a:p>
        </p:txBody>
      </p:sp>
      <p:grpSp>
        <p:nvGrpSpPr>
          <p:cNvPr id="41" name="Skupina 40">
            <a:extLst>
              <a:ext uri="{FF2B5EF4-FFF2-40B4-BE49-F238E27FC236}">
                <a16:creationId xmlns:a16="http://schemas.microsoft.com/office/drawing/2014/main" id="{2AA49F26-1702-4E2B-9C56-85954F2C7446}"/>
              </a:ext>
            </a:extLst>
          </p:cNvPr>
          <p:cNvGrpSpPr>
            <a:grpSpLocks noChangeAspect="1"/>
          </p:cNvGrpSpPr>
          <p:nvPr/>
        </p:nvGrpSpPr>
        <p:grpSpPr>
          <a:xfrm>
            <a:off x="1761604" y="1182647"/>
            <a:ext cx="1781371" cy="900000"/>
            <a:chOff x="1161700" y="1159941"/>
            <a:chExt cx="2137645" cy="1080000"/>
          </a:xfrm>
        </p:grpSpPr>
        <p:cxnSp>
          <p:nvCxnSpPr>
            <p:cNvPr id="15" name="Přímá spojnice se šipkou 14">
              <a:extLst>
                <a:ext uri="{FF2B5EF4-FFF2-40B4-BE49-F238E27FC236}">
                  <a16:creationId xmlns:a16="http://schemas.microsoft.com/office/drawing/2014/main" id="{D46580F7-1067-475B-AB5B-D6FE9359A720}"/>
                </a:ext>
              </a:extLst>
            </p:cNvPr>
            <p:cNvCxnSpPr/>
            <p:nvPr/>
          </p:nvCxnSpPr>
          <p:spPr>
            <a:xfrm>
              <a:off x="3299345" y="1159941"/>
              <a:ext cx="0" cy="108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Částečný kruh 20">
              <a:extLst>
                <a:ext uri="{FF2B5EF4-FFF2-40B4-BE49-F238E27FC236}">
                  <a16:creationId xmlns:a16="http://schemas.microsoft.com/office/drawing/2014/main" id="{FA293BE4-43E0-4009-A775-53DF8EE74D64}"/>
                </a:ext>
              </a:extLst>
            </p:cNvPr>
            <p:cNvSpPr/>
            <p:nvPr/>
          </p:nvSpPr>
          <p:spPr>
            <a:xfrm>
              <a:off x="1764431" y="1159941"/>
              <a:ext cx="584456" cy="1080000"/>
            </a:xfrm>
            <a:prstGeom prst="pie">
              <a:avLst>
                <a:gd name="adj1" fmla="val 5456225"/>
                <a:gd name="adj2" fmla="val 162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5B3FE680-B0E5-4280-AAE7-C13363D16DAD}"/>
                </a:ext>
              </a:extLst>
            </p:cNvPr>
            <p:cNvGrpSpPr/>
            <p:nvPr/>
          </p:nvGrpSpPr>
          <p:grpSpPr>
            <a:xfrm>
              <a:off x="1161700" y="1159941"/>
              <a:ext cx="358269" cy="1080000"/>
              <a:chOff x="2708929" y="978792"/>
              <a:chExt cx="358269" cy="1080000"/>
            </a:xfrm>
          </p:grpSpPr>
          <p:sp>
            <p:nvSpPr>
              <p:cNvPr id="10" name="Ovál 9">
                <a:extLst>
                  <a:ext uri="{FF2B5EF4-FFF2-40B4-BE49-F238E27FC236}">
                    <a16:creationId xmlns:a16="http://schemas.microsoft.com/office/drawing/2014/main" id="{CBCCED1B-5323-4F29-BBB3-E63C61361BA2}"/>
                  </a:ext>
                </a:extLst>
              </p:cNvPr>
              <p:cNvSpPr/>
              <p:nvPr/>
            </p:nvSpPr>
            <p:spPr>
              <a:xfrm>
                <a:off x="2708929" y="978792"/>
                <a:ext cx="358269" cy="1080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Obdélník 24">
                <a:extLst>
                  <a:ext uri="{FF2B5EF4-FFF2-40B4-BE49-F238E27FC236}">
                    <a16:creationId xmlns:a16="http://schemas.microsoft.com/office/drawing/2014/main" id="{537B2BAC-1907-4D7A-B81F-DD3DA2349D0F}"/>
                  </a:ext>
                </a:extLst>
              </p:cNvPr>
              <p:cNvSpPr/>
              <p:nvPr/>
            </p:nvSpPr>
            <p:spPr>
              <a:xfrm>
                <a:off x="2844628" y="978792"/>
                <a:ext cx="83219" cy="1080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" name="Skupina 28">
              <a:extLst>
                <a:ext uri="{FF2B5EF4-FFF2-40B4-BE49-F238E27FC236}">
                  <a16:creationId xmlns:a16="http://schemas.microsoft.com/office/drawing/2014/main" id="{9C46AB94-C2C0-4516-89D2-CE31AF082B57}"/>
                </a:ext>
              </a:extLst>
            </p:cNvPr>
            <p:cNvGrpSpPr/>
            <p:nvPr/>
          </p:nvGrpSpPr>
          <p:grpSpPr>
            <a:xfrm>
              <a:off x="2348887" y="1159941"/>
              <a:ext cx="730315" cy="1080000"/>
              <a:chOff x="3377743" y="2915294"/>
              <a:chExt cx="730315" cy="1080000"/>
            </a:xfrm>
          </p:grpSpPr>
          <p:sp>
            <p:nvSpPr>
              <p:cNvPr id="27" name="Částečný kruh 26">
                <a:extLst>
                  <a:ext uri="{FF2B5EF4-FFF2-40B4-BE49-F238E27FC236}">
                    <a16:creationId xmlns:a16="http://schemas.microsoft.com/office/drawing/2014/main" id="{D4FEA37F-517D-4530-A2D9-1903D50A7F90}"/>
                  </a:ext>
                </a:extLst>
              </p:cNvPr>
              <p:cNvSpPr/>
              <p:nvPr/>
            </p:nvSpPr>
            <p:spPr>
              <a:xfrm>
                <a:off x="3377743" y="2915294"/>
                <a:ext cx="584456" cy="1080000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Částečný kruh 27">
                <a:extLst>
                  <a:ext uri="{FF2B5EF4-FFF2-40B4-BE49-F238E27FC236}">
                    <a16:creationId xmlns:a16="http://schemas.microsoft.com/office/drawing/2014/main" id="{D6E1FF5F-AEC3-408E-932C-B86B05FE550C}"/>
                  </a:ext>
                </a:extLst>
              </p:cNvPr>
              <p:cNvSpPr/>
              <p:nvPr/>
            </p:nvSpPr>
            <p:spPr>
              <a:xfrm>
                <a:off x="3523602" y="2915294"/>
                <a:ext cx="584456" cy="1080000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Rovná se 36">
              <a:extLst>
                <a:ext uri="{FF2B5EF4-FFF2-40B4-BE49-F238E27FC236}">
                  <a16:creationId xmlns:a16="http://schemas.microsoft.com/office/drawing/2014/main" id="{1C2EE82B-5BE1-424F-B700-7CA9E4CABFCB}"/>
                </a:ext>
              </a:extLst>
            </p:cNvPr>
            <p:cNvSpPr/>
            <p:nvPr/>
          </p:nvSpPr>
          <p:spPr>
            <a:xfrm>
              <a:off x="2768298" y="1616584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TextovéPole 78">
            <a:extLst>
              <a:ext uri="{FF2B5EF4-FFF2-40B4-BE49-F238E27FC236}">
                <a16:creationId xmlns:a16="http://schemas.microsoft.com/office/drawing/2014/main" id="{30BE839E-000A-4455-A8B2-D7E7DBB8B656}"/>
              </a:ext>
            </a:extLst>
          </p:cNvPr>
          <p:cNvSpPr txBox="1"/>
          <p:nvPr/>
        </p:nvSpPr>
        <p:spPr>
          <a:xfrm>
            <a:off x="7485109" y="5313567"/>
            <a:ext cx="218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je kolmá k rovině čočky a prochází jejím středem</a:t>
            </a:r>
          </a:p>
        </p:txBody>
      </p:sp>
      <p:sp>
        <p:nvSpPr>
          <p:cNvPr id="81" name="TextovéPole 80">
            <a:extLst>
              <a:ext uri="{FF2B5EF4-FFF2-40B4-BE49-F238E27FC236}">
                <a16:creationId xmlns:a16="http://schemas.microsoft.com/office/drawing/2014/main" id="{149D805E-B79B-4922-ABB1-AC267C7A36AB}"/>
              </a:ext>
            </a:extLst>
          </p:cNvPr>
          <p:cNvSpPr txBox="1"/>
          <p:nvPr/>
        </p:nvSpPr>
        <p:spPr>
          <a:xfrm>
            <a:off x="236129" y="4588185"/>
            <a:ext cx="1653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Rovnoběžné paprsky</a:t>
            </a:r>
            <a:r>
              <a:rPr lang="cs-CZ" sz="1200" dirty="0"/>
              <a:t>: všechny paprsky rovnoběžné s optickou osou se sbíhají do ohniska</a:t>
            </a:r>
          </a:p>
        </p:txBody>
      </p:sp>
      <p:sp>
        <p:nvSpPr>
          <p:cNvPr id="82" name="TextovéPole 81">
            <a:extLst>
              <a:ext uri="{FF2B5EF4-FFF2-40B4-BE49-F238E27FC236}">
                <a16:creationId xmlns:a16="http://schemas.microsoft.com/office/drawing/2014/main" id="{AB312DE8-C290-451F-9C09-F04BEF8B835D}"/>
              </a:ext>
            </a:extLst>
          </p:cNvPr>
          <p:cNvSpPr txBox="1"/>
          <p:nvPr/>
        </p:nvSpPr>
        <p:spPr>
          <a:xfrm>
            <a:off x="1281046" y="6028119"/>
            <a:ext cx="3820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Ohniskové paprsky</a:t>
            </a:r>
            <a:r>
              <a:rPr lang="cs-CZ" sz="1200" dirty="0"/>
              <a:t>: všechny paprsky procházející ohniskem budou za čočkou rovnoběžné s optickou osou</a:t>
            </a:r>
          </a:p>
        </p:txBody>
      </p:sp>
      <p:sp>
        <p:nvSpPr>
          <p:cNvPr id="83" name="TextovéPole 82">
            <a:extLst>
              <a:ext uri="{FF2B5EF4-FFF2-40B4-BE49-F238E27FC236}">
                <a16:creationId xmlns:a16="http://schemas.microsoft.com/office/drawing/2014/main" id="{DBB4DB76-8F05-4A7D-8260-01709F718A6A}"/>
              </a:ext>
            </a:extLst>
          </p:cNvPr>
          <p:cNvSpPr txBox="1"/>
          <p:nvPr/>
        </p:nvSpPr>
        <p:spPr>
          <a:xfrm>
            <a:off x="5178854" y="6028119"/>
            <a:ext cx="333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/>
              <a:t>Středové paprsky</a:t>
            </a:r>
            <a:r>
              <a:rPr lang="cs-CZ" sz="1200" dirty="0"/>
              <a:t>: v obvyklém zjednodušení nebudou středové paprsky průchodem čočkou ovlivněny</a:t>
            </a:r>
          </a:p>
        </p:txBody>
      </p:sp>
      <p:grpSp>
        <p:nvGrpSpPr>
          <p:cNvPr id="91" name="Skupina 90">
            <a:extLst>
              <a:ext uri="{FF2B5EF4-FFF2-40B4-BE49-F238E27FC236}">
                <a16:creationId xmlns:a16="http://schemas.microsoft.com/office/drawing/2014/main" id="{48E06B99-CBE5-41A3-B349-03D0690AE3E2}"/>
              </a:ext>
            </a:extLst>
          </p:cNvPr>
          <p:cNvGrpSpPr>
            <a:grpSpLocks noChangeAspect="1"/>
          </p:cNvGrpSpPr>
          <p:nvPr/>
        </p:nvGrpSpPr>
        <p:grpSpPr>
          <a:xfrm>
            <a:off x="1775450" y="4436924"/>
            <a:ext cx="6314433" cy="1440000"/>
            <a:chOff x="2293028" y="3784958"/>
            <a:chExt cx="5196902" cy="1185148"/>
          </a:xfrm>
        </p:grpSpPr>
        <p:grpSp>
          <p:nvGrpSpPr>
            <p:cNvPr id="43" name="Skupina 42">
              <a:extLst>
                <a:ext uri="{FF2B5EF4-FFF2-40B4-BE49-F238E27FC236}">
                  <a16:creationId xmlns:a16="http://schemas.microsoft.com/office/drawing/2014/main" id="{A3723302-8C44-4FA5-B522-7644C88E8EB1}"/>
                </a:ext>
              </a:extLst>
            </p:cNvPr>
            <p:cNvGrpSpPr/>
            <p:nvPr/>
          </p:nvGrpSpPr>
          <p:grpSpPr>
            <a:xfrm>
              <a:off x="2647927" y="4030329"/>
              <a:ext cx="4132887" cy="939777"/>
              <a:chOff x="4385463" y="941289"/>
              <a:chExt cx="4132887" cy="939777"/>
            </a:xfrm>
          </p:grpSpPr>
          <p:cxnSp>
            <p:nvCxnSpPr>
              <p:cNvPr id="44" name="Přímá spojnice 43">
                <a:extLst>
                  <a:ext uri="{FF2B5EF4-FFF2-40B4-BE49-F238E27FC236}">
                    <a16:creationId xmlns:a16="http://schemas.microsoft.com/office/drawing/2014/main" id="{BE25AC3B-CD9D-4CAC-98B9-59FDA936C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463" y="1417413"/>
                <a:ext cx="4132887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se šipkou 44">
                <a:extLst>
                  <a:ext uri="{FF2B5EF4-FFF2-40B4-BE49-F238E27FC236}">
                    <a16:creationId xmlns:a16="http://schemas.microsoft.com/office/drawing/2014/main" id="{A7F05275-6C04-48A7-81D2-97BC7C445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0626" y="941289"/>
                <a:ext cx="0" cy="93977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>
                <a:extLst>
                  <a:ext uri="{FF2B5EF4-FFF2-40B4-BE49-F238E27FC236}">
                    <a16:creationId xmlns:a16="http://schemas.microsoft.com/office/drawing/2014/main" id="{4903B709-EB09-49B7-BBF0-2E8316EED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1599" y="963967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římá spojnice 46">
                <a:extLst>
                  <a:ext uri="{FF2B5EF4-FFF2-40B4-BE49-F238E27FC236}">
                    <a16:creationId xmlns:a16="http://schemas.microsoft.com/office/drawing/2014/main" id="{19EA227E-0C4C-4D5D-97E9-B5590F15C285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>
                <a:off x="4497078" y="1038911"/>
                <a:ext cx="2162138" cy="637661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římá spojnice 47">
                <a:extLst>
                  <a:ext uri="{FF2B5EF4-FFF2-40B4-BE49-F238E27FC236}">
                    <a16:creationId xmlns:a16="http://schemas.microsoft.com/office/drawing/2014/main" id="{B8F73C36-C0A3-443E-B595-F9DEE02A3662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6664350" y="1038911"/>
                <a:ext cx="1502787" cy="63766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>
                <a:extLst>
                  <a:ext uri="{FF2B5EF4-FFF2-40B4-BE49-F238E27FC236}">
                    <a16:creationId xmlns:a16="http://schemas.microsoft.com/office/drawing/2014/main" id="{5DA68E54-DC83-41CD-8328-C2504E4FAF87}"/>
                  </a:ext>
                </a:extLst>
              </p:cNvPr>
              <p:cNvCxnSpPr>
                <a:cxnSpLocks/>
                <a:stCxn id="53" idx="0"/>
                <a:endCxn id="51" idx="0"/>
              </p:cNvCxnSpPr>
              <p:nvPr/>
            </p:nvCxnSpPr>
            <p:spPr>
              <a:xfrm>
                <a:off x="4497078" y="1038911"/>
                <a:ext cx="3670059" cy="63766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>
                <a:extLst>
                  <a:ext uri="{FF2B5EF4-FFF2-40B4-BE49-F238E27FC236}">
                    <a16:creationId xmlns:a16="http://schemas.microsoft.com/office/drawing/2014/main" id="{1A997AAC-E4F9-4B08-A7C8-85A624AF2E9D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 flipV="1">
                <a:off x="6633808" y="1676571"/>
                <a:ext cx="1533329" cy="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Šipka: nahoru 50">
                <a:extLst>
                  <a:ext uri="{FF2B5EF4-FFF2-40B4-BE49-F238E27FC236}">
                    <a16:creationId xmlns:a16="http://schemas.microsoft.com/office/drawing/2014/main" id="{9EFA10A8-8E5A-489F-B659-2C626F1AE3D4}"/>
                  </a:ext>
                </a:extLst>
              </p:cNvPr>
              <p:cNvSpPr/>
              <p:nvPr/>
            </p:nvSpPr>
            <p:spPr>
              <a:xfrm flipV="1">
                <a:off x="8136537" y="1417412"/>
                <a:ext cx="61200" cy="259159"/>
              </a:xfrm>
              <a:prstGeom prst="upArrow">
                <a:avLst>
                  <a:gd name="adj1" fmla="val 50000"/>
                  <a:gd name="adj2" fmla="val 97239"/>
                </a:avLst>
              </a:prstGeom>
              <a:solidFill>
                <a:srgbClr val="73BD00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2" name="Přímá spojnice 51">
                <a:extLst>
                  <a:ext uri="{FF2B5EF4-FFF2-40B4-BE49-F238E27FC236}">
                    <a16:creationId xmlns:a16="http://schemas.microsoft.com/office/drawing/2014/main" id="{B8571ECD-E076-4E33-9B8C-61105FA68D8E}"/>
                  </a:ext>
                </a:extLst>
              </p:cNvPr>
              <p:cNvCxnSpPr>
                <a:cxnSpLocks/>
                <a:stCxn id="53" idx="0"/>
              </p:cNvCxnSpPr>
              <p:nvPr/>
            </p:nvCxnSpPr>
            <p:spPr>
              <a:xfrm>
                <a:off x="4497078" y="1038911"/>
                <a:ext cx="2173548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Šipka: nahoru 52">
                <a:extLst>
                  <a:ext uri="{FF2B5EF4-FFF2-40B4-BE49-F238E27FC236}">
                    <a16:creationId xmlns:a16="http://schemas.microsoft.com/office/drawing/2014/main" id="{6F15131E-3059-497F-B616-5287FBAEDEB1}"/>
                  </a:ext>
                </a:extLst>
              </p:cNvPr>
              <p:cNvSpPr/>
              <p:nvPr/>
            </p:nvSpPr>
            <p:spPr>
              <a:xfrm>
                <a:off x="4443078" y="1038911"/>
                <a:ext cx="108000" cy="360000"/>
              </a:xfrm>
              <a:prstGeom prst="upArrow">
                <a:avLst>
                  <a:gd name="adj1" fmla="val 50000"/>
                  <a:gd name="adj2" fmla="val 97239"/>
                </a:avLst>
              </a:prstGeom>
              <a:solidFill>
                <a:srgbClr val="73BD00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5" name="Přímá spojnice 54">
                <a:extLst>
                  <a:ext uri="{FF2B5EF4-FFF2-40B4-BE49-F238E27FC236}">
                    <a16:creationId xmlns:a16="http://schemas.microsoft.com/office/drawing/2014/main" id="{3040BB65-0E8C-4CE2-A21A-A5BF8B28E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891" y="948911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ovéPole 71">
              <a:extLst>
                <a:ext uri="{FF2B5EF4-FFF2-40B4-BE49-F238E27FC236}">
                  <a16:creationId xmlns:a16="http://schemas.microsoft.com/office/drawing/2014/main" id="{B6588E1B-0654-43E2-A6C6-EE68EA4273A7}"/>
                </a:ext>
              </a:extLst>
            </p:cNvPr>
            <p:cNvSpPr txBox="1"/>
            <p:nvPr/>
          </p:nvSpPr>
          <p:spPr>
            <a:xfrm>
              <a:off x="6739088" y="4349451"/>
              <a:ext cx="750842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Optická osa</a:t>
              </a:r>
            </a:p>
          </p:txBody>
        </p:sp>
        <p:sp>
          <p:nvSpPr>
            <p:cNvPr id="73" name="TextovéPole 72">
              <a:extLst>
                <a:ext uri="{FF2B5EF4-FFF2-40B4-BE49-F238E27FC236}">
                  <a16:creationId xmlns:a16="http://schemas.microsoft.com/office/drawing/2014/main" id="{A8009338-0058-4623-A37C-353FA4F47E11}"/>
                </a:ext>
              </a:extLst>
            </p:cNvPr>
            <p:cNvSpPr txBox="1"/>
            <p:nvPr/>
          </p:nvSpPr>
          <p:spPr>
            <a:xfrm>
              <a:off x="4689096" y="3784958"/>
              <a:ext cx="457218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Čočka</a:t>
              </a:r>
            </a:p>
          </p:txBody>
        </p:sp>
        <p:sp>
          <p:nvSpPr>
            <p:cNvPr id="74" name="TextovéPole 73">
              <a:extLst>
                <a:ext uri="{FF2B5EF4-FFF2-40B4-BE49-F238E27FC236}">
                  <a16:creationId xmlns:a16="http://schemas.microsoft.com/office/drawing/2014/main" id="{6FBCF865-88A8-41AD-BE21-7B0D62C3EBC4}"/>
                </a:ext>
              </a:extLst>
            </p:cNvPr>
            <p:cNvSpPr txBox="1"/>
            <p:nvPr/>
          </p:nvSpPr>
          <p:spPr>
            <a:xfrm>
              <a:off x="5348493" y="3784958"/>
              <a:ext cx="1033173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Ohnisková rovina</a:t>
              </a:r>
            </a:p>
          </p:txBody>
        </p:sp>
        <p:sp>
          <p:nvSpPr>
            <p:cNvPr id="75" name="TextovéPole 74">
              <a:extLst>
                <a:ext uri="{FF2B5EF4-FFF2-40B4-BE49-F238E27FC236}">
                  <a16:creationId xmlns:a16="http://schemas.microsoft.com/office/drawing/2014/main" id="{4F3366B8-107A-4E5D-85CF-C0415196CD3A}"/>
                </a:ext>
              </a:extLst>
            </p:cNvPr>
            <p:cNvSpPr txBox="1"/>
            <p:nvPr/>
          </p:nvSpPr>
          <p:spPr>
            <a:xfrm>
              <a:off x="3573890" y="3789322"/>
              <a:ext cx="1049004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Ohnisková rovina</a:t>
              </a:r>
            </a:p>
          </p:txBody>
        </p:sp>
        <p:sp>
          <p:nvSpPr>
            <p:cNvPr id="76" name="TextovéPole 75">
              <a:extLst>
                <a:ext uri="{FF2B5EF4-FFF2-40B4-BE49-F238E27FC236}">
                  <a16:creationId xmlns:a16="http://schemas.microsoft.com/office/drawing/2014/main" id="{F6C13090-84A0-4FDF-93FC-349AF1C99663}"/>
                </a:ext>
              </a:extLst>
            </p:cNvPr>
            <p:cNvSpPr txBox="1"/>
            <p:nvPr/>
          </p:nvSpPr>
          <p:spPr>
            <a:xfrm>
              <a:off x="2655505" y="3934914"/>
              <a:ext cx="1207742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Rovnoběžný paprsek</a:t>
              </a:r>
            </a:p>
          </p:txBody>
        </p:sp>
        <p:sp>
          <p:nvSpPr>
            <p:cNvPr id="77" name="TextovéPole 76">
              <a:extLst>
                <a:ext uri="{FF2B5EF4-FFF2-40B4-BE49-F238E27FC236}">
                  <a16:creationId xmlns:a16="http://schemas.microsoft.com/office/drawing/2014/main" id="{F0D9120B-922D-4843-AB78-637387DCAA31}"/>
                </a:ext>
              </a:extLst>
            </p:cNvPr>
            <p:cNvSpPr txBox="1"/>
            <p:nvPr/>
          </p:nvSpPr>
          <p:spPr>
            <a:xfrm rot="992419">
              <a:off x="4036220" y="4650933"/>
              <a:ext cx="1116711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Ohniskový paprsek</a:t>
              </a:r>
            </a:p>
          </p:txBody>
        </p:sp>
        <p:sp>
          <p:nvSpPr>
            <p:cNvPr id="78" name="TextovéPole 77">
              <a:extLst>
                <a:ext uri="{FF2B5EF4-FFF2-40B4-BE49-F238E27FC236}">
                  <a16:creationId xmlns:a16="http://schemas.microsoft.com/office/drawing/2014/main" id="{F9C13B0C-FA78-4A98-B73B-8FA374F08FE3}"/>
                </a:ext>
              </a:extLst>
            </p:cNvPr>
            <p:cNvSpPr txBox="1"/>
            <p:nvPr/>
          </p:nvSpPr>
          <p:spPr>
            <a:xfrm rot="603114">
              <a:off x="4103068" y="4279420"/>
              <a:ext cx="1038819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Středový paprsek</a:t>
              </a:r>
            </a:p>
          </p:txBody>
        </p:sp>
        <p:sp>
          <p:nvSpPr>
            <p:cNvPr id="84" name="TextovéPole 83">
              <a:extLst>
                <a:ext uri="{FF2B5EF4-FFF2-40B4-BE49-F238E27FC236}">
                  <a16:creationId xmlns:a16="http://schemas.microsoft.com/office/drawing/2014/main" id="{71C29312-1E55-4523-8645-3A5B1DDDB62B}"/>
                </a:ext>
              </a:extLst>
            </p:cNvPr>
            <p:cNvSpPr txBox="1"/>
            <p:nvPr/>
          </p:nvSpPr>
          <p:spPr>
            <a:xfrm>
              <a:off x="2293028" y="4487950"/>
              <a:ext cx="595534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Předmět</a:t>
              </a:r>
            </a:p>
          </p:txBody>
        </p:sp>
        <p:sp>
          <p:nvSpPr>
            <p:cNvPr id="85" name="TextovéPole 84">
              <a:extLst>
                <a:ext uri="{FF2B5EF4-FFF2-40B4-BE49-F238E27FC236}">
                  <a16:creationId xmlns:a16="http://schemas.microsoft.com/office/drawing/2014/main" id="{10073BBE-5724-467B-978A-8E5F38DE4A7C}"/>
                </a:ext>
              </a:extLst>
            </p:cNvPr>
            <p:cNvSpPr txBox="1"/>
            <p:nvPr/>
          </p:nvSpPr>
          <p:spPr>
            <a:xfrm>
              <a:off x="6248690" y="4284119"/>
              <a:ext cx="454157" cy="227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Obraz</a:t>
              </a:r>
            </a:p>
          </p:txBody>
        </p:sp>
      </p:grpSp>
      <p:sp>
        <p:nvSpPr>
          <p:cNvPr id="86" name="TextovéPole 85">
            <a:extLst>
              <a:ext uri="{FF2B5EF4-FFF2-40B4-BE49-F238E27FC236}">
                <a16:creationId xmlns:a16="http://schemas.microsoft.com/office/drawing/2014/main" id="{8CEB383F-0593-4533-839F-7B2A0FA0E25B}"/>
              </a:ext>
            </a:extLst>
          </p:cNvPr>
          <p:cNvSpPr txBox="1"/>
          <p:nvPr/>
        </p:nvSpPr>
        <p:spPr>
          <a:xfrm>
            <a:off x="448166" y="2576113"/>
            <a:ext cx="900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Paprsková optika popisuje světlo pomocí paprsků – paprsek je šipka ukazující směr šíření světla</a:t>
            </a:r>
          </a:p>
        </p:txBody>
      </p:sp>
      <p:grpSp>
        <p:nvGrpSpPr>
          <p:cNvPr id="89" name="Skupina 88">
            <a:extLst>
              <a:ext uri="{FF2B5EF4-FFF2-40B4-BE49-F238E27FC236}">
                <a16:creationId xmlns:a16="http://schemas.microsoft.com/office/drawing/2014/main" id="{55EBA48A-C08C-472E-BDD6-BE31A6D3EF22}"/>
              </a:ext>
            </a:extLst>
          </p:cNvPr>
          <p:cNvGrpSpPr/>
          <p:nvPr/>
        </p:nvGrpSpPr>
        <p:grpSpPr>
          <a:xfrm>
            <a:off x="3240029" y="2929408"/>
            <a:ext cx="3425943" cy="276999"/>
            <a:chOff x="1828780" y="3445291"/>
            <a:chExt cx="3425943" cy="276999"/>
          </a:xfrm>
        </p:grpSpPr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6446B843-2B02-4EE1-B603-3FC832DCEF5D}"/>
                </a:ext>
              </a:extLst>
            </p:cNvPr>
            <p:cNvCxnSpPr>
              <a:cxnSpLocks/>
            </p:cNvCxnSpPr>
            <p:nvPr/>
          </p:nvCxnSpPr>
          <p:spPr>
            <a:xfrm>
              <a:off x="3081175" y="3578509"/>
              <a:ext cx="217354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ovéPole 87">
              <a:extLst>
                <a:ext uri="{FF2B5EF4-FFF2-40B4-BE49-F238E27FC236}">
                  <a16:creationId xmlns:a16="http://schemas.microsoft.com/office/drawing/2014/main" id="{97EB9EAC-C526-4045-99F1-BBFC859FD737}"/>
                </a:ext>
              </a:extLst>
            </p:cNvPr>
            <p:cNvSpPr txBox="1"/>
            <p:nvPr/>
          </p:nvSpPr>
          <p:spPr>
            <a:xfrm>
              <a:off x="1828780" y="3445291"/>
              <a:ext cx="1233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Světelný paprsek</a:t>
              </a:r>
            </a:p>
          </p:txBody>
        </p:sp>
      </p:grpSp>
      <p:sp>
        <p:nvSpPr>
          <p:cNvPr id="90" name="TextovéPole 89">
            <a:extLst>
              <a:ext uri="{FF2B5EF4-FFF2-40B4-BE49-F238E27FC236}">
                <a16:creationId xmlns:a16="http://schemas.microsoft.com/office/drawing/2014/main" id="{844E4DCD-238C-476B-8E1C-0F5703931EDD}"/>
              </a:ext>
            </a:extLst>
          </p:cNvPr>
          <p:cNvSpPr txBox="1"/>
          <p:nvPr/>
        </p:nvSpPr>
        <p:spPr>
          <a:xfrm>
            <a:off x="3403039" y="3313383"/>
            <a:ext cx="309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Čočky lámou světelné paprsky. </a:t>
            </a:r>
          </a:p>
        </p:txBody>
      </p:sp>
      <p:sp>
        <p:nvSpPr>
          <p:cNvPr id="92" name="TextovéPole 91">
            <a:extLst>
              <a:ext uri="{FF2B5EF4-FFF2-40B4-BE49-F238E27FC236}">
                <a16:creationId xmlns:a16="http://schemas.microsoft.com/office/drawing/2014/main" id="{D045D253-0798-4E11-9062-5C51CD34B141}"/>
              </a:ext>
            </a:extLst>
          </p:cNvPr>
          <p:cNvSpPr txBox="1"/>
          <p:nvPr/>
        </p:nvSpPr>
        <p:spPr>
          <a:xfrm>
            <a:off x="181179" y="3691285"/>
            <a:ext cx="4741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Rovnoběžné paprsky se po průchodu spojkou sbíhají jediného bodu, do ohniska této čočky. </a:t>
            </a:r>
          </a:p>
        </p:txBody>
      </p:sp>
      <p:sp>
        <p:nvSpPr>
          <p:cNvPr id="93" name="TextovéPole 92">
            <a:extLst>
              <a:ext uri="{FF2B5EF4-FFF2-40B4-BE49-F238E27FC236}">
                <a16:creationId xmlns:a16="http://schemas.microsoft.com/office/drawing/2014/main" id="{6F32DA92-3B9E-48D6-82B7-02C0592C7B25}"/>
              </a:ext>
            </a:extLst>
          </p:cNvPr>
          <p:cNvSpPr txBox="1"/>
          <p:nvPr/>
        </p:nvSpPr>
        <p:spPr>
          <a:xfrm>
            <a:off x="4982851" y="3696607"/>
            <a:ext cx="4718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Rovnoběžné paprsky se po průchodu rozptylkou rozbíhají, jako by vycházely z jediného bodu, ohniska, před čočkou. </a:t>
            </a:r>
          </a:p>
        </p:txBody>
      </p:sp>
      <p:sp>
        <p:nvSpPr>
          <p:cNvPr id="95" name="Obdélník 94">
            <a:extLst>
              <a:ext uri="{FF2B5EF4-FFF2-40B4-BE49-F238E27FC236}">
                <a16:creationId xmlns:a16="http://schemas.microsoft.com/office/drawing/2014/main" id="{0D4CCDA3-42FC-4BE8-B47F-B0168B7F5FF6}"/>
              </a:ext>
            </a:extLst>
          </p:cNvPr>
          <p:cNvSpPr/>
          <p:nvPr/>
        </p:nvSpPr>
        <p:spPr>
          <a:xfrm>
            <a:off x="6575333" y="4661626"/>
            <a:ext cx="3000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1400" dirty="0"/>
              <a:t>Zobrazení čočkou</a:t>
            </a:r>
            <a:endParaRPr lang="de-DE" sz="1400" dirty="0"/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BB318D26-5F95-48CC-8603-AE589641306F}"/>
              </a:ext>
            </a:extLst>
          </p:cNvPr>
          <p:cNvGrpSpPr/>
          <p:nvPr/>
        </p:nvGrpSpPr>
        <p:grpSpPr>
          <a:xfrm>
            <a:off x="6167416" y="1183552"/>
            <a:ext cx="2221627" cy="904177"/>
            <a:chOff x="6167416" y="1183552"/>
            <a:chExt cx="2221627" cy="904177"/>
          </a:xfrm>
        </p:grpSpPr>
        <p:grpSp>
          <p:nvGrpSpPr>
            <p:cNvPr id="11" name="Skupina 10">
              <a:extLst>
                <a:ext uri="{FF2B5EF4-FFF2-40B4-BE49-F238E27FC236}">
                  <a16:creationId xmlns:a16="http://schemas.microsoft.com/office/drawing/2014/main" id="{DFEB8F03-38D6-4FF0-9677-FA2406A359D5}"/>
                </a:ext>
              </a:extLst>
            </p:cNvPr>
            <p:cNvGrpSpPr/>
            <p:nvPr/>
          </p:nvGrpSpPr>
          <p:grpSpPr>
            <a:xfrm>
              <a:off x="6167416" y="1187729"/>
              <a:ext cx="1059529" cy="900000"/>
              <a:chOff x="3479527" y="1883742"/>
              <a:chExt cx="1924459" cy="1389261"/>
            </a:xfrm>
          </p:grpSpPr>
          <p:sp>
            <p:nvSpPr>
              <p:cNvPr id="12" name="Obdélník 11">
                <a:extLst>
                  <a:ext uri="{FF2B5EF4-FFF2-40B4-BE49-F238E27FC236}">
                    <a16:creationId xmlns:a16="http://schemas.microsoft.com/office/drawing/2014/main" id="{3145A01D-0E5A-4FD7-84ED-D6AF4D5A3186}"/>
                  </a:ext>
                </a:extLst>
              </p:cNvPr>
              <p:cNvSpPr/>
              <p:nvPr/>
            </p:nvSpPr>
            <p:spPr>
              <a:xfrm>
                <a:off x="3934346" y="1883742"/>
                <a:ext cx="1018653" cy="138926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Částečný kruh 12">
                <a:extLst>
                  <a:ext uri="{FF2B5EF4-FFF2-40B4-BE49-F238E27FC236}">
                    <a16:creationId xmlns:a16="http://schemas.microsoft.com/office/drawing/2014/main" id="{82311FD6-4AA7-428F-87C6-42BFFD93F5F4}"/>
                  </a:ext>
                </a:extLst>
              </p:cNvPr>
              <p:cNvSpPr/>
              <p:nvPr/>
            </p:nvSpPr>
            <p:spPr>
              <a:xfrm>
                <a:off x="4519346" y="1883742"/>
                <a:ext cx="884640" cy="1389260"/>
              </a:xfrm>
              <a:prstGeom prst="pie">
                <a:avLst>
                  <a:gd name="adj1" fmla="val 5020362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Částečný kruh 13">
                <a:extLst>
                  <a:ext uri="{FF2B5EF4-FFF2-40B4-BE49-F238E27FC236}">
                    <a16:creationId xmlns:a16="http://schemas.microsoft.com/office/drawing/2014/main" id="{ED429FD5-4F0A-4001-B215-03DBD5927462}"/>
                  </a:ext>
                </a:extLst>
              </p:cNvPr>
              <p:cNvSpPr/>
              <p:nvPr/>
            </p:nvSpPr>
            <p:spPr>
              <a:xfrm flipH="1">
                <a:off x="3479527" y="1883742"/>
                <a:ext cx="884640" cy="1389260"/>
              </a:xfrm>
              <a:prstGeom prst="pie">
                <a:avLst>
                  <a:gd name="adj1" fmla="val 5449789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Skupina 23">
              <a:extLst>
                <a:ext uri="{FF2B5EF4-FFF2-40B4-BE49-F238E27FC236}">
                  <a16:creationId xmlns:a16="http://schemas.microsoft.com/office/drawing/2014/main" id="{6C490A38-4D58-487E-B99D-73A7862F5EE8}"/>
                </a:ext>
              </a:extLst>
            </p:cNvPr>
            <p:cNvGrpSpPr/>
            <p:nvPr/>
          </p:nvGrpSpPr>
          <p:grpSpPr>
            <a:xfrm>
              <a:off x="7051318" y="1187729"/>
              <a:ext cx="499318" cy="900000"/>
              <a:chOff x="5263079" y="1735027"/>
              <a:chExt cx="599182" cy="1064698"/>
            </a:xfrm>
          </p:grpSpPr>
          <p:sp>
            <p:nvSpPr>
              <p:cNvPr id="22" name="Obdélník 21">
                <a:extLst>
                  <a:ext uri="{FF2B5EF4-FFF2-40B4-BE49-F238E27FC236}">
                    <a16:creationId xmlns:a16="http://schemas.microsoft.com/office/drawing/2014/main" id="{3B153172-94EF-4855-9E39-500938BF6CB7}"/>
                  </a:ext>
                </a:extLst>
              </p:cNvPr>
              <p:cNvSpPr/>
              <p:nvPr/>
            </p:nvSpPr>
            <p:spPr>
              <a:xfrm>
                <a:off x="5263079" y="1735027"/>
                <a:ext cx="380264" cy="106469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" name="Částečný kruh 22">
                <a:extLst>
                  <a:ext uri="{FF2B5EF4-FFF2-40B4-BE49-F238E27FC236}">
                    <a16:creationId xmlns:a16="http://schemas.microsoft.com/office/drawing/2014/main" id="{98D5BD84-B378-4682-954A-6E8F5E2EA4EA}"/>
                  </a:ext>
                </a:extLst>
              </p:cNvPr>
              <p:cNvSpPr/>
              <p:nvPr/>
            </p:nvSpPr>
            <p:spPr>
              <a:xfrm>
                <a:off x="5422642" y="1735027"/>
                <a:ext cx="439619" cy="1064697"/>
              </a:xfrm>
              <a:prstGeom prst="pie">
                <a:avLst>
                  <a:gd name="adj1" fmla="val 5020362"/>
                  <a:gd name="adj2" fmla="val 1684659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Skupina 29">
              <a:extLst>
                <a:ext uri="{FF2B5EF4-FFF2-40B4-BE49-F238E27FC236}">
                  <a16:creationId xmlns:a16="http://schemas.microsoft.com/office/drawing/2014/main" id="{A4394C64-B96A-4A4D-9995-A14DECE40233}"/>
                </a:ext>
              </a:extLst>
            </p:cNvPr>
            <p:cNvGrpSpPr/>
            <p:nvPr/>
          </p:nvGrpSpPr>
          <p:grpSpPr>
            <a:xfrm>
              <a:off x="7539954" y="1187729"/>
              <a:ext cx="551761" cy="900000"/>
              <a:chOff x="3377743" y="2915294"/>
              <a:chExt cx="662113" cy="1080000"/>
            </a:xfrm>
          </p:grpSpPr>
          <p:sp>
            <p:nvSpPr>
              <p:cNvPr id="31" name="Částečný kruh 30">
                <a:extLst>
                  <a:ext uri="{FF2B5EF4-FFF2-40B4-BE49-F238E27FC236}">
                    <a16:creationId xmlns:a16="http://schemas.microsoft.com/office/drawing/2014/main" id="{25D8D39C-DEC5-479F-9D2E-102611B948D2}"/>
                  </a:ext>
                </a:extLst>
              </p:cNvPr>
              <p:cNvSpPr/>
              <p:nvPr/>
            </p:nvSpPr>
            <p:spPr>
              <a:xfrm>
                <a:off x="3377743" y="2915294"/>
                <a:ext cx="584456" cy="1080000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Částečný kruh 31">
                <a:extLst>
                  <a:ext uri="{FF2B5EF4-FFF2-40B4-BE49-F238E27FC236}">
                    <a16:creationId xmlns:a16="http://schemas.microsoft.com/office/drawing/2014/main" id="{A2A5E7E9-B4C9-4BAA-BD1B-D975869B2B60}"/>
                  </a:ext>
                </a:extLst>
              </p:cNvPr>
              <p:cNvSpPr/>
              <p:nvPr/>
            </p:nvSpPr>
            <p:spPr>
              <a:xfrm>
                <a:off x="3455400" y="3070876"/>
                <a:ext cx="584456" cy="780593"/>
              </a:xfrm>
              <a:prstGeom prst="pie">
                <a:avLst>
                  <a:gd name="adj1" fmla="val 5456225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Rovná se 37">
              <a:extLst>
                <a:ext uri="{FF2B5EF4-FFF2-40B4-BE49-F238E27FC236}">
                  <a16:creationId xmlns:a16="http://schemas.microsoft.com/office/drawing/2014/main" id="{AA953357-6859-4479-964D-FAC5DFB4681C}"/>
                </a:ext>
              </a:extLst>
            </p:cNvPr>
            <p:cNvSpPr/>
            <p:nvPr/>
          </p:nvSpPr>
          <p:spPr>
            <a:xfrm>
              <a:off x="7884406" y="1568266"/>
              <a:ext cx="246477" cy="138928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99" name="Group 106">
              <a:extLst>
                <a:ext uri="{FF2B5EF4-FFF2-40B4-BE49-F238E27FC236}">
                  <a16:creationId xmlns:a16="http://schemas.microsoft.com/office/drawing/2014/main" id="{C1D7FD44-3DAB-47EC-B927-FEA71FB451C1}"/>
                </a:ext>
              </a:extLst>
            </p:cNvPr>
            <p:cNvGrpSpPr/>
            <p:nvPr/>
          </p:nvGrpSpPr>
          <p:grpSpPr>
            <a:xfrm>
              <a:off x="8245043" y="1183552"/>
              <a:ext cx="144000" cy="900000"/>
              <a:chOff x="8381461" y="1422131"/>
              <a:chExt cx="170484" cy="900000"/>
            </a:xfrm>
          </p:grpSpPr>
          <p:cxnSp>
            <p:nvCxnSpPr>
              <p:cNvPr id="100" name="Gerader Verbinder 5">
                <a:extLst>
                  <a:ext uri="{FF2B5EF4-FFF2-40B4-BE49-F238E27FC236}">
                    <a16:creationId xmlns:a16="http://schemas.microsoft.com/office/drawing/2014/main" id="{9255D774-17E2-48EC-80A4-C4623DB98456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r Verbinder 6">
                <a:extLst>
                  <a:ext uri="{FF2B5EF4-FFF2-40B4-BE49-F238E27FC236}">
                    <a16:creationId xmlns:a16="http://schemas.microsoft.com/office/drawing/2014/main" id="{97ED7100-B5BA-4B36-BA1B-2D60836EB997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9">
                <a:extLst>
                  <a:ext uri="{FF2B5EF4-FFF2-40B4-BE49-F238E27FC236}">
                    <a16:creationId xmlns:a16="http://schemas.microsoft.com/office/drawing/2014/main" id="{9437A24F-A821-4BD9-9592-B87B443BA507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">
                <a:extLst>
                  <a:ext uri="{FF2B5EF4-FFF2-40B4-BE49-F238E27FC236}">
                    <a16:creationId xmlns:a16="http://schemas.microsoft.com/office/drawing/2014/main" id="{BF9D579B-4073-4AB6-BC62-D24DDD2631EA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r Verbinder 12">
                <a:extLst>
                  <a:ext uri="{FF2B5EF4-FFF2-40B4-BE49-F238E27FC236}">
                    <a16:creationId xmlns:a16="http://schemas.microsoft.com/office/drawing/2014/main" id="{55D279B5-DA72-4474-ABBD-5901DFEC46FC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800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7A0A1360-091B-4F12-BE1F-0490458AAD45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20C54FAF-E982-43D6-8C78-2F54F8093A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pic>
        <p:nvPicPr>
          <p:cNvPr id="5" name="Grafik 18">
            <a:extLst>
              <a:ext uri="{FF2B5EF4-FFF2-40B4-BE49-F238E27FC236}">
                <a16:creationId xmlns:a16="http://schemas.microsoft.com/office/drawing/2014/main" id="{CE33C596-3209-4E2B-8B78-C90DD01A05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96A715C3-DEC4-405E-A23C-6433E3589749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36D3B90-FA3F-43F0-9C00-1C3C540EEA6C}"/>
              </a:ext>
            </a:extLst>
          </p:cNvPr>
          <p:cNvSpPr txBox="1"/>
          <p:nvPr/>
        </p:nvSpPr>
        <p:spPr>
          <a:xfrm>
            <a:off x="2856432" y="226958"/>
            <a:ext cx="4193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Spojné čočky - spojky</a:t>
            </a:r>
            <a:endParaRPr lang="de-DE" sz="3600" dirty="0"/>
          </a:p>
        </p:txBody>
      </p:sp>
      <p:grpSp>
        <p:nvGrpSpPr>
          <p:cNvPr id="259" name="Skupina 258">
            <a:extLst>
              <a:ext uri="{FF2B5EF4-FFF2-40B4-BE49-F238E27FC236}">
                <a16:creationId xmlns:a16="http://schemas.microsoft.com/office/drawing/2014/main" id="{7B654565-6C8B-4E4F-85B4-658EC9415C7A}"/>
              </a:ext>
            </a:extLst>
          </p:cNvPr>
          <p:cNvGrpSpPr/>
          <p:nvPr/>
        </p:nvGrpSpPr>
        <p:grpSpPr>
          <a:xfrm>
            <a:off x="4403705" y="859362"/>
            <a:ext cx="4132887" cy="939777"/>
            <a:chOff x="4385463" y="941289"/>
            <a:chExt cx="4132887" cy="939777"/>
          </a:xfrm>
        </p:grpSpPr>
        <p:cxnSp>
          <p:nvCxnSpPr>
            <p:cNvPr id="160" name="Přímá spojnice 159">
              <a:extLst>
                <a:ext uri="{FF2B5EF4-FFF2-40B4-BE49-F238E27FC236}">
                  <a16:creationId xmlns:a16="http://schemas.microsoft.com/office/drawing/2014/main" id="{69131D95-4847-469F-A543-257B707443E0}"/>
                </a:ext>
              </a:extLst>
            </p:cNvPr>
            <p:cNvCxnSpPr>
              <a:cxnSpLocks/>
            </p:cNvCxnSpPr>
            <p:nvPr/>
          </p:nvCxnSpPr>
          <p:spPr>
            <a:xfrm>
              <a:off x="4385463" y="1417413"/>
              <a:ext cx="4132887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Přímá spojnice se šipkou 161">
              <a:extLst>
                <a:ext uri="{FF2B5EF4-FFF2-40B4-BE49-F238E27FC236}">
                  <a16:creationId xmlns:a16="http://schemas.microsoft.com/office/drawing/2014/main" id="{E199E498-DDAE-4E59-87A4-16AA5BF7A2BE}"/>
                </a:ext>
              </a:extLst>
            </p:cNvPr>
            <p:cNvCxnSpPr>
              <a:cxnSpLocks/>
            </p:cNvCxnSpPr>
            <p:nvPr/>
          </p:nvCxnSpPr>
          <p:spPr>
            <a:xfrm>
              <a:off x="6670626" y="941289"/>
              <a:ext cx="0" cy="939777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Přímá spojnice 164">
              <a:extLst>
                <a:ext uri="{FF2B5EF4-FFF2-40B4-BE49-F238E27FC236}">
                  <a16:creationId xmlns:a16="http://schemas.microsoft.com/office/drawing/2014/main" id="{6EFFA0BE-4564-49F6-96C5-9570C18DEEC2}"/>
                </a:ext>
              </a:extLst>
            </p:cNvPr>
            <p:cNvCxnSpPr>
              <a:cxnSpLocks/>
            </p:cNvCxnSpPr>
            <p:nvPr/>
          </p:nvCxnSpPr>
          <p:spPr>
            <a:xfrm>
              <a:off x="5781599" y="96396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Přímá spojnice 167">
              <a:extLst>
                <a:ext uri="{FF2B5EF4-FFF2-40B4-BE49-F238E27FC236}">
                  <a16:creationId xmlns:a16="http://schemas.microsoft.com/office/drawing/2014/main" id="{B66A2B1F-0606-4178-9DC3-2156B1FAF657}"/>
                </a:ext>
              </a:extLst>
            </p:cNvPr>
            <p:cNvCxnSpPr>
              <a:cxnSpLocks/>
              <a:stCxn id="172" idx="0"/>
            </p:cNvCxnSpPr>
            <p:nvPr/>
          </p:nvCxnSpPr>
          <p:spPr>
            <a:xfrm>
              <a:off x="4497078" y="1038911"/>
              <a:ext cx="2162138" cy="63766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Přímá spojnice 168">
              <a:extLst>
                <a:ext uri="{FF2B5EF4-FFF2-40B4-BE49-F238E27FC236}">
                  <a16:creationId xmlns:a16="http://schemas.microsoft.com/office/drawing/2014/main" id="{DD5892B0-DF6D-455D-A931-54A2103FF3AA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>
              <a:off x="6664350" y="1038911"/>
              <a:ext cx="1502787" cy="63766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Přímá spojnice 169">
              <a:extLst>
                <a:ext uri="{FF2B5EF4-FFF2-40B4-BE49-F238E27FC236}">
                  <a16:creationId xmlns:a16="http://schemas.microsoft.com/office/drawing/2014/main" id="{C68E9BAC-2FE6-48A4-9C53-54F7762242DE}"/>
                </a:ext>
              </a:extLst>
            </p:cNvPr>
            <p:cNvCxnSpPr>
              <a:cxnSpLocks/>
              <a:stCxn id="172" idx="0"/>
              <a:endCxn id="171" idx="0"/>
            </p:cNvCxnSpPr>
            <p:nvPr/>
          </p:nvCxnSpPr>
          <p:spPr>
            <a:xfrm>
              <a:off x="4497078" y="1038911"/>
              <a:ext cx="3670059" cy="63766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Přímá spojnice 176">
              <a:extLst>
                <a:ext uri="{FF2B5EF4-FFF2-40B4-BE49-F238E27FC236}">
                  <a16:creationId xmlns:a16="http://schemas.microsoft.com/office/drawing/2014/main" id="{BD6AA5C7-BDD6-458D-B428-2B5E224EDCD3}"/>
                </a:ext>
              </a:extLst>
            </p:cNvPr>
            <p:cNvCxnSpPr>
              <a:cxnSpLocks/>
              <a:endCxn id="171" idx="0"/>
            </p:cNvCxnSpPr>
            <p:nvPr/>
          </p:nvCxnSpPr>
          <p:spPr>
            <a:xfrm flipV="1">
              <a:off x="6633808" y="1676571"/>
              <a:ext cx="1533329" cy="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Šipka: nahoru 170">
              <a:extLst>
                <a:ext uri="{FF2B5EF4-FFF2-40B4-BE49-F238E27FC236}">
                  <a16:creationId xmlns:a16="http://schemas.microsoft.com/office/drawing/2014/main" id="{28E4A17C-D425-4CF9-9D80-D38512D83BFE}"/>
                </a:ext>
              </a:extLst>
            </p:cNvPr>
            <p:cNvSpPr/>
            <p:nvPr/>
          </p:nvSpPr>
          <p:spPr>
            <a:xfrm flipV="1">
              <a:off x="8136537" y="1417412"/>
              <a:ext cx="61200" cy="259159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1" name="Přímá spojnice 160">
              <a:extLst>
                <a:ext uri="{FF2B5EF4-FFF2-40B4-BE49-F238E27FC236}">
                  <a16:creationId xmlns:a16="http://schemas.microsoft.com/office/drawing/2014/main" id="{152D5E12-75B9-40A3-8C4A-65E736504F5E}"/>
                </a:ext>
              </a:extLst>
            </p:cNvPr>
            <p:cNvCxnSpPr>
              <a:cxnSpLocks/>
              <a:stCxn id="172" idx="0"/>
            </p:cNvCxnSpPr>
            <p:nvPr/>
          </p:nvCxnSpPr>
          <p:spPr>
            <a:xfrm>
              <a:off x="4497078" y="1038911"/>
              <a:ext cx="217354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Šipka: nahoru 171">
              <a:extLst>
                <a:ext uri="{FF2B5EF4-FFF2-40B4-BE49-F238E27FC236}">
                  <a16:creationId xmlns:a16="http://schemas.microsoft.com/office/drawing/2014/main" id="{5B1F7E59-2C70-4103-B116-EF460C8BB404}"/>
                </a:ext>
              </a:extLst>
            </p:cNvPr>
            <p:cNvSpPr/>
            <p:nvPr/>
          </p:nvSpPr>
          <p:spPr>
            <a:xfrm>
              <a:off x="4443078" y="1038911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6" name="Přímá spojnice 255">
              <a:extLst>
                <a:ext uri="{FF2B5EF4-FFF2-40B4-BE49-F238E27FC236}">
                  <a16:creationId xmlns:a16="http://schemas.microsoft.com/office/drawing/2014/main" id="{CA88435F-CB11-4892-9CF6-E1F943766000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65" y="96396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Přímá spojnice 256">
              <a:extLst>
                <a:ext uri="{FF2B5EF4-FFF2-40B4-BE49-F238E27FC236}">
                  <a16:creationId xmlns:a16="http://schemas.microsoft.com/office/drawing/2014/main" id="{5384284B-6C39-411F-B345-2438B5E7315E}"/>
                </a:ext>
              </a:extLst>
            </p:cNvPr>
            <p:cNvCxnSpPr>
              <a:cxnSpLocks/>
            </p:cNvCxnSpPr>
            <p:nvPr/>
          </p:nvCxnSpPr>
          <p:spPr>
            <a:xfrm>
              <a:off x="7559891" y="94891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Přímá spojnice 257">
              <a:extLst>
                <a:ext uri="{FF2B5EF4-FFF2-40B4-BE49-F238E27FC236}">
                  <a16:creationId xmlns:a16="http://schemas.microsoft.com/office/drawing/2014/main" id="{1D6578E3-E138-4EB2-A22B-B95A5E8DB617}"/>
                </a:ext>
              </a:extLst>
            </p:cNvPr>
            <p:cNvCxnSpPr>
              <a:cxnSpLocks/>
            </p:cNvCxnSpPr>
            <p:nvPr/>
          </p:nvCxnSpPr>
          <p:spPr>
            <a:xfrm>
              <a:off x="8486340" y="94891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Skupina 271">
            <a:extLst>
              <a:ext uri="{FF2B5EF4-FFF2-40B4-BE49-F238E27FC236}">
                <a16:creationId xmlns:a16="http://schemas.microsoft.com/office/drawing/2014/main" id="{7E315D19-39F2-49F9-8D62-40B80C30E076}"/>
              </a:ext>
            </a:extLst>
          </p:cNvPr>
          <p:cNvGrpSpPr/>
          <p:nvPr/>
        </p:nvGrpSpPr>
        <p:grpSpPr>
          <a:xfrm>
            <a:off x="4403705" y="1864918"/>
            <a:ext cx="4132887" cy="939777"/>
            <a:chOff x="4385462" y="2265206"/>
            <a:chExt cx="4132887" cy="939777"/>
          </a:xfrm>
        </p:grpSpPr>
        <p:cxnSp>
          <p:nvCxnSpPr>
            <p:cNvPr id="123" name="Přímá spojnice 122">
              <a:extLst>
                <a:ext uri="{FF2B5EF4-FFF2-40B4-BE49-F238E27FC236}">
                  <a16:creationId xmlns:a16="http://schemas.microsoft.com/office/drawing/2014/main" id="{D7AE1FE3-9E65-4BAC-9D9E-F7A5E17A6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5462" y="2735286"/>
              <a:ext cx="4132887" cy="6245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Přímá spojnice se šipkou 259">
              <a:extLst>
                <a:ext uri="{FF2B5EF4-FFF2-40B4-BE49-F238E27FC236}">
                  <a16:creationId xmlns:a16="http://schemas.microsoft.com/office/drawing/2014/main" id="{1D010001-33E6-4120-9FDF-D82090F72AF4}"/>
                </a:ext>
              </a:extLst>
            </p:cNvPr>
            <p:cNvCxnSpPr>
              <a:cxnSpLocks/>
            </p:cNvCxnSpPr>
            <p:nvPr/>
          </p:nvCxnSpPr>
          <p:spPr>
            <a:xfrm>
              <a:off x="6670625" y="2265206"/>
              <a:ext cx="0" cy="939777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Přímá spojnice 260">
              <a:extLst>
                <a:ext uri="{FF2B5EF4-FFF2-40B4-BE49-F238E27FC236}">
                  <a16:creationId xmlns:a16="http://schemas.microsoft.com/office/drawing/2014/main" id="{4C30BF96-040F-4282-A623-7917ED5D0A74}"/>
                </a:ext>
              </a:extLst>
            </p:cNvPr>
            <p:cNvCxnSpPr>
              <a:cxnSpLocks/>
            </p:cNvCxnSpPr>
            <p:nvPr/>
          </p:nvCxnSpPr>
          <p:spPr>
            <a:xfrm>
              <a:off x="5781598" y="2287884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Přímá spojnice 261">
              <a:extLst>
                <a:ext uri="{FF2B5EF4-FFF2-40B4-BE49-F238E27FC236}">
                  <a16:creationId xmlns:a16="http://schemas.microsoft.com/office/drawing/2014/main" id="{DD262A42-7BD8-475D-A4D4-E71682243B6A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64" y="2287884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Přímá spojnice 262">
              <a:extLst>
                <a:ext uri="{FF2B5EF4-FFF2-40B4-BE49-F238E27FC236}">
                  <a16:creationId xmlns:a16="http://schemas.microsoft.com/office/drawing/2014/main" id="{5A8A0DD7-6341-4B7F-807A-1F43188F9101}"/>
                </a:ext>
              </a:extLst>
            </p:cNvPr>
            <p:cNvCxnSpPr>
              <a:cxnSpLocks/>
            </p:cNvCxnSpPr>
            <p:nvPr/>
          </p:nvCxnSpPr>
          <p:spPr>
            <a:xfrm>
              <a:off x="7559890" y="2272828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Přímá spojnice 263">
              <a:extLst>
                <a:ext uri="{FF2B5EF4-FFF2-40B4-BE49-F238E27FC236}">
                  <a16:creationId xmlns:a16="http://schemas.microsoft.com/office/drawing/2014/main" id="{2152411E-5719-4B3B-ABE5-944C2A7EEA70}"/>
                </a:ext>
              </a:extLst>
            </p:cNvPr>
            <p:cNvCxnSpPr>
              <a:cxnSpLocks/>
            </p:cNvCxnSpPr>
            <p:nvPr/>
          </p:nvCxnSpPr>
          <p:spPr>
            <a:xfrm>
              <a:off x="8486339" y="2272828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Přímá spojnice 123">
              <a:extLst>
                <a:ext uri="{FF2B5EF4-FFF2-40B4-BE49-F238E27FC236}">
                  <a16:creationId xmlns:a16="http://schemas.microsoft.com/office/drawing/2014/main" id="{3CF7F575-67F2-41C1-BB9B-0EA2FACE2003}"/>
                </a:ext>
              </a:extLst>
            </p:cNvPr>
            <p:cNvCxnSpPr>
              <a:cxnSpLocks/>
              <a:stCxn id="135" idx="0"/>
            </p:cNvCxnSpPr>
            <p:nvPr/>
          </p:nvCxnSpPr>
          <p:spPr>
            <a:xfrm flipV="1">
              <a:off x="4860355" y="2368002"/>
              <a:ext cx="1803994" cy="728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Přímá spojnice 129">
              <a:extLst>
                <a:ext uri="{FF2B5EF4-FFF2-40B4-BE49-F238E27FC236}">
                  <a16:creationId xmlns:a16="http://schemas.microsoft.com/office/drawing/2014/main" id="{107D538C-DAE3-407E-9B36-8811EA46B730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>
              <a:off x="6655433" y="3118004"/>
              <a:ext cx="1808916" cy="203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Přímá spojnice 130">
              <a:extLst>
                <a:ext uri="{FF2B5EF4-FFF2-40B4-BE49-F238E27FC236}">
                  <a16:creationId xmlns:a16="http://schemas.microsoft.com/office/drawing/2014/main" id="{C6A0DC35-5429-49EF-9B2F-FBCF599D6C17}"/>
                </a:ext>
              </a:extLst>
            </p:cNvPr>
            <p:cNvCxnSpPr>
              <a:cxnSpLocks/>
              <a:stCxn id="135" idx="0"/>
            </p:cNvCxnSpPr>
            <p:nvPr/>
          </p:nvCxnSpPr>
          <p:spPr>
            <a:xfrm>
              <a:off x="4860355" y="2375286"/>
              <a:ext cx="1810270" cy="74168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Přímá spojnice 131">
              <a:extLst>
                <a:ext uri="{FF2B5EF4-FFF2-40B4-BE49-F238E27FC236}">
                  <a16:creationId xmlns:a16="http://schemas.microsoft.com/office/drawing/2014/main" id="{767839F0-EE2B-4D94-8239-C5261E89F1FE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>
              <a:off x="6655433" y="2364938"/>
              <a:ext cx="1808916" cy="75509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Přímá spojnice 132">
              <a:extLst>
                <a:ext uri="{FF2B5EF4-FFF2-40B4-BE49-F238E27FC236}">
                  <a16:creationId xmlns:a16="http://schemas.microsoft.com/office/drawing/2014/main" id="{6AE64264-1B96-411B-A37B-08453C3D7AA1}"/>
                </a:ext>
              </a:extLst>
            </p:cNvPr>
            <p:cNvCxnSpPr>
              <a:cxnSpLocks/>
              <a:stCxn id="135" idx="0"/>
              <a:endCxn id="134" idx="0"/>
            </p:cNvCxnSpPr>
            <p:nvPr/>
          </p:nvCxnSpPr>
          <p:spPr>
            <a:xfrm>
              <a:off x="4860355" y="2375286"/>
              <a:ext cx="3603994" cy="74474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Šipka: nahoru 133">
              <a:extLst>
                <a:ext uri="{FF2B5EF4-FFF2-40B4-BE49-F238E27FC236}">
                  <a16:creationId xmlns:a16="http://schemas.microsoft.com/office/drawing/2014/main" id="{9662C03D-79D4-4457-8B88-DA4C801DB7DF}"/>
                </a:ext>
              </a:extLst>
            </p:cNvPr>
            <p:cNvSpPr/>
            <p:nvPr/>
          </p:nvSpPr>
          <p:spPr>
            <a:xfrm flipV="1">
              <a:off x="8410349" y="2760034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Šipka: nahoru 134">
              <a:extLst>
                <a:ext uri="{FF2B5EF4-FFF2-40B4-BE49-F238E27FC236}">
                  <a16:creationId xmlns:a16="http://schemas.microsoft.com/office/drawing/2014/main" id="{48053D1F-9F0F-44A7-9E01-7EE1AC0A7BF6}"/>
                </a:ext>
              </a:extLst>
            </p:cNvPr>
            <p:cNvSpPr/>
            <p:nvPr/>
          </p:nvSpPr>
          <p:spPr>
            <a:xfrm>
              <a:off x="4806355" y="2375286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1" name="Skupina 270">
            <a:extLst>
              <a:ext uri="{FF2B5EF4-FFF2-40B4-BE49-F238E27FC236}">
                <a16:creationId xmlns:a16="http://schemas.microsoft.com/office/drawing/2014/main" id="{0E4FFE11-670A-4986-ADE2-E729498F2D2B}"/>
              </a:ext>
            </a:extLst>
          </p:cNvPr>
          <p:cNvGrpSpPr/>
          <p:nvPr/>
        </p:nvGrpSpPr>
        <p:grpSpPr>
          <a:xfrm>
            <a:off x="4403705" y="2860409"/>
            <a:ext cx="4972322" cy="1554087"/>
            <a:chOff x="4385462" y="3437650"/>
            <a:chExt cx="4972322" cy="1554087"/>
          </a:xfrm>
        </p:grpSpPr>
        <p:cxnSp>
          <p:nvCxnSpPr>
            <p:cNvPr id="89" name="Přímá spojnice 88">
              <a:extLst>
                <a:ext uri="{FF2B5EF4-FFF2-40B4-BE49-F238E27FC236}">
                  <a16:creationId xmlns:a16="http://schemas.microsoft.com/office/drawing/2014/main" id="{CC562107-169E-469E-A88E-FBB596D9251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462" y="4250171"/>
              <a:ext cx="4972322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Přímá spojnice se šipkou 89">
              <a:extLst>
                <a:ext uri="{FF2B5EF4-FFF2-40B4-BE49-F238E27FC236}">
                  <a16:creationId xmlns:a16="http://schemas.microsoft.com/office/drawing/2014/main" id="{4D464A1D-E5E4-4612-9E6A-797D966DBC32}"/>
                </a:ext>
              </a:extLst>
            </p:cNvPr>
            <p:cNvCxnSpPr>
              <a:cxnSpLocks/>
            </p:cNvCxnSpPr>
            <p:nvPr/>
          </p:nvCxnSpPr>
          <p:spPr>
            <a:xfrm>
              <a:off x="6664349" y="3437650"/>
              <a:ext cx="0" cy="1554087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Přímá spojnice 266">
              <a:extLst>
                <a:ext uri="{FF2B5EF4-FFF2-40B4-BE49-F238E27FC236}">
                  <a16:creationId xmlns:a16="http://schemas.microsoft.com/office/drawing/2014/main" id="{060D92AE-C829-44AE-9B61-45CF4BBFB313}"/>
                </a:ext>
              </a:extLst>
            </p:cNvPr>
            <p:cNvCxnSpPr>
              <a:cxnSpLocks/>
            </p:cNvCxnSpPr>
            <p:nvPr/>
          </p:nvCxnSpPr>
          <p:spPr>
            <a:xfrm>
              <a:off x="7550786" y="3785115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Přímá spojnice 267">
              <a:extLst>
                <a:ext uri="{FF2B5EF4-FFF2-40B4-BE49-F238E27FC236}">
                  <a16:creationId xmlns:a16="http://schemas.microsoft.com/office/drawing/2014/main" id="{A9D9202B-6FDE-4959-B526-EA9789713D74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35" y="3785115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Přímá spojnice 268">
              <a:extLst>
                <a:ext uri="{FF2B5EF4-FFF2-40B4-BE49-F238E27FC236}">
                  <a16:creationId xmlns:a16="http://schemas.microsoft.com/office/drawing/2014/main" id="{6B1FC4FF-03C1-4A4F-A020-07BD451F4114}"/>
                </a:ext>
              </a:extLst>
            </p:cNvPr>
            <p:cNvCxnSpPr>
              <a:cxnSpLocks/>
            </p:cNvCxnSpPr>
            <p:nvPr/>
          </p:nvCxnSpPr>
          <p:spPr>
            <a:xfrm>
              <a:off x="5781598" y="380017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Přímá spojnice 269">
              <a:extLst>
                <a:ext uri="{FF2B5EF4-FFF2-40B4-BE49-F238E27FC236}">
                  <a16:creationId xmlns:a16="http://schemas.microsoft.com/office/drawing/2014/main" id="{1264B0E5-363C-46E8-8C2D-BBFA6CED8813}"/>
                </a:ext>
              </a:extLst>
            </p:cNvPr>
            <p:cNvCxnSpPr>
              <a:cxnSpLocks/>
            </p:cNvCxnSpPr>
            <p:nvPr/>
          </p:nvCxnSpPr>
          <p:spPr>
            <a:xfrm>
              <a:off x="4860564" y="380017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Přímá spojnice 90">
              <a:extLst>
                <a:ext uri="{FF2B5EF4-FFF2-40B4-BE49-F238E27FC236}">
                  <a16:creationId xmlns:a16="http://schemas.microsoft.com/office/drawing/2014/main" id="{E38BC500-2A16-4000-8CF3-001F57857887}"/>
                </a:ext>
              </a:extLst>
            </p:cNvPr>
            <p:cNvCxnSpPr>
              <a:cxnSpLocks/>
            </p:cNvCxnSpPr>
            <p:nvPr/>
          </p:nvCxnSpPr>
          <p:spPr>
            <a:xfrm>
              <a:off x="5285461" y="3876641"/>
              <a:ext cx="137888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nice 103">
              <a:extLst>
                <a:ext uri="{FF2B5EF4-FFF2-40B4-BE49-F238E27FC236}">
                  <a16:creationId xmlns:a16="http://schemas.microsoft.com/office/drawing/2014/main" id="{4D311D08-F037-48B7-BDA1-0541E00EE9EC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 flipV="1">
              <a:off x="6667977" y="4948360"/>
              <a:ext cx="2590807" cy="805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římá spojnice 104">
              <a:extLst>
                <a:ext uri="{FF2B5EF4-FFF2-40B4-BE49-F238E27FC236}">
                  <a16:creationId xmlns:a16="http://schemas.microsoft.com/office/drawing/2014/main" id="{D013DCC2-1C0B-420A-BFC6-FB8ADCE3894A}"/>
                </a:ext>
              </a:extLst>
            </p:cNvPr>
            <p:cNvCxnSpPr>
              <a:cxnSpLocks/>
            </p:cNvCxnSpPr>
            <p:nvPr/>
          </p:nvCxnSpPr>
          <p:spPr>
            <a:xfrm>
              <a:off x="5285461" y="3880605"/>
              <a:ext cx="1378887" cy="107581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římá spojnice 107">
              <a:extLst>
                <a:ext uri="{FF2B5EF4-FFF2-40B4-BE49-F238E27FC236}">
                  <a16:creationId xmlns:a16="http://schemas.microsoft.com/office/drawing/2014/main" id="{2041915D-D855-4147-9B14-F5D2A9BDF06C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6658073" y="3869138"/>
              <a:ext cx="2600711" cy="107922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římá spojnice 111">
              <a:extLst>
                <a:ext uri="{FF2B5EF4-FFF2-40B4-BE49-F238E27FC236}">
                  <a16:creationId xmlns:a16="http://schemas.microsoft.com/office/drawing/2014/main" id="{7DB1E558-7DB8-4DB9-A6DF-09AAD0345285}"/>
                </a:ext>
              </a:extLst>
            </p:cNvPr>
            <p:cNvCxnSpPr>
              <a:cxnSpLocks/>
              <a:endCxn id="114" idx="0"/>
            </p:cNvCxnSpPr>
            <p:nvPr/>
          </p:nvCxnSpPr>
          <p:spPr>
            <a:xfrm>
              <a:off x="5305444" y="3883614"/>
              <a:ext cx="3953340" cy="106474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Šipka: nahoru 113">
              <a:extLst>
                <a:ext uri="{FF2B5EF4-FFF2-40B4-BE49-F238E27FC236}">
                  <a16:creationId xmlns:a16="http://schemas.microsoft.com/office/drawing/2014/main" id="{9828D819-9EF0-49F8-A47D-9271DC923C69}"/>
                </a:ext>
              </a:extLst>
            </p:cNvPr>
            <p:cNvSpPr/>
            <p:nvPr/>
          </p:nvSpPr>
          <p:spPr>
            <a:xfrm flipV="1">
              <a:off x="9159784" y="4259424"/>
              <a:ext cx="198000" cy="688936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Šipka: nahoru 96">
              <a:extLst>
                <a:ext uri="{FF2B5EF4-FFF2-40B4-BE49-F238E27FC236}">
                  <a16:creationId xmlns:a16="http://schemas.microsoft.com/office/drawing/2014/main" id="{0BE51140-B7A7-4D62-9099-CCB06402752C}"/>
                </a:ext>
              </a:extLst>
            </p:cNvPr>
            <p:cNvSpPr/>
            <p:nvPr/>
          </p:nvSpPr>
          <p:spPr>
            <a:xfrm>
              <a:off x="5231461" y="3876641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9" name="Skupina 278">
            <a:extLst>
              <a:ext uri="{FF2B5EF4-FFF2-40B4-BE49-F238E27FC236}">
                <a16:creationId xmlns:a16="http://schemas.microsoft.com/office/drawing/2014/main" id="{11A220F6-0B47-4640-A8B7-2649107ECDB5}"/>
              </a:ext>
            </a:extLst>
          </p:cNvPr>
          <p:cNvGrpSpPr/>
          <p:nvPr/>
        </p:nvGrpSpPr>
        <p:grpSpPr>
          <a:xfrm>
            <a:off x="4407399" y="4470210"/>
            <a:ext cx="4097183" cy="2016000"/>
            <a:chOff x="997239" y="4079143"/>
            <a:chExt cx="4097183" cy="2016000"/>
          </a:xfrm>
        </p:grpSpPr>
        <p:cxnSp>
          <p:nvCxnSpPr>
            <p:cNvPr id="186" name="Přímá spojnice 185">
              <a:extLst>
                <a:ext uri="{FF2B5EF4-FFF2-40B4-BE49-F238E27FC236}">
                  <a16:creationId xmlns:a16="http://schemas.microsoft.com/office/drawing/2014/main" id="{C431B832-CCD4-4B7F-ABBA-92287809F8BB}"/>
                </a:ext>
              </a:extLst>
            </p:cNvPr>
            <p:cNvCxnSpPr>
              <a:cxnSpLocks/>
            </p:cNvCxnSpPr>
            <p:nvPr/>
          </p:nvCxnSpPr>
          <p:spPr>
            <a:xfrm>
              <a:off x="997239" y="5087143"/>
              <a:ext cx="4097183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Přímá spojnice se šipkou 186">
              <a:extLst>
                <a:ext uri="{FF2B5EF4-FFF2-40B4-BE49-F238E27FC236}">
                  <a16:creationId xmlns:a16="http://schemas.microsoft.com/office/drawing/2014/main" id="{EB2CEFE0-6082-43D0-B126-4C61C65FF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5931" y="4079143"/>
              <a:ext cx="196" cy="2016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Přímá spojnice 191">
              <a:extLst>
                <a:ext uri="{FF2B5EF4-FFF2-40B4-BE49-F238E27FC236}">
                  <a16:creationId xmlns:a16="http://schemas.microsoft.com/office/drawing/2014/main" id="{14675007-5A77-45D3-B22A-E383403168E0}"/>
                </a:ext>
              </a:extLst>
            </p:cNvPr>
            <p:cNvCxnSpPr>
              <a:cxnSpLocks/>
            </p:cNvCxnSpPr>
            <p:nvPr/>
          </p:nvCxnSpPr>
          <p:spPr>
            <a:xfrm>
              <a:off x="3268480" y="4708640"/>
              <a:ext cx="1663812" cy="689967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Přímá spojnice 195">
              <a:extLst>
                <a:ext uri="{FF2B5EF4-FFF2-40B4-BE49-F238E27FC236}">
                  <a16:creationId xmlns:a16="http://schemas.microsoft.com/office/drawing/2014/main" id="{8581C72A-65D5-4DA7-BC17-28E7532EB36A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>
              <a:off x="2741352" y="4708640"/>
              <a:ext cx="53477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Přímá spojnice 204">
              <a:extLst>
                <a:ext uri="{FF2B5EF4-FFF2-40B4-BE49-F238E27FC236}">
                  <a16:creationId xmlns:a16="http://schemas.microsoft.com/office/drawing/2014/main" id="{848A2401-21BE-4C55-AD8E-14FE6FEA29D6}"/>
                </a:ext>
              </a:extLst>
            </p:cNvPr>
            <p:cNvCxnSpPr>
              <a:cxnSpLocks/>
            </p:cNvCxnSpPr>
            <p:nvPr/>
          </p:nvCxnSpPr>
          <p:spPr>
            <a:xfrm>
              <a:off x="2741352" y="4712659"/>
              <a:ext cx="1290942" cy="92445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Přímá spojnice 206">
              <a:extLst>
                <a:ext uri="{FF2B5EF4-FFF2-40B4-BE49-F238E27FC236}">
                  <a16:creationId xmlns:a16="http://schemas.microsoft.com/office/drawing/2014/main" id="{17EF70CC-5301-4070-AD0E-155B029D1851}"/>
                </a:ext>
              </a:extLst>
            </p:cNvPr>
            <p:cNvCxnSpPr>
              <a:cxnSpLocks/>
              <a:stCxn id="209" idx="0"/>
            </p:cNvCxnSpPr>
            <p:nvPr/>
          </p:nvCxnSpPr>
          <p:spPr>
            <a:xfrm>
              <a:off x="1921387" y="4136142"/>
              <a:ext cx="816337" cy="57659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Přímá spojnice 207">
              <a:extLst>
                <a:ext uri="{FF2B5EF4-FFF2-40B4-BE49-F238E27FC236}">
                  <a16:creationId xmlns:a16="http://schemas.microsoft.com/office/drawing/2014/main" id="{2EB48FB5-722E-49E0-AE1E-1AFD6AFD8B28}"/>
                </a:ext>
              </a:extLst>
            </p:cNvPr>
            <p:cNvCxnSpPr>
              <a:cxnSpLocks/>
              <a:stCxn id="209" idx="0"/>
            </p:cNvCxnSpPr>
            <p:nvPr/>
          </p:nvCxnSpPr>
          <p:spPr>
            <a:xfrm>
              <a:off x="1921387" y="4136142"/>
              <a:ext cx="1350917" cy="58061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Šipka: nahoru 208">
              <a:extLst>
                <a:ext uri="{FF2B5EF4-FFF2-40B4-BE49-F238E27FC236}">
                  <a16:creationId xmlns:a16="http://schemas.microsoft.com/office/drawing/2014/main" id="{59022965-98DA-4A07-89B0-2AB6FE03D856}"/>
                </a:ext>
              </a:extLst>
            </p:cNvPr>
            <p:cNvSpPr/>
            <p:nvPr/>
          </p:nvSpPr>
          <p:spPr>
            <a:xfrm>
              <a:off x="1780987" y="4136142"/>
              <a:ext cx="280800" cy="941749"/>
            </a:xfrm>
            <a:prstGeom prst="upArrow">
              <a:avLst>
                <a:gd name="adj1" fmla="val 50000"/>
                <a:gd name="adj2" fmla="val 97239"/>
              </a:avLst>
            </a:prstGeom>
            <a:pattFill prst="lgCheck">
              <a:fgClr>
                <a:schemeClr val="bg1"/>
              </a:fgClr>
              <a:bgClr>
                <a:srgbClr val="73BD00"/>
              </a:bgClr>
            </a:pattFill>
            <a:ln>
              <a:solidFill>
                <a:srgbClr val="00A07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2" name="Přímá spojnice 211">
              <a:extLst>
                <a:ext uri="{FF2B5EF4-FFF2-40B4-BE49-F238E27FC236}">
                  <a16:creationId xmlns:a16="http://schemas.microsoft.com/office/drawing/2014/main" id="{1A80CA81-BC82-4204-8AD3-6EB13243BDC7}"/>
                </a:ext>
              </a:extLst>
            </p:cNvPr>
            <p:cNvCxnSpPr>
              <a:cxnSpLocks/>
              <a:stCxn id="209" idx="0"/>
            </p:cNvCxnSpPr>
            <p:nvPr/>
          </p:nvCxnSpPr>
          <p:spPr>
            <a:xfrm>
              <a:off x="1921387" y="4136142"/>
              <a:ext cx="134709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Přímá spojnice 214">
              <a:extLst>
                <a:ext uri="{FF2B5EF4-FFF2-40B4-BE49-F238E27FC236}">
                  <a16:creationId xmlns:a16="http://schemas.microsoft.com/office/drawing/2014/main" id="{DCE48C14-6CC1-4B9D-998B-A3D60F202538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V="1">
              <a:off x="2741352" y="4140162"/>
              <a:ext cx="530952" cy="5684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Šipka: nahoru 196">
              <a:extLst>
                <a:ext uri="{FF2B5EF4-FFF2-40B4-BE49-F238E27FC236}">
                  <a16:creationId xmlns:a16="http://schemas.microsoft.com/office/drawing/2014/main" id="{A0916E62-F24D-4D31-8477-01F957A71BD8}"/>
                </a:ext>
              </a:extLst>
            </p:cNvPr>
            <p:cNvSpPr/>
            <p:nvPr/>
          </p:nvSpPr>
          <p:spPr>
            <a:xfrm>
              <a:off x="2687352" y="4708640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2" name="Přímá spojnice 221">
              <a:extLst>
                <a:ext uri="{FF2B5EF4-FFF2-40B4-BE49-F238E27FC236}">
                  <a16:creationId xmlns:a16="http://schemas.microsoft.com/office/drawing/2014/main" id="{B00D0962-64F6-45B8-B530-AD4895E7A5FA}"/>
                </a:ext>
              </a:extLst>
            </p:cNvPr>
            <p:cNvCxnSpPr>
              <a:cxnSpLocks/>
            </p:cNvCxnSpPr>
            <p:nvPr/>
          </p:nvCxnSpPr>
          <p:spPr>
            <a:xfrm>
              <a:off x="3268480" y="4136142"/>
              <a:ext cx="134709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Přímá spojnice 223">
              <a:extLst>
                <a:ext uri="{FF2B5EF4-FFF2-40B4-BE49-F238E27FC236}">
                  <a16:creationId xmlns:a16="http://schemas.microsoft.com/office/drawing/2014/main" id="{2B9E0EB6-920B-4447-AC03-25359F5A8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6126" y="4708640"/>
              <a:ext cx="365225" cy="37850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Přímá spojnice 272">
              <a:extLst>
                <a:ext uri="{FF2B5EF4-FFF2-40B4-BE49-F238E27FC236}">
                  <a16:creationId xmlns:a16="http://schemas.microsoft.com/office/drawing/2014/main" id="{B9219B58-D29D-4732-AB79-43EFB35AB86B}"/>
                </a:ext>
              </a:extLst>
            </p:cNvPr>
            <p:cNvCxnSpPr>
              <a:cxnSpLocks/>
            </p:cNvCxnSpPr>
            <p:nvPr/>
          </p:nvCxnSpPr>
          <p:spPr>
            <a:xfrm>
              <a:off x="4145314" y="462208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Přímá spojnice 273">
              <a:extLst>
                <a:ext uri="{FF2B5EF4-FFF2-40B4-BE49-F238E27FC236}">
                  <a16:creationId xmlns:a16="http://schemas.microsoft.com/office/drawing/2014/main" id="{59924C11-1691-4174-BA57-7EBB22516C84}"/>
                </a:ext>
              </a:extLst>
            </p:cNvPr>
            <p:cNvCxnSpPr>
              <a:cxnSpLocks/>
            </p:cNvCxnSpPr>
            <p:nvPr/>
          </p:nvCxnSpPr>
          <p:spPr>
            <a:xfrm>
              <a:off x="5071763" y="462208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Přímá spojnice 274">
              <a:extLst>
                <a:ext uri="{FF2B5EF4-FFF2-40B4-BE49-F238E27FC236}">
                  <a16:creationId xmlns:a16="http://schemas.microsoft.com/office/drawing/2014/main" id="{D9B2F09F-3576-40EA-AFBF-042E6819AB9F}"/>
                </a:ext>
              </a:extLst>
            </p:cNvPr>
            <p:cNvCxnSpPr>
              <a:cxnSpLocks/>
            </p:cNvCxnSpPr>
            <p:nvPr/>
          </p:nvCxnSpPr>
          <p:spPr>
            <a:xfrm>
              <a:off x="2376126" y="463714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Přímá spojnice 275">
              <a:extLst>
                <a:ext uri="{FF2B5EF4-FFF2-40B4-BE49-F238E27FC236}">
                  <a16:creationId xmlns:a16="http://schemas.microsoft.com/office/drawing/2014/main" id="{4B370968-7716-4C0F-8DFA-CCD2049CB0A1}"/>
                </a:ext>
              </a:extLst>
            </p:cNvPr>
            <p:cNvCxnSpPr>
              <a:cxnSpLocks/>
            </p:cNvCxnSpPr>
            <p:nvPr/>
          </p:nvCxnSpPr>
          <p:spPr>
            <a:xfrm>
              <a:off x="1455092" y="463714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Skupina 283">
            <a:extLst>
              <a:ext uri="{FF2B5EF4-FFF2-40B4-BE49-F238E27FC236}">
                <a16:creationId xmlns:a16="http://schemas.microsoft.com/office/drawing/2014/main" id="{1289DF9C-869F-499D-85D3-174055CCB407}"/>
              </a:ext>
            </a:extLst>
          </p:cNvPr>
          <p:cNvGrpSpPr/>
          <p:nvPr/>
        </p:nvGrpSpPr>
        <p:grpSpPr>
          <a:xfrm>
            <a:off x="212434" y="925353"/>
            <a:ext cx="3844443" cy="2138231"/>
            <a:chOff x="212434" y="1040647"/>
            <a:chExt cx="3844443" cy="2138231"/>
          </a:xfrm>
        </p:grpSpPr>
        <p:grpSp>
          <p:nvGrpSpPr>
            <p:cNvPr id="86" name="Skupina 85">
              <a:extLst>
                <a:ext uri="{FF2B5EF4-FFF2-40B4-BE49-F238E27FC236}">
                  <a16:creationId xmlns:a16="http://schemas.microsoft.com/office/drawing/2014/main" id="{6B30A520-6CC5-488F-912D-5F5EABDFE0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2434" y="1040647"/>
              <a:ext cx="3844443" cy="2138231"/>
              <a:chOff x="249876" y="870398"/>
              <a:chExt cx="3844443" cy="2138231"/>
            </a:xfrm>
          </p:grpSpPr>
          <p:sp>
            <p:nvSpPr>
              <p:cNvPr id="21" name="Levá složená závorka 20">
                <a:extLst>
                  <a:ext uri="{FF2B5EF4-FFF2-40B4-BE49-F238E27FC236}">
                    <a16:creationId xmlns:a16="http://schemas.microsoft.com/office/drawing/2014/main" id="{725D812E-3BDA-43F6-A37A-5872604C6F59}"/>
                  </a:ext>
                </a:extLst>
              </p:cNvPr>
              <p:cNvSpPr/>
              <p:nvPr/>
            </p:nvSpPr>
            <p:spPr>
              <a:xfrm rot="16200000">
                <a:off x="2370799" y="1569340"/>
                <a:ext cx="241100" cy="1800000"/>
              </a:xfrm>
              <a:prstGeom prst="leftBrace">
                <a:avLst>
                  <a:gd name="adj1" fmla="val 53910"/>
                  <a:gd name="adj2" fmla="val 50000"/>
                </a:avLst>
              </a:prstGeom>
              <a:ln w="28575">
                <a:solidFill>
                  <a:srgbClr val="00357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63E36893-35AD-4716-BF17-3F690D453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739761"/>
                <a:ext cx="3494386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se šipkou 13">
                <a:extLst>
                  <a:ext uri="{FF2B5EF4-FFF2-40B4-BE49-F238E27FC236}">
                    <a16:creationId xmlns:a16="http://schemas.microsoft.com/office/drawing/2014/main" id="{896EB4B9-B0C2-4779-BBD7-1DA300C899F6}"/>
                  </a:ext>
                </a:extLst>
              </p:cNvPr>
              <p:cNvCxnSpPr/>
              <p:nvPr/>
            </p:nvCxnSpPr>
            <p:spPr>
              <a:xfrm>
                <a:off x="1591349" y="1109761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676CE5DD-5220-4F15-A31D-D67C7DB9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428501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Přímá spojnice 16">
                <a:extLst>
                  <a:ext uri="{FF2B5EF4-FFF2-40B4-BE49-F238E27FC236}">
                    <a16:creationId xmlns:a16="http://schemas.microsoft.com/office/drawing/2014/main" id="{880F6A0F-92A5-4D34-9F48-F4CEF35E8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588750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Přímá spojnice 17">
                <a:extLst>
                  <a:ext uri="{FF2B5EF4-FFF2-40B4-BE49-F238E27FC236}">
                    <a16:creationId xmlns:a16="http://schemas.microsoft.com/office/drawing/2014/main" id="{3B8FD139-E6A6-4949-B730-47C9BD01D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1885049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DB61E798-5E8F-45F6-8DE8-0814335AC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52" y="2034833"/>
                <a:ext cx="1041597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Přímá spojnice 19">
                <a:extLst>
                  <a:ext uri="{FF2B5EF4-FFF2-40B4-BE49-F238E27FC236}">
                    <a16:creationId xmlns:a16="http://schemas.microsoft.com/office/drawing/2014/main" id="{1B32E5BB-B60C-4BC4-BE21-98E31B1CD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349" y="1428501"/>
                <a:ext cx="2452789" cy="42580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nice 22">
                <a:extLst>
                  <a:ext uri="{FF2B5EF4-FFF2-40B4-BE49-F238E27FC236}">
                    <a16:creationId xmlns:a16="http://schemas.microsoft.com/office/drawing/2014/main" id="{B76B752D-A4E5-4666-94C7-D5A7EF279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1349" y="1588750"/>
                <a:ext cx="2452789" cy="216503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Přímá spojnice 24">
                <a:extLst>
                  <a:ext uri="{FF2B5EF4-FFF2-40B4-BE49-F238E27FC236}">
                    <a16:creationId xmlns:a16="http://schemas.microsoft.com/office/drawing/2014/main" id="{15E2EF67-5598-4309-BEB5-F9897248F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8660" y="1697001"/>
                <a:ext cx="2495478" cy="189356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>
                <a:extLst>
                  <a:ext uri="{FF2B5EF4-FFF2-40B4-BE49-F238E27FC236}">
                    <a16:creationId xmlns:a16="http://schemas.microsoft.com/office/drawing/2014/main" id="{ED7A70E2-59CB-46DA-BA7B-E3A14C5B9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8660" y="1641401"/>
                <a:ext cx="2495478" cy="39343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22673474-7661-4C72-BD84-320E5A99B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349" y="1526616"/>
                <a:ext cx="0" cy="822174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ovéPole 31">
                <a:extLst>
                  <a:ext uri="{FF2B5EF4-FFF2-40B4-BE49-F238E27FC236}">
                    <a16:creationId xmlns:a16="http://schemas.microsoft.com/office/drawing/2014/main" id="{1F363306-4EFB-4CF3-9D76-84E7F5791C4F}"/>
                  </a:ext>
                </a:extLst>
              </p:cNvPr>
              <p:cNvSpPr txBox="1"/>
              <p:nvPr/>
            </p:nvSpPr>
            <p:spPr>
              <a:xfrm>
                <a:off x="2203942" y="1159001"/>
                <a:ext cx="1157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/>
                  <a:t>Ohnisko </a:t>
                </a:r>
                <a:r>
                  <a:rPr lang="cs-CZ" i="1" dirty="0"/>
                  <a:t>F‘</a:t>
                </a:r>
              </a:p>
            </p:txBody>
          </p:sp>
          <p:sp>
            <p:nvSpPr>
              <p:cNvPr id="34" name="TextovéPole 33">
                <a:extLst>
                  <a:ext uri="{FF2B5EF4-FFF2-40B4-BE49-F238E27FC236}">
                    <a16:creationId xmlns:a16="http://schemas.microsoft.com/office/drawing/2014/main" id="{FC25D274-7FDB-4B44-9D00-ADC5A8BB7E07}"/>
                  </a:ext>
                </a:extLst>
              </p:cNvPr>
              <p:cNvSpPr txBox="1"/>
              <p:nvPr/>
            </p:nvSpPr>
            <p:spPr>
              <a:xfrm>
                <a:off x="893635" y="2639297"/>
                <a:ext cx="3200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/>
                  <a:t>Ohnisková vzdálenost </a:t>
                </a:r>
                <a:r>
                  <a:rPr lang="cs-CZ" i="1" dirty="0"/>
                  <a:t>f‘</a:t>
                </a:r>
                <a:r>
                  <a:rPr lang="cs-CZ" dirty="0"/>
                  <a:t> (kladná)</a:t>
                </a:r>
              </a:p>
            </p:txBody>
          </p:sp>
          <p:sp>
            <p:nvSpPr>
              <p:cNvPr id="85" name="TextovéPole 84">
                <a:extLst>
                  <a:ext uri="{FF2B5EF4-FFF2-40B4-BE49-F238E27FC236}">
                    <a16:creationId xmlns:a16="http://schemas.microsoft.com/office/drawing/2014/main" id="{30623A7A-863E-4EC8-90A7-F3391487D13A}"/>
                  </a:ext>
                </a:extLst>
              </p:cNvPr>
              <p:cNvSpPr txBox="1"/>
              <p:nvPr/>
            </p:nvSpPr>
            <p:spPr>
              <a:xfrm rot="16200000" flipH="1">
                <a:off x="-624819" y="1745093"/>
                <a:ext cx="2118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/>
                  <a:t>Rovnoběžné paprsky</a:t>
                </a:r>
              </a:p>
            </p:txBody>
          </p:sp>
        </p:grpSp>
        <p:sp>
          <p:nvSpPr>
            <p:cNvPr id="281" name="TextovéPole 280">
              <a:extLst>
                <a:ext uri="{FF2B5EF4-FFF2-40B4-BE49-F238E27FC236}">
                  <a16:creationId xmlns:a16="http://schemas.microsoft.com/office/drawing/2014/main" id="{F55571A9-128B-45D7-ADC6-A803FD430429}"/>
                </a:ext>
              </a:extLst>
            </p:cNvPr>
            <p:cNvSpPr txBox="1"/>
            <p:nvPr/>
          </p:nvSpPr>
          <p:spPr>
            <a:xfrm>
              <a:off x="447865" y="1694993"/>
              <a:ext cx="912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Optická osa</a:t>
              </a:r>
            </a:p>
          </p:txBody>
        </p:sp>
        <p:sp>
          <p:nvSpPr>
            <p:cNvPr id="282" name="TextovéPole 281">
              <a:extLst>
                <a:ext uri="{FF2B5EF4-FFF2-40B4-BE49-F238E27FC236}">
                  <a16:creationId xmlns:a16="http://schemas.microsoft.com/office/drawing/2014/main" id="{EBF19C4E-1AE0-42B7-A5E1-FE3B839585E1}"/>
                </a:ext>
              </a:extLst>
            </p:cNvPr>
            <p:cNvSpPr txBox="1"/>
            <p:nvPr/>
          </p:nvSpPr>
          <p:spPr>
            <a:xfrm rot="16200000">
              <a:off x="2855001" y="1926619"/>
              <a:ext cx="1255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Ohnisková rovina</a:t>
              </a:r>
            </a:p>
          </p:txBody>
        </p:sp>
        <p:sp>
          <p:nvSpPr>
            <p:cNvPr id="283" name="TextovéPole 282">
              <a:extLst>
                <a:ext uri="{FF2B5EF4-FFF2-40B4-BE49-F238E27FC236}">
                  <a16:creationId xmlns:a16="http://schemas.microsoft.com/office/drawing/2014/main" id="{EDAA4E47-6C29-4C31-94BB-CE02AA14FBC1}"/>
                </a:ext>
              </a:extLst>
            </p:cNvPr>
            <p:cNvSpPr txBox="1"/>
            <p:nvPr/>
          </p:nvSpPr>
          <p:spPr>
            <a:xfrm>
              <a:off x="1050821" y="2242039"/>
              <a:ext cx="555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Čočka</a:t>
              </a:r>
            </a:p>
          </p:txBody>
        </p:sp>
      </p:grpSp>
      <p:sp>
        <p:nvSpPr>
          <p:cNvPr id="285" name="TextovéPole 284">
            <a:extLst>
              <a:ext uri="{FF2B5EF4-FFF2-40B4-BE49-F238E27FC236}">
                <a16:creationId xmlns:a16="http://schemas.microsoft.com/office/drawing/2014/main" id="{9339E429-4138-41E0-B8BA-82B63431A942}"/>
              </a:ext>
            </a:extLst>
          </p:cNvPr>
          <p:cNvSpPr txBox="1"/>
          <p:nvPr/>
        </p:nvSpPr>
        <p:spPr>
          <a:xfrm>
            <a:off x="4986203" y="6354741"/>
            <a:ext cx="1366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Předmětová strana</a:t>
            </a:r>
          </a:p>
        </p:txBody>
      </p:sp>
      <p:sp>
        <p:nvSpPr>
          <p:cNvPr id="286" name="TextovéPole 285">
            <a:extLst>
              <a:ext uri="{FF2B5EF4-FFF2-40B4-BE49-F238E27FC236}">
                <a16:creationId xmlns:a16="http://schemas.microsoft.com/office/drawing/2014/main" id="{AF5B3DCA-A8AA-41E1-85DC-1EE3C1AD3220}"/>
              </a:ext>
            </a:extLst>
          </p:cNvPr>
          <p:cNvSpPr txBox="1"/>
          <p:nvPr/>
        </p:nvSpPr>
        <p:spPr>
          <a:xfrm>
            <a:off x="7365767" y="6352729"/>
            <a:ext cx="1193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Obrazová strana</a:t>
            </a:r>
          </a:p>
        </p:txBody>
      </p:sp>
      <p:sp>
        <p:nvSpPr>
          <p:cNvPr id="298" name="TextovéPole 297">
            <a:extLst>
              <a:ext uri="{FF2B5EF4-FFF2-40B4-BE49-F238E27FC236}">
                <a16:creationId xmlns:a16="http://schemas.microsoft.com/office/drawing/2014/main" id="{7DE07D10-A26F-4214-BA44-3E80A274B1B0}"/>
              </a:ext>
            </a:extLst>
          </p:cNvPr>
          <p:cNvSpPr txBox="1"/>
          <p:nvPr/>
        </p:nvSpPr>
        <p:spPr>
          <a:xfrm>
            <a:off x="204089" y="3139759"/>
            <a:ext cx="421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Spojné čočky lámou všechny paprsky rovnoběžné s optickou osou tak, že se protnou v jednom bodě, který nazýváme ohniskem.  </a:t>
            </a:r>
          </a:p>
        </p:txBody>
      </p:sp>
      <p:sp>
        <p:nvSpPr>
          <p:cNvPr id="312" name="TextovéPole 311">
            <a:extLst>
              <a:ext uri="{FF2B5EF4-FFF2-40B4-BE49-F238E27FC236}">
                <a16:creationId xmlns:a16="http://schemas.microsoft.com/office/drawing/2014/main" id="{D2BF684E-9437-4EBF-8ED9-F687682B4505}"/>
              </a:ext>
            </a:extLst>
          </p:cNvPr>
          <p:cNvSpPr txBox="1"/>
          <p:nvPr/>
        </p:nvSpPr>
        <p:spPr>
          <a:xfrm>
            <a:off x="8494863" y="627038"/>
            <a:ext cx="908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Obraz je…</a:t>
            </a:r>
            <a:endParaRPr lang="de-DE" sz="1200" dirty="0"/>
          </a:p>
          <a:p>
            <a:endParaRPr lang="de-DE" sz="1200" dirty="0"/>
          </a:p>
          <a:p>
            <a:r>
              <a:rPr lang="cs-CZ" sz="1200" dirty="0"/>
              <a:t>převracený</a:t>
            </a:r>
            <a:r>
              <a:rPr lang="de-DE" sz="1200" dirty="0"/>
              <a:t> </a:t>
            </a:r>
          </a:p>
          <a:p>
            <a:r>
              <a:rPr lang="cs-CZ" sz="1200" dirty="0"/>
              <a:t>zmenšený</a:t>
            </a:r>
            <a:endParaRPr lang="de-DE" sz="1200" dirty="0"/>
          </a:p>
          <a:p>
            <a:r>
              <a:rPr lang="cs-CZ" sz="1200" dirty="0"/>
              <a:t>skutečný</a:t>
            </a:r>
            <a:endParaRPr lang="de-DE" sz="1200" dirty="0"/>
          </a:p>
          <a:p>
            <a:endParaRPr lang="cs-CZ" sz="1200" dirty="0"/>
          </a:p>
        </p:txBody>
      </p:sp>
      <p:sp>
        <p:nvSpPr>
          <p:cNvPr id="313" name="Obdélník 312">
            <a:extLst>
              <a:ext uri="{FF2B5EF4-FFF2-40B4-BE49-F238E27FC236}">
                <a16:creationId xmlns:a16="http://schemas.microsoft.com/office/drawing/2014/main" id="{5EB27B22-81F0-4D75-BDFB-551482480231}"/>
              </a:ext>
            </a:extLst>
          </p:cNvPr>
          <p:cNvSpPr/>
          <p:nvPr/>
        </p:nvSpPr>
        <p:spPr>
          <a:xfrm>
            <a:off x="7408639" y="5901016"/>
            <a:ext cx="271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f‘</a:t>
            </a:r>
            <a:endParaRPr lang="de-DE" sz="1200" dirty="0"/>
          </a:p>
        </p:txBody>
      </p:sp>
      <p:sp>
        <p:nvSpPr>
          <p:cNvPr id="314" name="Obdélník 313">
            <a:extLst>
              <a:ext uri="{FF2B5EF4-FFF2-40B4-BE49-F238E27FC236}">
                <a16:creationId xmlns:a16="http://schemas.microsoft.com/office/drawing/2014/main" id="{DA2F5D73-CD1D-4226-B906-D860168572C6}"/>
              </a:ext>
            </a:extLst>
          </p:cNvPr>
          <p:cNvSpPr/>
          <p:nvPr/>
        </p:nvSpPr>
        <p:spPr>
          <a:xfrm>
            <a:off x="5662737" y="5899399"/>
            <a:ext cx="231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f</a:t>
            </a:r>
            <a:endParaRPr lang="de-DE" sz="1200" dirty="0"/>
          </a:p>
        </p:txBody>
      </p:sp>
      <p:sp>
        <p:nvSpPr>
          <p:cNvPr id="315" name="Obdélník 314">
            <a:extLst>
              <a:ext uri="{FF2B5EF4-FFF2-40B4-BE49-F238E27FC236}">
                <a16:creationId xmlns:a16="http://schemas.microsoft.com/office/drawing/2014/main" id="{FE2F6F9C-67A0-4639-8071-0D0902F7D696}"/>
              </a:ext>
            </a:extLst>
          </p:cNvPr>
          <p:cNvSpPr/>
          <p:nvPr/>
        </p:nvSpPr>
        <p:spPr>
          <a:xfrm>
            <a:off x="8267569" y="5897292"/>
            <a:ext cx="4269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2×f‘</a:t>
            </a:r>
            <a:endParaRPr lang="de-DE" sz="1200" dirty="0"/>
          </a:p>
        </p:txBody>
      </p:sp>
      <p:sp>
        <p:nvSpPr>
          <p:cNvPr id="316" name="Obdélník 315">
            <a:extLst>
              <a:ext uri="{FF2B5EF4-FFF2-40B4-BE49-F238E27FC236}">
                <a16:creationId xmlns:a16="http://schemas.microsoft.com/office/drawing/2014/main" id="{63EFB1AE-4552-4773-B607-B2C0328C6476}"/>
              </a:ext>
            </a:extLst>
          </p:cNvPr>
          <p:cNvSpPr/>
          <p:nvPr/>
        </p:nvSpPr>
        <p:spPr>
          <a:xfrm>
            <a:off x="4666516" y="5904300"/>
            <a:ext cx="386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200" i="1" dirty="0"/>
              <a:t>2×f</a:t>
            </a:r>
            <a:endParaRPr lang="de-DE" sz="1200" dirty="0"/>
          </a:p>
        </p:txBody>
      </p:sp>
      <p:sp>
        <p:nvSpPr>
          <p:cNvPr id="344" name="TextovéPole 343">
            <a:extLst>
              <a:ext uri="{FF2B5EF4-FFF2-40B4-BE49-F238E27FC236}">
                <a16:creationId xmlns:a16="http://schemas.microsoft.com/office/drawing/2014/main" id="{72BDFA82-7874-45DC-9E6B-7E9630785047}"/>
              </a:ext>
            </a:extLst>
          </p:cNvPr>
          <p:cNvSpPr txBox="1"/>
          <p:nvPr/>
        </p:nvSpPr>
        <p:spPr>
          <a:xfrm>
            <a:off x="1359283" y="4194510"/>
            <a:ext cx="104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Lupa, …</a:t>
            </a:r>
          </a:p>
        </p:txBody>
      </p:sp>
      <p:sp>
        <p:nvSpPr>
          <p:cNvPr id="346" name="TextovéPole 345">
            <a:extLst>
              <a:ext uri="{FF2B5EF4-FFF2-40B4-BE49-F238E27FC236}">
                <a16:creationId xmlns:a16="http://schemas.microsoft.com/office/drawing/2014/main" id="{F63981EC-8F14-41D2-9492-15F3EA1DAD25}"/>
              </a:ext>
            </a:extLst>
          </p:cNvPr>
          <p:cNvSpPr txBox="1"/>
          <p:nvPr/>
        </p:nvSpPr>
        <p:spPr>
          <a:xfrm>
            <a:off x="2915886" y="5063701"/>
            <a:ext cx="737702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" dirty="0"/>
              <a:t>… , je spojná čočka s malou ohniskovou vzdáleností. </a:t>
            </a:r>
          </a:p>
        </p:txBody>
      </p:sp>
      <p:sp>
        <p:nvSpPr>
          <p:cNvPr id="347" name="Obdélník: se zakulacenými rohy 346">
            <a:extLst>
              <a:ext uri="{FF2B5EF4-FFF2-40B4-BE49-F238E27FC236}">
                <a16:creationId xmlns:a16="http://schemas.microsoft.com/office/drawing/2014/main" id="{AB66D20F-8602-4A7F-9C02-AABE8600806B}"/>
              </a:ext>
            </a:extLst>
          </p:cNvPr>
          <p:cNvSpPr/>
          <p:nvPr/>
        </p:nvSpPr>
        <p:spPr>
          <a:xfrm>
            <a:off x="2384737" y="4272002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TextovéPole 347">
            <a:extLst>
              <a:ext uri="{FF2B5EF4-FFF2-40B4-BE49-F238E27FC236}">
                <a16:creationId xmlns:a16="http://schemas.microsoft.com/office/drawing/2014/main" id="{614EB2D9-BC97-449E-A725-427E27C23EC5}"/>
              </a:ext>
            </a:extLst>
          </p:cNvPr>
          <p:cNvSpPr txBox="1"/>
          <p:nvPr/>
        </p:nvSpPr>
        <p:spPr>
          <a:xfrm>
            <a:off x="2235313" y="6142710"/>
            <a:ext cx="209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Vyzkoušej různé čočky!</a:t>
            </a:r>
          </a:p>
        </p:txBody>
      </p:sp>
      <p:grpSp>
        <p:nvGrpSpPr>
          <p:cNvPr id="116" name="Skupina 115">
            <a:extLst>
              <a:ext uri="{FF2B5EF4-FFF2-40B4-BE49-F238E27FC236}">
                <a16:creationId xmlns:a16="http://schemas.microsoft.com/office/drawing/2014/main" id="{B42A98BF-1AA2-4DD5-B9E1-8A738FA74324}"/>
              </a:ext>
            </a:extLst>
          </p:cNvPr>
          <p:cNvGrpSpPr/>
          <p:nvPr/>
        </p:nvGrpSpPr>
        <p:grpSpPr>
          <a:xfrm>
            <a:off x="277155" y="4838315"/>
            <a:ext cx="1973670" cy="995733"/>
            <a:chOff x="-29341" y="3521363"/>
            <a:chExt cx="1973670" cy="995733"/>
          </a:xfrm>
        </p:grpSpPr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40AF5E4A-4169-4BDD-9D43-790089335DFE}"/>
                </a:ext>
              </a:extLst>
            </p:cNvPr>
            <p:cNvSpPr txBox="1"/>
            <p:nvPr/>
          </p:nvSpPr>
          <p:spPr>
            <a:xfrm flipH="1">
              <a:off x="-29341" y="3521363"/>
              <a:ext cx="197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Zvětšení lupy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7DED6CD3-61DE-465A-91BB-729C99D22684}"/>
                    </a:ext>
                  </a:extLst>
                </p:cNvPr>
                <p:cNvSpPr txBox="1"/>
                <p:nvPr/>
              </p:nvSpPr>
              <p:spPr>
                <a:xfrm>
                  <a:off x="427294" y="3942515"/>
                  <a:ext cx="1431417" cy="5745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250 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num>
                          <m:den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7DED6CD3-61DE-465A-91BB-729C99D22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94" y="3942515"/>
                  <a:ext cx="1431417" cy="5745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TextovéPole 118">
            <a:extLst>
              <a:ext uri="{FF2B5EF4-FFF2-40B4-BE49-F238E27FC236}">
                <a16:creationId xmlns:a16="http://schemas.microsoft.com/office/drawing/2014/main" id="{23B6AB8B-80FC-4BB0-A96C-9DA9F26690C6}"/>
              </a:ext>
            </a:extLst>
          </p:cNvPr>
          <p:cNvSpPr txBox="1"/>
          <p:nvPr/>
        </p:nvSpPr>
        <p:spPr>
          <a:xfrm>
            <a:off x="2696275" y="5195751"/>
            <a:ext cx="1176925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" dirty="0"/>
              <a:t>250 mm je takzvaná konvenční zraková vzdálenost a je dána akomodačními vlastnostmi oka. </a:t>
            </a:r>
          </a:p>
        </p:txBody>
      </p:sp>
      <p:sp>
        <p:nvSpPr>
          <p:cNvPr id="120" name="TextovéPole 119">
            <a:extLst>
              <a:ext uri="{FF2B5EF4-FFF2-40B4-BE49-F238E27FC236}">
                <a16:creationId xmlns:a16="http://schemas.microsoft.com/office/drawing/2014/main" id="{6BAE75F6-7A62-4DE4-8047-AFB477D26FB4}"/>
              </a:ext>
            </a:extLst>
          </p:cNvPr>
          <p:cNvSpPr txBox="1"/>
          <p:nvPr/>
        </p:nvSpPr>
        <p:spPr>
          <a:xfrm>
            <a:off x="8518359" y="4859583"/>
            <a:ext cx="865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b="1" dirty="0"/>
              <a:t>Efekt lupy!</a:t>
            </a:r>
          </a:p>
        </p:txBody>
      </p:sp>
      <p:sp>
        <p:nvSpPr>
          <p:cNvPr id="24" name="Rechteck 23"/>
          <p:cNvSpPr/>
          <p:nvPr/>
        </p:nvSpPr>
        <p:spPr>
          <a:xfrm>
            <a:off x="8489760" y="1996023"/>
            <a:ext cx="1088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cs-CZ" sz="1200" dirty="0"/>
              <a:t>převracený</a:t>
            </a:r>
            <a:r>
              <a:rPr lang="de-DE" sz="1200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cs-CZ" sz="1200" dirty="0">
                <a:solidFill>
                  <a:prstClr val="black"/>
                </a:solidFill>
              </a:rPr>
              <a:t>stejně velký</a:t>
            </a:r>
            <a:endParaRPr lang="de-DE" sz="1200" dirty="0">
              <a:solidFill>
                <a:prstClr val="black"/>
              </a:solidFill>
            </a:endParaRPr>
          </a:p>
          <a:p>
            <a:pPr lvl="0"/>
            <a:r>
              <a:rPr lang="cs-CZ" sz="1200" dirty="0"/>
              <a:t>skutečný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8489761" y="3043791"/>
            <a:ext cx="1088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cs-CZ" sz="1200" dirty="0"/>
              <a:t>převracený</a:t>
            </a:r>
            <a:endParaRPr lang="de-DE" sz="1200" dirty="0">
              <a:solidFill>
                <a:prstClr val="black"/>
              </a:solidFill>
            </a:endParaRPr>
          </a:p>
          <a:p>
            <a:pPr lvl="0"/>
            <a:r>
              <a:rPr lang="cs-CZ" sz="1200" dirty="0">
                <a:solidFill>
                  <a:prstClr val="black"/>
                </a:solidFill>
              </a:rPr>
              <a:t>zvětšený</a:t>
            </a:r>
            <a:endParaRPr lang="de-DE" sz="1200" dirty="0">
              <a:solidFill>
                <a:prstClr val="black"/>
              </a:solidFill>
            </a:endParaRPr>
          </a:p>
          <a:p>
            <a:pPr lvl="0"/>
            <a:r>
              <a:rPr lang="cs-CZ" sz="1200" dirty="0"/>
              <a:t>skutečný</a:t>
            </a:r>
            <a:endParaRPr lang="de-DE" sz="1200" dirty="0">
              <a:solidFill>
                <a:prstClr val="black"/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004B5139-D9A8-46DB-96B5-8815648A5EA9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8484478" y="5127331"/>
            <a:ext cx="833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cs-CZ" sz="1200" dirty="0">
                <a:solidFill>
                  <a:prstClr val="black"/>
                </a:solidFill>
              </a:rPr>
              <a:t>vzpřímený</a:t>
            </a:r>
            <a:endParaRPr lang="de-DE" sz="1200" dirty="0">
              <a:solidFill>
                <a:prstClr val="black"/>
              </a:solidFill>
            </a:endParaRPr>
          </a:p>
          <a:p>
            <a:pPr lvl="0"/>
            <a:r>
              <a:rPr lang="cs-CZ" sz="1200" dirty="0">
                <a:solidFill>
                  <a:prstClr val="black"/>
                </a:solidFill>
              </a:rPr>
              <a:t>zvětšený</a:t>
            </a:r>
            <a:endParaRPr lang="de-DE" sz="1200" dirty="0">
              <a:solidFill>
                <a:prstClr val="black"/>
              </a:solidFill>
            </a:endParaRPr>
          </a:p>
          <a:p>
            <a:pPr lvl="0"/>
            <a:r>
              <a:rPr lang="cs-CZ" sz="1200" dirty="0">
                <a:solidFill>
                  <a:prstClr val="black"/>
                </a:solidFill>
              </a:rPr>
              <a:t>virtuální</a:t>
            </a:r>
            <a:endParaRPr lang="de-DE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0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D75A5267-ACCA-4947-BACC-AC724C9EC34B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EA977E63-F92B-449E-A76B-D21066CE67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648150E-0572-41E2-8C72-30EF01FFA367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3CDA72E8-6327-47B9-B826-74EE6FDB8D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9A7E86D1-08A9-4AE3-936C-D3BB58A75F47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30F96AF-0B9A-4648-B30A-37CE5D8F53DA}"/>
              </a:ext>
            </a:extLst>
          </p:cNvPr>
          <p:cNvSpPr txBox="1"/>
          <p:nvPr/>
        </p:nvSpPr>
        <p:spPr>
          <a:xfrm>
            <a:off x="2339240" y="249600"/>
            <a:ext cx="522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Rozptylné čočky - rozptylky</a:t>
            </a:r>
            <a:endParaRPr lang="de-DE" sz="3600" dirty="0"/>
          </a:p>
        </p:txBody>
      </p:sp>
      <p:sp>
        <p:nvSpPr>
          <p:cNvPr id="144" name="TextovéPole 143">
            <a:extLst>
              <a:ext uri="{FF2B5EF4-FFF2-40B4-BE49-F238E27FC236}">
                <a16:creationId xmlns:a16="http://schemas.microsoft.com/office/drawing/2014/main" id="{C6610F31-0752-4FAA-80BB-E190BEF409EF}"/>
              </a:ext>
            </a:extLst>
          </p:cNvPr>
          <p:cNvSpPr txBox="1"/>
          <p:nvPr/>
        </p:nvSpPr>
        <p:spPr>
          <a:xfrm>
            <a:off x="8592369" y="1089657"/>
            <a:ext cx="821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200" dirty="0"/>
              <a:t>vzpřímený</a:t>
            </a:r>
          </a:p>
          <a:p>
            <a:pPr algn="ctr"/>
            <a:r>
              <a:rPr lang="cs-CZ" sz="1200" dirty="0"/>
              <a:t>zmenšený</a:t>
            </a:r>
          </a:p>
          <a:p>
            <a:pPr algn="ctr"/>
            <a:r>
              <a:rPr lang="cs-CZ" sz="1200" dirty="0"/>
              <a:t>virtuální</a:t>
            </a:r>
          </a:p>
        </p:txBody>
      </p:sp>
      <p:sp>
        <p:nvSpPr>
          <p:cNvPr id="148" name="TextovéPole 147">
            <a:extLst>
              <a:ext uri="{FF2B5EF4-FFF2-40B4-BE49-F238E27FC236}">
                <a16:creationId xmlns:a16="http://schemas.microsoft.com/office/drawing/2014/main" id="{4E0500EE-5B5F-437D-9586-0D7B4598330C}"/>
              </a:ext>
            </a:extLst>
          </p:cNvPr>
          <p:cNvSpPr txBox="1"/>
          <p:nvPr/>
        </p:nvSpPr>
        <p:spPr>
          <a:xfrm>
            <a:off x="210479" y="3289107"/>
            <a:ext cx="4718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Rozptylka láme paprsky rovnoběžné s optickou osou tak, že se za čočkou rozbíhají jako by vycházely z jediného, virtuálního, ohniska před ní. </a:t>
            </a:r>
          </a:p>
        </p:txBody>
      </p:sp>
      <p:sp>
        <p:nvSpPr>
          <p:cNvPr id="149" name="TextovéPole 148">
            <a:extLst>
              <a:ext uri="{FF2B5EF4-FFF2-40B4-BE49-F238E27FC236}">
                <a16:creationId xmlns:a16="http://schemas.microsoft.com/office/drawing/2014/main" id="{2639C5D4-70EB-40F4-87DA-A39FE6151E1C}"/>
              </a:ext>
            </a:extLst>
          </p:cNvPr>
          <p:cNvSpPr txBox="1"/>
          <p:nvPr/>
        </p:nvSpPr>
        <p:spPr>
          <a:xfrm>
            <a:off x="5784333" y="4204336"/>
            <a:ext cx="1366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Předmětová strana</a:t>
            </a:r>
          </a:p>
        </p:txBody>
      </p:sp>
      <p:sp>
        <p:nvSpPr>
          <p:cNvPr id="150" name="TextovéPole 149">
            <a:extLst>
              <a:ext uri="{FF2B5EF4-FFF2-40B4-BE49-F238E27FC236}">
                <a16:creationId xmlns:a16="http://schemas.microsoft.com/office/drawing/2014/main" id="{22C43767-9A19-41D2-BD9F-7AC262B833DE}"/>
              </a:ext>
            </a:extLst>
          </p:cNvPr>
          <p:cNvSpPr txBox="1"/>
          <p:nvPr/>
        </p:nvSpPr>
        <p:spPr>
          <a:xfrm>
            <a:off x="8163897" y="4202324"/>
            <a:ext cx="1193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Obrazová strana</a:t>
            </a:r>
          </a:p>
        </p:txBody>
      </p:sp>
      <p:sp>
        <p:nvSpPr>
          <p:cNvPr id="155" name="TextovéPole 154">
            <a:extLst>
              <a:ext uri="{FF2B5EF4-FFF2-40B4-BE49-F238E27FC236}">
                <a16:creationId xmlns:a16="http://schemas.microsoft.com/office/drawing/2014/main" id="{5DFBA61A-BCE3-4202-83FF-CF806C70CBFE}"/>
              </a:ext>
            </a:extLst>
          </p:cNvPr>
          <p:cNvSpPr txBox="1"/>
          <p:nvPr/>
        </p:nvSpPr>
        <p:spPr>
          <a:xfrm>
            <a:off x="7759059" y="812658"/>
            <a:ext cx="11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Obraz je vždy…</a:t>
            </a:r>
          </a:p>
        </p:txBody>
      </p:sp>
      <p:sp>
        <p:nvSpPr>
          <p:cNvPr id="156" name="Obdélník: se zakulacenými rohy 155">
            <a:extLst>
              <a:ext uri="{FF2B5EF4-FFF2-40B4-BE49-F238E27FC236}">
                <a16:creationId xmlns:a16="http://schemas.microsoft.com/office/drawing/2014/main" id="{7F55A9DC-452B-4764-998E-8F80B0A3F303}"/>
              </a:ext>
            </a:extLst>
          </p:cNvPr>
          <p:cNvSpPr/>
          <p:nvPr/>
        </p:nvSpPr>
        <p:spPr>
          <a:xfrm>
            <a:off x="1169408" y="4674874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7" name="Grafik 13">
            <a:extLst>
              <a:ext uri="{FF2B5EF4-FFF2-40B4-BE49-F238E27FC236}">
                <a16:creationId xmlns:a16="http://schemas.microsoft.com/office/drawing/2014/main" id="{0012FBBF-1FDD-4502-8835-2B72EF636F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08" y="5221391"/>
            <a:ext cx="584200" cy="678815"/>
          </a:xfrm>
          <a:prstGeom prst="rect">
            <a:avLst/>
          </a:prstGeom>
        </p:spPr>
      </p:pic>
      <p:sp>
        <p:nvSpPr>
          <p:cNvPr id="159" name="TextovéPole 158">
            <a:extLst>
              <a:ext uri="{FF2B5EF4-FFF2-40B4-BE49-F238E27FC236}">
                <a16:creationId xmlns:a16="http://schemas.microsoft.com/office/drawing/2014/main" id="{AD50B0BB-BD24-4E67-8C32-D7C2DAB90B7E}"/>
              </a:ext>
            </a:extLst>
          </p:cNvPr>
          <p:cNvSpPr txBox="1"/>
          <p:nvPr/>
        </p:nvSpPr>
        <p:spPr>
          <a:xfrm>
            <a:off x="1012038" y="4343701"/>
            <a:ext cx="2114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Vyzkoušej různé čočky!</a:t>
            </a:r>
          </a:p>
        </p:txBody>
      </p:sp>
      <p:sp>
        <p:nvSpPr>
          <p:cNvPr id="162" name="TextovéPole 161">
            <a:extLst>
              <a:ext uri="{FF2B5EF4-FFF2-40B4-BE49-F238E27FC236}">
                <a16:creationId xmlns:a16="http://schemas.microsoft.com/office/drawing/2014/main" id="{6BF9172D-DC86-4274-A79A-0730D0FC7C57}"/>
              </a:ext>
            </a:extLst>
          </p:cNvPr>
          <p:cNvSpPr txBox="1"/>
          <p:nvPr/>
        </p:nvSpPr>
        <p:spPr>
          <a:xfrm>
            <a:off x="3013785" y="4630378"/>
            <a:ext cx="411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Jak vypadá obraz při pohledu skrz různé čočky? </a:t>
            </a:r>
          </a:p>
        </p:txBody>
      </p:sp>
      <p:grpSp>
        <p:nvGrpSpPr>
          <p:cNvPr id="168" name="Skupina 167">
            <a:extLst>
              <a:ext uri="{FF2B5EF4-FFF2-40B4-BE49-F238E27FC236}">
                <a16:creationId xmlns:a16="http://schemas.microsoft.com/office/drawing/2014/main" id="{A78A44E4-CE51-4CCC-A71C-909A35A29211}"/>
              </a:ext>
            </a:extLst>
          </p:cNvPr>
          <p:cNvGrpSpPr/>
          <p:nvPr/>
        </p:nvGrpSpPr>
        <p:grpSpPr>
          <a:xfrm>
            <a:off x="3181642" y="5026331"/>
            <a:ext cx="1016749" cy="1080000"/>
            <a:chOff x="4444625" y="5050923"/>
            <a:chExt cx="1016749" cy="1080000"/>
          </a:xfrm>
        </p:grpSpPr>
        <p:pic>
          <p:nvPicPr>
            <p:cNvPr id="161" name="Obrázek 160">
              <a:extLst>
                <a:ext uri="{FF2B5EF4-FFF2-40B4-BE49-F238E27FC236}">
                  <a16:creationId xmlns:a16="http://schemas.microsoft.com/office/drawing/2014/main" id="{3BC19669-EE0B-44F6-85BA-45B4CAFBD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7" t="27658" r="35120" b="26581"/>
            <a:stretch/>
          </p:blipFill>
          <p:spPr>
            <a:xfrm>
              <a:off x="4483763" y="5050923"/>
              <a:ext cx="938474" cy="1080000"/>
            </a:xfrm>
            <a:prstGeom prst="rect">
              <a:avLst/>
            </a:prstGeom>
          </p:spPr>
        </p:pic>
        <p:sp>
          <p:nvSpPr>
            <p:cNvPr id="163" name="TextovéPole 162">
              <a:extLst>
                <a:ext uri="{FF2B5EF4-FFF2-40B4-BE49-F238E27FC236}">
                  <a16:creationId xmlns:a16="http://schemas.microsoft.com/office/drawing/2014/main" id="{7BFAB58F-052F-4423-934B-B29522EADE69}"/>
                </a:ext>
              </a:extLst>
            </p:cNvPr>
            <p:cNvSpPr txBox="1"/>
            <p:nvPr/>
          </p:nvSpPr>
          <p:spPr>
            <a:xfrm>
              <a:off x="4444625" y="5493018"/>
              <a:ext cx="101674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5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600" i="1" dirty="0"/>
                <a:t>f‘</a:t>
              </a:r>
              <a:r>
                <a:rPr lang="cs-CZ" sz="600" dirty="0"/>
                <a:t> = +100 mm</a:t>
              </a:r>
            </a:p>
          </p:txBody>
        </p:sp>
      </p:grpSp>
      <p:grpSp>
        <p:nvGrpSpPr>
          <p:cNvPr id="169" name="Skupina 168">
            <a:extLst>
              <a:ext uri="{FF2B5EF4-FFF2-40B4-BE49-F238E27FC236}">
                <a16:creationId xmlns:a16="http://schemas.microsoft.com/office/drawing/2014/main" id="{6A701BE2-E168-4203-A9EB-40CAA282890C}"/>
              </a:ext>
            </a:extLst>
          </p:cNvPr>
          <p:cNvGrpSpPr/>
          <p:nvPr/>
        </p:nvGrpSpPr>
        <p:grpSpPr>
          <a:xfrm>
            <a:off x="4391133" y="5008647"/>
            <a:ext cx="1016749" cy="1080000"/>
            <a:chOff x="5762470" y="5084778"/>
            <a:chExt cx="1016749" cy="1080000"/>
          </a:xfrm>
        </p:grpSpPr>
        <p:pic>
          <p:nvPicPr>
            <p:cNvPr id="164" name="Obrázek 163">
              <a:extLst>
                <a:ext uri="{FF2B5EF4-FFF2-40B4-BE49-F238E27FC236}">
                  <a16:creationId xmlns:a16="http://schemas.microsoft.com/office/drawing/2014/main" id="{0191F939-81E7-4C79-993D-362AE7C45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7" t="27658" r="35120" b="26581"/>
            <a:stretch/>
          </p:blipFill>
          <p:spPr>
            <a:xfrm>
              <a:off x="5801608" y="5084778"/>
              <a:ext cx="938474" cy="1080000"/>
            </a:xfrm>
            <a:prstGeom prst="rect">
              <a:avLst/>
            </a:prstGeom>
          </p:spPr>
        </p:pic>
        <p:sp>
          <p:nvSpPr>
            <p:cNvPr id="165" name="TextovéPole 164">
              <a:extLst>
                <a:ext uri="{FF2B5EF4-FFF2-40B4-BE49-F238E27FC236}">
                  <a16:creationId xmlns:a16="http://schemas.microsoft.com/office/drawing/2014/main" id="{1E9F59DE-A00C-4C0F-B320-62ABD9CDAFF4}"/>
                </a:ext>
              </a:extLst>
            </p:cNvPr>
            <p:cNvSpPr txBox="1"/>
            <p:nvPr/>
          </p:nvSpPr>
          <p:spPr>
            <a:xfrm flipV="1">
              <a:off x="5762470" y="5502851"/>
              <a:ext cx="101674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5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200" i="1" dirty="0"/>
                <a:t>f‘</a:t>
              </a:r>
              <a:r>
                <a:rPr lang="cs-CZ" sz="1200" dirty="0"/>
                <a:t> = +40 mm</a:t>
              </a:r>
            </a:p>
          </p:txBody>
        </p:sp>
      </p:grpSp>
      <p:grpSp>
        <p:nvGrpSpPr>
          <p:cNvPr id="170" name="Skupina 169">
            <a:extLst>
              <a:ext uri="{FF2B5EF4-FFF2-40B4-BE49-F238E27FC236}">
                <a16:creationId xmlns:a16="http://schemas.microsoft.com/office/drawing/2014/main" id="{9BAB1577-BC14-4000-A1E7-F86CE335C2AD}"/>
              </a:ext>
            </a:extLst>
          </p:cNvPr>
          <p:cNvGrpSpPr/>
          <p:nvPr/>
        </p:nvGrpSpPr>
        <p:grpSpPr>
          <a:xfrm>
            <a:off x="5607503" y="5030636"/>
            <a:ext cx="1706727" cy="1080000"/>
            <a:chOff x="6715351" y="4962851"/>
            <a:chExt cx="1706727" cy="1080000"/>
          </a:xfrm>
        </p:grpSpPr>
        <p:pic>
          <p:nvPicPr>
            <p:cNvPr id="166" name="Obrázek 165">
              <a:extLst>
                <a:ext uri="{FF2B5EF4-FFF2-40B4-BE49-F238E27FC236}">
                  <a16:creationId xmlns:a16="http://schemas.microsoft.com/office/drawing/2014/main" id="{12C94A59-2113-4BB0-9A75-26587ED4A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7" t="27658" r="35120" b="26581"/>
            <a:stretch/>
          </p:blipFill>
          <p:spPr>
            <a:xfrm>
              <a:off x="7104291" y="4962851"/>
              <a:ext cx="938474" cy="1080000"/>
            </a:xfrm>
            <a:prstGeom prst="rect">
              <a:avLst/>
            </a:prstGeom>
          </p:spPr>
        </p:pic>
        <p:sp>
          <p:nvSpPr>
            <p:cNvPr id="167" name="TextovéPole 166">
              <a:extLst>
                <a:ext uri="{FF2B5EF4-FFF2-40B4-BE49-F238E27FC236}">
                  <a16:creationId xmlns:a16="http://schemas.microsoft.com/office/drawing/2014/main" id="{FBC32AE0-F786-4D00-9C2F-7B3F2F0EDABA}"/>
                </a:ext>
              </a:extLst>
            </p:cNvPr>
            <p:cNvSpPr txBox="1"/>
            <p:nvPr/>
          </p:nvSpPr>
          <p:spPr>
            <a:xfrm>
              <a:off x="6715351" y="5280054"/>
              <a:ext cx="170672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5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2400" i="1" dirty="0"/>
                <a:t>f‘</a:t>
              </a:r>
              <a:r>
                <a:rPr lang="cs-CZ" sz="2400" dirty="0"/>
                <a:t> = -50 mm</a:t>
              </a:r>
            </a:p>
          </p:txBody>
        </p:sp>
      </p:grpSp>
      <p:sp>
        <p:nvSpPr>
          <p:cNvPr id="173" name="TextovéPole 172">
            <a:extLst>
              <a:ext uri="{FF2B5EF4-FFF2-40B4-BE49-F238E27FC236}">
                <a16:creationId xmlns:a16="http://schemas.microsoft.com/office/drawing/2014/main" id="{CA4DAD68-12C2-4A14-AB4E-368DD39D38C5}"/>
              </a:ext>
            </a:extLst>
          </p:cNvPr>
          <p:cNvSpPr txBox="1"/>
          <p:nvPr/>
        </p:nvSpPr>
        <p:spPr>
          <a:xfrm>
            <a:off x="3013784" y="6077136"/>
            <a:ext cx="586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Skrz vhodnou čočku ve správné vzdálenosti vypadají všechny nápisy stejně velké a stejně otočené. </a:t>
            </a:r>
          </a:p>
        </p:txBody>
      </p:sp>
      <p:sp>
        <p:nvSpPr>
          <p:cNvPr id="174" name="TextovéPole 173">
            <a:extLst>
              <a:ext uri="{FF2B5EF4-FFF2-40B4-BE49-F238E27FC236}">
                <a16:creationId xmlns:a16="http://schemas.microsoft.com/office/drawing/2014/main" id="{312002C9-3FE7-4317-BC0B-2ED93D194D98}"/>
              </a:ext>
            </a:extLst>
          </p:cNvPr>
          <p:cNvSpPr txBox="1"/>
          <p:nvPr/>
        </p:nvSpPr>
        <p:spPr>
          <a:xfrm>
            <a:off x="7771036" y="5411841"/>
            <a:ext cx="1642712" cy="276999"/>
          </a:xfrm>
          <a:prstGeom prst="rect">
            <a:avLst/>
          </a:prstGeom>
          <a:solidFill>
            <a:schemeClr val="bg1"/>
          </a:solidFill>
          <a:ln>
            <a:solidFill>
              <a:srgbClr val="00357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Správná velikost nápisů</a:t>
            </a:r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DA457EAB-F2DA-4E54-AE2E-168836670721}"/>
              </a:ext>
            </a:extLst>
          </p:cNvPr>
          <p:cNvGrpSpPr/>
          <p:nvPr/>
        </p:nvGrpSpPr>
        <p:grpSpPr>
          <a:xfrm>
            <a:off x="612287" y="878556"/>
            <a:ext cx="3813434" cy="2331300"/>
            <a:chOff x="612287" y="878556"/>
            <a:chExt cx="3813434" cy="2331300"/>
          </a:xfrm>
        </p:grpSpPr>
        <p:cxnSp>
          <p:nvCxnSpPr>
            <p:cNvPr id="9" name="Přímá spojnice 8">
              <a:extLst>
                <a:ext uri="{FF2B5EF4-FFF2-40B4-BE49-F238E27FC236}">
                  <a16:creationId xmlns:a16="http://schemas.microsoft.com/office/drawing/2014/main" id="{42A9CF25-F54E-4D18-AA8E-22CFC78BF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560" y="1942580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Levá složená závorka 9">
              <a:extLst>
                <a:ext uri="{FF2B5EF4-FFF2-40B4-BE49-F238E27FC236}">
                  <a16:creationId xmlns:a16="http://schemas.microsoft.com/office/drawing/2014/main" id="{6CF22957-8965-42C9-84DD-BCB783FE3CBB}"/>
                </a:ext>
              </a:extLst>
            </p:cNvPr>
            <p:cNvSpPr/>
            <p:nvPr/>
          </p:nvSpPr>
          <p:spPr>
            <a:xfrm rot="5400000" flipH="1">
              <a:off x="2337799" y="1772159"/>
              <a:ext cx="241100" cy="1800000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35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272703D8-655D-4484-995F-7E51CD56E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348" y="1631320"/>
              <a:ext cx="1800002" cy="306597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F4110D0B-241E-4AE4-9738-E3A3F29E8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348" y="1791569"/>
              <a:ext cx="1800002" cy="15370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8FFA00A3-F662-4EE1-9B96-56F2D573C0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8350" y="1937918"/>
              <a:ext cx="1799998" cy="15714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DA35A5A8-A6C8-43A8-8FEE-F7A6F25BEE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8350" y="1950062"/>
              <a:ext cx="1799998" cy="28759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3E47B8B-78BA-44CB-9787-9A8F3813E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349" y="1729435"/>
              <a:ext cx="0" cy="822174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3C70B28-5C51-40D8-8028-8AB1F1F5A733}"/>
                </a:ext>
              </a:extLst>
            </p:cNvPr>
            <p:cNvSpPr txBox="1"/>
            <p:nvPr/>
          </p:nvSpPr>
          <p:spPr>
            <a:xfrm flipH="1">
              <a:off x="893293" y="1258994"/>
              <a:ext cx="1345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„Ohnisko“ </a:t>
              </a:r>
              <a:r>
                <a:rPr lang="cs-CZ" i="1" dirty="0"/>
                <a:t>F‘</a:t>
              </a:r>
            </a:p>
          </p:txBody>
        </p:sp>
        <p:sp>
          <p:nvSpPr>
            <p:cNvPr id="18" name="TextovéPole 17">
              <a:extLst>
                <a:ext uri="{FF2B5EF4-FFF2-40B4-BE49-F238E27FC236}">
                  <a16:creationId xmlns:a16="http://schemas.microsoft.com/office/drawing/2014/main" id="{842E8E28-D7E0-48D7-A477-C27A683366E9}"/>
                </a:ext>
              </a:extLst>
            </p:cNvPr>
            <p:cNvSpPr txBox="1"/>
            <p:nvPr/>
          </p:nvSpPr>
          <p:spPr>
            <a:xfrm flipH="1">
              <a:off x="786050" y="2840524"/>
              <a:ext cx="333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Ohnisková vzdálenost </a:t>
              </a:r>
              <a:r>
                <a:rPr lang="cs-CZ" i="1" dirty="0"/>
                <a:t>f‘</a:t>
              </a:r>
              <a:r>
                <a:rPr lang="cs-CZ" dirty="0"/>
                <a:t> (záporná)</a:t>
              </a: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9BB78897-9AA0-4CBD-909C-AA4DAF3AC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560" y="1631320"/>
              <a:ext cx="2452789" cy="598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1BF46CB0-A056-4BCC-AB01-D17C37E4FA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560" y="1772926"/>
              <a:ext cx="2452790" cy="2463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8FDE64B6-FF58-48C3-A3AD-98A9ED3DD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560" y="2093857"/>
              <a:ext cx="2452789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ADE6B6B3-AEF3-46DA-AB50-4A7A39D78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560" y="2243641"/>
              <a:ext cx="2452789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EE55F301-0502-4B7D-894F-B1BBC8630F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4521" y="1427193"/>
              <a:ext cx="1101200" cy="21199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73A4F12-3316-4763-9C4B-E595A0681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9667" y="1696969"/>
              <a:ext cx="1086054" cy="9835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FDD63A96-7E0F-4FD9-AAF7-0C93ADDFF7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8348" y="2089952"/>
              <a:ext cx="1067373" cy="9121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05A66955-F5FE-4EAC-9D19-251C44BD7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8347" y="2240824"/>
              <a:ext cx="1067374" cy="18796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48F733DA-EB16-44BB-9CA1-458A15DD8AC3}"/>
                </a:ext>
              </a:extLst>
            </p:cNvPr>
            <p:cNvSpPr txBox="1"/>
            <p:nvPr/>
          </p:nvSpPr>
          <p:spPr>
            <a:xfrm rot="16200000" flipH="1">
              <a:off x="-262408" y="1753251"/>
              <a:ext cx="2118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Rovnoběžné paprsky</a:t>
              </a:r>
            </a:p>
          </p:txBody>
        </p:sp>
        <p:sp>
          <p:nvSpPr>
            <p:cNvPr id="140" name="TextovéPole 139">
              <a:extLst>
                <a:ext uri="{FF2B5EF4-FFF2-40B4-BE49-F238E27FC236}">
                  <a16:creationId xmlns:a16="http://schemas.microsoft.com/office/drawing/2014/main" id="{04C84FA6-ECDF-4457-A5AF-17B23A0CEBE4}"/>
                </a:ext>
              </a:extLst>
            </p:cNvPr>
            <p:cNvSpPr txBox="1"/>
            <p:nvPr/>
          </p:nvSpPr>
          <p:spPr>
            <a:xfrm>
              <a:off x="3388743" y="1720979"/>
              <a:ext cx="912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Optická osa</a:t>
              </a:r>
            </a:p>
          </p:txBody>
        </p:sp>
        <p:sp>
          <p:nvSpPr>
            <p:cNvPr id="141" name="TextovéPole 140">
              <a:extLst>
                <a:ext uri="{FF2B5EF4-FFF2-40B4-BE49-F238E27FC236}">
                  <a16:creationId xmlns:a16="http://schemas.microsoft.com/office/drawing/2014/main" id="{CEB3911B-EB9D-4022-97BA-83555518BD62}"/>
                </a:ext>
              </a:extLst>
            </p:cNvPr>
            <p:cNvSpPr txBox="1"/>
            <p:nvPr/>
          </p:nvSpPr>
          <p:spPr>
            <a:xfrm rot="16200000">
              <a:off x="835742" y="2016921"/>
              <a:ext cx="1255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Ohnisková rovina</a:t>
              </a:r>
            </a:p>
          </p:txBody>
        </p:sp>
        <p:sp>
          <p:nvSpPr>
            <p:cNvPr id="142" name="TextovéPole 141">
              <a:extLst>
                <a:ext uri="{FF2B5EF4-FFF2-40B4-BE49-F238E27FC236}">
                  <a16:creationId xmlns:a16="http://schemas.microsoft.com/office/drawing/2014/main" id="{DFA38980-AAAF-4C4E-A9CC-AABE2B3295BE}"/>
                </a:ext>
              </a:extLst>
            </p:cNvPr>
            <p:cNvSpPr txBox="1"/>
            <p:nvPr/>
          </p:nvSpPr>
          <p:spPr>
            <a:xfrm>
              <a:off x="3102363" y="2293103"/>
              <a:ext cx="555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Čočka</a:t>
              </a:r>
            </a:p>
          </p:txBody>
        </p:sp>
        <p:grpSp>
          <p:nvGrpSpPr>
            <p:cNvPr id="92" name="Group 106">
              <a:extLst>
                <a:ext uri="{FF2B5EF4-FFF2-40B4-BE49-F238E27FC236}">
                  <a16:creationId xmlns:a16="http://schemas.microsoft.com/office/drawing/2014/main" id="{D04FBE7F-6C1B-4991-92B0-D327DB2A6086}"/>
                </a:ext>
              </a:extLst>
            </p:cNvPr>
            <p:cNvGrpSpPr/>
            <p:nvPr/>
          </p:nvGrpSpPr>
          <p:grpSpPr>
            <a:xfrm>
              <a:off x="3271621" y="1491392"/>
              <a:ext cx="144000" cy="900000"/>
              <a:chOff x="8381461" y="1422131"/>
              <a:chExt cx="170484" cy="900000"/>
            </a:xfrm>
          </p:grpSpPr>
          <p:cxnSp>
            <p:nvCxnSpPr>
              <p:cNvPr id="93" name="Gerader Verbinder 5">
                <a:extLst>
                  <a:ext uri="{FF2B5EF4-FFF2-40B4-BE49-F238E27FC236}">
                    <a16:creationId xmlns:a16="http://schemas.microsoft.com/office/drawing/2014/main" id="{AEE1DD5C-A0AA-476B-BEC9-325DEEBCC451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6">
                <a:extLst>
                  <a:ext uri="{FF2B5EF4-FFF2-40B4-BE49-F238E27FC236}">
                    <a16:creationId xmlns:a16="http://schemas.microsoft.com/office/drawing/2014/main" id="{7C627163-F171-4A52-BCD6-C571F832E6D8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">
                <a:extLst>
                  <a:ext uri="{FF2B5EF4-FFF2-40B4-BE49-F238E27FC236}">
                    <a16:creationId xmlns:a16="http://schemas.microsoft.com/office/drawing/2014/main" id="{5C24E468-79AE-4201-89A6-CFA29539F20E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10">
                <a:extLst>
                  <a:ext uri="{FF2B5EF4-FFF2-40B4-BE49-F238E27FC236}">
                    <a16:creationId xmlns:a16="http://schemas.microsoft.com/office/drawing/2014/main" id="{7FDB7C65-0170-4F08-AA33-94C69F4B1C20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12">
                <a:extLst>
                  <a:ext uri="{FF2B5EF4-FFF2-40B4-BE49-F238E27FC236}">
                    <a16:creationId xmlns:a16="http://schemas.microsoft.com/office/drawing/2014/main" id="{B9F91CF7-163A-44CF-BA68-C5CE6AB6801A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8BD073D4-762D-45F0-AA3D-1CB02FB7C2A1}"/>
              </a:ext>
            </a:extLst>
          </p:cNvPr>
          <p:cNvGrpSpPr/>
          <p:nvPr/>
        </p:nvGrpSpPr>
        <p:grpSpPr>
          <a:xfrm>
            <a:off x="5210471" y="1704696"/>
            <a:ext cx="4117653" cy="992541"/>
            <a:chOff x="5210471" y="1704696"/>
            <a:chExt cx="4117653" cy="992541"/>
          </a:xfrm>
        </p:grpSpPr>
        <p:cxnSp>
          <p:nvCxnSpPr>
            <p:cNvPr id="54" name="Přímá spojnice 53">
              <a:extLst>
                <a:ext uri="{FF2B5EF4-FFF2-40B4-BE49-F238E27FC236}">
                  <a16:creationId xmlns:a16="http://schemas.microsoft.com/office/drawing/2014/main" id="{49C58067-1D40-4266-8415-71B9796C9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0471" y="2232181"/>
              <a:ext cx="4117653" cy="9052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Přímá spojnice 105">
              <a:extLst>
                <a:ext uri="{FF2B5EF4-FFF2-40B4-BE49-F238E27FC236}">
                  <a16:creationId xmlns:a16="http://schemas.microsoft.com/office/drawing/2014/main" id="{33C93335-F34A-4F81-A43C-9B0986A951F7}"/>
                </a:ext>
              </a:extLst>
            </p:cNvPr>
            <p:cNvCxnSpPr>
              <a:cxnSpLocks/>
            </p:cNvCxnSpPr>
            <p:nvPr/>
          </p:nvCxnSpPr>
          <p:spPr>
            <a:xfrm>
              <a:off x="7493659" y="2136492"/>
              <a:ext cx="884125" cy="1027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Přímá spojnice 112">
              <a:extLst>
                <a:ext uri="{FF2B5EF4-FFF2-40B4-BE49-F238E27FC236}">
                  <a16:creationId xmlns:a16="http://schemas.microsoft.com/office/drawing/2014/main" id="{96B08935-524D-4566-9963-BA0051987445}"/>
                </a:ext>
              </a:extLst>
            </p:cNvPr>
            <p:cNvCxnSpPr>
              <a:cxnSpLocks/>
            </p:cNvCxnSpPr>
            <p:nvPr/>
          </p:nvCxnSpPr>
          <p:spPr>
            <a:xfrm>
              <a:off x="6586177" y="179723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Přímá spojnice 113">
              <a:extLst>
                <a:ext uri="{FF2B5EF4-FFF2-40B4-BE49-F238E27FC236}">
                  <a16:creationId xmlns:a16="http://schemas.microsoft.com/office/drawing/2014/main" id="{554901C8-37AC-451F-8023-234358587593}"/>
                </a:ext>
              </a:extLst>
            </p:cNvPr>
            <p:cNvCxnSpPr>
              <a:cxnSpLocks/>
            </p:cNvCxnSpPr>
            <p:nvPr/>
          </p:nvCxnSpPr>
          <p:spPr>
            <a:xfrm>
              <a:off x="5665143" y="179723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Přímá spojnice 114">
              <a:extLst>
                <a:ext uri="{FF2B5EF4-FFF2-40B4-BE49-F238E27FC236}">
                  <a16:creationId xmlns:a16="http://schemas.microsoft.com/office/drawing/2014/main" id="{019D8B08-E795-4E58-9C51-05AF90540F82}"/>
                </a:ext>
              </a:extLst>
            </p:cNvPr>
            <p:cNvCxnSpPr>
              <a:cxnSpLocks/>
            </p:cNvCxnSpPr>
            <p:nvPr/>
          </p:nvCxnSpPr>
          <p:spPr>
            <a:xfrm>
              <a:off x="8364469" y="178218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Přímá spojnice 115">
              <a:extLst>
                <a:ext uri="{FF2B5EF4-FFF2-40B4-BE49-F238E27FC236}">
                  <a16:creationId xmlns:a16="http://schemas.microsoft.com/office/drawing/2014/main" id="{4BEACE8E-74B6-4003-A2F6-0E830E9DC2C6}"/>
                </a:ext>
              </a:extLst>
            </p:cNvPr>
            <p:cNvCxnSpPr>
              <a:cxnSpLocks/>
            </p:cNvCxnSpPr>
            <p:nvPr/>
          </p:nvCxnSpPr>
          <p:spPr>
            <a:xfrm>
              <a:off x="9290918" y="178218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nice 55">
              <a:extLst>
                <a:ext uri="{FF2B5EF4-FFF2-40B4-BE49-F238E27FC236}">
                  <a16:creationId xmlns:a16="http://schemas.microsoft.com/office/drawing/2014/main" id="{210C6663-1CF6-409C-AE9F-188520187D5A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383703" y="1874864"/>
              <a:ext cx="2103411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Přímá spojnice 60">
              <a:extLst>
                <a:ext uri="{FF2B5EF4-FFF2-40B4-BE49-F238E27FC236}">
                  <a16:creationId xmlns:a16="http://schemas.microsoft.com/office/drawing/2014/main" id="{64FC655A-3240-465D-A32C-F6F3F771CB42}"/>
                </a:ext>
              </a:extLst>
            </p:cNvPr>
            <p:cNvCxnSpPr>
              <a:cxnSpLocks/>
            </p:cNvCxnSpPr>
            <p:nvPr/>
          </p:nvCxnSpPr>
          <p:spPr>
            <a:xfrm>
              <a:off x="7486025" y="2139400"/>
              <a:ext cx="1714648" cy="328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6B733D72-FBF8-4DDB-9218-92C54F2BBF6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383703" y="1874864"/>
              <a:ext cx="2111931" cy="26453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římá spojnice 62">
              <a:extLst>
                <a:ext uri="{FF2B5EF4-FFF2-40B4-BE49-F238E27FC236}">
                  <a16:creationId xmlns:a16="http://schemas.microsoft.com/office/drawing/2014/main" id="{A2DAC50C-D06B-46DC-A8DD-2FC4DB6055F3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383703" y="1874864"/>
              <a:ext cx="3589530" cy="63727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FDA0410B-5603-4E33-B232-0B38EF3C168B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6881521" y="1875989"/>
              <a:ext cx="604504" cy="25289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9341DADB-C8A5-44DE-A285-33C1EE0FF51C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>
              <a:off x="6881521" y="2128883"/>
              <a:ext cx="617522" cy="314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45439F80-21AD-447E-B5E6-1D76CFFDB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5139" y="1704696"/>
              <a:ext cx="414407" cy="17408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Šipka: nahoru 63">
              <a:extLst>
                <a:ext uri="{FF2B5EF4-FFF2-40B4-BE49-F238E27FC236}">
                  <a16:creationId xmlns:a16="http://schemas.microsoft.com/office/drawing/2014/main" id="{09AAF9EF-C181-49C1-806B-3885869335C6}"/>
                </a:ext>
              </a:extLst>
            </p:cNvPr>
            <p:cNvSpPr/>
            <p:nvPr/>
          </p:nvSpPr>
          <p:spPr>
            <a:xfrm>
              <a:off x="5329703" y="1874864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Šipka: nahoru 75">
              <a:extLst>
                <a:ext uri="{FF2B5EF4-FFF2-40B4-BE49-F238E27FC236}">
                  <a16:creationId xmlns:a16="http://schemas.microsoft.com/office/drawing/2014/main" id="{F3D316B6-9094-4B36-969E-8694A2B58BFA}"/>
                </a:ext>
              </a:extLst>
            </p:cNvPr>
            <p:cNvSpPr/>
            <p:nvPr/>
          </p:nvSpPr>
          <p:spPr>
            <a:xfrm flipH="1">
              <a:off x="6858662" y="2128883"/>
              <a:ext cx="45719" cy="110322"/>
            </a:xfrm>
            <a:prstGeom prst="upArrow">
              <a:avLst>
                <a:gd name="adj1" fmla="val 50000"/>
                <a:gd name="adj2" fmla="val 97239"/>
              </a:avLst>
            </a:prstGeom>
            <a:pattFill prst="smCheck">
              <a:fgClr>
                <a:srgbClr val="73BD00"/>
              </a:fgClr>
              <a:bgClr>
                <a:schemeClr val="bg1"/>
              </a:bgClr>
            </a:pattFill>
            <a:ln>
              <a:solidFill>
                <a:srgbClr val="00A07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1" name="Group 106">
              <a:extLst>
                <a:ext uri="{FF2B5EF4-FFF2-40B4-BE49-F238E27FC236}">
                  <a16:creationId xmlns:a16="http://schemas.microsoft.com/office/drawing/2014/main" id="{69FA6384-908C-44A1-8EAA-D9E7D63221E4}"/>
                </a:ext>
              </a:extLst>
            </p:cNvPr>
            <p:cNvGrpSpPr/>
            <p:nvPr/>
          </p:nvGrpSpPr>
          <p:grpSpPr>
            <a:xfrm>
              <a:off x="7395366" y="1724357"/>
              <a:ext cx="144000" cy="900000"/>
              <a:chOff x="8381461" y="1422131"/>
              <a:chExt cx="170484" cy="900000"/>
            </a:xfrm>
          </p:grpSpPr>
          <p:cxnSp>
            <p:nvCxnSpPr>
              <p:cNvPr id="102" name="Gerader Verbinder 5">
                <a:extLst>
                  <a:ext uri="{FF2B5EF4-FFF2-40B4-BE49-F238E27FC236}">
                    <a16:creationId xmlns:a16="http://schemas.microsoft.com/office/drawing/2014/main" id="{914AC638-C2C2-4A43-96D2-103315D95CF7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6">
                <a:extLst>
                  <a:ext uri="{FF2B5EF4-FFF2-40B4-BE49-F238E27FC236}">
                    <a16:creationId xmlns:a16="http://schemas.microsoft.com/office/drawing/2014/main" id="{8E044913-DB6B-4D9F-8E0D-CF8472DC11E1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r Verbinder 9">
                <a:extLst>
                  <a:ext uri="{FF2B5EF4-FFF2-40B4-BE49-F238E27FC236}">
                    <a16:creationId xmlns:a16="http://schemas.microsoft.com/office/drawing/2014/main" id="{EFE8A5AD-94E8-4ABB-BFDC-A093F7B21F17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0">
                <a:extLst>
                  <a:ext uri="{FF2B5EF4-FFF2-40B4-BE49-F238E27FC236}">
                    <a16:creationId xmlns:a16="http://schemas.microsoft.com/office/drawing/2014/main" id="{7D6175F6-B0E4-491B-A653-FDB3F33BAB4F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2">
                <a:extLst>
                  <a:ext uri="{FF2B5EF4-FFF2-40B4-BE49-F238E27FC236}">
                    <a16:creationId xmlns:a16="http://schemas.microsoft.com/office/drawing/2014/main" id="{3180FB7D-047B-4B3C-BA31-11D13F434FE1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9CF37F9E-96FE-4C5D-9C40-6818982100F4}"/>
              </a:ext>
            </a:extLst>
          </p:cNvPr>
          <p:cNvGrpSpPr/>
          <p:nvPr/>
        </p:nvGrpSpPr>
        <p:grpSpPr>
          <a:xfrm>
            <a:off x="5210471" y="2816351"/>
            <a:ext cx="4282204" cy="1214543"/>
            <a:chOff x="5210471" y="2816351"/>
            <a:chExt cx="4282204" cy="1214543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46E9E900-FA97-4E77-A6C9-15DC90361C14}"/>
                </a:ext>
              </a:extLst>
            </p:cNvPr>
            <p:cNvCxnSpPr>
              <a:cxnSpLocks/>
            </p:cNvCxnSpPr>
            <p:nvPr/>
          </p:nvCxnSpPr>
          <p:spPr>
            <a:xfrm>
              <a:off x="5210471" y="3337944"/>
              <a:ext cx="4150077" cy="570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08459691-FD62-4D65-B439-A9F44F5E44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3209" y="2825137"/>
              <a:ext cx="307826" cy="14000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Přímá spojnice 126">
              <a:extLst>
                <a:ext uri="{FF2B5EF4-FFF2-40B4-BE49-F238E27FC236}">
                  <a16:creationId xmlns:a16="http://schemas.microsoft.com/office/drawing/2014/main" id="{0DF3D950-7790-4056-84D1-857143A00BAE}"/>
                </a:ext>
              </a:extLst>
            </p:cNvPr>
            <p:cNvCxnSpPr>
              <a:cxnSpLocks/>
            </p:cNvCxnSpPr>
            <p:nvPr/>
          </p:nvCxnSpPr>
          <p:spPr>
            <a:xfrm>
              <a:off x="6589255" y="289643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Přímá spojnice 127">
              <a:extLst>
                <a:ext uri="{FF2B5EF4-FFF2-40B4-BE49-F238E27FC236}">
                  <a16:creationId xmlns:a16="http://schemas.microsoft.com/office/drawing/2014/main" id="{D050160C-0602-49B1-90AE-EC42DD48F020}"/>
                </a:ext>
              </a:extLst>
            </p:cNvPr>
            <p:cNvCxnSpPr>
              <a:cxnSpLocks/>
            </p:cNvCxnSpPr>
            <p:nvPr/>
          </p:nvCxnSpPr>
          <p:spPr>
            <a:xfrm>
              <a:off x="5668221" y="289643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Přímá spojnice 128">
              <a:extLst>
                <a:ext uri="{FF2B5EF4-FFF2-40B4-BE49-F238E27FC236}">
                  <a16:creationId xmlns:a16="http://schemas.microsoft.com/office/drawing/2014/main" id="{DEEFBDCA-6BB9-4F18-B541-96236125AA3E}"/>
                </a:ext>
              </a:extLst>
            </p:cNvPr>
            <p:cNvCxnSpPr>
              <a:cxnSpLocks/>
            </p:cNvCxnSpPr>
            <p:nvPr/>
          </p:nvCxnSpPr>
          <p:spPr>
            <a:xfrm>
              <a:off x="8367547" y="288137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Přímá spojnice 129">
              <a:extLst>
                <a:ext uri="{FF2B5EF4-FFF2-40B4-BE49-F238E27FC236}">
                  <a16:creationId xmlns:a16="http://schemas.microsoft.com/office/drawing/2014/main" id="{AA5A4EBC-6483-4A51-A8D5-DFA8F9A4D839}"/>
                </a:ext>
              </a:extLst>
            </p:cNvPr>
            <p:cNvCxnSpPr>
              <a:cxnSpLocks/>
            </p:cNvCxnSpPr>
            <p:nvPr/>
          </p:nvCxnSpPr>
          <p:spPr>
            <a:xfrm>
              <a:off x="9293996" y="2881377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36389CF-7E2D-4E07-8A50-DF4008B5A274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6084365" y="2968138"/>
              <a:ext cx="1378843" cy="560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2EED075-8176-46BB-82DC-C733AF776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1432" y="3187969"/>
              <a:ext cx="1657786" cy="662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5391F69-9302-498F-882A-6B1FCBCFFD77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>
              <a:off x="6084365" y="2973742"/>
              <a:ext cx="1387067" cy="21942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6D7A220A-0030-4E64-B893-4AAD798E231B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>
              <a:off x="6084365" y="2973742"/>
              <a:ext cx="2766002" cy="74279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8A4148AB-766F-4111-90B7-4CE50AFE6B86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6914705" y="2978399"/>
              <a:ext cx="538895" cy="23290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Přímá spojnice 46">
              <a:extLst>
                <a:ext uri="{FF2B5EF4-FFF2-40B4-BE49-F238E27FC236}">
                  <a16:creationId xmlns:a16="http://schemas.microsoft.com/office/drawing/2014/main" id="{C8FC459B-C330-477B-9FBB-B65DD80E60EF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6914705" y="3184617"/>
              <a:ext cx="486840" cy="2669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římá spojnice 108">
              <a:extLst>
                <a:ext uri="{FF2B5EF4-FFF2-40B4-BE49-F238E27FC236}">
                  <a16:creationId xmlns:a16="http://schemas.microsoft.com/office/drawing/2014/main" id="{E97AFB3F-5406-45EB-9B74-54848286862E}"/>
                </a:ext>
              </a:extLst>
            </p:cNvPr>
            <p:cNvCxnSpPr>
              <a:cxnSpLocks/>
            </p:cNvCxnSpPr>
            <p:nvPr/>
          </p:nvCxnSpPr>
          <p:spPr>
            <a:xfrm>
              <a:off x="7461603" y="3192171"/>
              <a:ext cx="905944" cy="15147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Šipka: nahoru 50">
              <a:extLst>
                <a:ext uri="{FF2B5EF4-FFF2-40B4-BE49-F238E27FC236}">
                  <a16:creationId xmlns:a16="http://schemas.microsoft.com/office/drawing/2014/main" id="{96A70B04-7A4D-4615-B168-5982B2978D18}"/>
                </a:ext>
              </a:extLst>
            </p:cNvPr>
            <p:cNvSpPr/>
            <p:nvPr/>
          </p:nvSpPr>
          <p:spPr>
            <a:xfrm>
              <a:off x="6894905" y="3211307"/>
              <a:ext cx="39600" cy="125963"/>
            </a:xfrm>
            <a:prstGeom prst="upArrow">
              <a:avLst>
                <a:gd name="adj1" fmla="val 50000"/>
                <a:gd name="adj2" fmla="val 97239"/>
              </a:avLst>
            </a:prstGeom>
            <a:pattFill prst="smCheck">
              <a:fgClr>
                <a:srgbClr val="73BD00"/>
              </a:fgClr>
              <a:bgClr>
                <a:schemeClr val="bg1"/>
              </a:bgClr>
            </a:pattFill>
            <a:ln>
              <a:solidFill>
                <a:srgbClr val="00A07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Šipka: nahoru 40">
              <a:extLst>
                <a:ext uri="{FF2B5EF4-FFF2-40B4-BE49-F238E27FC236}">
                  <a16:creationId xmlns:a16="http://schemas.microsoft.com/office/drawing/2014/main" id="{0C05C55E-5C54-4036-AA86-7850DE1AF734}"/>
                </a:ext>
              </a:extLst>
            </p:cNvPr>
            <p:cNvSpPr/>
            <p:nvPr/>
          </p:nvSpPr>
          <p:spPr>
            <a:xfrm>
              <a:off x="6030365" y="2973742"/>
              <a:ext cx="108000" cy="360000"/>
            </a:xfrm>
            <a:prstGeom prst="upArrow">
              <a:avLst>
                <a:gd name="adj1" fmla="val 50000"/>
                <a:gd name="adj2" fmla="val 97239"/>
              </a:avLst>
            </a:prstGeom>
            <a:solidFill>
              <a:srgbClr val="73BD00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Obdélník 150">
              <a:extLst>
                <a:ext uri="{FF2B5EF4-FFF2-40B4-BE49-F238E27FC236}">
                  <a16:creationId xmlns:a16="http://schemas.microsoft.com/office/drawing/2014/main" id="{AE4C65AC-E23D-4519-B18B-8506F71B5090}"/>
                </a:ext>
              </a:extLst>
            </p:cNvPr>
            <p:cNvSpPr/>
            <p:nvPr/>
          </p:nvSpPr>
          <p:spPr>
            <a:xfrm>
              <a:off x="8206769" y="3750611"/>
              <a:ext cx="2714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f‘</a:t>
              </a:r>
              <a:endParaRPr lang="de-DE" sz="1200" dirty="0"/>
            </a:p>
          </p:txBody>
        </p:sp>
        <p:sp>
          <p:nvSpPr>
            <p:cNvPr id="152" name="Obdélník 151">
              <a:extLst>
                <a:ext uri="{FF2B5EF4-FFF2-40B4-BE49-F238E27FC236}">
                  <a16:creationId xmlns:a16="http://schemas.microsoft.com/office/drawing/2014/main" id="{33BC6535-2F8B-47CB-A560-B7EC5BB68346}"/>
                </a:ext>
              </a:extLst>
            </p:cNvPr>
            <p:cNvSpPr/>
            <p:nvPr/>
          </p:nvSpPr>
          <p:spPr>
            <a:xfrm>
              <a:off x="6460867" y="3748994"/>
              <a:ext cx="2311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</a:t>
              </a:r>
              <a:endParaRPr lang="de-DE" sz="1200" dirty="0"/>
            </a:p>
          </p:txBody>
        </p:sp>
        <p:sp>
          <p:nvSpPr>
            <p:cNvPr id="153" name="Obdélník 152">
              <a:extLst>
                <a:ext uri="{FF2B5EF4-FFF2-40B4-BE49-F238E27FC236}">
                  <a16:creationId xmlns:a16="http://schemas.microsoft.com/office/drawing/2014/main" id="{C477CFD3-DA7D-4D11-90AC-39C9E89DCDED}"/>
                </a:ext>
              </a:extLst>
            </p:cNvPr>
            <p:cNvSpPr/>
            <p:nvPr/>
          </p:nvSpPr>
          <p:spPr>
            <a:xfrm>
              <a:off x="9065699" y="3746887"/>
              <a:ext cx="4269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2×f‘</a:t>
              </a:r>
              <a:endParaRPr lang="de-DE" sz="1200" dirty="0"/>
            </a:p>
          </p:txBody>
        </p:sp>
        <p:sp>
          <p:nvSpPr>
            <p:cNvPr id="154" name="Obdélník 153">
              <a:extLst>
                <a:ext uri="{FF2B5EF4-FFF2-40B4-BE49-F238E27FC236}">
                  <a16:creationId xmlns:a16="http://schemas.microsoft.com/office/drawing/2014/main" id="{C8C3AB12-BF49-475C-9FA5-9BB49ED26315}"/>
                </a:ext>
              </a:extLst>
            </p:cNvPr>
            <p:cNvSpPr/>
            <p:nvPr/>
          </p:nvSpPr>
          <p:spPr>
            <a:xfrm>
              <a:off x="5464646" y="3753895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</a:t>
              </a:r>
              <a:endParaRPr lang="de-DE" sz="1200" dirty="0"/>
            </a:p>
          </p:txBody>
        </p:sp>
        <p:grpSp>
          <p:nvGrpSpPr>
            <p:cNvPr id="108" name="Group 106">
              <a:extLst>
                <a:ext uri="{FF2B5EF4-FFF2-40B4-BE49-F238E27FC236}">
                  <a16:creationId xmlns:a16="http://schemas.microsoft.com/office/drawing/2014/main" id="{6C78B9D7-3774-43CB-82BB-A83DBE2C9AB4}"/>
                </a:ext>
              </a:extLst>
            </p:cNvPr>
            <p:cNvGrpSpPr/>
            <p:nvPr/>
          </p:nvGrpSpPr>
          <p:grpSpPr>
            <a:xfrm>
              <a:off x="7394857" y="2816351"/>
              <a:ext cx="144000" cy="900000"/>
              <a:chOff x="8381461" y="1422131"/>
              <a:chExt cx="170484" cy="900000"/>
            </a:xfrm>
          </p:grpSpPr>
          <p:cxnSp>
            <p:nvCxnSpPr>
              <p:cNvPr id="110" name="Gerader Verbinder 5">
                <a:extLst>
                  <a:ext uri="{FF2B5EF4-FFF2-40B4-BE49-F238E27FC236}">
                    <a16:creationId xmlns:a16="http://schemas.microsoft.com/office/drawing/2014/main" id="{7B51C241-9A01-48DA-889E-7900A7168C5B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6">
                <a:extLst>
                  <a:ext uri="{FF2B5EF4-FFF2-40B4-BE49-F238E27FC236}">
                    <a16:creationId xmlns:a16="http://schemas.microsoft.com/office/drawing/2014/main" id="{2C0A89C5-C186-4A74-B839-C494983EDF4E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9">
                <a:extLst>
                  <a:ext uri="{FF2B5EF4-FFF2-40B4-BE49-F238E27FC236}">
                    <a16:creationId xmlns:a16="http://schemas.microsoft.com/office/drawing/2014/main" id="{50F97BB8-0320-48BD-BBDF-C25D21A7BB97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0">
                <a:extLst>
                  <a:ext uri="{FF2B5EF4-FFF2-40B4-BE49-F238E27FC236}">
                    <a16:creationId xmlns:a16="http://schemas.microsoft.com/office/drawing/2014/main" id="{A7CDF3E8-21A4-4932-BDA3-22AB5C0CAD37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2">
                <a:extLst>
                  <a:ext uri="{FF2B5EF4-FFF2-40B4-BE49-F238E27FC236}">
                    <a16:creationId xmlns:a16="http://schemas.microsoft.com/office/drawing/2014/main" id="{04500820-159B-4338-92E9-05C8A5FCE00C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960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643B8609-FC13-4248-B5BA-48F3FA044745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EB2A6AA0-7D94-468F-8A55-0AD5E0B15ED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9BAAB18-4E94-4D74-97FC-B143D8774551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EE443653-D9AA-41C7-A25F-923B89C97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F437FF7F-3A08-402A-96EC-676DDB32BA82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BD618BD-BBCA-446C-9DD2-1EC31CA05814}"/>
              </a:ext>
            </a:extLst>
          </p:cNvPr>
          <p:cNvSpPr txBox="1"/>
          <p:nvPr/>
        </p:nvSpPr>
        <p:spPr>
          <a:xfrm>
            <a:off x="3998604" y="239206"/>
            <a:ext cx="190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Projektor</a:t>
            </a:r>
            <a:endParaRPr lang="de-DE" sz="3600" dirty="0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A8BA31B-200A-4950-9967-E86F8482B8AC}"/>
              </a:ext>
            </a:extLst>
          </p:cNvPr>
          <p:cNvSpPr txBox="1"/>
          <p:nvPr/>
        </p:nvSpPr>
        <p:spPr>
          <a:xfrm flipH="1">
            <a:off x="1073377" y="3874893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Zvětšení čočky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8A1256CE-1150-45F3-B4FF-7EA2217083A4}"/>
                  </a:ext>
                </a:extLst>
              </p:cNvPr>
              <p:cNvSpPr txBox="1"/>
              <p:nvPr/>
            </p:nvSpPr>
            <p:spPr>
              <a:xfrm>
                <a:off x="4343296" y="2911966"/>
                <a:ext cx="1327095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8A1256CE-1150-45F3-B4FF-7EA221708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96" y="2911966"/>
                <a:ext cx="1327095" cy="569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ovéPole 25">
            <a:extLst>
              <a:ext uri="{FF2B5EF4-FFF2-40B4-BE49-F238E27FC236}">
                <a16:creationId xmlns:a16="http://schemas.microsoft.com/office/drawing/2014/main" id="{041862A8-E5EF-439A-9A2E-AB72E7470586}"/>
              </a:ext>
            </a:extLst>
          </p:cNvPr>
          <p:cNvSpPr txBox="1"/>
          <p:nvPr/>
        </p:nvSpPr>
        <p:spPr>
          <a:xfrm flipH="1">
            <a:off x="992457" y="2919697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Čočková rovnice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AADACD4B-A35C-4239-8DB2-473D3967265B}"/>
                  </a:ext>
                </a:extLst>
              </p:cNvPr>
              <p:cNvSpPr txBox="1"/>
              <p:nvPr/>
            </p:nvSpPr>
            <p:spPr>
              <a:xfrm>
                <a:off x="4294591" y="3852895"/>
                <a:ext cx="1400832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AADACD4B-A35C-4239-8DB2-473D3967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591" y="3852895"/>
                <a:ext cx="1400832" cy="571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Skupina 22">
            <a:extLst>
              <a:ext uri="{FF2B5EF4-FFF2-40B4-BE49-F238E27FC236}">
                <a16:creationId xmlns:a16="http://schemas.microsoft.com/office/drawing/2014/main" id="{9FD7B78D-AFDE-4DF9-AA96-7C5391C4211C}"/>
              </a:ext>
            </a:extLst>
          </p:cNvPr>
          <p:cNvGrpSpPr/>
          <p:nvPr/>
        </p:nvGrpSpPr>
        <p:grpSpPr>
          <a:xfrm>
            <a:off x="1499134" y="801031"/>
            <a:ext cx="7401914" cy="1987405"/>
            <a:chOff x="1295062" y="930304"/>
            <a:chExt cx="7401914" cy="1987405"/>
          </a:xfrm>
        </p:grpSpPr>
        <p:grpSp>
          <p:nvGrpSpPr>
            <p:cNvPr id="8" name="Skupina 7">
              <a:extLst>
                <a:ext uri="{FF2B5EF4-FFF2-40B4-BE49-F238E27FC236}">
                  <a16:creationId xmlns:a16="http://schemas.microsoft.com/office/drawing/2014/main" id="{6838E463-EA51-4057-916C-5DB416B0DE47}"/>
                </a:ext>
              </a:extLst>
            </p:cNvPr>
            <p:cNvGrpSpPr/>
            <p:nvPr/>
          </p:nvGrpSpPr>
          <p:grpSpPr>
            <a:xfrm>
              <a:off x="2466839" y="1007651"/>
              <a:ext cx="4972322" cy="1554087"/>
              <a:chOff x="4385462" y="3437650"/>
              <a:chExt cx="4972322" cy="1554087"/>
            </a:xfrm>
          </p:grpSpPr>
          <p:cxnSp>
            <p:nvCxnSpPr>
              <p:cNvPr id="9" name="Přímá spojnice 8">
                <a:extLst>
                  <a:ext uri="{FF2B5EF4-FFF2-40B4-BE49-F238E27FC236}">
                    <a16:creationId xmlns:a16="http://schemas.microsoft.com/office/drawing/2014/main" id="{C4250B92-F58B-4150-80A1-B91C7BA51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462" y="4250171"/>
                <a:ext cx="4972322" cy="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Přímá spojnice se šipkou 9">
                <a:extLst>
                  <a:ext uri="{FF2B5EF4-FFF2-40B4-BE49-F238E27FC236}">
                    <a16:creationId xmlns:a16="http://schemas.microsoft.com/office/drawing/2014/main" id="{365B92E2-0490-41FF-8483-F0319B28F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4349" y="3437650"/>
                <a:ext cx="0" cy="1554087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Přímá spojnice 10">
                <a:extLst>
                  <a:ext uri="{FF2B5EF4-FFF2-40B4-BE49-F238E27FC236}">
                    <a16:creationId xmlns:a16="http://schemas.microsoft.com/office/drawing/2014/main" id="{91E4F923-4A0F-4D32-9846-33B04952F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0786" y="378511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Přímá spojnice 11">
                <a:extLst>
                  <a:ext uri="{FF2B5EF4-FFF2-40B4-BE49-F238E27FC236}">
                    <a16:creationId xmlns:a16="http://schemas.microsoft.com/office/drawing/2014/main" id="{556CA8DB-D8EA-42A7-9F76-CE02B0F8B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7235" y="378511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Přímá spojnice 12">
                <a:extLst>
                  <a:ext uri="{FF2B5EF4-FFF2-40B4-BE49-F238E27FC236}">
                    <a16:creationId xmlns:a16="http://schemas.microsoft.com/office/drawing/2014/main" id="{E3E61080-EFF4-4983-A5F0-EAF2F4845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1598" y="3800171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nice 13">
                <a:extLst>
                  <a:ext uri="{FF2B5EF4-FFF2-40B4-BE49-F238E27FC236}">
                    <a16:creationId xmlns:a16="http://schemas.microsoft.com/office/drawing/2014/main" id="{EEFFD59C-B8E8-4EF8-B2D2-8CF7A5378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0564" y="3800171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nice 14">
                <a:extLst>
                  <a:ext uri="{FF2B5EF4-FFF2-40B4-BE49-F238E27FC236}">
                    <a16:creationId xmlns:a16="http://schemas.microsoft.com/office/drawing/2014/main" id="{C7727EA5-EC10-413C-95A7-A7EACB106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5461" y="3876641"/>
                <a:ext cx="1378888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15">
                <a:extLst>
                  <a:ext uri="{FF2B5EF4-FFF2-40B4-BE49-F238E27FC236}">
                    <a16:creationId xmlns:a16="http://schemas.microsoft.com/office/drawing/2014/main" id="{3A09AEE8-B28C-4828-B4CC-F71B9F0F1886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V="1">
                <a:off x="6667977" y="4948360"/>
                <a:ext cx="2590807" cy="8058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Přímá spojnice 16">
                <a:extLst>
                  <a:ext uri="{FF2B5EF4-FFF2-40B4-BE49-F238E27FC236}">
                    <a16:creationId xmlns:a16="http://schemas.microsoft.com/office/drawing/2014/main" id="{C0D59488-E580-48E7-934A-8EDD48094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5461" y="3880605"/>
                <a:ext cx="1378887" cy="107581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Přímá spojnice 17">
                <a:extLst>
                  <a:ext uri="{FF2B5EF4-FFF2-40B4-BE49-F238E27FC236}">
                    <a16:creationId xmlns:a16="http://schemas.microsoft.com/office/drawing/2014/main" id="{97CA1440-9B69-4848-98A8-5F8325978676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6658073" y="3869138"/>
                <a:ext cx="2600711" cy="1079222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42D0DE93-2D17-4BCF-802A-1AF339108286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5305444" y="3883614"/>
                <a:ext cx="3953340" cy="1064746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Šipka: nahoru 19">
                <a:extLst>
                  <a:ext uri="{FF2B5EF4-FFF2-40B4-BE49-F238E27FC236}">
                    <a16:creationId xmlns:a16="http://schemas.microsoft.com/office/drawing/2014/main" id="{7E0B1E94-A0F0-4129-A8FF-167E481C3DCC}"/>
                  </a:ext>
                </a:extLst>
              </p:cNvPr>
              <p:cNvSpPr/>
              <p:nvPr/>
            </p:nvSpPr>
            <p:spPr>
              <a:xfrm flipV="1">
                <a:off x="9159784" y="4259424"/>
                <a:ext cx="198000" cy="688936"/>
              </a:xfrm>
              <a:prstGeom prst="upArrow">
                <a:avLst>
                  <a:gd name="adj1" fmla="val 50000"/>
                  <a:gd name="adj2" fmla="val 97239"/>
                </a:avLst>
              </a:prstGeom>
              <a:solidFill>
                <a:srgbClr val="73BD00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Šipka: nahoru 20">
                <a:extLst>
                  <a:ext uri="{FF2B5EF4-FFF2-40B4-BE49-F238E27FC236}">
                    <a16:creationId xmlns:a16="http://schemas.microsoft.com/office/drawing/2014/main" id="{54E51153-8096-42B9-83E4-765D009AA41E}"/>
                  </a:ext>
                </a:extLst>
              </p:cNvPr>
              <p:cNvSpPr/>
              <p:nvPr/>
            </p:nvSpPr>
            <p:spPr>
              <a:xfrm>
                <a:off x="5231461" y="3876641"/>
                <a:ext cx="108000" cy="360000"/>
              </a:xfrm>
              <a:prstGeom prst="upArrow">
                <a:avLst>
                  <a:gd name="adj1" fmla="val 50000"/>
                  <a:gd name="adj2" fmla="val 97239"/>
                </a:avLst>
              </a:prstGeom>
              <a:solidFill>
                <a:srgbClr val="73BD00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" name="Levá složená závorka 27">
              <a:extLst>
                <a:ext uri="{FF2B5EF4-FFF2-40B4-BE49-F238E27FC236}">
                  <a16:creationId xmlns:a16="http://schemas.microsoft.com/office/drawing/2014/main" id="{7330F0E6-2338-4331-839B-EE2BED7970B9}"/>
                </a:ext>
              </a:extLst>
            </p:cNvPr>
            <p:cNvSpPr/>
            <p:nvPr/>
          </p:nvSpPr>
          <p:spPr>
            <a:xfrm rot="5400000" flipH="1">
              <a:off x="3905255" y="1749250"/>
              <a:ext cx="305233" cy="1382963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81918215-01F5-4C6C-B93D-0E633A32E4A1}"/>
                </a:ext>
              </a:extLst>
            </p:cNvPr>
            <p:cNvSpPr/>
            <p:nvPr/>
          </p:nvSpPr>
          <p:spPr>
            <a:xfrm>
              <a:off x="5493300" y="1124615"/>
              <a:ext cx="2714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f‘</a:t>
              </a:r>
              <a:endParaRPr lang="de-DE" sz="1200" dirty="0"/>
            </a:p>
          </p:txBody>
        </p: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19A02190-7C3B-451D-9A64-8C0E49866DB5}"/>
                </a:ext>
              </a:extLst>
            </p:cNvPr>
            <p:cNvSpPr/>
            <p:nvPr/>
          </p:nvSpPr>
          <p:spPr>
            <a:xfrm>
              <a:off x="3747398" y="1122998"/>
              <a:ext cx="2311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</a:t>
              </a:r>
              <a:endParaRPr lang="de-DE" sz="1200" dirty="0"/>
            </a:p>
          </p:txBody>
        </p: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CF38EAB2-F2A7-496F-A146-31457EEAC5E3}"/>
                </a:ext>
              </a:extLst>
            </p:cNvPr>
            <p:cNvSpPr/>
            <p:nvPr/>
          </p:nvSpPr>
          <p:spPr>
            <a:xfrm>
              <a:off x="6352230" y="1120891"/>
              <a:ext cx="4269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2×f‘</a:t>
              </a:r>
              <a:endParaRPr lang="de-DE" sz="1200" dirty="0"/>
            </a:p>
          </p:txBody>
        </p: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81A0696C-69BB-40E6-A397-8E3E5024D3D3}"/>
                </a:ext>
              </a:extLst>
            </p:cNvPr>
            <p:cNvSpPr/>
            <p:nvPr/>
          </p:nvSpPr>
          <p:spPr>
            <a:xfrm>
              <a:off x="2751177" y="1127899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</a:t>
              </a:r>
              <a:endParaRPr lang="de-DE" sz="1200" dirty="0"/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D2936CAA-E387-4D2D-976D-3CC7D3F41E7C}"/>
                </a:ext>
              </a:extLst>
            </p:cNvPr>
            <p:cNvCxnSpPr>
              <a:cxnSpLocks/>
            </p:cNvCxnSpPr>
            <p:nvPr/>
          </p:nvCxnSpPr>
          <p:spPr>
            <a:xfrm>
              <a:off x="3366838" y="1370172"/>
              <a:ext cx="0" cy="900000"/>
            </a:xfrm>
            <a:prstGeom prst="line">
              <a:avLst/>
            </a:prstGeom>
            <a:ln w="28575">
              <a:solidFill>
                <a:srgbClr val="00A07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A0743D9-C37A-4DFE-A1AF-F77C4DDA64D4}"/>
                </a:ext>
              </a:extLst>
            </p:cNvPr>
            <p:cNvCxnSpPr>
              <a:cxnSpLocks/>
            </p:cNvCxnSpPr>
            <p:nvPr/>
          </p:nvCxnSpPr>
          <p:spPr>
            <a:xfrm>
              <a:off x="7340607" y="1355116"/>
              <a:ext cx="0" cy="900000"/>
            </a:xfrm>
            <a:prstGeom prst="line">
              <a:avLst/>
            </a:prstGeom>
            <a:ln w="28575">
              <a:solidFill>
                <a:srgbClr val="00A07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ovéPole 34">
              <a:extLst>
                <a:ext uri="{FF2B5EF4-FFF2-40B4-BE49-F238E27FC236}">
                  <a16:creationId xmlns:a16="http://schemas.microsoft.com/office/drawing/2014/main" id="{DB92B882-FFDE-46C7-BE4E-0B29FD7D6CED}"/>
                </a:ext>
              </a:extLst>
            </p:cNvPr>
            <p:cNvSpPr txBox="1"/>
            <p:nvPr/>
          </p:nvSpPr>
          <p:spPr>
            <a:xfrm flipH="1">
              <a:off x="3174661" y="2640710"/>
              <a:ext cx="17876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Předmětová vzdálenost </a:t>
              </a:r>
              <a:r>
                <a:rPr lang="cs-CZ" sz="1200" i="1" dirty="0"/>
                <a:t>s</a:t>
              </a:r>
              <a:r>
                <a:rPr lang="cs-CZ" sz="1200" i="1" baseline="-25000" dirty="0"/>
                <a:t>1</a:t>
              </a:r>
              <a:endParaRPr lang="cs-CZ" sz="1200" dirty="0"/>
            </a:p>
          </p:txBody>
        </p: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C1AAA8FC-C1B3-442B-B0D9-97D85FD58146}"/>
                </a:ext>
              </a:extLst>
            </p:cNvPr>
            <p:cNvSpPr txBox="1"/>
            <p:nvPr/>
          </p:nvSpPr>
          <p:spPr>
            <a:xfrm flipH="1">
              <a:off x="5236934" y="2637973"/>
              <a:ext cx="16139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Obrazová vzdálenost </a:t>
              </a:r>
              <a:r>
                <a:rPr lang="cs-CZ" sz="1200" i="1" dirty="0"/>
                <a:t>s</a:t>
              </a:r>
              <a:endParaRPr lang="cs-CZ" sz="1200" dirty="0"/>
            </a:p>
          </p:txBody>
        </p:sp>
        <p:sp>
          <p:nvSpPr>
            <p:cNvPr id="37" name="Levá složená závorka 36">
              <a:extLst>
                <a:ext uri="{FF2B5EF4-FFF2-40B4-BE49-F238E27FC236}">
                  <a16:creationId xmlns:a16="http://schemas.microsoft.com/office/drawing/2014/main" id="{C497745D-422B-4D65-B2EA-E4BF3F8250B9}"/>
                </a:ext>
              </a:extLst>
            </p:cNvPr>
            <p:cNvSpPr/>
            <p:nvPr/>
          </p:nvSpPr>
          <p:spPr>
            <a:xfrm rot="5400000" flipH="1">
              <a:off x="5888507" y="1153270"/>
              <a:ext cx="305233" cy="2590799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5A24FFE4-D0F6-41F7-A6F1-CA7275413B9A}"/>
                </a:ext>
              </a:extLst>
            </p:cNvPr>
            <p:cNvSpPr txBox="1"/>
            <p:nvPr/>
          </p:nvSpPr>
          <p:spPr>
            <a:xfrm flipH="1">
              <a:off x="4866909" y="930304"/>
              <a:ext cx="15287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Ohnisková vzdálenost</a:t>
              </a:r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650F2CA0-525D-4F6F-AC97-E897940280AA}"/>
                </a:ext>
              </a:extLst>
            </p:cNvPr>
            <p:cNvSpPr txBox="1"/>
            <p:nvPr/>
          </p:nvSpPr>
          <p:spPr>
            <a:xfrm flipH="1">
              <a:off x="1295062" y="1450243"/>
              <a:ext cx="13581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Výška předmětu </a:t>
              </a:r>
              <a:r>
                <a:rPr lang="cs-CZ" sz="1200" i="1" dirty="0"/>
                <a:t>h</a:t>
              </a:r>
              <a:r>
                <a:rPr lang="cs-CZ" sz="1200" i="1" baseline="-25000" dirty="0"/>
                <a:t>1</a:t>
              </a: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C5EDA302-6C6F-46E1-B0C3-DD9BCC2C854A}"/>
                </a:ext>
              </a:extLst>
            </p:cNvPr>
            <p:cNvSpPr txBox="1"/>
            <p:nvPr/>
          </p:nvSpPr>
          <p:spPr>
            <a:xfrm flipH="1">
              <a:off x="7532234" y="1947339"/>
              <a:ext cx="11647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Výška obrazu </a:t>
              </a:r>
              <a:r>
                <a:rPr lang="cs-CZ" sz="1200" i="1" dirty="0"/>
                <a:t>h</a:t>
              </a:r>
              <a:r>
                <a:rPr lang="cs-CZ" sz="1200" i="1" baseline="-25000" dirty="0"/>
                <a:t>2</a:t>
              </a:r>
            </a:p>
          </p:txBody>
        </p:sp>
      </p:grpSp>
      <p:sp>
        <p:nvSpPr>
          <p:cNvPr id="22" name="Rectangle 1">
            <a:extLst>
              <a:ext uri="{FF2B5EF4-FFF2-40B4-BE49-F238E27FC236}">
                <a16:creationId xmlns:a16="http://schemas.microsoft.com/office/drawing/2014/main" id="{E3275423-5DA8-411D-B332-9EA50C291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30" y="3554775"/>
            <a:ext cx="86221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cs-CZ" altLang="de-DE" sz="1000" dirty="0">
                <a:solidFill>
                  <a:srgbClr val="000000"/>
                </a:solidFill>
                <a:latin typeface="+mn-lt"/>
              </a:rPr>
              <a:t>Při zobrazení předmětu spojkou závisí poloha a velikost obrazu na předmětové vzdálenosti </a:t>
            </a:r>
            <a:r>
              <a:rPr lang="cs-CZ" altLang="de-DE" sz="1000" i="1" dirty="0">
                <a:solidFill>
                  <a:srgbClr val="000000"/>
                </a:solidFill>
                <a:latin typeface="+mn-lt"/>
              </a:rPr>
              <a:t>s</a:t>
            </a:r>
            <a:r>
              <a:rPr lang="cs-CZ" altLang="de-DE" sz="1000" i="1" baseline="-25000" dirty="0">
                <a:solidFill>
                  <a:srgbClr val="000000"/>
                </a:solidFill>
                <a:latin typeface="+mn-lt"/>
              </a:rPr>
              <a:t>1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cs-CZ" altLang="de-DE" sz="1000" dirty="0">
                <a:solidFill>
                  <a:srgbClr val="000000"/>
                </a:solidFill>
                <a:latin typeface="+mn-lt"/>
              </a:rPr>
              <a:t>a na ohniskové vzdálenosti čočky </a:t>
            </a:r>
            <a:r>
              <a:rPr lang="de-DE" altLang="de-DE" sz="1000" i="1" dirty="0">
                <a:solidFill>
                  <a:srgbClr val="000000"/>
                </a:solidFill>
                <a:latin typeface="+mn-lt"/>
              </a:rPr>
              <a:t>f'</a:t>
            </a:r>
            <a:r>
              <a:rPr lang="de-DE" altLang="de-DE" sz="1000" dirty="0">
                <a:solidFill>
                  <a:srgbClr val="000000"/>
                </a:solidFill>
                <a:latin typeface="+mn-lt"/>
              </a:rPr>
              <a:t>. </a:t>
            </a: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1679C533-31DA-4313-90B1-BB56FD958D22}"/>
              </a:ext>
            </a:extLst>
          </p:cNvPr>
          <p:cNvSpPr txBox="1"/>
          <p:nvPr/>
        </p:nvSpPr>
        <p:spPr>
          <a:xfrm flipH="1">
            <a:off x="6306709" y="3011801"/>
            <a:ext cx="284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de-DE" dirty="0">
                <a:solidFill>
                  <a:srgbClr val="000000"/>
                </a:solidFill>
              </a:rPr>
              <a:t>Obraz nelze zachytit kdekoli!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A931A80F-6926-42EC-A929-DB49A6215798}"/>
              </a:ext>
            </a:extLst>
          </p:cNvPr>
          <p:cNvSpPr txBox="1"/>
          <p:nvPr/>
        </p:nvSpPr>
        <p:spPr>
          <a:xfrm flipH="1">
            <a:off x="6368424" y="3962011"/>
            <a:ext cx="272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de-DE" dirty="0">
                <a:solidFill>
                  <a:srgbClr val="000000"/>
                </a:solidFill>
              </a:rPr>
              <a:t>Obraz není libovolně velký!</a:t>
            </a: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6858585A-FA93-435E-8B03-324DDF7CA9A4}"/>
              </a:ext>
            </a:extLst>
          </p:cNvPr>
          <p:cNvSpPr txBox="1"/>
          <p:nvPr/>
        </p:nvSpPr>
        <p:spPr>
          <a:xfrm>
            <a:off x="6788214" y="4555516"/>
            <a:ext cx="2193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Kde je obraz? </a:t>
            </a:r>
          </a:p>
          <a:p>
            <a:r>
              <a:rPr lang="cs-CZ" dirty="0"/>
              <a:t>Jaké je jeho zvětšení?</a:t>
            </a:r>
          </a:p>
        </p:txBody>
      </p:sp>
      <p:sp>
        <p:nvSpPr>
          <p:cNvPr id="73" name="TextovéPole 72">
            <a:extLst>
              <a:ext uri="{FF2B5EF4-FFF2-40B4-BE49-F238E27FC236}">
                <a16:creationId xmlns:a16="http://schemas.microsoft.com/office/drawing/2014/main" id="{07196C64-8229-4844-BB75-425A2E15E294}"/>
              </a:ext>
            </a:extLst>
          </p:cNvPr>
          <p:cNvSpPr txBox="1"/>
          <p:nvPr/>
        </p:nvSpPr>
        <p:spPr>
          <a:xfrm>
            <a:off x="6808014" y="5160093"/>
            <a:ext cx="2391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Změň vzdálenost mezi čočkou a předmětem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Vyměň čočku za jinou</a:t>
            </a:r>
          </a:p>
        </p:txBody>
      </p:sp>
      <p:grpSp>
        <p:nvGrpSpPr>
          <p:cNvPr id="74" name="Skupina 73">
            <a:extLst>
              <a:ext uri="{FF2B5EF4-FFF2-40B4-BE49-F238E27FC236}">
                <a16:creationId xmlns:a16="http://schemas.microsoft.com/office/drawing/2014/main" id="{76A19DC6-4F9E-450F-820C-82FB72B00F07}"/>
              </a:ext>
            </a:extLst>
          </p:cNvPr>
          <p:cNvGrpSpPr/>
          <p:nvPr/>
        </p:nvGrpSpPr>
        <p:grpSpPr>
          <a:xfrm>
            <a:off x="1355843" y="4685100"/>
            <a:ext cx="5400000" cy="1800000"/>
            <a:chOff x="1355843" y="4685100"/>
            <a:chExt cx="5400000" cy="1800000"/>
          </a:xfrm>
        </p:grpSpPr>
        <p:sp>
          <p:nvSpPr>
            <p:cNvPr id="52" name="Ovál 51">
              <a:extLst>
                <a:ext uri="{FF2B5EF4-FFF2-40B4-BE49-F238E27FC236}">
                  <a16:creationId xmlns:a16="http://schemas.microsoft.com/office/drawing/2014/main" id="{B8E970FA-9D0A-4D01-BF2A-890957CDBEDD}"/>
                </a:ext>
              </a:extLst>
            </p:cNvPr>
            <p:cNvSpPr/>
            <p:nvPr/>
          </p:nvSpPr>
          <p:spPr>
            <a:xfrm>
              <a:off x="6031545" y="4816688"/>
              <a:ext cx="358269" cy="14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TextovéPole 52">
              <a:extLst>
                <a:ext uri="{FF2B5EF4-FFF2-40B4-BE49-F238E27FC236}">
                  <a16:creationId xmlns:a16="http://schemas.microsoft.com/office/drawing/2014/main" id="{5556528E-284B-4538-8F51-01D4C4964037}"/>
                </a:ext>
              </a:extLst>
            </p:cNvPr>
            <p:cNvSpPr txBox="1"/>
            <p:nvPr/>
          </p:nvSpPr>
          <p:spPr>
            <a:xfrm>
              <a:off x="5071846" y="6105599"/>
              <a:ext cx="1588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Čočka (40 mm)</a:t>
              </a:r>
            </a:p>
          </p:txBody>
        </p:sp>
        <p:sp>
          <p:nvSpPr>
            <p:cNvPr id="44" name="Obdélník: se zakulacenými rohy 43">
              <a:extLst>
                <a:ext uri="{FF2B5EF4-FFF2-40B4-BE49-F238E27FC236}">
                  <a16:creationId xmlns:a16="http://schemas.microsoft.com/office/drawing/2014/main" id="{9F66A99A-4578-4BBA-A25E-BD850D1145A5}"/>
                </a:ext>
              </a:extLst>
            </p:cNvPr>
            <p:cNvSpPr/>
            <p:nvPr/>
          </p:nvSpPr>
          <p:spPr>
            <a:xfrm>
              <a:off x="4034769" y="4926085"/>
              <a:ext cx="36000" cy="126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4" name="Skupina 53">
              <a:extLst>
                <a:ext uri="{FF2B5EF4-FFF2-40B4-BE49-F238E27FC236}">
                  <a16:creationId xmlns:a16="http://schemas.microsoft.com/office/drawing/2014/main" id="{2545D1BB-0554-4C46-AEA5-953EFD26945A}"/>
                </a:ext>
              </a:extLst>
            </p:cNvPr>
            <p:cNvGrpSpPr/>
            <p:nvPr/>
          </p:nvGrpSpPr>
          <p:grpSpPr>
            <a:xfrm>
              <a:off x="1355843" y="4685100"/>
              <a:ext cx="5400000" cy="1800000"/>
              <a:chOff x="2243233" y="4718410"/>
              <a:chExt cx="5400000" cy="1800000"/>
            </a:xfrm>
          </p:grpSpPr>
          <p:sp>
            <p:nvSpPr>
              <p:cNvPr id="45" name="Obdélník: se zakulacenými rohy 44">
                <a:extLst>
                  <a:ext uri="{FF2B5EF4-FFF2-40B4-BE49-F238E27FC236}">
                    <a16:creationId xmlns:a16="http://schemas.microsoft.com/office/drawing/2014/main" id="{9B3040DA-747B-444B-B125-EB5177A0BB56}"/>
                  </a:ext>
                </a:extLst>
              </p:cNvPr>
              <p:cNvSpPr/>
              <p:nvPr/>
            </p:nvSpPr>
            <p:spPr>
              <a:xfrm>
                <a:off x="2243233" y="4718410"/>
                <a:ext cx="1800000" cy="1800000"/>
              </a:xfrm>
              <a:prstGeom prst="roundRect">
                <a:avLst/>
              </a:prstGeom>
              <a:noFill/>
              <a:ln w="57150">
                <a:solidFill>
                  <a:srgbClr val="0035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Obdélník: se zakulacenými rohy 45">
                <a:extLst>
                  <a:ext uri="{FF2B5EF4-FFF2-40B4-BE49-F238E27FC236}">
                    <a16:creationId xmlns:a16="http://schemas.microsoft.com/office/drawing/2014/main" id="{02F4A69C-8521-4353-AC3A-87810F80F74B}"/>
                  </a:ext>
                </a:extLst>
              </p:cNvPr>
              <p:cNvSpPr/>
              <p:nvPr/>
            </p:nvSpPr>
            <p:spPr>
              <a:xfrm>
                <a:off x="4043233" y="4718410"/>
                <a:ext cx="1800000" cy="1800000"/>
              </a:xfrm>
              <a:prstGeom prst="roundRect">
                <a:avLst/>
              </a:prstGeom>
              <a:noFill/>
              <a:ln w="57150">
                <a:solidFill>
                  <a:srgbClr val="0035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Obdélník: se zakulacenými rohy 46">
                <a:extLst>
                  <a:ext uri="{FF2B5EF4-FFF2-40B4-BE49-F238E27FC236}">
                    <a16:creationId xmlns:a16="http://schemas.microsoft.com/office/drawing/2014/main" id="{7511C19B-86F5-4102-B86D-E33B15AF5B58}"/>
                  </a:ext>
                </a:extLst>
              </p:cNvPr>
              <p:cNvSpPr/>
              <p:nvPr/>
            </p:nvSpPr>
            <p:spPr>
              <a:xfrm>
                <a:off x="5843233" y="4718410"/>
                <a:ext cx="1800000" cy="1800000"/>
              </a:xfrm>
              <a:prstGeom prst="roundRect">
                <a:avLst/>
              </a:prstGeom>
              <a:noFill/>
              <a:ln w="57150">
                <a:solidFill>
                  <a:srgbClr val="0035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55" name="Přímá spojnice 54">
              <a:extLst>
                <a:ext uri="{FF2B5EF4-FFF2-40B4-BE49-F238E27FC236}">
                  <a16:creationId xmlns:a16="http://schemas.microsoft.com/office/drawing/2014/main" id="{B4FD1CD0-6CBD-4ACB-A129-1F47ADB9C0A6}"/>
                </a:ext>
              </a:extLst>
            </p:cNvPr>
            <p:cNvCxnSpPr>
              <a:cxnSpLocks/>
            </p:cNvCxnSpPr>
            <p:nvPr/>
          </p:nvCxnSpPr>
          <p:spPr>
            <a:xfrm>
              <a:off x="2696940" y="5559886"/>
              <a:ext cx="391660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evá složená závorka 57">
              <a:extLst>
                <a:ext uri="{FF2B5EF4-FFF2-40B4-BE49-F238E27FC236}">
                  <a16:creationId xmlns:a16="http://schemas.microsoft.com/office/drawing/2014/main" id="{4137B026-E075-49BF-9DD9-71D5090FF363}"/>
                </a:ext>
              </a:extLst>
            </p:cNvPr>
            <p:cNvSpPr/>
            <p:nvPr/>
          </p:nvSpPr>
          <p:spPr>
            <a:xfrm rot="5400000" flipH="1">
              <a:off x="4979616" y="4620265"/>
              <a:ext cx="305233" cy="2165327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Přímá spojnice 59">
              <a:extLst>
                <a:ext uri="{FF2B5EF4-FFF2-40B4-BE49-F238E27FC236}">
                  <a16:creationId xmlns:a16="http://schemas.microsoft.com/office/drawing/2014/main" id="{00F6B88F-5E48-46AA-944A-2B0DA7A12B0C}"/>
                </a:ext>
              </a:extLst>
            </p:cNvPr>
            <p:cNvCxnSpPr>
              <a:cxnSpLocks/>
            </p:cNvCxnSpPr>
            <p:nvPr/>
          </p:nvCxnSpPr>
          <p:spPr>
            <a:xfrm>
              <a:off x="4767870" y="5077396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Přímá spojnice 60">
              <a:extLst>
                <a:ext uri="{FF2B5EF4-FFF2-40B4-BE49-F238E27FC236}">
                  <a16:creationId xmlns:a16="http://schemas.microsoft.com/office/drawing/2014/main" id="{30983EC8-6DAC-493D-B0E5-BF1ED844A1E1}"/>
                </a:ext>
              </a:extLst>
            </p:cNvPr>
            <p:cNvCxnSpPr>
              <a:cxnSpLocks/>
            </p:cNvCxnSpPr>
            <p:nvPr/>
          </p:nvCxnSpPr>
          <p:spPr>
            <a:xfrm>
              <a:off x="3327378" y="5070464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bdélník 62">
              <a:extLst>
                <a:ext uri="{FF2B5EF4-FFF2-40B4-BE49-F238E27FC236}">
                  <a16:creationId xmlns:a16="http://schemas.microsoft.com/office/drawing/2014/main" id="{125D9C02-3928-4FDC-9383-22186E9A64EE}"/>
                </a:ext>
              </a:extLst>
            </p:cNvPr>
            <p:cNvSpPr/>
            <p:nvPr/>
          </p:nvSpPr>
          <p:spPr>
            <a:xfrm>
              <a:off x="4659319" y="4811934"/>
              <a:ext cx="2311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f</a:t>
              </a:r>
              <a:endParaRPr lang="de-DE" sz="1200" dirty="0"/>
            </a:p>
          </p:txBody>
        </p:sp>
        <p:sp>
          <p:nvSpPr>
            <p:cNvPr id="64" name="Obdélník 63">
              <a:extLst>
                <a:ext uri="{FF2B5EF4-FFF2-40B4-BE49-F238E27FC236}">
                  <a16:creationId xmlns:a16="http://schemas.microsoft.com/office/drawing/2014/main" id="{FAC5B39C-0855-44BF-9650-86DEC860F8CD}"/>
                </a:ext>
              </a:extLst>
            </p:cNvPr>
            <p:cNvSpPr/>
            <p:nvPr/>
          </p:nvSpPr>
          <p:spPr>
            <a:xfrm>
              <a:off x="3128648" y="4831720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sz="1200" i="1" dirty="0"/>
                <a:t>2×f</a:t>
              </a:r>
              <a:endParaRPr lang="de-DE" sz="1200" dirty="0"/>
            </a:p>
          </p:txBody>
        </p:sp>
        <p:sp>
          <p:nvSpPr>
            <p:cNvPr id="65" name="Obdélník 64">
              <a:extLst>
                <a:ext uri="{FF2B5EF4-FFF2-40B4-BE49-F238E27FC236}">
                  <a16:creationId xmlns:a16="http://schemas.microsoft.com/office/drawing/2014/main" id="{F053D90D-7198-491C-BCE6-D1F4457ED18D}"/>
                </a:ext>
              </a:extLst>
            </p:cNvPr>
            <p:cNvSpPr/>
            <p:nvPr/>
          </p:nvSpPr>
          <p:spPr>
            <a:xfrm>
              <a:off x="4988836" y="5909932"/>
              <a:ext cx="352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i="1" dirty="0">
                  <a:solidFill>
                    <a:srgbClr val="00A07A"/>
                  </a:solidFill>
                </a:rPr>
                <a:t>s</a:t>
              </a:r>
              <a:r>
                <a:rPr lang="cs-CZ" i="1" baseline="-25000" dirty="0">
                  <a:solidFill>
                    <a:srgbClr val="00A07A"/>
                  </a:solidFill>
                </a:rPr>
                <a:t>1</a:t>
              </a:r>
              <a:endParaRPr lang="de-DE" baseline="-25000" dirty="0">
                <a:solidFill>
                  <a:srgbClr val="00A07A"/>
                </a:solidFill>
              </a:endParaRPr>
            </a:p>
          </p:txBody>
        </p:sp>
        <p:sp>
          <p:nvSpPr>
            <p:cNvPr id="66" name="TextovéPole 65">
              <a:extLst>
                <a:ext uri="{FF2B5EF4-FFF2-40B4-BE49-F238E27FC236}">
                  <a16:creationId xmlns:a16="http://schemas.microsoft.com/office/drawing/2014/main" id="{939A229D-9F4B-4C1C-9BF7-1BD2DF5AB3D3}"/>
                </a:ext>
              </a:extLst>
            </p:cNvPr>
            <p:cNvSpPr txBox="1"/>
            <p:nvPr/>
          </p:nvSpPr>
          <p:spPr>
            <a:xfrm>
              <a:off x="3559264" y="6097688"/>
              <a:ext cx="993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Předmět</a:t>
              </a:r>
            </a:p>
          </p:txBody>
        </p:sp>
        <p:sp>
          <p:nvSpPr>
            <p:cNvPr id="68" name="TextovéPole 67">
              <a:extLst>
                <a:ext uri="{FF2B5EF4-FFF2-40B4-BE49-F238E27FC236}">
                  <a16:creationId xmlns:a16="http://schemas.microsoft.com/office/drawing/2014/main" id="{8305BB2F-CC86-4198-A3A6-AB6F00771C3B}"/>
                </a:ext>
              </a:extLst>
            </p:cNvPr>
            <p:cNvSpPr txBox="1"/>
            <p:nvPr/>
          </p:nvSpPr>
          <p:spPr>
            <a:xfrm>
              <a:off x="1612381" y="6097688"/>
              <a:ext cx="860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Svítilna</a:t>
              </a:r>
            </a:p>
          </p:txBody>
        </p:sp>
        <p:pic>
          <p:nvPicPr>
            <p:cNvPr id="71" name="Grafik 13">
              <a:extLst>
                <a:ext uri="{FF2B5EF4-FFF2-40B4-BE49-F238E27FC236}">
                  <a16:creationId xmlns:a16="http://schemas.microsoft.com/office/drawing/2014/main" id="{78B60768-F802-4D1A-AA5F-8623AE412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3900723" y="5347396"/>
              <a:ext cx="309822" cy="360000"/>
            </a:xfrm>
            <a:prstGeom prst="rect">
              <a:avLst/>
            </a:prstGeom>
          </p:spPr>
        </p:pic>
        <p:grpSp>
          <p:nvGrpSpPr>
            <p:cNvPr id="41" name="Skupina 40">
              <a:extLst>
                <a:ext uri="{FF2B5EF4-FFF2-40B4-BE49-F238E27FC236}">
                  <a16:creationId xmlns:a16="http://schemas.microsoft.com/office/drawing/2014/main" id="{6600729C-2AA1-4549-9728-00530C57B20F}"/>
                </a:ext>
              </a:extLst>
            </p:cNvPr>
            <p:cNvGrpSpPr/>
            <p:nvPr/>
          </p:nvGrpSpPr>
          <p:grpSpPr>
            <a:xfrm rot="19212936">
              <a:off x="1598817" y="4741029"/>
              <a:ext cx="1731607" cy="1605192"/>
              <a:chOff x="791494" y="4202104"/>
              <a:chExt cx="1731607" cy="1605192"/>
            </a:xfrm>
          </p:grpSpPr>
          <p:sp>
            <p:nvSpPr>
              <p:cNvPr id="48" name="Slunce 47">
                <a:extLst>
                  <a:ext uri="{FF2B5EF4-FFF2-40B4-BE49-F238E27FC236}">
                    <a16:creationId xmlns:a16="http://schemas.microsoft.com/office/drawing/2014/main" id="{17E940A4-D905-4B02-84C9-83D149D3DE74}"/>
                  </a:ext>
                </a:extLst>
              </p:cNvPr>
              <p:cNvSpPr/>
              <p:nvPr/>
            </p:nvSpPr>
            <p:spPr>
              <a:xfrm rot="18600570">
                <a:off x="791494" y="4202104"/>
                <a:ext cx="1080000" cy="1080000"/>
              </a:xfrm>
              <a:prstGeom prst="su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Šipka: nahoru 48">
                <a:extLst>
                  <a:ext uri="{FF2B5EF4-FFF2-40B4-BE49-F238E27FC236}">
                    <a16:creationId xmlns:a16="http://schemas.microsoft.com/office/drawing/2014/main" id="{20936B4F-C0C6-4816-A425-87E5CE1E5544}"/>
                  </a:ext>
                </a:extLst>
              </p:cNvPr>
              <p:cNvSpPr/>
              <p:nvPr/>
            </p:nvSpPr>
            <p:spPr>
              <a:xfrm rot="18600570" flipV="1">
                <a:off x="1927716" y="5466189"/>
                <a:ext cx="298586" cy="383627"/>
              </a:xfrm>
              <a:prstGeom prst="up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Šipka: nahoru 49">
                <a:extLst>
                  <a:ext uri="{FF2B5EF4-FFF2-40B4-BE49-F238E27FC236}">
                    <a16:creationId xmlns:a16="http://schemas.microsoft.com/office/drawing/2014/main" id="{33922069-6FB9-4C2A-A414-13832B8AFC2B}"/>
                  </a:ext>
                </a:extLst>
              </p:cNvPr>
              <p:cNvSpPr/>
              <p:nvPr/>
            </p:nvSpPr>
            <p:spPr>
              <a:xfrm rot="18600570" flipV="1">
                <a:off x="2181995" y="5169841"/>
                <a:ext cx="298586" cy="383627"/>
              </a:xfrm>
              <a:prstGeom prst="up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939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96F63F8D-D117-4CCB-A2D3-6253A1F19598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60885311-76A1-426B-A138-DEBF0D8CE7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B349D97-93CA-417C-A6CE-CAF974560333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E9D4E85C-7A96-4613-A723-20FC09A1F9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10FF5302-0083-405A-BC91-3F98A02E2E74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97C7A92-FAD5-45BE-83FB-8AB645339583}"/>
              </a:ext>
            </a:extLst>
          </p:cNvPr>
          <p:cNvSpPr txBox="1"/>
          <p:nvPr/>
        </p:nvSpPr>
        <p:spPr>
          <a:xfrm>
            <a:off x="3025806" y="210717"/>
            <a:ext cx="385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Galileův dalekohled</a:t>
            </a:r>
            <a:endParaRPr lang="de-DE" sz="3600" dirty="0"/>
          </a:p>
        </p:txBody>
      </p:sp>
      <p:grpSp>
        <p:nvGrpSpPr>
          <p:cNvPr id="73" name="Skupina 72">
            <a:extLst>
              <a:ext uri="{FF2B5EF4-FFF2-40B4-BE49-F238E27FC236}">
                <a16:creationId xmlns:a16="http://schemas.microsoft.com/office/drawing/2014/main" id="{1CFB6DBF-D9CB-49AF-A8E9-A08C8E74AC54}"/>
              </a:ext>
            </a:extLst>
          </p:cNvPr>
          <p:cNvGrpSpPr/>
          <p:nvPr/>
        </p:nvGrpSpPr>
        <p:grpSpPr>
          <a:xfrm>
            <a:off x="234463" y="855807"/>
            <a:ext cx="3793442" cy="2118722"/>
            <a:chOff x="213254" y="850649"/>
            <a:chExt cx="3793442" cy="2118722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33406DA5-77F5-4CA6-8E62-EA9C5101B0E9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910010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se šipkou 14">
              <a:extLst>
                <a:ext uri="{FF2B5EF4-FFF2-40B4-BE49-F238E27FC236}">
                  <a16:creationId xmlns:a16="http://schemas.microsoft.com/office/drawing/2014/main" id="{96223285-BDAD-4883-8887-A2725B5205F3}"/>
                </a:ext>
              </a:extLst>
            </p:cNvPr>
            <p:cNvCxnSpPr/>
            <p:nvPr/>
          </p:nvCxnSpPr>
          <p:spPr>
            <a:xfrm>
              <a:off x="1553907" y="1280010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50486900-9880-442E-9798-FB765FDD63AF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598750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9D02AEEE-A48D-46D1-AC8F-9DEB37A767F2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758999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5E621202-60B6-4EE3-BC15-7627B225D34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2055298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C685FD38-8C24-4CCE-AF77-F135B048C4BB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2205082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61DE0FC9-F4A7-4A0E-B292-D932B73BE036}"/>
                </a:ext>
              </a:extLst>
            </p:cNvPr>
            <p:cNvCxnSpPr>
              <a:cxnSpLocks/>
            </p:cNvCxnSpPr>
            <p:nvPr/>
          </p:nvCxnSpPr>
          <p:spPr>
            <a:xfrm>
              <a:off x="1553907" y="1598750"/>
              <a:ext cx="2452789" cy="4258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5C9BE592-BABB-4FB8-8172-647DE88D10C6}"/>
                </a:ext>
              </a:extLst>
            </p:cNvPr>
            <p:cNvCxnSpPr>
              <a:cxnSpLocks/>
            </p:cNvCxnSpPr>
            <p:nvPr/>
          </p:nvCxnSpPr>
          <p:spPr>
            <a:xfrm>
              <a:off x="1553907" y="1758999"/>
              <a:ext cx="2452789" cy="21650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7FDD741-7591-450E-8EBD-1D4701463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218" y="1867250"/>
              <a:ext cx="2495478" cy="18935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A839C6D-9C1D-46E8-9669-79301E03E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218" y="1811650"/>
              <a:ext cx="2495478" cy="39343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F74E4DAA-7CF3-4D0F-961A-84D7508DFCCE}"/>
                </a:ext>
              </a:extLst>
            </p:cNvPr>
            <p:cNvCxnSpPr>
              <a:cxnSpLocks/>
            </p:cNvCxnSpPr>
            <p:nvPr/>
          </p:nvCxnSpPr>
          <p:spPr>
            <a:xfrm>
              <a:off x="3353907" y="146161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ovéPole 24">
              <a:extLst>
                <a:ext uri="{FF2B5EF4-FFF2-40B4-BE49-F238E27FC236}">
                  <a16:creationId xmlns:a16="http://schemas.microsoft.com/office/drawing/2014/main" id="{21ABC9DC-9C96-4FCE-AC03-EA35656A81A4}"/>
                </a:ext>
              </a:extLst>
            </p:cNvPr>
            <p:cNvSpPr txBox="1"/>
            <p:nvPr/>
          </p:nvSpPr>
          <p:spPr>
            <a:xfrm>
              <a:off x="3196099" y="114929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46111515-6619-4685-9391-BDA9A5F92340}"/>
                </a:ext>
              </a:extLst>
            </p:cNvPr>
            <p:cNvSpPr txBox="1"/>
            <p:nvPr/>
          </p:nvSpPr>
          <p:spPr>
            <a:xfrm rot="16200000" flipH="1">
              <a:off x="-661441" y="1725344"/>
              <a:ext cx="2118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Rovnoběžné paprsky</a:t>
              </a:r>
            </a:p>
          </p:txBody>
        </p:sp>
      </p:grpSp>
      <p:sp>
        <p:nvSpPr>
          <p:cNvPr id="71" name="Znak plus 70">
            <a:extLst>
              <a:ext uri="{FF2B5EF4-FFF2-40B4-BE49-F238E27FC236}">
                <a16:creationId xmlns:a16="http://schemas.microsoft.com/office/drawing/2014/main" id="{4FE92177-5A73-4216-898E-43CB655F7F14}"/>
              </a:ext>
            </a:extLst>
          </p:cNvPr>
          <p:cNvSpPr/>
          <p:nvPr/>
        </p:nvSpPr>
        <p:spPr>
          <a:xfrm>
            <a:off x="4767168" y="1735168"/>
            <a:ext cx="360000" cy="360000"/>
          </a:xfrm>
          <a:prstGeom prst="mathPlus">
            <a:avLst/>
          </a:prstGeom>
          <a:solidFill>
            <a:srgbClr val="003577"/>
          </a:solidFill>
          <a:ln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7" name="Skupina 136">
            <a:extLst>
              <a:ext uri="{FF2B5EF4-FFF2-40B4-BE49-F238E27FC236}">
                <a16:creationId xmlns:a16="http://schemas.microsoft.com/office/drawing/2014/main" id="{96310A6F-1842-4AE6-B551-ED62BFF2A3EB}"/>
              </a:ext>
            </a:extLst>
          </p:cNvPr>
          <p:cNvGrpSpPr/>
          <p:nvPr/>
        </p:nvGrpSpPr>
        <p:grpSpPr>
          <a:xfrm>
            <a:off x="567952" y="2918254"/>
            <a:ext cx="1521442" cy="977385"/>
            <a:chOff x="567952" y="2918254"/>
            <a:chExt cx="1521442" cy="977385"/>
          </a:xfrm>
        </p:grpSpPr>
        <p:sp>
          <p:nvSpPr>
            <p:cNvPr id="77" name="TextovéPole 76">
              <a:extLst>
                <a:ext uri="{FF2B5EF4-FFF2-40B4-BE49-F238E27FC236}">
                  <a16:creationId xmlns:a16="http://schemas.microsoft.com/office/drawing/2014/main" id="{F21B4208-6EE6-4B6E-A3F3-CEB31103500E}"/>
                </a:ext>
              </a:extLst>
            </p:cNvPr>
            <p:cNvSpPr txBox="1"/>
            <p:nvPr/>
          </p:nvSpPr>
          <p:spPr>
            <a:xfrm flipH="1">
              <a:off x="590019" y="2918254"/>
              <a:ext cx="96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Zvětšení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ovéPole 77">
                  <a:extLst>
                    <a:ext uri="{FF2B5EF4-FFF2-40B4-BE49-F238E27FC236}">
                      <a16:creationId xmlns:a16="http://schemas.microsoft.com/office/drawing/2014/main" id="{D85E6EFB-7E94-48C7-9387-1E459B32DA89}"/>
                    </a:ext>
                  </a:extLst>
                </p:cNvPr>
                <p:cNvSpPr txBox="1"/>
                <p:nvPr/>
              </p:nvSpPr>
              <p:spPr>
                <a:xfrm>
                  <a:off x="567952" y="3297655"/>
                  <a:ext cx="1521442" cy="597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𝑂𝑏𝑗𝑒𝑘𝑡𝑖𝑣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𝑂𝑘𝑢𝑙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78" name="TextovéPole 77">
                  <a:extLst>
                    <a:ext uri="{FF2B5EF4-FFF2-40B4-BE49-F238E27FC236}">
                      <a16:creationId xmlns:a16="http://schemas.microsoft.com/office/drawing/2014/main" id="{D85E6EFB-7E94-48C7-9387-1E459B32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52" y="3297655"/>
                  <a:ext cx="1521442" cy="597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TextovéPole 117">
            <a:extLst>
              <a:ext uri="{FF2B5EF4-FFF2-40B4-BE49-F238E27FC236}">
                <a16:creationId xmlns:a16="http://schemas.microsoft.com/office/drawing/2014/main" id="{FD8C8D88-13F0-45BA-BC9F-20FFC53AE0AA}"/>
              </a:ext>
            </a:extLst>
          </p:cNvPr>
          <p:cNvSpPr txBox="1"/>
          <p:nvPr/>
        </p:nvSpPr>
        <p:spPr>
          <a:xfrm>
            <a:off x="1174670" y="949111"/>
            <a:ext cx="79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Spojka</a:t>
            </a:r>
          </a:p>
        </p:txBody>
      </p:sp>
      <p:sp>
        <p:nvSpPr>
          <p:cNvPr id="138" name="Obdélník: se zakulacenými rohy 137">
            <a:extLst>
              <a:ext uri="{FF2B5EF4-FFF2-40B4-BE49-F238E27FC236}">
                <a16:creationId xmlns:a16="http://schemas.microsoft.com/office/drawing/2014/main" id="{526E3379-171D-4F65-887B-0B2EC7A97640}"/>
              </a:ext>
            </a:extLst>
          </p:cNvPr>
          <p:cNvSpPr/>
          <p:nvPr/>
        </p:nvSpPr>
        <p:spPr>
          <a:xfrm>
            <a:off x="4442248" y="4629180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bdélník: se zakulacenými rohy 138">
            <a:extLst>
              <a:ext uri="{FF2B5EF4-FFF2-40B4-BE49-F238E27FC236}">
                <a16:creationId xmlns:a16="http://schemas.microsoft.com/office/drawing/2014/main" id="{D72B3F46-F175-46BE-B754-4128DA027642}"/>
              </a:ext>
            </a:extLst>
          </p:cNvPr>
          <p:cNvSpPr/>
          <p:nvPr/>
        </p:nvSpPr>
        <p:spPr>
          <a:xfrm>
            <a:off x="6242248" y="4629180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Ovál 139">
            <a:extLst>
              <a:ext uri="{FF2B5EF4-FFF2-40B4-BE49-F238E27FC236}">
                <a16:creationId xmlns:a16="http://schemas.microsoft.com/office/drawing/2014/main" id="{E75F3F86-C9D3-4B7E-B855-00DC5AE2F40E}"/>
              </a:ext>
            </a:extLst>
          </p:cNvPr>
          <p:cNvSpPr/>
          <p:nvPr/>
        </p:nvSpPr>
        <p:spPr>
          <a:xfrm>
            <a:off x="5255910" y="4809180"/>
            <a:ext cx="172677" cy="14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1" name="Skupina 140">
            <a:extLst>
              <a:ext uri="{FF2B5EF4-FFF2-40B4-BE49-F238E27FC236}">
                <a16:creationId xmlns:a16="http://schemas.microsoft.com/office/drawing/2014/main" id="{44467DDB-3D35-472A-BA63-6B053B0DF0AF}"/>
              </a:ext>
            </a:extLst>
          </p:cNvPr>
          <p:cNvGrpSpPr/>
          <p:nvPr/>
        </p:nvGrpSpPr>
        <p:grpSpPr>
          <a:xfrm>
            <a:off x="6506531" y="4996831"/>
            <a:ext cx="1271435" cy="1064698"/>
            <a:chOff x="3479527" y="1883742"/>
            <a:chExt cx="1924459" cy="1389261"/>
          </a:xfrm>
        </p:grpSpPr>
        <p:sp>
          <p:nvSpPr>
            <p:cNvPr id="142" name="Obdélník 141">
              <a:extLst>
                <a:ext uri="{FF2B5EF4-FFF2-40B4-BE49-F238E27FC236}">
                  <a16:creationId xmlns:a16="http://schemas.microsoft.com/office/drawing/2014/main" id="{18B89EE6-FB9A-4151-B9E8-FB752419E90E}"/>
                </a:ext>
              </a:extLst>
            </p:cNvPr>
            <p:cNvSpPr/>
            <p:nvPr/>
          </p:nvSpPr>
          <p:spPr>
            <a:xfrm>
              <a:off x="3934346" y="1883742"/>
              <a:ext cx="1018653" cy="138926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Částečný kruh 142">
              <a:extLst>
                <a:ext uri="{FF2B5EF4-FFF2-40B4-BE49-F238E27FC236}">
                  <a16:creationId xmlns:a16="http://schemas.microsoft.com/office/drawing/2014/main" id="{A3B6D473-0DC4-41FA-B68D-82CFD96AB9D3}"/>
                </a:ext>
              </a:extLst>
            </p:cNvPr>
            <p:cNvSpPr/>
            <p:nvPr/>
          </p:nvSpPr>
          <p:spPr>
            <a:xfrm>
              <a:off x="4519346" y="1883742"/>
              <a:ext cx="884640" cy="1389260"/>
            </a:xfrm>
            <a:prstGeom prst="pie">
              <a:avLst>
                <a:gd name="adj1" fmla="val 5449789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4" name="Částečný kruh 143">
              <a:extLst>
                <a:ext uri="{FF2B5EF4-FFF2-40B4-BE49-F238E27FC236}">
                  <a16:creationId xmlns:a16="http://schemas.microsoft.com/office/drawing/2014/main" id="{F1D9B5D3-95C4-4D60-8129-7CD866E29978}"/>
                </a:ext>
              </a:extLst>
            </p:cNvPr>
            <p:cNvSpPr/>
            <p:nvPr/>
          </p:nvSpPr>
          <p:spPr>
            <a:xfrm flipH="1">
              <a:off x="3479527" y="1883742"/>
              <a:ext cx="884640" cy="1389260"/>
            </a:xfrm>
            <a:prstGeom prst="pie">
              <a:avLst>
                <a:gd name="adj1" fmla="val 5449789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45" name="Obdélník 144">
            <a:extLst>
              <a:ext uri="{FF2B5EF4-FFF2-40B4-BE49-F238E27FC236}">
                <a16:creationId xmlns:a16="http://schemas.microsoft.com/office/drawing/2014/main" id="{678749E4-55A0-41D9-8021-397746D39CE0}"/>
              </a:ext>
            </a:extLst>
          </p:cNvPr>
          <p:cNvSpPr/>
          <p:nvPr/>
        </p:nvSpPr>
        <p:spPr>
          <a:xfrm>
            <a:off x="3743745" y="4989179"/>
            <a:ext cx="1597754" cy="108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Obdélník 145">
            <a:extLst>
              <a:ext uri="{FF2B5EF4-FFF2-40B4-BE49-F238E27FC236}">
                <a16:creationId xmlns:a16="http://schemas.microsoft.com/office/drawing/2014/main" id="{60E052CC-ED4B-4FE2-B66D-D35AB2D95AE5}"/>
              </a:ext>
            </a:extLst>
          </p:cNvPr>
          <p:cNvSpPr/>
          <p:nvPr/>
        </p:nvSpPr>
        <p:spPr>
          <a:xfrm>
            <a:off x="7138270" y="5265156"/>
            <a:ext cx="1277744" cy="54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Obdélník 33">
            <a:extLst>
              <a:ext uri="{FF2B5EF4-FFF2-40B4-BE49-F238E27FC236}">
                <a16:creationId xmlns:a16="http://schemas.microsoft.com/office/drawing/2014/main" id="{46F27044-3840-4B96-B810-357440E29C76}"/>
              </a:ext>
            </a:extLst>
          </p:cNvPr>
          <p:cNvSpPr/>
          <p:nvPr/>
        </p:nvSpPr>
        <p:spPr>
          <a:xfrm>
            <a:off x="5345221" y="4989179"/>
            <a:ext cx="1792302" cy="1080000"/>
          </a:xfrm>
          <a:custGeom>
            <a:avLst/>
            <a:gdLst>
              <a:gd name="connsiteX0" fmla="*/ 0 w 1792302"/>
              <a:gd name="connsiteY0" fmla="*/ 0 h 1080000"/>
              <a:gd name="connsiteX1" fmla="*/ 1792302 w 1792302"/>
              <a:gd name="connsiteY1" fmla="*/ 0 h 1080000"/>
              <a:gd name="connsiteX2" fmla="*/ 1792302 w 1792302"/>
              <a:gd name="connsiteY2" fmla="*/ 1080000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  <a:gd name="connsiteX0" fmla="*/ 0 w 1792302"/>
              <a:gd name="connsiteY0" fmla="*/ 0 h 1080000"/>
              <a:gd name="connsiteX1" fmla="*/ 1780528 w 1792302"/>
              <a:gd name="connsiteY1" fmla="*/ 290410 h 1080000"/>
              <a:gd name="connsiteX2" fmla="*/ 1792302 w 1792302"/>
              <a:gd name="connsiteY2" fmla="*/ 1080000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  <a:gd name="connsiteX0" fmla="*/ 0 w 1792302"/>
              <a:gd name="connsiteY0" fmla="*/ 0 h 1080000"/>
              <a:gd name="connsiteX1" fmla="*/ 1780528 w 1792302"/>
              <a:gd name="connsiteY1" fmla="*/ 290410 h 1080000"/>
              <a:gd name="connsiteX2" fmla="*/ 1792302 w 1792302"/>
              <a:gd name="connsiteY2" fmla="*/ 820985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  <a:gd name="connsiteX0" fmla="*/ 0 w 1796226"/>
              <a:gd name="connsiteY0" fmla="*/ 0 h 1080000"/>
              <a:gd name="connsiteX1" fmla="*/ 1796226 w 1796226"/>
              <a:gd name="connsiteY1" fmla="*/ 286485 h 1080000"/>
              <a:gd name="connsiteX2" fmla="*/ 1792302 w 1796226"/>
              <a:gd name="connsiteY2" fmla="*/ 820985 h 1080000"/>
              <a:gd name="connsiteX3" fmla="*/ 0 w 1796226"/>
              <a:gd name="connsiteY3" fmla="*/ 1080000 h 1080000"/>
              <a:gd name="connsiteX4" fmla="*/ 0 w 1796226"/>
              <a:gd name="connsiteY4" fmla="*/ 0 h 1080000"/>
              <a:gd name="connsiteX0" fmla="*/ 0 w 1792302"/>
              <a:gd name="connsiteY0" fmla="*/ 0 h 1080000"/>
              <a:gd name="connsiteX1" fmla="*/ 1792302 w 1792302"/>
              <a:gd name="connsiteY1" fmla="*/ 274712 h 1080000"/>
              <a:gd name="connsiteX2" fmla="*/ 1792302 w 1792302"/>
              <a:gd name="connsiteY2" fmla="*/ 820985 h 1080000"/>
              <a:gd name="connsiteX3" fmla="*/ 0 w 1792302"/>
              <a:gd name="connsiteY3" fmla="*/ 1080000 h 1080000"/>
              <a:gd name="connsiteX4" fmla="*/ 0 w 1792302"/>
              <a:gd name="connsiteY4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302" h="1080000">
                <a:moveTo>
                  <a:pt x="0" y="0"/>
                </a:moveTo>
                <a:lnTo>
                  <a:pt x="1792302" y="274712"/>
                </a:lnTo>
                <a:lnTo>
                  <a:pt x="1792302" y="820985"/>
                </a:lnTo>
                <a:lnTo>
                  <a:pt x="0" y="108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8" name="Skupina 147">
            <a:extLst>
              <a:ext uri="{FF2B5EF4-FFF2-40B4-BE49-F238E27FC236}">
                <a16:creationId xmlns:a16="http://schemas.microsoft.com/office/drawing/2014/main" id="{D8BB808B-187F-46C4-8F7D-6DE4B8E08B56}"/>
              </a:ext>
            </a:extLst>
          </p:cNvPr>
          <p:cNvGrpSpPr/>
          <p:nvPr/>
        </p:nvGrpSpPr>
        <p:grpSpPr>
          <a:xfrm>
            <a:off x="8371055" y="4934355"/>
            <a:ext cx="720000" cy="1085196"/>
            <a:chOff x="8881807" y="1767048"/>
            <a:chExt cx="720000" cy="1085196"/>
          </a:xfrm>
        </p:grpSpPr>
        <p:sp>
          <p:nvSpPr>
            <p:cNvPr id="149" name="Částečný kruh 148">
              <a:extLst>
                <a:ext uri="{FF2B5EF4-FFF2-40B4-BE49-F238E27FC236}">
                  <a16:creationId xmlns:a16="http://schemas.microsoft.com/office/drawing/2014/main" id="{CEB633F9-B469-4375-A107-F3AEF723A66B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50" name="Ovál 149">
              <a:extLst>
                <a:ext uri="{FF2B5EF4-FFF2-40B4-BE49-F238E27FC236}">
                  <a16:creationId xmlns:a16="http://schemas.microsoft.com/office/drawing/2014/main" id="{CD7EFA67-909B-41D7-A7C7-B39780238C24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Ovál 150">
              <a:extLst>
                <a:ext uri="{FF2B5EF4-FFF2-40B4-BE49-F238E27FC236}">
                  <a16:creationId xmlns:a16="http://schemas.microsoft.com/office/drawing/2014/main" id="{FFE4FA12-923C-4B30-A491-23083ED43C19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Oblouk 151">
              <a:extLst>
                <a:ext uri="{FF2B5EF4-FFF2-40B4-BE49-F238E27FC236}">
                  <a16:creationId xmlns:a16="http://schemas.microsoft.com/office/drawing/2014/main" id="{A2C3C473-DB0A-4DC6-A01B-0F2989651ADB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Oblouk 152">
              <a:extLst>
                <a:ext uri="{FF2B5EF4-FFF2-40B4-BE49-F238E27FC236}">
                  <a16:creationId xmlns:a16="http://schemas.microsoft.com/office/drawing/2014/main" id="{FF19557B-9E98-401E-A83C-4080CA1BCACF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4" name="TextovéPole 153">
            <a:extLst>
              <a:ext uri="{FF2B5EF4-FFF2-40B4-BE49-F238E27FC236}">
                <a16:creationId xmlns:a16="http://schemas.microsoft.com/office/drawing/2014/main" id="{9709E009-CD82-464C-94D1-B5BCB81C77EC}"/>
              </a:ext>
            </a:extLst>
          </p:cNvPr>
          <p:cNvSpPr txBox="1"/>
          <p:nvPr/>
        </p:nvSpPr>
        <p:spPr>
          <a:xfrm>
            <a:off x="4931919" y="6069179"/>
            <a:ext cx="79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Spojka</a:t>
            </a:r>
          </a:p>
        </p:txBody>
      </p:sp>
      <p:sp>
        <p:nvSpPr>
          <p:cNvPr id="155" name="TextovéPole 154">
            <a:extLst>
              <a:ext uri="{FF2B5EF4-FFF2-40B4-BE49-F238E27FC236}">
                <a16:creationId xmlns:a16="http://schemas.microsoft.com/office/drawing/2014/main" id="{C3C53540-F256-4ECD-8BEE-15A0444DBA3E}"/>
              </a:ext>
            </a:extLst>
          </p:cNvPr>
          <p:cNvSpPr txBox="1"/>
          <p:nvPr/>
        </p:nvSpPr>
        <p:spPr>
          <a:xfrm>
            <a:off x="6613081" y="605400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Rozptylka</a:t>
            </a:r>
          </a:p>
        </p:txBody>
      </p:sp>
      <p:sp>
        <p:nvSpPr>
          <p:cNvPr id="156" name="Obdélník 155">
            <a:extLst>
              <a:ext uri="{FF2B5EF4-FFF2-40B4-BE49-F238E27FC236}">
                <a16:creationId xmlns:a16="http://schemas.microsoft.com/office/drawing/2014/main" id="{E9E2FDB6-8152-470A-9EC1-F62707E26D14}"/>
              </a:ext>
            </a:extLst>
          </p:cNvPr>
          <p:cNvSpPr/>
          <p:nvPr/>
        </p:nvSpPr>
        <p:spPr>
          <a:xfrm>
            <a:off x="372621" y="4547739"/>
            <a:ext cx="3227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Dalekohled je optický přístroj, který umožňuje pozorování velmi vzdálených předmětů. </a:t>
            </a:r>
            <a:endParaRPr lang="de-DE" dirty="0"/>
          </a:p>
        </p:txBody>
      </p:sp>
      <p:sp>
        <p:nvSpPr>
          <p:cNvPr id="157" name="TextovéPole 156">
            <a:extLst>
              <a:ext uri="{FF2B5EF4-FFF2-40B4-BE49-F238E27FC236}">
                <a16:creationId xmlns:a16="http://schemas.microsoft.com/office/drawing/2014/main" id="{C87A181A-8EB8-4AF9-B546-6DE10DDB46AB}"/>
              </a:ext>
            </a:extLst>
          </p:cNvPr>
          <p:cNvSpPr txBox="1"/>
          <p:nvPr/>
        </p:nvSpPr>
        <p:spPr>
          <a:xfrm>
            <a:off x="5424228" y="5158238"/>
            <a:ext cx="15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Objektiv</a:t>
            </a:r>
            <a:r>
              <a:rPr lang="cs-CZ" i="1" baseline="-25000" dirty="0">
                <a:solidFill>
                  <a:srgbClr val="00A07A"/>
                </a:solidFill>
              </a:rPr>
              <a:t> </a:t>
            </a:r>
            <a:r>
              <a:rPr lang="cs-CZ" b="1" i="1" dirty="0">
                <a:solidFill>
                  <a:srgbClr val="00A07A"/>
                </a:solidFill>
              </a:rPr>
              <a:t>-</a:t>
            </a:r>
            <a:r>
              <a:rPr lang="cs-CZ" i="1" dirty="0">
                <a:solidFill>
                  <a:srgbClr val="00A07A"/>
                </a:solidFill>
              </a:rPr>
              <a:t> </a:t>
            </a:r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Okulár</a:t>
            </a:r>
            <a:endParaRPr lang="cs-CZ" i="1" baseline="-25000" dirty="0">
              <a:solidFill>
                <a:srgbClr val="00A07A"/>
              </a:solidFill>
            </a:endParaRPr>
          </a:p>
        </p:txBody>
      </p:sp>
      <p:cxnSp>
        <p:nvCxnSpPr>
          <p:cNvPr id="159" name="Přímá spojnice se šipkou 158">
            <a:extLst>
              <a:ext uri="{FF2B5EF4-FFF2-40B4-BE49-F238E27FC236}">
                <a16:creationId xmlns:a16="http://schemas.microsoft.com/office/drawing/2014/main" id="{1A81B3DB-2A9B-4DCC-95D5-636152D99CD9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5341499" y="5529179"/>
            <a:ext cx="1796771" cy="5977"/>
          </a:xfrm>
          <a:prstGeom prst="straightConnector1">
            <a:avLst/>
          </a:prstGeom>
          <a:ln w="28575">
            <a:solidFill>
              <a:srgbClr val="00A0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Skupina 7">
            <a:extLst>
              <a:ext uri="{FF2B5EF4-FFF2-40B4-BE49-F238E27FC236}">
                <a16:creationId xmlns:a16="http://schemas.microsoft.com/office/drawing/2014/main" id="{AA38A033-751B-4D2E-94D9-9D8EC7795F5D}"/>
              </a:ext>
            </a:extLst>
          </p:cNvPr>
          <p:cNvGrpSpPr/>
          <p:nvPr/>
        </p:nvGrpSpPr>
        <p:grpSpPr>
          <a:xfrm>
            <a:off x="7425035" y="3107162"/>
            <a:ext cx="2071465" cy="746397"/>
            <a:chOff x="7561248" y="3403276"/>
            <a:chExt cx="2071465" cy="746397"/>
          </a:xfrm>
        </p:grpSpPr>
        <p:sp>
          <p:nvSpPr>
            <p:cNvPr id="112" name="TextovéPole 104">
              <a:extLst>
                <a:ext uri="{FF2B5EF4-FFF2-40B4-BE49-F238E27FC236}">
                  <a16:creationId xmlns:a16="http://schemas.microsoft.com/office/drawing/2014/main" id="{0F0A9290-75DE-4502-9073-CC4A83C1F5D9}"/>
                </a:ext>
              </a:extLst>
            </p:cNvPr>
            <p:cNvSpPr txBox="1"/>
            <p:nvPr/>
          </p:nvSpPr>
          <p:spPr>
            <a:xfrm>
              <a:off x="7561901" y="3872674"/>
              <a:ext cx="1349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Zorné pole je malé</a:t>
              </a:r>
            </a:p>
          </p:txBody>
        </p:sp>
        <p:sp>
          <p:nvSpPr>
            <p:cNvPr id="114" name="TextovéPole 99">
              <a:extLst>
                <a:ext uri="{FF2B5EF4-FFF2-40B4-BE49-F238E27FC236}">
                  <a16:creationId xmlns:a16="http://schemas.microsoft.com/office/drawing/2014/main" id="{B9957F8B-CC82-430A-B555-6E0AFA33D3E1}"/>
                </a:ext>
              </a:extLst>
            </p:cNvPr>
            <p:cNvSpPr txBox="1"/>
            <p:nvPr/>
          </p:nvSpPr>
          <p:spPr>
            <a:xfrm>
              <a:off x="7561248" y="3403276"/>
              <a:ext cx="20714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Obraz je vzpřímený a virtuální </a:t>
              </a:r>
            </a:p>
          </p:txBody>
        </p:sp>
      </p:grpSp>
      <p:grpSp>
        <p:nvGrpSpPr>
          <p:cNvPr id="9" name="Skupina 8">
            <a:extLst>
              <a:ext uri="{FF2B5EF4-FFF2-40B4-BE49-F238E27FC236}">
                <a16:creationId xmlns:a16="http://schemas.microsoft.com/office/drawing/2014/main" id="{8770F04D-5CDB-46D9-A8AD-419EFFEBD1C8}"/>
              </a:ext>
            </a:extLst>
          </p:cNvPr>
          <p:cNvGrpSpPr/>
          <p:nvPr/>
        </p:nvGrpSpPr>
        <p:grpSpPr>
          <a:xfrm>
            <a:off x="5825046" y="855807"/>
            <a:ext cx="3787667" cy="2118722"/>
            <a:chOff x="5825046" y="855807"/>
            <a:chExt cx="3787667" cy="2118722"/>
          </a:xfrm>
        </p:grpSpPr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284C26B-DF3C-4543-AC13-2935272986DE}"/>
                </a:ext>
              </a:extLst>
            </p:cNvPr>
            <p:cNvCxnSpPr>
              <a:cxnSpLocks/>
            </p:cNvCxnSpPr>
            <p:nvPr/>
          </p:nvCxnSpPr>
          <p:spPr>
            <a:xfrm>
              <a:off x="5825046" y="1919831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C8C47859-32EE-4151-B043-259CAB7AE2C7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42" y="1608571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35779F0F-4402-42F5-BE63-07AF6D5217D6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42" y="1768820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AAAEB3B6-4063-4EF2-A7CC-D0CDB5250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644" y="1906126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DF8563DB-0D84-4F4D-85F1-74540D288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644" y="1906126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B0A3A7E2-DD15-477B-B42B-98F117471E04}"/>
                </a:ext>
              </a:extLst>
            </p:cNvPr>
            <p:cNvCxnSpPr>
              <a:cxnSpLocks/>
            </p:cNvCxnSpPr>
            <p:nvPr/>
          </p:nvCxnSpPr>
          <p:spPr>
            <a:xfrm>
              <a:off x="7776961" y="145320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7FFDBF29-A68B-4144-8D16-2F9B803E6ED6}"/>
                </a:ext>
              </a:extLst>
            </p:cNvPr>
            <p:cNvSpPr txBox="1"/>
            <p:nvPr/>
          </p:nvSpPr>
          <p:spPr>
            <a:xfrm>
              <a:off x="7605907" y="1137659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177DEF1B-7FE2-4C0E-9515-EDEB75A3A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643" y="1608571"/>
              <a:ext cx="2452789" cy="598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B2BBEB67-B3B2-49EA-90A3-C5DFB429A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6642" y="1750177"/>
              <a:ext cx="2452790" cy="2463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064401F0-A396-403F-B9AC-4EE60BDD567A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43" y="2071108"/>
              <a:ext cx="2452789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BB0A846D-A2C1-4F08-8453-4C738E168B3E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43" y="2220892"/>
              <a:ext cx="2452789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ovéPole 50">
              <a:extLst>
                <a:ext uri="{FF2B5EF4-FFF2-40B4-BE49-F238E27FC236}">
                  <a16:creationId xmlns:a16="http://schemas.microsoft.com/office/drawing/2014/main" id="{B798C619-C6E7-4FB8-BB20-1EB270412772}"/>
                </a:ext>
              </a:extLst>
            </p:cNvPr>
            <p:cNvSpPr txBox="1"/>
            <p:nvPr/>
          </p:nvSpPr>
          <p:spPr>
            <a:xfrm rot="5400000">
              <a:off x="8368686" y="1730502"/>
              <a:ext cx="2118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Rovnoběžné paprsky</a:t>
              </a:r>
            </a:p>
          </p:txBody>
        </p: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32FAD0FB-718F-4A65-956A-FEF2C2E39EC7}"/>
                </a:ext>
              </a:extLst>
            </p:cNvPr>
            <p:cNvCxnSpPr>
              <a:cxnSpLocks/>
            </p:cNvCxnSpPr>
            <p:nvPr/>
          </p:nvCxnSpPr>
          <p:spPr>
            <a:xfrm>
              <a:off x="5986553" y="1319989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římá spojnice 62">
              <a:extLst>
                <a:ext uri="{FF2B5EF4-FFF2-40B4-BE49-F238E27FC236}">
                  <a16:creationId xmlns:a16="http://schemas.microsoft.com/office/drawing/2014/main" id="{EE183D07-6926-41FC-B224-5B8009685D0B}"/>
                </a:ext>
              </a:extLst>
            </p:cNvPr>
            <p:cNvCxnSpPr>
              <a:cxnSpLocks/>
            </p:cNvCxnSpPr>
            <p:nvPr/>
          </p:nvCxnSpPr>
          <p:spPr>
            <a:xfrm>
              <a:off x="5979759" y="1637315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Přímá spojnice 63">
              <a:extLst>
                <a:ext uri="{FF2B5EF4-FFF2-40B4-BE49-F238E27FC236}">
                  <a16:creationId xmlns:a16="http://schemas.microsoft.com/office/drawing/2014/main" id="{F7884B64-3CB8-47B8-AD72-ABF00F9C3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9759" y="2077819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1E652702-6A0B-499E-8FE2-BA76BE600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3203" y="2213118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ovéPole 118">
              <a:extLst>
                <a:ext uri="{FF2B5EF4-FFF2-40B4-BE49-F238E27FC236}">
                  <a16:creationId xmlns:a16="http://schemas.microsoft.com/office/drawing/2014/main" id="{3B5EABA3-1C5D-412A-A2F1-CC994850369F}"/>
                </a:ext>
              </a:extLst>
            </p:cNvPr>
            <p:cNvSpPr txBox="1"/>
            <p:nvPr/>
          </p:nvSpPr>
          <p:spPr>
            <a:xfrm>
              <a:off x="6361820" y="919912"/>
              <a:ext cx="1080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Rozptylka</a:t>
              </a:r>
            </a:p>
          </p:txBody>
        </p:sp>
        <p:grpSp>
          <p:nvGrpSpPr>
            <p:cNvPr id="106" name="Group 106">
              <a:extLst>
                <a:ext uri="{FF2B5EF4-FFF2-40B4-BE49-F238E27FC236}">
                  <a16:creationId xmlns:a16="http://schemas.microsoft.com/office/drawing/2014/main" id="{7B81AF44-C6E2-4AEA-B04F-E6FE5E352BA0}"/>
                </a:ext>
              </a:extLst>
            </p:cNvPr>
            <p:cNvGrpSpPr/>
            <p:nvPr/>
          </p:nvGrpSpPr>
          <p:grpSpPr>
            <a:xfrm>
              <a:off x="6827753" y="1456952"/>
              <a:ext cx="144000" cy="900000"/>
              <a:chOff x="8381461" y="1422131"/>
              <a:chExt cx="170484" cy="900000"/>
            </a:xfrm>
          </p:grpSpPr>
          <p:cxnSp>
            <p:nvCxnSpPr>
              <p:cNvPr id="111" name="Gerader Verbinder 5">
                <a:extLst>
                  <a:ext uri="{FF2B5EF4-FFF2-40B4-BE49-F238E27FC236}">
                    <a16:creationId xmlns:a16="http://schemas.microsoft.com/office/drawing/2014/main" id="{54C2AB47-CD41-4512-A9AE-6C4B755C5345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6">
                <a:extLst>
                  <a:ext uri="{FF2B5EF4-FFF2-40B4-BE49-F238E27FC236}">
                    <a16:creationId xmlns:a16="http://schemas.microsoft.com/office/drawing/2014/main" id="{9B9CFBB9-C47E-4B81-9443-BE914C0DD0EA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r Verbinder 9">
                <a:extLst>
                  <a:ext uri="{FF2B5EF4-FFF2-40B4-BE49-F238E27FC236}">
                    <a16:creationId xmlns:a16="http://schemas.microsoft.com/office/drawing/2014/main" id="{3F40BC3C-B9DE-4571-AF60-9912BFD11D63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0">
                <a:extLst>
                  <a:ext uri="{FF2B5EF4-FFF2-40B4-BE49-F238E27FC236}">
                    <a16:creationId xmlns:a16="http://schemas.microsoft.com/office/drawing/2014/main" id="{FE343622-C7A0-4B87-9EF0-39BD849DCDEC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2">
                <a:extLst>
                  <a:ext uri="{FF2B5EF4-FFF2-40B4-BE49-F238E27FC236}">
                    <a16:creationId xmlns:a16="http://schemas.microsoft.com/office/drawing/2014/main" id="{EE796D0C-514D-4948-943E-52F47094E729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E45943C1-E38D-4280-BBBB-08985EDF592C}"/>
              </a:ext>
            </a:extLst>
          </p:cNvPr>
          <p:cNvGrpSpPr/>
          <p:nvPr/>
        </p:nvGrpSpPr>
        <p:grpSpPr>
          <a:xfrm>
            <a:off x="2463107" y="2684785"/>
            <a:ext cx="4968122" cy="1785249"/>
            <a:chOff x="2463107" y="2684785"/>
            <a:chExt cx="4968122" cy="1785249"/>
          </a:xfrm>
        </p:grpSpPr>
        <p:sp>
          <p:nvSpPr>
            <p:cNvPr id="70" name="Levá složená závorka 69">
              <a:extLst>
                <a:ext uri="{FF2B5EF4-FFF2-40B4-BE49-F238E27FC236}">
                  <a16:creationId xmlns:a16="http://schemas.microsoft.com/office/drawing/2014/main" id="{DEB33824-E8CC-4513-B001-523FF82A9ECC}"/>
                </a:ext>
              </a:extLst>
            </p:cNvPr>
            <p:cNvSpPr/>
            <p:nvPr/>
          </p:nvSpPr>
          <p:spPr>
            <a:xfrm rot="5400000" flipH="1">
              <a:off x="5498898" y="3626499"/>
              <a:ext cx="212683" cy="900000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F2347F14-113E-47DC-A2D4-BECF1BE7B44E}"/>
                </a:ext>
              </a:extLst>
            </p:cNvPr>
            <p:cNvCxnSpPr>
              <a:cxnSpLocks/>
            </p:cNvCxnSpPr>
            <p:nvPr/>
          </p:nvCxnSpPr>
          <p:spPr>
            <a:xfrm>
              <a:off x="3210287" y="3548254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se šipkou 80">
              <a:extLst>
                <a:ext uri="{FF2B5EF4-FFF2-40B4-BE49-F238E27FC236}">
                  <a16:creationId xmlns:a16="http://schemas.microsoft.com/office/drawing/2014/main" id="{5C107188-ADE3-4B3A-B8DC-89ED304A45E1}"/>
                </a:ext>
              </a:extLst>
            </p:cNvPr>
            <p:cNvCxnSpPr/>
            <p:nvPr/>
          </p:nvCxnSpPr>
          <p:spPr>
            <a:xfrm>
              <a:off x="4251884" y="2918254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99A64C9E-4BEB-44C5-AE04-1469EE392700}"/>
                </a:ext>
              </a:extLst>
            </p:cNvPr>
            <p:cNvCxnSpPr>
              <a:cxnSpLocks/>
            </p:cNvCxnSpPr>
            <p:nvPr/>
          </p:nvCxnSpPr>
          <p:spPr>
            <a:xfrm>
              <a:off x="3232231" y="2958583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AF3EACB9-A380-4191-B1D6-1BC17C644420}"/>
                </a:ext>
              </a:extLst>
            </p:cNvPr>
            <p:cNvCxnSpPr>
              <a:cxnSpLocks/>
            </p:cNvCxnSpPr>
            <p:nvPr/>
          </p:nvCxnSpPr>
          <p:spPr>
            <a:xfrm>
              <a:off x="3232231" y="3275909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DF8234A7-6931-4DEC-92D1-76168E0CB975}"/>
                </a:ext>
              </a:extLst>
            </p:cNvPr>
            <p:cNvCxnSpPr>
              <a:cxnSpLocks/>
            </p:cNvCxnSpPr>
            <p:nvPr/>
          </p:nvCxnSpPr>
          <p:spPr>
            <a:xfrm>
              <a:off x="3232231" y="3882601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86148E29-573F-413B-B326-68253C71874B}"/>
                </a:ext>
              </a:extLst>
            </p:cNvPr>
            <p:cNvCxnSpPr>
              <a:cxnSpLocks/>
            </p:cNvCxnSpPr>
            <p:nvPr/>
          </p:nvCxnSpPr>
          <p:spPr>
            <a:xfrm>
              <a:off x="3232231" y="4160490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Přímá spojnice 89">
              <a:extLst>
                <a:ext uri="{FF2B5EF4-FFF2-40B4-BE49-F238E27FC236}">
                  <a16:creationId xmlns:a16="http://schemas.microsoft.com/office/drawing/2014/main" id="{E1064DB5-24B2-4EA7-BB99-295A63740CCC}"/>
                </a:ext>
              </a:extLst>
            </p:cNvPr>
            <p:cNvCxnSpPr>
              <a:cxnSpLocks/>
            </p:cNvCxnSpPr>
            <p:nvPr/>
          </p:nvCxnSpPr>
          <p:spPr>
            <a:xfrm>
              <a:off x="6051884" y="3099855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ovéPole 90">
              <a:extLst>
                <a:ext uri="{FF2B5EF4-FFF2-40B4-BE49-F238E27FC236}">
                  <a16:creationId xmlns:a16="http://schemas.microsoft.com/office/drawing/2014/main" id="{15942EC3-340A-4044-89C0-118F1AE20047}"/>
                </a:ext>
              </a:extLst>
            </p:cNvPr>
            <p:cNvSpPr txBox="1"/>
            <p:nvPr/>
          </p:nvSpPr>
          <p:spPr>
            <a:xfrm>
              <a:off x="5894076" y="278753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cxnSp>
          <p:nvCxnSpPr>
            <p:cNvPr id="96" name="Přímá spojnice 95">
              <a:extLst>
                <a:ext uri="{FF2B5EF4-FFF2-40B4-BE49-F238E27FC236}">
                  <a16:creationId xmlns:a16="http://schemas.microsoft.com/office/drawing/2014/main" id="{36049297-8F40-411D-AE32-2E6A14197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44" y="3253876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Přímá spojnice 96">
              <a:extLst>
                <a:ext uri="{FF2B5EF4-FFF2-40B4-BE49-F238E27FC236}">
                  <a16:creationId xmlns:a16="http://schemas.microsoft.com/office/drawing/2014/main" id="{DC065596-79EE-4D5D-A5C8-D7B7B6F56285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44" y="3414125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Přímá spojnice 97">
              <a:extLst>
                <a:ext uri="{FF2B5EF4-FFF2-40B4-BE49-F238E27FC236}">
                  <a16:creationId xmlns:a16="http://schemas.microsoft.com/office/drawing/2014/main" id="{440855EB-A28C-4FFC-AD15-C6483CBB2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646" y="3551431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Přímá spojnice 98">
              <a:extLst>
                <a:ext uri="{FF2B5EF4-FFF2-40B4-BE49-F238E27FC236}">
                  <a16:creationId xmlns:a16="http://schemas.microsoft.com/office/drawing/2014/main" id="{27592161-26C5-4390-A8DF-F004B9E44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646" y="3551431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Přímá spojnice 101">
              <a:extLst>
                <a:ext uri="{FF2B5EF4-FFF2-40B4-BE49-F238E27FC236}">
                  <a16:creationId xmlns:a16="http://schemas.microsoft.com/office/drawing/2014/main" id="{DC0369C8-B35A-473C-9CCE-0F0B77E37F4C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45" y="3259866"/>
              <a:ext cx="1549028" cy="100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Přímá spojnice 102">
              <a:extLst>
                <a:ext uri="{FF2B5EF4-FFF2-40B4-BE49-F238E27FC236}">
                  <a16:creationId xmlns:a16="http://schemas.microsoft.com/office/drawing/2014/main" id="{FE34C681-2354-4B6B-B031-75A8D5009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644" y="3403878"/>
              <a:ext cx="1549029" cy="1623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nice 103">
              <a:extLst>
                <a:ext uri="{FF2B5EF4-FFF2-40B4-BE49-F238E27FC236}">
                  <a16:creationId xmlns:a16="http://schemas.microsoft.com/office/drawing/2014/main" id="{0D77550B-C5C1-4B4D-BF80-4C098BEAA28F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45" y="3716413"/>
              <a:ext cx="154902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římá spojnice 104">
              <a:extLst>
                <a:ext uri="{FF2B5EF4-FFF2-40B4-BE49-F238E27FC236}">
                  <a16:creationId xmlns:a16="http://schemas.microsoft.com/office/drawing/2014/main" id="{B1A37A62-7FA5-4499-96F7-E727019C1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645" y="3851712"/>
              <a:ext cx="1549028" cy="1448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Přímá spojnice 106">
              <a:extLst>
                <a:ext uri="{FF2B5EF4-FFF2-40B4-BE49-F238E27FC236}">
                  <a16:creationId xmlns:a16="http://schemas.microsoft.com/office/drawing/2014/main" id="{367A812C-52EE-490F-9046-F478762681A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828" y="2958583"/>
              <a:ext cx="900000" cy="297555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římá spojnice 107">
              <a:extLst>
                <a:ext uri="{FF2B5EF4-FFF2-40B4-BE49-F238E27FC236}">
                  <a16:creationId xmlns:a16="http://schemas.microsoft.com/office/drawing/2014/main" id="{6B808E08-0BA8-4E32-B145-E3489DA4748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034" y="3275909"/>
              <a:ext cx="900000" cy="1373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římá spojnice 108">
              <a:extLst>
                <a:ext uri="{FF2B5EF4-FFF2-40B4-BE49-F238E27FC236}">
                  <a16:creationId xmlns:a16="http://schemas.microsoft.com/office/drawing/2014/main" id="{5826A804-9AEA-444D-9A55-2CC2012F8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034" y="3716413"/>
              <a:ext cx="899998" cy="16618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Přímá spojnice 109">
              <a:extLst>
                <a:ext uri="{FF2B5EF4-FFF2-40B4-BE49-F238E27FC236}">
                  <a16:creationId xmlns:a16="http://schemas.microsoft.com/office/drawing/2014/main" id="{51256437-18FD-4805-92DA-ABF51182E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0478" y="3851712"/>
              <a:ext cx="899998" cy="30877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Levá složená závorka 114">
              <a:extLst>
                <a:ext uri="{FF2B5EF4-FFF2-40B4-BE49-F238E27FC236}">
                  <a16:creationId xmlns:a16="http://schemas.microsoft.com/office/drawing/2014/main" id="{FFF652D3-507E-4AAE-B9BB-83C641D5796A}"/>
                </a:ext>
              </a:extLst>
            </p:cNvPr>
            <p:cNvSpPr/>
            <p:nvPr/>
          </p:nvSpPr>
          <p:spPr>
            <a:xfrm rot="5400000" flipH="1">
              <a:off x="4947329" y="3065902"/>
              <a:ext cx="409109" cy="1796238"/>
            </a:xfrm>
            <a:prstGeom prst="leftBrace">
              <a:avLst>
                <a:gd name="adj1" fmla="val 53910"/>
                <a:gd name="adj2" fmla="val 71411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ovéPole 115">
              <a:extLst>
                <a:ext uri="{FF2B5EF4-FFF2-40B4-BE49-F238E27FC236}">
                  <a16:creationId xmlns:a16="http://schemas.microsoft.com/office/drawing/2014/main" id="{11DA4B96-16CF-4D9B-9809-B10E3D300C28}"/>
                </a:ext>
              </a:extLst>
            </p:cNvPr>
            <p:cNvSpPr txBox="1"/>
            <p:nvPr/>
          </p:nvSpPr>
          <p:spPr>
            <a:xfrm>
              <a:off x="4464442" y="4193035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err="1"/>
                <a:t>f‘</a:t>
              </a:r>
              <a:r>
                <a:rPr lang="cs-CZ" sz="1200" i="1" baseline="-25000" dirty="0" err="1"/>
                <a:t>Objektiv</a:t>
              </a:r>
              <a:endParaRPr lang="cs-CZ" sz="1200" i="1" baseline="-25000" dirty="0"/>
            </a:p>
          </p:txBody>
        </p:sp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7634F2B5-D842-4815-AD81-E969A258149C}"/>
                </a:ext>
              </a:extLst>
            </p:cNvPr>
            <p:cNvSpPr txBox="1"/>
            <p:nvPr/>
          </p:nvSpPr>
          <p:spPr>
            <a:xfrm>
              <a:off x="5332148" y="4193035"/>
              <a:ext cx="546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err="1"/>
                <a:t>f‘</a:t>
              </a:r>
              <a:r>
                <a:rPr lang="cs-CZ" sz="1200" i="1" baseline="-25000" dirty="0" err="1"/>
                <a:t>Okulár</a:t>
              </a:r>
              <a:endParaRPr lang="cs-CZ" sz="1200" i="1" baseline="-25000" dirty="0"/>
            </a:p>
          </p:txBody>
        </p:sp>
        <p:grpSp>
          <p:nvGrpSpPr>
            <p:cNvPr id="120" name="Skupina 119">
              <a:extLst>
                <a:ext uri="{FF2B5EF4-FFF2-40B4-BE49-F238E27FC236}">
                  <a16:creationId xmlns:a16="http://schemas.microsoft.com/office/drawing/2014/main" id="{62953124-D99B-490B-8041-FF1960995949}"/>
                </a:ext>
              </a:extLst>
            </p:cNvPr>
            <p:cNvGrpSpPr/>
            <p:nvPr/>
          </p:nvGrpSpPr>
          <p:grpSpPr>
            <a:xfrm>
              <a:off x="6711229" y="2982379"/>
              <a:ext cx="720000" cy="1085196"/>
              <a:chOff x="8881807" y="1767048"/>
              <a:chExt cx="720000" cy="1085196"/>
            </a:xfrm>
          </p:grpSpPr>
          <p:sp>
            <p:nvSpPr>
              <p:cNvPr id="121" name="Částečný kruh 120">
                <a:extLst>
                  <a:ext uri="{FF2B5EF4-FFF2-40B4-BE49-F238E27FC236}">
                    <a16:creationId xmlns:a16="http://schemas.microsoft.com/office/drawing/2014/main" id="{C58C9346-BAA9-4476-A45A-97F08638AF57}"/>
                  </a:ext>
                </a:extLst>
              </p:cNvPr>
              <p:cNvSpPr/>
              <p:nvPr/>
            </p:nvSpPr>
            <p:spPr>
              <a:xfrm rot="18537015">
                <a:off x="8881807" y="1992971"/>
                <a:ext cx="720000" cy="720000"/>
              </a:xfrm>
              <a:prstGeom prst="pie">
                <a:avLst>
                  <a:gd name="adj1" fmla="val 1145273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ál 121">
                <a:extLst>
                  <a:ext uri="{FF2B5EF4-FFF2-40B4-BE49-F238E27FC236}">
                    <a16:creationId xmlns:a16="http://schemas.microsoft.com/office/drawing/2014/main" id="{59A65F2A-2315-4208-BD8E-226EDBDB86EE}"/>
                  </a:ext>
                </a:extLst>
              </p:cNvPr>
              <p:cNvSpPr/>
              <p:nvPr/>
            </p:nvSpPr>
            <p:spPr>
              <a:xfrm>
                <a:off x="8885023" y="2166304"/>
                <a:ext cx="137319" cy="372824"/>
              </a:xfrm>
              <a:prstGeom prst="ellipse">
                <a:avLst/>
              </a:prstGeom>
              <a:solidFill>
                <a:srgbClr val="73BD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Ovál 122">
                <a:extLst>
                  <a:ext uri="{FF2B5EF4-FFF2-40B4-BE49-F238E27FC236}">
                    <a16:creationId xmlns:a16="http://schemas.microsoft.com/office/drawing/2014/main" id="{43A0DA48-7E39-43E8-B070-05320F610CA9}"/>
                  </a:ext>
                </a:extLst>
              </p:cNvPr>
              <p:cNvSpPr/>
              <p:nvPr/>
            </p:nvSpPr>
            <p:spPr>
              <a:xfrm>
                <a:off x="8885023" y="2255693"/>
                <a:ext cx="45719" cy="1945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Oblouk 123">
                <a:extLst>
                  <a:ext uri="{FF2B5EF4-FFF2-40B4-BE49-F238E27FC236}">
                    <a16:creationId xmlns:a16="http://schemas.microsoft.com/office/drawing/2014/main" id="{83650171-3B11-42FF-B2D3-18F7B9B4930B}"/>
                  </a:ext>
                </a:extLst>
              </p:cNvPr>
              <p:cNvSpPr/>
              <p:nvPr/>
            </p:nvSpPr>
            <p:spPr>
              <a:xfrm rot="11825964">
                <a:off x="8888160" y="176704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Oblouk 124">
                <a:extLst>
                  <a:ext uri="{FF2B5EF4-FFF2-40B4-BE49-F238E27FC236}">
                    <a16:creationId xmlns:a16="http://schemas.microsoft.com/office/drawing/2014/main" id="{479D06D3-750A-4FB4-9F8D-A6071475D7CD}"/>
                  </a:ext>
                </a:extLst>
              </p:cNvPr>
              <p:cNvSpPr/>
              <p:nvPr/>
            </p:nvSpPr>
            <p:spPr>
              <a:xfrm rot="16200000">
                <a:off x="8941240" y="251277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27" name="Grafický objekt 126" descr="Les">
              <a:extLst>
                <a:ext uri="{FF2B5EF4-FFF2-40B4-BE49-F238E27FC236}">
                  <a16:creationId xmlns:a16="http://schemas.microsoft.com/office/drawing/2014/main" id="{C75A4030-4072-4D0B-9A04-C4BD95C52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63107" y="3018082"/>
              <a:ext cx="914400" cy="914400"/>
            </a:xfrm>
            <a:prstGeom prst="rect">
              <a:avLst/>
            </a:prstGeom>
          </p:spPr>
        </p:pic>
        <p:pic>
          <p:nvPicPr>
            <p:cNvPr id="128" name="Grafický objekt 127" descr="Les">
              <a:extLst>
                <a:ext uri="{FF2B5EF4-FFF2-40B4-BE49-F238E27FC236}">
                  <a16:creationId xmlns:a16="http://schemas.microsoft.com/office/drawing/2014/main" id="{B0D13300-CE1F-4F54-B8C4-C38742AE3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45884" y="3428117"/>
              <a:ext cx="228579" cy="228579"/>
            </a:xfrm>
            <a:prstGeom prst="rect">
              <a:avLst/>
            </a:prstGeom>
          </p:spPr>
        </p:pic>
        <p:sp>
          <p:nvSpPr>
            <p:cNvPr id="130" name="TextovéPole 129">
              <a:extLst>
                <a:ext uri="{FF2B5EF4-FFF2-40B4-BE49-F238E27FC236}">
                  <a16:creationId xmlns:a16="http://schemas.microsoft.com/office/drawing/2014/main" id="{288089D6-B3CE-4EE5-AB5C-6FCBF2250A6B}"/>
                </a:ext>
              </a:extLst>
            </p:cNvPr>
            <p:cNvSpPr txBox="1"/>
            <p:nvPr/>
          </p:nvSpPr>
          <p:spPr>
            <a:xfrm>
              <a:off x="3908582" y="2701748"/>
              <a:ext cx="70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Objektiv</a:t>
              </a:r>
            </a:p>
          </p:txBody>
        </p:sp>
        <p:sp>
          <p:nvSpPr>
            <p:cNvPr id="131" name="TextovéPole 130">
              <a:extLst>
                <a:ext uri="{FF2B5EF4-FFF2-40B4-BE49-F238E27FC236}">
                  <a16:creationId xmlns:a16="http://schemas.microsoft.com/office/drawing/2014/main" id="{8297BD03-FC50-4434-BF6D-2737C17A40AC}"/>
                </a:ext>
              </a:extLst>
            </p:cNvPr>
            <p:cNvSpPr txBox="1"/>
            <p:nvPr/>
          </p:nvSpPr>
          <p:spPr>
            <a:xfrm>
              <a:off x="4902258" y="2684785"/>
              <a:ext cx="59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Okulár</a:t>
              </a:r>
            </a:p>
          </p:txBody>
        </p:sp>
        <p:grpSp>
          <p:nvGrpSpPr>
            <p:cNvPr id="134" name="Group 106">
              <a:extLst>
                <a:ext uri="{FF2B5EF4-FFF2-40B4-BE49-F238E27FC236}">
                  <a16:creationId xmlns:a16="http://schemas.microsoft.com/office/drawing/2014/main" id="{45BCB16C-3232-457C-BB8A-67382423C904}"/>
                </a:ext>
              </a:extLst>
            </p:cNvPr>
            <p:cNvGrpSpPr/>
            <p:nvPr/>
          </p:nvGrpSpPr>
          <p:grpSpPr>
            <a:xfrm>
              <a:off x="5120507" y="3086297"/>
              <a:ext cx="144000" cy="900000"/>
              <a:chOff x="8381461" y="1422131"/>
              <a:chExt cx="170484" cy="900000"/>
            </a:xfrm>
          </p:grpSpPr>
          <p:cxnSp>
            <p:nvCxnSpPr>
              <p:cNvPr id="135" name="Gerader Verbinder 5">
                <a:extLst>
                  <a:ext uri="{FF2B5EF4-FFF2-40B4-BE49-F238E27FC236}">
                    <a16:creationId xmlns:a16="http://schemas.microsoft.com/office/drawing/2014/main" id="{C98FABD3-DE2C-48B9-81C0-AE97BAF9B562}"/>
                  </a:ext>
                </a:extLst>
              </p:cNvPr>
              <p:cNvCxnSpPr/>
              <p:nvPr/>
            </p:nvCxnSpPr>
            <p:spPr>
              <a:xfrm>
                <a:off x="8381461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6">
                <a:extLst>
                  <a:ext uri="{FF2B5EF4-FFF2-40B4-BE49-F238E27FC236}">
                    <a16:creationId xmlns:a16="http://schemas.microsoft.com/office/drawing/2014/main" id="{AFDFEF3B-11FE-4B37-9A26-6C356D404551}"/>
                  </a:ext>
                </a:extLst>
              </p:cNvPr>
              <p:cNvCxnSpPr/>
              <p:nvPr/>
            </p:nvCxnSpPr>
            <p:spPr>
              <a:xfrm flipH="1">
                <a:off x="8466703" y="1422131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9">
                <a:extLst>
                  <a:ext uri="{FF2B5EF4-FFF2-40B4-BE49-F238E27FC236}">
                    <a16:creationId xmlns:a16="http://schemas.microsoft.com/office/drawing/2014/main" id="{F59CB696-63A4-4CE4-81D8-93C2AC80CC12}"/>
                  </a:ext>
                </a:extLst>
              </p:cNvPr>
              <p:cNvCxnSpPr/>
              <p:nvPr/>
            </p:nvCxnSpPr>
            <p:spPr>
              <a:xfrm flipV="1">
                <a:off x="8381461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0">
                <a:extLst>
                  <a:ext uri="{FF2B5EF4-FFF2-40B4-BE49-F238E27FC236}">
                    <a16:creationId xmlns:a16="http://schemas.microsoft.com/office/drawing/2014/main" id="{5ABA7907-F054-4D66-BB86-0617FFE683EC}"/>
                  </a:ext>
                </a:extLst>
              </p:cNvPr>
              <p:cNvCxnSpPr/>
              <p:nvPr/>
            </p:nvCxnSpPr>
            <p:spPr>
              <a:xfrm flipH="1" flipV="1">
                <a:off x="8466703" y="2188798"/>
                <a:ext cx="85242" cy="1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2">
                <a:extLst>
                  <a:ext uri="{FF2B5EF4-FFF2-40B4-BE49-F238E27FC236}">
                    <a16:creationId xmlns:a16="http://schemas.microsoft.com/office/drawing/2014/main" id="{9229B693-D914-401A-B396-5FA0963102B9}"/>
                  </a:ext>
                </a:extLst>
              </p:cNvPr>
              <p:cNvCxnSpPr/>
              <p:nvPr/>
            </p:nvCxnSpPr>
            <p:spPr>
              <a:xfrm>
                <a:off x="8466703" y="1555464"/>
                <a:ext cx="0" cy="633333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TextovéPole 128">
            <a:extLst>
              <a:ext uri="{FF2B5EF4-FFF2-40B4-BE49-F238E27FC236}">
                <a16:creationId xmlns:a16="http://schemas.microsoft.com/office/drawing/2014/main" id="{AC5D77DB-9687-4634-AB9B-F76FE87D52D9}"/>
              </a:ext>
            </a:extLst>
          </p:cNvPr>
          <p:cNvSpPr txBox="1"/>
          <p:nvPr/>
        </p:nvSpPr>
        <p:spPr>
          <a:xfrm>
            <a:off x="4783995" y="464070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  <p:sp>
        <p:nvSpPr>
          <p:cNvPr id="162" name="TextovéPole 161">
            <a:extLst>
              <a:ext uri="{FF2B5EF4-FFF2-40B4-BE49-F238E27FC236}">
                <a16:creationId xmlns:a16="http://schemas.microsoft.com/office/drawing/2014/main" id="{A23B9416-7CDC-46D2-9EE9-019FA4D14280}"/>
              </a:ext>
            </a:extLst>
          </p:cNvPr>
          <p:cNvSpPr txBox="1"/>
          <p:nvPr/>
        </p:nvSpPr>
        <p:spPr>
          <a:xfrm>
            <a:off x="6619275" y="464466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(-50 mm)</a:t>
            </a:r>
          </a:p>
        </p:txBody>
      </p:sp>
    </p:spTree>
    <p:extLst>
      <p:ext uri="{BB962C8B-B14F-4D97-AF65-F5344CB8AC3E}">
        <p14:creationId xmlns:p14="http://schemas.microsoft.com/office/powerpoint/2010/main" val="100655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72765AB9-A4A1-4752-AC61-63B142042C07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2F87CDBA-951D-4D54-9361-FE9A81349E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B8498A7-895A-4364-A686-773BD717657F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943E68ED-ADAA-47A0-910E-BCB1EDE253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1106BE61-29AE-402B-B3D4-2EF3BD675959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7187CED-032C-465E-93C1-92A2FF413F57}"/>
              </a:ext>
            </a:extLst>
          </p:cNvPr>
          <p:cNvSpPr txBox="1"/>
          <p:nvPr/>
        </p:nvSpPr>
        <p:spPr>
          <a:xfrm>
            <a:off x="2956236" y="180119"/>
            <a:ext cx="399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Keplerův dalekohled</a:t>
            </a:r>
            <a:endParaRPr lang="de-DE" sz="3600" dirty="0"/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02A46A9F-1DA1-426E-986B-6472B88A1B2E}"/>
              </a:ext>
            </a:extLst>
          </p:cNvPr>
          <p:cNvGrpSpPr/>
          <p:nvPr/>
        </p:nvGrpSpPr>
        <p:grpSpPr>
          <a:xfrm>
            <a:off x="234461" y="855807"/>
            <a:ext cx="3793444" cy="2118722"/>
            <a:chOff x="213252" y="850649"/>
            <a:chExt cx="3793444" cy="2118722"/>
          </a:xfrm>
        </p:grpSpPr>
        <p:cxnSp>
          <p:nvCxnSpPr>
            <p:cNvPr id="9" name="Přímá spojnice 8">
              <a:extLst>
                <a:ext uri="{FF2B5EF4-FFF2-40B4-BE49-F238E27FC236}">
                  <a16:creationId xmlns:a16="http://schemas.microsoft.com/office/drawing/2014/main" id="{8A46CE30-80A4-4826-8D9E-415857DEC33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910010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CB8ED443-D085-4F7E-AB81-9C897D435286}"/>
                </a:ext>
              </a:extLst>
            </p:cNvPr>
            <p:cNvCxnSpPr/>
            <p:nvPr/>
          </p:nvCxnSpPr>
          <p:spPr>
            <a:xfrm>
              <a:off x="1553907" y="1280010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>
              <a:extLst>
                <a:ext uri="{FF2B5EF4-FFF2-40B4-BE49-F238E27FC236}">
                  <a16:creationId xmlns:a16="http://schemas.microsoft.com/office/drawing/2014/main" id="{1130386A-6B29-4517-868D-AECA6DBB00C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598750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7DCAC632-63F6-47EC-9E45-ECE586CE7A3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1758999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45117798-FA2E-4F4B-85E9-FFF5D0CBA3C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2055298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92E433A0-DFD0-47BD-8E27-E6041FBE16A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0" y="2205082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1102C815-D22B-4FE9-BFDD-261B4D6E2DCF}"/>
                </a:ext>
              </a:extLst>
            </p:cNvPr>
            <p:cNvCxnSpPr>
              <a:cxnSpLocks/>
            </p:cNvCxnSpPr>
            <p:nvPr/>
          </p:nvCxnSpPr>
          <p:spPr>
            <a:xfrm>
              <a:off x="1553907" y="1598750"/>
              <a:ext cx="2452789" cy="4258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E0E8010B-EF05-4D3C-8E76-32B104D9A561}"/>
                </a:ext>
              </a:extLst>
            </p:cNvPr>
            <p:cNvCxnSpPr>
              <a:cxnSpLocks/>
            </p:cNvCxnSpPr>
            <p:nvPr/>
          </p:nvCxnSpPr>
          <p:spPr>
            <a:xfrm>
              <a:off x="1553907" y="1758999"/>
              <a:ext cx="2452789" cy="21650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332E9884-2292-4C52-95FF-5F4C13B2F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218" y="1867250"/>
              <a:ext cx="2495478" cy="18935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495C86F6-B56E-4117-A510-3CBF03432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218" y="1811650"/>
              <a:ext cx="2495478" cy="39343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ECC2D449-A260-49A8-842B-90AD6475246F}"/>
                </a:ext>
              </a:extLst>
            </p:cNvPr>
            <p:cNvCxnSpPr>
              <a:cxnSpLocks/>
            </p:cNvCxnSpPr>
            <p:nvPr/>
          </p:nvCxnSpPr>
          <p:spPr>
            <a:xfrm>
              <a:off x="3353907" y="1461611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3A4FB987-D036-459A-83F2-2808253F72AB}"/>
                </a:ext>
              </a:extLst>
            </p:cNvPr>
            <p:cNvSpPr txBox="1"/>
            <p:nvPr/>
          </p:nvSpPr>
          <p:spPr>
            <a:xfrm>
              <a:off x="3196099" y="114929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2504D33D-C940-4F59-A4B9-F61F6FF6C16C}"/>
                </a:ext>
              </a:extLst>
            </p:cNvPr>
            <p:cNvSpPr txBox="1"/>
            <p:nvPr/>
          </p:nvSpPr>
          <p:spPr>
            <a:xfrm rot="16200000" flipH="1">
              <a:off x="-661443" y="1725344"/>
              <a:ext cx="2118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Rovnoběžné paprsky</a:t>
              </a:r>
            </a:p>
          </p:txBody>
        </p:sp>
      </p:grpSp>
      <p:sp>
        <p:nvSpPr>
          <p:cNvPr id="22" name="Znak plus 21">
            <a:extLst>
              <a:ext uri="{FF2B5EF4-FFF2-40B4-BE49-F238E27FC236}">
                <a16:creationId xmlns:a16="http://schemas.microsoft.com/office/drawing/2014/main" id="{81982FE0-D2B0-4C45-9A8A-8950DF795F47}"/>
              </a:ext>
            </a:extLst>
          </p:cNvPr>
          <p:cNvSpPr/>
          <p:nvPr/>
        </p:nvSpPr>
        <p:spPr>
          <a:xfrm>
            <a:off x="4767168" y="1735168"/>
            <a:ext cx="360000" cy="360000"/>
          </a:xfrm>
          <a:prstGeom prst="mathPlus">
            <a:avLst/>
          </a:prstGeom>
          <a:solidFill>
            <a:srgbClr val="003577"/>
          </a:solidFill>
          <a:ln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4400DD3C-3154-48F1-92AA-699DD402DD79}"/>
              </a:ext>
            </a:extLst>
          </p:cNvPr>
          <p:cNvSpPr txBox="1"/>
          <p:nvPr/>
        </p:nvSpPr>
        <p:spPr>
          <a:xfrm>
            <a:off x="1178499" y="950679"/>
            <a:ext cx="79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Spojka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1263712D-624C-4805-BEC8-54DAC0E2C929}"/>
              </a:ext>
            </a:extLst>
          </p:cNvPr>
          <p:cNvGrpSpPr/>
          <p:nvPr/>
        </p:nvGrpSpPr>
        <p:grpSpPr>
          <a:xfrm>
            <a:off x="5794768" y="855807"/>
            <a:ext cx="3793450" cy="2118722"/>
            <a:chOff x="5794768" y="855807"/>
            <a:chExt cx="3793450" cy="2118722"/>
          </a:xfrm>
        </p:grpSpPr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55AF1E7A-0D16-4A15-91B7-FC23BD310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768" y="1915168"/>
              <a:ext cx="3494386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nice se šipkou 25">
              <a:extLst>
                <a:ext uri="{FF2B5EF4-FFF2-40B4-BE49-F238E27FC236}">
                  <a16:creationId xmlns:a16="http://schemas.microsoft.com/office/drawing/2014/main" id="{67CF0C21-9614-4468-A548-6F8DF7CC44BD}"/>
                </a:ext>
              </a:extLst>
            </p:cNvPr>
            <p:cNvCxnSpPr/>
            <p:nvPr/>
          </p:nvCxnSpPr>
          <p:spPr>
            <a:xfrm flipH="1">
              <a:off x="7348866" y="1285168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20F12C3F-DB46-4668-B553-25B14AB4B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79" y="1749196"/>
              <a:ext cx="183234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EBE22C4-1BB8-4D31-9195-91E96B67B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80" y="1831770"/>
              <a:ext cx="1832342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1406200F-A3CE-4FBA-9265-D10EC27FF0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78" y="1987812"/>
              <a:ext cx="183234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66364722-033D-4178-BF9D-A3666885B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7544" y="2067937"/>
              <a:ext cx="1816078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434A193-242C-4321-BDD4-D8CF766C8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769" y="1749196"/>
              <a:ext cx="1552787" cy="28051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DEF6CA38-3295-4BAD-BC3A-2809AFFD93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769" y="1831770"/>
              <a:ext cx="1552787" cy="14889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8BC9BE7F-475D-4E35-B5F0-A3B3688B88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4769" y="1872408"/>
              <a:ext cx="1552774" cy="115404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30ED757-F889-489A-84E3-85C394F14C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4768" y="1816808"/>
              <a:ext cx="1552775" cy="25112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07796765-9902-4295-8D56-EF32F66B6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7557" y="1466769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CD231B51-DBE0-4AC4-826C-224E07CCEEF3}"/>
                </a:ext>
              </a:extLst>
            </p:cNvPr>
            <p:cNvSpPr txBox="1"/>
            <p:nvPr/>
          </p:nvSpPr>
          <p:spPr>
            <a:xfrm flipH="1">
              <a:off x="6257193" y="115445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C5F299FF-2E98-40A0-949B-E13A4BA468CE}"/>
                </a:ext>
              </a:extLst>
            </p:cNvPr>
            <p:cNvSpPr txBox="1"/>
            <p:nvPr/>
          </p:nvSpPr>
          <p:spPr>
            <a:xfrm rot="5400000">
              <a:off x="8344191" y="1730502"/>
              <a:ext cx="2118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Rovnoběžné paprsky</a:t>
              </a: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B178453F-C00B-4351-B86E-D52BAA809F36}"/>
                </a:ext>
              </a:extLst>
            </p:cNvPr>
            <p:cNvSpPr txBox="1"/>
            <p:nvPr/>
          </p:nvSpPr>
          <p:spPr>
            <a:xfrm flipH="1">
              <a:off x="6958687" y="950679"/>
              <a:ext cx="799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Spojka</a:t>
              </a:r>
            </a:p>
          </p:txBody>
        </p:sp>
      </p:grpSp>
      <p:grpSp>
        <p:nvGrpSpPr>
          <p:cNvPr id="109" name="Skupina 108">
            <a:extLst>
              <a:ext uri="{FF2B5EF4-FFF2-40B4-BE49-F238E27FC236}">
                <a16:creationId xmlns:a16="http://schemas.microsoft.com/office/drawing/2014/main" id="{EECB61BB-DBF0-408E-BA2E-34C51F1731F7}"/>
              </a:ext>
            </a:extLst>
          </p:cNvPr>
          <p:cNvGrpSpPr/>
          <p:nvPr/>
        </p:nvGrpSpPr>
        <p:grpSpPr>
          <a:xfrm>
            <a:off x="506950" y="2978612"/>
            <a:ext cx="1521442" cy="949973"/>
            <a:chOff x="268731" y="3012425"/>
            <a:chExt cx="1521442" cy="949973"/>
          </a:xfrm>
        </p:grpSpPr>
        <p:sp>
          <p:nvSpPr>
            <p:cNvPr id="98" name="TextovéPole 97">
              <a:extLst>
                <a:ext uri="{FF2B5EF4-FFF2-40B4-BE49-F238E27FC236}">
                  <a16:creationId xmlns:a16="http://schemas.microsoft.com/office/drawing/2014/main" id="{1A6B9FC8-22E4-4999-8A36-7AB24D3C614F}"/>
                </a:ext>
              </a:extLst>
            </p:cNvPr>
            <p:cNvSpPr txBox="1"/>
            <p:nvPr/>
          </p:nvSpPr>
          <p:spPr>
            <a:xfrm flipH="1">
              <a:off x="308320" y="3012425"/>
              <a:ext cx="96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Zvětšení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ovéPole 98">
                  <a:extLst>
                    <a:ext uri="{FF2B5EF4-FFF2-40B4-BE49-F238E27FC236}">
                      <a16:creationId xmlns:a16="http://schemas.microsoft.com/office/drawing/2014/main" id="{C22B029F-80BC-4F6B-A95E-2BBAD997F290}"/>
                    </a:ext>
                  </a:extLst>
                </p:cNvPr>
                <p:cNvSpPr txBox="1"/>
                <p:nvPr/>
              </p:nvSpPr>
              <p:spPr>
                <a:xfrm>
                  <a:off x="268731" y="3364414"/>
                  <a:ext cx="1521442" cy="597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𝑗𝑒𝑘𝑡𝑖𝑣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𝑂𝑘𝑢𝑙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9" name="TextovéPole 98">
                  <a:extLst>
                    <a:ext uri="{FF2B5EF4-FFF2-40B4-BE49-F238E27FC236}">
                      <a16:creationId xmlns:a16="http://schemas.microsoft.com/office/drawing/2014/main" id="{C22B029F-80BC-4F6B-A95E-2BBAD997F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31" y="3364414"/>
                  <a:ext cx="1521442" cy="597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Skupina 111">
            <a:extLst>
              <a:ext uri="{FF2B5EF4-FFF2-40B4-BE49-F238E27FC236}">
                <a16:creationId xmlns:a16="http://schemas.microsoft.com/office/drawing/2014/main" id="{35C4685D-FC1D-4FBB-A9B9-C8E8F3591EC8}"/>
              </a:ext>
            </a:extLst>
          </p:cNvPr>
          <p:cNvGrpSpPr/>
          <p:nvPr/>
        </p:nvGrpSpPr>
        <p:grpSpPr>
          <a:xfrm>
            <a:off x="2212335" y="2785002"/>
            <a:ext cx="5455583" cy="1683032"/>
            <a:chOff x="1618299" y="2769063"/>
            <a:chExt cx="5455583" cy="1683032"/>
          </a:xfrm>
        </p:grpSpPr>
        <p:cxnSp>
          <p:nvCxnSpPr>
            <p:cNvPr id="52" name="Přímá spojnice 51">
              <a:extLst>
                <a:ext uri="{FF2B5EF4-FFF2-40B4-BE49-F238E27FC236}">
                  <a16:creationId xmlns:a16="http://schemas.microsoft.com/office/drawing/2014/main" id="{E5D42033-435F-4197-8D53-D3CFE7CAC9EE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604932"/>
              <a:ext cx="4038218" cy="0"/>
            </a:xfrm>
            <a:prstGeom prst="line">
              <a:avLst/>
            </a:prstGeom>
            <a:ln w="28575">
              <a:solidFill>
                <a:srgbClr val="00357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Přímá spojnice se šipkou 52">
              <a:extLst>
                <a:ext uri="{FF2B5EF4-FFF2-40B4-BE49-F238E27FC236}">
                  <a16:creationId xmlns:a16="http://schemas.microsoft.com/office/drawing/2014/main" id="{85414093-5CA3-44C8-A968-D2C65D31E19D}"/>
                </a:ext>
              </a:extLst>
            </p:cNvPr>
            <p:cNvCxnSpPr/>
            <p:nvPr/>
          </p:nvCxnSpPr>
          <p:spPr>
            <a:xfrm>
              <a:off x="3434658" y="2974932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Přímá spojnice 53">
              <a:extLst>
                <a:ext uri="{FF2B5EF4-FFF2-40B4-BE49-F238E27FC236}">
                  <a16:creationId xmlns:a16="http://schemas.microsoft.com/office/drawing/2014/main" id="{E8297E83-CB1B-41F9-8538-7359B40A55B2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293672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Přímá spojnice 54">
              <a:extLst>
                <a:ext uri="{FF2B5EF4-FFF2-40B4-BE49-F238E27FC236}">
                  <a16:creationId xmlns:a16="http://schemas.microsoft.com/office/drawing/2014/main" id="{E733B81A-5449-43F0-BCCE-7FA2DE753A17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453921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nice 55">
              <a:extLst>
                <a:ext uri="{FF2B5EF4-FFF2-40B4-BE49-F238E27FC236}">
                  <a16:creationId xmlns:a16="http://schemas.microsoft.com/office/drawing/2014/main" id="{11A18972-FA62-4A10-BDF0-1DA41583E44A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750220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Přímá spojnice 56">
              <a:extLst>
                <a:ext uri="{FF2B5EF4-FFF2-40B4-BE49-F238E27FC236}">
                  <a16:creationId xmlns:a16="http://schemas.microsoft.com/office/drawing/2014/main" id="{6B340760-8017-40A2-AB88-780F3D52A738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61" y="3900004"/>
              <a:ext cx="1041597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Přímá spojnice 57">
              <a:extLst>
                <a:ext uri="{FF2B5EF4-FFF2-40B4-BE49-F238E27FC236}">
                  <a16:creationId xmlns:a16="http://schemas.microsoft.com/office/drawing/2014/main" id="{5EF65DAC-E93E-49BA-BBED-33A3AAD2B2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658" y="3293672"/>
              <a:ext cx="2452789" cy="42580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Přímá spojnice 58">
              <a:extLst>
                <a:ext uri="{FF2B5EF4-FFF2-40B4-BE49-F238E27FC236}">
                  <a16:creationId xmlns:a16="http://schemas.microsoft.com/office/drawing/2014/main" id="{5D7A8D24-FA0B-4BA9-8998-FA853B113056}"/>
                </a:ext>
              </a:extLst>
            </p:cNvPr>
            <p:cNvCxnSpPr>
              <a:cxnSpLocks/>
            </p:cNvCxnSpPr>
            <p:nvPr/>
          </p:nvCxnSpPr>
          <p:spPr>
            <a:xfrm>
              <a:off x="3434658" y="3453921"/>
              <a:ext cx="2452789" cy="21650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Přímá spojnice 59">
              <a:extLst>
                <a:ext uri="{FF2B5EF4-FFF2-40B4-BE49-F238E27FC236}">
                  <a16:creationId xmlns:a16="http://schemas.microsoft.com/office/drawing/2014/main" id="{5C61318D-8F4F-4117-9B30-8CAB9C970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1969" y="3562172"/>
              <a:ext cx="2495478" cy="18935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Přímá spojnice 60">
              <a:extLst>
                <a:ext uri="{FF2B5EF4-FFF2-40B4-BE49-F238E27FC236}">
                  <a16:creationId xmlns:a16="http://schemas.microsoft.com/office/drawing/2014/main" id="{AE2B3607-1C39-4060-A81F-C27DCBA46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1969" y="3506572"/>
              <a:ext cx="2495478" cy="393432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Přímá spojnice 61">
              <a:extLst>
                <a:ext uri="{FF2B5EF4-FFF2-40B4-BE49-F238E27FC236}">
                  <a16:creationId xmlns:a16="http://schemas.microsoft.com/office/drawing/2014/main" id="{DD973CB1-CA2D-4912-94CA-2DCBA0691902}"/>
                </a:ext>
              </a:extLst>
            </p:cNvPr>
            <p:cNvCxnSpPr>
              <a:cxnSpLocks/>
            </p:cNvCxnSpPr>
            <p:nvPr/>
          </p:nvCxnSpPr>
          <p:spPr>
            <a:xfrm>
              <a:off x="5234658" y="3156533"/>
              <a:ext cx="0" cy="900000"/>
            </a:xfrm>
            <a:prstGeom prst="line">
              <a:avLst/>
            </a:prstGeom>
            <a:ln w="28575">
              <a:solidFill>
                <a:srgbClr val="00357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ovéPole 62">
              <a:extLst>
                <a:ext uri="{FF2B5EF4-FFF2-40B4-BE49-F238E27FC236}">
                  <a16:creationId xmlns:a16="http://schemas.microsoft.com/office/drawing/2014/main" id="{54A1A142-4B11-4636-B578-411AAECCFE03}"/>
                </a:ext>
              </a:extLst>
            </p:cNvPr>
            <p:cNvSpPr txBox="1"/>
            <p:nvPr/>
          </p:nvSpPr>
          <p:spPr>
            <a:xfrm>
              <a:off x="5076850" y="28442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i="1" dirty="0"/>
                <a:t>F‘</a:t>
              </a:r>
            </a:p>
          </p:txBody>
        </p:sp>
        <p:cxnSp>
          <p:nvCxnSpPr>
            <p:cNvPr id="67" name="Přímá spojnice se šipkou 66">
              <a:extLst>
                <a:ext uri="{FF2B5EF4-FFF2-40B4-BE49-F238E27FC236}">
                  <a16:creationId xmlns:a16="http://schemas.microsoft.com/office/drawing/2014/main" id="{79D0EAE8-69BC-4562-BB72-F5A406661892}"/>
                </a:ext>
              </a:extLst>
            </p:cNvPr>
            <p:cNvCxnSpPr/>
            <p:nvPr/>
          </p:nvCxnSpPr>
          <p:spPr>
            <a:xfrm flipH="1">
              <a:off x="5889700" y="2974932"/>
              <a:ext cx="0" cy="1260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CD843B66-5D26-45A3-BE09-866E3E1F0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994" y="3506572"/>
              <a:ext cx="466174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91B428F4-60A6-4C80-929C-D16185E00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995" y="3560931"/>
              <a:ext cx="466171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69C4D519-C374-41A4-A964-06491FE19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9783" y="3670778"/>
              <a:ext cx="463383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33D78D57-13D2-4840-9140-284E9524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6994" y="3719472"/>
              <a:ext cx="466172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Skupina 84">
              <a:extLst>
                <a:ext uri="{FF2B5EF4-FFF2-40B4-BE49-F238E27FC236}">
                  <a16:creationId xmlns:a16="http://schemas.microsoft.com/office/drawing/2014/main" id="{8BC231EB-4B50-4424-8016-FA238B6D1660}"/>
                </a:ext>
              </a:extLst>
            </p:cNvPr>
            <p:cNvGrpSpPr/>
            <p:nvPr/>
          </p:nvGrpSpPr>
          <p:grpSpPr>
            <a:xfrm>
              <a:off x="6353882" y="3038404"/>
              <a:ext cx="720000" cy="1085196"/>
              <a:chOff x="8881807" y="1767048"/>
              <a:chExt cx="720000" cy="1085196"/>
            </a:xfrm>
          </p:grpSpPr>
          <p:sp>
            <p:nvSpPr>
              <p:cNvPr id="86" name="Částečný kruh 85">
                <a:extLst>
                  <a:ext uri="{FF2B5EF4-FFF2-40B4-BE49-F238E27FC236}">
                    <a16:creationId xmlns:a16="http://schemas.microsoft.com/office/drawing/2014/main" id="{53FE5C86-78F6-409C-854B-42F85F94C8FA}"/>
                  </a:ext>
                </a:extLst>
              </p:cNvPr>
              <p:cNvSpPr/>
              <p:nvPr/>
            </p:nvSpPr>
            <p:spPr>
              <a:xfrm rot="18537015">
                <a:off x="8881807" y="1992971"/>
                <a:ext cx="720000" cy="720000"/>
              </a:xfrm>
              <a:prstGeom prst="pie">
                <a:avLst>
                  <a:gd name="adj1" fmla="val 1145273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ál 86">
                <a:extLst>
                  <a:ext uri="{FF2B5EF4-FFF2-40B4-BE49-F238E27FC236}">
                    <a16:creationId xmlns:a16="http://schemas.microsoft.com/office/drawing/2014/main" id="{D1EE3F3F-F0F0-499A-8A03-0687CA48D018}"/>
                  </a:ext>
                </a:extLst>
              </p:cNvPr>
              <p:cNvSpPr/>
              <p:nvPr/>
            </p:nvSpPr>
            <p:spPr>
              <a:xfrm>
                <a:off x="8885023" y="2166304"/>
                <a:ext cx="137319" cy="372824"/>
              </a:xfrm>
              <a:prstGeom prst="ellipse">
                <a:avLst/>
              </a:prstGeom>
              <a:solidFill>
                <a:srgbClr val="73BD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vál 87">
                <a:extLst>
                  <a:ext uri="{FF2B5EF4-FFF2-40B4-BE49-F238E27FC236}">
                    <a16:creationId xmlns:a16="http://schemas.microsoft.com/office/drawing/2014/main" id="{F0F2A815-F064-4893-9447-86DF8D98B358}"/>
                  </a:ext>
                </a:extLst>
              </p:cNvPr>
              <p:cNvSpPr/>
              <p:nvPr/>
            </p:nvSpPr>
            <p:spPr>
              <a:xfrm>
                <a:off x="8885023" y="2255693"/>
                <a:ext cx="45719" cy="1945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Oblouk 88">
                <a:extLst>
                  <a:ext uri="{FF2B5EF4-FFF2-40B4-BE49-F238E27FC236}">
                    <a16:creationId xmlns:a16="http://schemas.microsoft.com/office/drawing/2014/main" id="{87445232-2B7C-4E85-BB67-09945C9D9167}"/>
                  </a:ext>
                </a:extLst>
              </p:cNvPr>
              <p:cNvSpPr/>
              <p:nvPr/>
            </p:nvSpPr>
            <p:spPr>
              <a:xfrm rot="11825964">
                <a:off x="8888160" y="176704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Oblouk 89">
                <a:extLst>
                  <a:ext uri="{FF2B5EF4-FFF2-40B4-BE49-F238E27FC236}">
                    <a16:creationId xmlns:a16="http://schemas.microsoft.com/office/drawing/2014/main" id="{0F843D9F-6702-446A-AD1B-ABA9CE168B7B}"/>
                  </a:ext>
                </a:extLst>
              </p:cNvPr>
              <p:cNvSpPr/>
              <p:nvPr/>
            </p:nvSpPr>
            <p:spPr>
              <a:xfrm rot="16200000">
                <a:off x="8941240" y="2512778"/>
                <a:ext cx="306108" cy="372824"/>
              </a:xfrm>
              <a:prstGeom prst="arc">
                <a:avLst>
                  <a:gd name="adj1" fmla="val 16200000"/>
                  <a:gd name="adj2" fmla="val 19405732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2" name="Grafický objekt 91" descr="Měsíc a hvězdy">
              <a:extLst>
                <a:ext uri="{FF2B5EF4-FFF2-40B4-BE49-F238E27FC236}">
                  <a16:creationId xmlns:a16="http://schemas.microsoft.com/office/drawing/2014/main" id="{115E189B-23F6-4A74-8D9E-55DFC53A2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18299" y="3156533"/>
              <a:ext cx="914400" cy="914400"/>
            </a:xfrm>
            <a:prstGeom prst="rect">
              <a:avLst/>
            </a:prstGeom>
          </p:spPr>
        </p:pic>
        <p:pic>
          <p:nvPicPr>
            <p:cNvPr id="93" name="Grafický objekt 92" descr="Měsíc a hvězdy">
              <a:extLst>
                <a:ext uri="{FF2B5EF4-FFF2-40B4-BE49-F238E27FC236}">
                  <a16:creationId xmlns:a16="http://schemas.microsoft.com/office/drawing/2014/main" id="{E823475B-3C93-464C-B979-9E3051666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6605365" y="3443238"/>
              <a:ext cx="344721" cy="344721"/>
            </a:xfrm>
            <a:prstGeom prst="rect">
              <a:avLst/>
            </a:prstGeom>
          </p:spPr>
        </p:pic>
        <p:sp>
          <p:nvSpPr>
            <p:cNvPr id="94" name="Levá složená závorka 93">
              <a:extLst>
                <a:ext uri="{FF2B5EF4-FFF2-40B4-BE49-F238E27FC236}">
                  <a16:creationId xmlns:a16="http://schemas.microsoft.com/office/drawing/2014/main" id="{AA31A659-1B5F-4D6E-BEFD-9C6541484654}"/>
                </a:ext>
              </a:extLst>
            </p:cNvPr>
            <p:cNvSpPr/>
            <p:nvPr/>
          </p:nvSpPr>
          <p:spPr>
            <a:xfrm rot="5400000" flipH="1">
              <a:off x="5452827" y="3722740"/>
              <a:ext cx="212683" cy="656546"/>
            </a:xfrm>
            <a:prstGeom prst="leftBrace">
              <a:avLst>
                <a:gd name="adj1" fmla="val 53910"/>
                <a:gd name="adj2" fmla="val 50000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Levá složená závorka 94">
              <a:extLst>
                <a:ext uri="{FF2B5EF4-FFF2-40B4-BE49-F238E27FC236}">
                  <a16:creationId xmlns:a16="http://schemas.microsoft.com/office/drawing/2014/main" id="{961CE82A-4978-4C76-AC49-3287F0B61553}"/>
                </a:ext>
              </a:extLst>
            </p:cNvPr>
            <p:cNvSpPr/>
            <p:nvPr/>
          </p:nvSpPr>
          <p:spPr>
            <a:xfrm rot="5400000" flipH="1">
              <a:off x="4230418" y="3153539"/>
              <a:ext cx="212400" cy="1796238"/>
            </a:xfrm>
            <a:prstGeom prst="leftBrace">
              <a:avLst>
                <a:gd name="adj1" fmla="val 53910"/>
                <a:gd name="adj2" fmla="val 50437"/>
              </a:avLst>
            </a:prstGeom>
            <a:ln w="28575">
              <a:solidFill>
                <a:srgbClr val="00A0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ovéPole 95">
              <a:extLst>
                <a:ext uri="{FF2B5EF4-FFF2-40B4-BE49-F238E27FC236}">
                  <a16:creationId xmlns:a16="http://schemas.microsoft.com/office/drawing/2014/main" id="{71A51A0F-A0F8-4D6D-97C5-4B9608C3B0C2}"/>
                </a:ext>
              </a:extLst>
            </p:cNvPr>
            <p:cNvSpPr txBox="1"/>
            <p:nvPr/>
          </p:nvSpPr>
          <p:spPr>
            <a:xfrm>
              <a:off x="4024742" y="4175096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err="1"/>
                <a:t>f‘</a:t>
              </a:r>
              <a:r>
                <a:rPr lang="cs-CZ" sz="1200" i="1" baseline="-25000" dirty="0" err="1"/>
                <a:t>Objektiv</a:t>
              </a:r>
              <a:endParaRPr lang="cs-CZ" sz="1200" i="1" baseline="-25000" dirty="0"/>
            </a:p>
          </p:txBody>
        </p:sp>
        <p:sp>
          <p:nvSpPr>
            <p:cNvPr id="97" name="TextovéPole 96">
              <a:extLst>
                <a:ext uri="{FF2B5EF4-FFF2-40B4-BE49-F238E27FC236}">
                  <a16:creationId xmlns:a16="http://schemas.microsoft.com/office/drawing/2014/main" id="{C6B4BBB9-8729-4723-9E2E-D93225BDA541}"/>
                </a:ext>
              </a:extLst>
            </p:cNvPr>
            <p:cNvSpPr txBox="1"/>
            <p:nvPr/>
          </p:nvSpPr>
          <p:spPr>
            <a:xfrm>
              <a:off x="5281612" y="4175004"/>
              <a:ext cx="546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i="1" dirty="0" err="1"/>
                <a:t>f‘</a:t>
              </a:r>
              <a:r>
                <a:rPr lang="cs-CZ" sz="1200" i="1" baseline="-25000" dirty="0" err="1"/>
                <a:t>Okulár</a:t>
              </a:r>
              <a:endParaRPr lang="cs-CZ" sz="1200" i="1" baseline="-25000" dirty="0"/>
            </a:p>
          </p:txBody>
        </p:sp>
        <p:sp>
          <p:nvSpPr>
            <p:cNvPr id="103" name="TextovéPole 102">
              <a:extLst>
                <a:ext uri="{FF2B5EF4-FFF2-40B4-BE49-F238E27FC236}">
                  <a16:creationId xmlns:a16="http://schemas.microsoft.com/office/drawing/2014/main" id="{1BC6AD09-7CE1-4327-99A2-0E832CBAABB5}"/>
                </a:ext>
              </a:extLst>
            </p:cNvPr>
            <p:cNvSpPr txBox="1"/>
            <p:nvPr/>
          </p:nvSpPr>
          <p:spPr>
            <a:xfrm>
              <a:off x="3091356" y="2769063"/>
              <a:ext cx="70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Objektiv</a:t>
              </a:r>
            </a:p>
          </p:txBody>
        </p:sp>
        <p:sp>
          <p:nvSpPr>
            <p:cNvPr id="104" name="TextovéPole 103">
              <a:extLst>
                <a:ext uri="{FF2B5EF4-FFF2-40B4-BE49-F238E27FC236}">
                  <a16:creationId xmlns:a16="http://schemas.microsoft.com/office/drawing/2014/main" id="{2F93A931-744C-46E3-9935-F81877EB5646}"/>
                </a:ext>
              </a:extLst>
            </p:cNvPr>
            <p:cNvSpPr txBox="1"/>
            <p:nvPr/>
          </p:nvSpPr>
          <p:spPr>
            <a:xfrm>
              <a:off x="5592852" y="2772438"/>
              <a:ext cx="5979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Okulár</a:t>
              </a:r>
            </a:p>
          </p:txBody>
        </p:sp>
      </p:grpSp>
      <p:sp>
        <p:nvSpPr>
          <p:cNvPr id="113" name="Obdélník: se zakulacenými rohy 112">
            <a:extLst>
              <a:ext uri="{FF2B5EF4-FFF2-40B4-BE49-F238E27FC236}">
                <a16:creationId xmlns:a16="http://schemas.microsoft.com/office/drawing/2014/main" id="{C6E5C58C-1256-43FF-97F6-AF2A4484917C}"/>
              </a:ext>
            </a:extLst>
          </p:cNvPr>
          <p:cNvSpPr/>
          <p:nvPr/>
        </p:nvSpPr>
        <p:spPr>
          <a:xfrm>
            <a:off x="1380438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Obdélník: se zakulacenými rohy 113">
            <a:extLst>
              <a:ext uri="{FF2B5EF4-FFF2-40B4-BE49-F238E27FC236}">
                <a16:creationId xmlns:a16="http://schemas.microsoft.com/office/drawing/2014/main" id="{394EC365-85CF-444C-B919-13D98C168D93}"/>
              </a:ext>
            </a:extLst>
          </p:cNvPr>
          <p:cNvSpPr/>
          <p:nvPr/>
        </p:nvSpPr>
        <p:spPr>
          <a:xfrm>
            <a:off x="3180438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bdélník: se zakulacenými rohy 114">
            <a:extLst>
              <a:ext uri="{FF2B5EF4-FFF2-40B4-BE49-F238E27FC236}">
                <a16:creationId xmlns:a16="http://schemas.microsoft.com/office/drawing/2014/main" id="{156CE63F-C5CA-471A-9EE0-21CD401A80C6}"/>
              </a:ext>
            </a:extLst>
          </p:cNvPr>
          <p:cNvSpPr/>
          <p:nvPr/>
        </p:nvSpPr>
        <p:spPr>
          <a:xfrm>
            <a:off x="4977190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bdélník: se zakulacenými rohy 115">
            <a:extLst>
              <a:ext uri="{FF2B5EF4-FFF2-40B4-BE49-F238E27FC236}">
                <a16:creationId xmlns:a16="http://schemas.microsoft.com/office/drawing/2014/main" id="{FDA1240A-9502-4158-8451-542A265FB352}"/>
              </a:ext>
            </a:extLst>
          </p:cNvPr>
          <p:cNvSpPr/>
          <p:nvPr/>
        </p:nvSpPr>
        <p:spPr>
          <a:xfrm>
            <a:off x="6780438" y="4615885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ál 116">
            <a:extLst>
              <a:ext uri="{FF2B5EF4-FFF2-40B4-BE49-F238E27FC236}">
                <a16:creationId xmlns:a16="http://schemas.microsoft.com/office/drawing/2014/main" id="{3191B409-C97E-405F-8F29-DD8EE6571FF2}"/>
              </a:ext>
            </a:extLst>
          </p:cNvPr>
          <p:cNvSpPr/>
          <p:nvPr/>
        </p:nvSpPr>
        <p:spPr>
          <a:xfrm>
            <a:off x="2194100" y="4795885"/>
            <a:ext cx="172677" cy="14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ál 117">
            <a:extLst>
              <a:ext uri="{FF2B5EF4-FFF2-40B4-BE49-F238E27FC236}">
                <a16:creationId xmlns:a16="http://schemas.microsoft.com/office/drawing/2014/main" id="{6BF0656B-B1CA-45B1-B88F-FB9C1F247360}"/>
              </a:ext>
            </a:extLst>
          </p:cNvPr>
          <p:cNvSpPr/>
          <p:nvPr/>
        </p:nvSpPr>
        <p:spPr>
          <a:xfrm>
            <a:off x="7501304" y="4795885"/>
            <a:ext cx="358269" cy="144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bdélník 118">
            <a:extLst>
              <a:ext uri="{FF2B5EF4-FFF2-40B4-BE49-F238E27FC236}">
                <a16:creationId xmlns:a16="http://schemas.microsoft.com/office/drawing/2014/main" id="{434DCA62-E174-4505-A185-4CE431C8C0BD}"/>
              </a:ext>
            </a:extLst>
          </p:cNvPr>
          <p:cNvSpPr/>
          <p:nvPr/>
        </p:nvSpPr>
        <p:spPr>
          <a:xfrm>
            <a:off x="1020120" y="4973895"/>
            <a:ext cx="1259960" cy="108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bdélník 119">
            <a:extLst>
              <a:ext uri="{FF2B5EF4-FFF2-40B4-BE49-F238E27FC236}">
                <a16:creationId xmlns:a16="http://schemas.microsoft.com/office/drawing/2014/main" id="{66377032-551F-4500-A85C-C43EA1CB8390}"/>
              </a:ext>
            </a:extLst>
          </p:cNvPr>
          <p:cNvSpPr/>
          <p:nvPr/>
        </p:nvSpPr>
        <p:spPr>
          <a:xfrm>
            <a:off x="7680438" y="5248973"/>
            <a:ext cx="1309800" cy="540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ovnoramenný trojúhelník 120">
            <a:extLst>
              <a:ext uri="{FF2B5EF4-FFF2-40B4-BE49-F238E27FC236}">
                <a16:creationId xmlns:a16="http://schemas.microsoft.com/office/drawing/2014/main" id="{5AD8A856-73B7-4CAD-B3B5-B2AB37F788CA}"/>
              </a:ext>
            </a:extLst>
          </p:cNvPr>
          <p:cNvSpPr/>
          <p:nvPr/>
        </p:nvSpPr>
        <p:spPr>
          <a:xfrm rot="5400000">
            <a:off x="3541690" y="3708720"/>
            <a:ext cx="1080001" cy="3610350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ovnoramenný trojúhelník 121">
            <a:extLst>
              <a:ext uri="{FF2B5EF4-FFF2-40B4-BE49-F238E27FC236}">
                <a16:creationId xmlns:a16="http://schemas.microsoft.com/office/drawing/2014/main" id="{7E61DB57-F037-4DAB-B0EF-3EFA8BD62B9B}"/>
              </a:ext>
            </a:extLst>
          </p:cNvPr>
          <p:cNvSpPr/>
          <p:nvPr/>
        </p:nvSpPr>
        <p:spPr>
          <a:xfrm rot="16200000" flipH="1">
            <a:off x="6513651" y="4626909"/>
            <a:ext cx="540001" cy="178412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ovéPole 122">
            <a:extLst>
              <a:ext uri="{FF2B5EF4-FFF2-40B4-BE49-F238E27FC236}">
                <a16:creationId xmlns:a16="http://schemas.microsoft.com/office/drawing/2014/main" id="{A2F9846B-5980-4C9A-B425-3F5018694DD9}"/>
              </a:ext>
            </a:extLst>
          </p:cNvPr>
          <p:cNvSpPr txBox="1"/>
          <p:nvPr/>
        </p:nvSpPr>
        <p:spPr>
          <a:xfrm>
            <a:off x="5366822" y="6052847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(prázdné)</a:t>
            </a:r>
          </a:p>
        </p:txBody>
      </p:sp>
      <p:sp>
        <p:nvSpPr>
          <p:cNvPr id="124" name="TextovéPole 123">
            <a:extLst>
              <a:ext uri="{FF2B5EF4-FFF2-40B4-BE49-F238E27FC236}">
                <a16:creationId xmlns:a16="http://schemas.microsoft.com/office/drawing/2014/main" id="{80156549-E0F8-425F-9235-3FDA59B4061E}"/>
              </a:ext>
            </a:extLst>
          </p:cNvPr>
          <p:cNvSpPr txBox="1"/>
          <p:nvPr/>
        </p:nvSpPr>
        <p:spPr>
          <a:xfrm>
            <a:off x="3547428" y="6052847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(prázdné)</a:t>
            </a:r>
          </a:p>
        </p:txBody>
      </p:sp>
      <p:grpSp>
        <p:nvGrpSpPr>
          <p:cNvPr id="125" name="Skupina 124">
            <a:extLst>
              <a:ext uri="{FF2B5EF4-FFF2-40B4-BE49-F238E27FC236}">
                <a16:creationId xmlns:a16="http://schemas.microsoft.com/office/drawing/2014/main" id="{B7BD9662-FAEC-434A-B639-954560696C42}"/>
              </a:ext>
            </a:extLst>
          </p:cNvPr>
          <p:cNvGrpSpPr/>
          <p:nvPr/>
        </p:nvGrpSpPr>
        <p:grpSpPr>
          <a:xfrm>
            <a:off x="8941303" y="4940613"/>
            <a:ext cx="720000" cy="1085196"/>
            <a:chOff x="8881807" y="1767048"/>
            <a:chExt cx="720000" cy="1085196"/>
          </a:xfrm>
        </p:grpSpPr>
        <p:sp>
          <p:nvSpPr>
            <p:cNvPr id="126" name="Částečný kruh 125">
              <a:extLst>
                <a:ext uri="{FF2B5EF4-FFF2-40B4-BE49-F238E27FC236}">
                  <a16:creationId xmlns:a16="http://schemas.microsoft.com/office/drawing/2014/main" id="{EDECDA4B-A758-4A89-9584-794D9A3F6B71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7" name="Ovál 126">
              <a:extLst>
                <a:ext uri="{FF2B5EF4-FFF2-40B4-BE49-F238E27FC236}">
                  <a16:creationId xmlns:a16="http://schemas.microsoft.com/office/drawing/2014/main" id="{0537AF31-C8A3-4197-893E-9C93922A3444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Ovál 127">
              <a:extLst>
                <a:ext uri="{FF2B5EF4-FFF2-40B4-BE49-F238E27FC236}">
                  <a16:creationId xmlns:a16="http://schemas.microsoft.com/office/drawing/2014/main" id="{ADF91E90-E5AA-4B65-8B5E-AD3D04B8317E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Oblouk 128">
              <a:extLst>
                <a:ext uri="{FF2B5EF4-FFF2-40B4-BE49-F238E27FC236}">
                  <a16:creationId xmlns:a16="http://schemas.microsoft.com/office/drawing/2014/main" id="{DB3110A5-392B-4841-B3EB-E11DA6C2973A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Oblouk 129">
              <a:extLst>
                <a:ext uri="{FF2B5EF4-FFF2-40B4-BE49-F238E27FC236}">
                  <a16:creationId xmlns:a16="http://schemas.microsoft.com/office/drawing/2014/main" id="{2ABF15D9-3548-4D2A-8E25-1479A957148E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1" name="TextovéPole 130">
            <a:extLst>
              <a:ext uri="{FF2B5EF4-FFF2-40B4-BE49-F238E27FC236}">
                <a16:creationId xmlns:a16="http://schemas.microsoft.com/office/drawing/2014/main" id="{B1791BF0-F4C5-4EC1-8331-D3B762BEFED1}"/>
              </a:ext>
            </a:extLst>
          </p:cNvPr>
          <p:cNvSpPr txBox="1"/>
          <p:nvPr/>
        </p:nvSpPr>
        <p:spPr>
          <a:xfrm>
            <a:off x="7285710" y="6052847"/>
            <a:ext cx="79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Spojka</a:t>
            </a:r>
          </a:p>
        </p:txBody>
      </p:sp>
      <p:sp>
        <p:nvSpPr>
          <p:cNvPr id="132" name="TextovéPole 131">
            <a:extLst>
              <a:ext uri="{FF2B5EF4-FFF2-40B4-BE49-F238E27FC236}">
                <a16:creationId xmlns:a16="http://schemas.microsoft.com/office/drawing/2014/main" id="{DC0838F4-CF13-48DA-92F5-3027F08C6D4C}"/>
              </a:ext>
            </a:extLst>
          </p:cNvPr>
          <p:cNvSpPr txBox="1"/>
          <p:nvPr/>
        </p:nvSpPr>
        <p:spPr>
          <a:xfrm>
            <a:off x="1883164" y="6052847"/>
            <a:ext cx="79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Spojka</a:t>
            </a:r>
          </a:p>
        </p:txBody>
      </p:sp>
      <p:sp>
        <p:nvSpPr>
          <p:cNvPr id="133" name="TextovéPole 132">
            <a:extLst>
              <a:ext uri="{FF2B5EF4-FFF2-40B4-BE49-F238E27FC236}">
                <a16:creationId xmlns:a16="http://schemas.microsoft.com/office/drawing/2014/main" id="{1E6E0A82-B069-4079-A08F-42556F254CC7}"/>
              </a:ext>
            </a:extLst>
          </p:cNvPr>
          <p:cNvSpPr txBox="1"/>
          <p:nvPr/>
        </p:nvSpPr>
        <p:spPr>
          <a:xfrm>
            <a:off x="5118709" y="5099081"/>
            <a:ext cx="157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Objektiv</a:t>
            </a:r>
            <a:r>
              <a:rPr lang="cs-CZ" i="1" baseline="-25000" dirty="0">
                <a:solidFill>
                  <a:srgbClr val="00A07A"/>
                </a:solidFill>
              </a:rPr>
              <a:t> </a:t>
            </a:r>
            <a:r>
              <a:rPr lang="cs-CZ" b="1" i="1" dirty="0">
                <a:solidFill>
                  <a:srgbClr val="00A07A"/>
                </a:solidFill>
              </a:rPr>
              <a:t>+</a:t>
            </a:r>
            <a:r>
              <a:rPr lang="cs-CZ" i="1" dirty="0">
                <a:solidFill>
                  <a:srgbClr val="00A07A"/>
                </a:solidFill>
              </a:rPr>
              <a:t> </a:t>
            </a:r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Okulár</a:t>
            </a:r>
            <a:endParaRPr lang="cs-CZ" i="1" baseline="-25000" dirty="0">
              <a:solidFill>
                <a:srgbClr val="00A07A"/>
              </a:solidFill>
            </a:endParaRPr>
          </a:p>
        </p:txBody>
      </p:sp>
      <p:cxnSp>
        <p:nvCxnSpPr>
          <p:cNvPr id="134" name="Přímá spojnice se šipkou 133">
            <a:extLst>
              <a:ext uri="{FF2B5EF4-FFF2-40B4-BE49-F238E27FC236}">
                <a16:creationId xmlns:a16="http://schemas.microsoft.com/office/drawing/2014/main" id="{A1ABDA69-2383-4333-97A4-9724C647F247}"/>
              </a:ext>
            </a:extLst>
          </p:cNvPr>
          <p:cNvCxnSpPr>
            <a:cxnSpLocks/>
            <a:endCxn id="122" idx="3"/>
          </p:cNvCxnSpPr>
          <p:nvPr/>
        </p:nvCxnSpPr>
        <p:spPr>
          <a:xfrm flipV="1">
            <a:off x="2282797" y="5518974"/>
            <a:ext cx="5392919" cy="8836"/>
          </a:xfrm>
          <a:prstGeom prst="straightConnector1">
            <a:avLst/>
          </a:prstGeom>
          <a:ln w="28575">
            <a:solidFill>
              <a:srgbClr val="00A0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57DB6356-4FF3-411A-B604-1780140F238F}"/>
              </a:ext>
            </a:extLst>
          </p:cNvPr>
          <p:cNvGrpSpPr/>
          <p:nvPr/>
        </p:nvGrpSpPr>
        <p:grpSpPr>
          <a:xfrm>
            <a:off x="7494660" y="3072557"/>
            <a:ext cx="1668962" cy="1092702"/>
            <a:chOff x="7494659" y="3236152"/>
            <a:chExt cx="2894197" cy="1092702"/>
          </a:xfrm>
        </p:grpSpPr>
        <p:sp>
          <p:nvSpPr>
            <p:cNvPr id="105" name="TextovéPole 104">
              <a:extLst>
                <a:ext uri="{FF2B5EF4-FFF2-40B4-BE49-F238E27FC236}">
                  <a16:creationId xmlns:a16="http://schemas.microsoft.com/office/drawing/2014/main" id="{0F0A9290-75DE-4502-9073-CC4A83C1F5D9}"/>
                </a:ext>
              </a:extLst>
            </p:cNvPr>
            <p:cNvSpPr txBox="1"/>
            <p:nvPr/>
          </p:nvSpPr>
          <p:spPr>
            <a:xfrm>
              <a:off x="7494659" y="3867189"/>
              <a:ext cx="2894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200" dirty="0"/>
                <a:t>Zorné pole je větší než u Galileova dalekohledu</a:t>
              </a:r>
            </a:p>
          </p:txBody>
        </p:sp>
        <p:sp>
          <p:nvSpPr>
            <p:cNvPr id="107" name="TextovéPole 99">
              <a:extLst>
                <a:ext uri="{FF2B5EF4-FFF2-40B4-BE49-F238E27FC236}">
                  <a16:creationId xmlns:a16="http://schemas.microsoft.com/office/drawing/2014/main" id="{B9957F8B-CC82-430A-B555-6E0AFA33D3E1}"/>
                </a:ext>
              </a:extLst>
            </p:cNvPr>
            <p:cNvSpPr txBox="1"/>
            <p:nvPr/>
          </p:nvSpPr>
          <p:spPr>
            <a:xfrm>
              <a:off x="7561976" y="3236152"/>
              <a:ext cx="2685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200" dirty="0"/>
                <a:t>Obraz je virtuální a převrácený</a:t>
              </a:r>
            </a:p>
          </p:txBody>
        </p:sp>
      </p:grp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159C7F29-A7BD-46F4-B5E3-A3386AF2F39A}"/>
              </a:ext>
            </a:extLst>
          </p:cNvPr>
          <p:cNvSpPr txBox="1"/>
          <p:nvPr/>
        </p:nvSpPr>
        <p:spPr>
          <a:xfrm>
            <a:off x="1735268" y="464186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  <p:sp>
        <p:nvSpPr>
          <p:cNvPr id="101" name="TextovéPole 100">
            <a:extLst>
              <a:ext uri="{FF2B5EF4-FFF2-40B4-BE49-F238E27FC236}">
                <a16:creationId xmlns:a16="http://schemas.microsoft.com/office/drawing/2014/main" id="{85D2260E-5184-4C85-B1FC-31E9B53DA8E8}"/>
              </a:ext>
            </a:extLst>
          </p:cNvPr>
          <p:cNvSpPr txBox="1"/>
          <p:nvPr/>
        </p:nvSpPr>
        <p:spPr>
          <a:xfrm>
            <a:off x="7189758" y="464344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</p:spTree>
    <p:extLst>
      <p:ext uri="{BB962C8B-B14F-4D97-AF65-F5344CB8AC3E}">
        <p14:creationId xmlns:p14="http://schemas.microsoft.com/office/powerpoint/2010/main" val="1257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2EBE9119-DC25-4421-BACF-B7045C1F5B79}"/>
              </a:ext>
            </a:extLst>
          </p:cNvPr>
          <p:cNvSpPr txBox="1"/>
          <p:nvPr/>
        </p:nvSpPr>
        <p:spPr>
          <a:xfrm>
            <a:off x="3056007" y="253256"/>
            <a:ext cx="379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Světelný mikroskop</a:t>
            </a:r>
            <a:endParaRPr lang="de-DE" sz="3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3D3ADF4C-DA29-4DC0-B0B2-2F2F72606206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4" name="Grafik 13">
            <a:extLst>
              <a:ext uri="{FF2B5EF4-FFF2-40B4-BE49-F238E27FC236}">
                <a16:creationId xmlns:a16="http://schemas.microsoft.com/office/drawing/2014/main" id="{3E92AF9D-48D8-4FE8-9B91-D07D20BD70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5" name="Textfeld 3">
            <a:extLst>
              <a:ext uri="{FF2B5EF4-FFF2-40B4-BE49-F238E27FC236}">
                <a16:creationId xmlns:a16="http://schemas.microsoft.com/office/drawing/2014/main" id="{03AB5076-601D-48A0-81DD-BD76BFBE028A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18">
            <a:extLst>
              <a:ext uri="{FF2B5EF4-FFF2-40B4-BE49-F238E27FC236}">
                <a16:creationId xmlns:a16="http://schemas.microsoft.com/office/drawing/2014/main" id="{AD0DA60E-196A-42D7-8DF7-0E895EEFF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7" name="Textfeld 9">
            <a:extLst>
              <a:ext uri="{FF2B5EF4-FFF2-40B4-BE49-F238E27FC236}">
                <a16:creationId xmlns:a16="http://schemas.microsoft.com/office/drawing/2014/main" id="{B0E7CC54-462A-418C-9FAC-78B6C44CE26B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3C70ABA-7DAC-405D-BE27-E919A1ED82CC}"/>
              </a:ext>
            </a:extLst>
          </p:cNvPr>
          <p:cNvSpPr/>
          <p:nvPr/>
        </p:nvSpPr>
        <p:spPr>
          <a:xfrm>
            <a:off x="519866" y="980170"/>
            <a:ext cx="19823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Mikroskop je zvětšující optický přístroj, jenž umožňuje pozorování předmětů, které jsou jinak příliš malé pro pozorování pouhým okem.  </a:t>
            </a:r>
            <a:endParaRPr lang="de-DE" dirty="0"/>
          </a:p>
        </p:txBody>
      </p:sp>
      <p:grpSp>
        <p:nvGrpSpPr>
          <p:cNvPr id="213" name="Skupina 212">
            <a:extLst>
              <a:ext uri="{FF2B5EF4-FFF2-40B4-BE49-F238E27FC236}">
                <a16:creationId xmlns:a16="http://schemas.microsoft.com/office/drawing/2014/main" id="{7D57CC6E-55BF-4CCB-A4EE-C4046B5A82CD}"/>
              </a:ext>
            </a:extLst>
          </p:cNvPr>
          <p:cNvGrpSpPr/>
          <p:nvPr/>
        </p:nvGrpSpPr>
        <p:grpSpPr>
          <a:xfrm>
            <a:off x="2600783" y="913434"/>
            <a:ext cx="7005602" cy="1753098"/>
            <a:chOff x="2578525" y="890360"/>
            <a:chExt cx="7005602" cy="1753098"/>
          </a:xfrm>
        </p:grpSpPr>
        <p:grpSp>
          <p:nvGrpSpPr>
            <p:cNvPr id="209" name="Skupina 208">
              <a:extLst>
                <a:ext uri="{FF2B5EF4-FFF2-40B4-BE49-F238E27FC236}">
                  <a16:creationId xmlns:a16="http://schemas.microsoft.com/office/drawing/2014/main" id="{9B2FECB6-7F08-4036-8E6A-B5D96ACC9D45}"/>
                </a:ext>
              </a:extLst>
            </p:cNvPr>
            <p:cNvGrpSpPr/>
            <p:nvPr/>
          </p:nvGrpSpPr>
          <p:grpSpPr>
            <a:xfrm>
              <a:off x="2578525" y="890360"/>
              <a:ext cx="7005602" cy="1753098"/>
              <a:chOff x="2578525" y="890360"/>
              <a:chExt cx="7005602" cy="1753098"/>
            </a:xfrm>
          </p:grpSpPr>
          <p:cxnSp>
            <p:nvCxnSpPr>
              <p:cNvPr id="144" name="Přímá spojnice 143">
                <a:extLst>
                  <a:ext uri="{FF2B5EF4-FFF2-40B4-BE49-F238E27FC236}">
                    <a16:creationId xmlns:a16="http://schemas.microsoft.com/office/drawing/2014/main" id="{79E0D312-C16D-4C9F-9E06-4558B9434E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57142" y="1734981"/>
                <a:ext cx="6215082" cy="9686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Přímá spojnice se šipkou 147">
                <a:extLst>
                  <a:ext uri="{FF2B5EF4-FFF2-40B4-BE49-F238E27FC236}">
                    <a16:creationId xmlns:a16="http://schemas.microsoft.com/office/drawing/2014/main" id="{D6E9F5DE-0204-4A09-B10A-8E801D484C11}"/>
                  </a:ext>
                </a:extLst>
              </p:cNvPr>
              <p:cNvCxnSpPr/>
              <p:nvPr/>
            </p:nvCxnSpPr>
            <p:spPr>
              <a:xfrm>
                <a:off x="3647849" y="1121924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Levá složená závorka 149">
                <a:extLst>
                  <a:ext uri="{FF2B5EF4-FFF2-40B4-BE49-F238E27FC236}">
                    <a16:creationId xmlns:a16="http://schemas.microsoft.com/office/drawing/2014/main" id="{E169829C-0A64-4A77-B5E9-D432A140E18D}"/>
                  </a:ext>
                </a:extLst>
              </p:cNvPr>
              <p:cNvSpPr/>
              <p:nvPr/>
            </p:nvSpPr>
            <p:spPr>
              <a:xfrm rot="16200000">
                <a:off x="5447897" y="280453"/>
                <a:ext cx="212400" cy="3821761"/>
              </a:xfrm>
              <a:prstGeom prst="leftBrace">
                <a:avLst>
                  <a:gd name="adj1" fmla="val 53910"/>
                  <a:gd name="adj2" fmla="val 50437"/>
                </a:avLst>
              </a:prstGeom>
              <a:ln w="28575">
                <a:solidFill>
                  <a:srgbClr val="00A0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3" name="TextovéPole 152">
                <a:extLst>
                  <a:ext uri="{FF2B5EF4-FFF2-40B4-BE49-F238E27FC236}">
                    <a16:creationId xmlns:a16="http://schemas.microsoft.com/office/drawing/2014/main" id="{B771B140-56DB-4E7F-B4DF-54AF7BCCD3A1}"/>
                  </a:ext>
                </a:extLst>
              </p:cNvPr>
              <p:cNvSpPr txBox="1"/>
              <p:nvPr/>
            </p:nvSpPr>
            <p:spPr>
              <a:xfrm flipH="1">
                <a:off x="3292847" y="896664"/>
                <a:ext cx="7064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dirty="0"/>
                  <a:t>Objektiv</a:t>
                </a:r>
              </a:p>
            </p:txBody>
          </p:sp>
          <p:sp>
            <p:nvSpPr>
              <p:cNvPr id="154" name="TextovéPole 153">
                <a:extLst>
                  <a:ext uri="{FF2B5EF4-FFF2-40B4-BE49-F238E27FC236}">
                    <a16:creationId xmlns:a16="http://schemas.microsoft.com/office/drawing/2014/main" id="{B600C6E5-0560-4226-B79A-9C4A28B127AA}"/>
                  </a:ext>
                </a:extLst>
              </p:cNvPr>
              <p:cNvSpPr txBox="1"/>
              <p:nvPr/>
            </p:nvSpPr>
            <p:spPr>
              <a:xfrm flipH="1">
                <a:off x="8257404" y="890360"/>
                <a:ext cx="597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dirty="0"/>
                  <a:t>Okulár</a:t>
                </a:r>
              </a:p>
            </p:txBody>
          </p:sp>
          <p:cxnSp>
            <p:nvCxnSpPr>
              <p:cNvPr id="155" name="Přímá spojnice 154">
                <a:extLst>
                  <a:ext uri="{FF2B5EF4-FFF2-40B4-BE49-F238E27FC236}">
                    <a16:creationId xmlns:a16="http://schemas.microsoft.com/office/drawing/2014/main" id="{83D67C84-228D-4640-8D99-B30C30C17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8541" y="1322396"/>
                <a:ext cx="669709" cy="42227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Přímá spojnice 155">
                <a:extLst>
                  <a:ext uri="{FF2B5EF4-FFF2-40B4-BE49-F238E27FC236}">
                    <a16:creationId xmlns:a16="http://schemas.microsoft.com/office/drawing/2014/main" id="{2F3357FA-B1CC-4DE7-9A63-A55E54028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8540" y="1610327"/>
                <a:ext cx="681082" cy="134339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Přímá spojnice 156">
                <a:extLst>
                  <a:ext uri="{FF2B5EF4-FFF2-40B4-BE49-F238E27FC236}">
                    <a16:creationId xmlns:a16="http://schemas.microsoft.com/office/drawing/2014/main" id="{66A07948-81C8-4581-A0FA-6751138F34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78540" y="1744666"/>
                <a:ext cx="676120" cy="154675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Přímá spojnice 157">
                <a:extLst>
                  <a:ext uri="{FF2B5EF4-FFF2-40B4-BE49-F238E27FC236}">
                    <a16:creationId xmlns:a16="http://schemas.microsoft.com/office/drawing/2014/main" id="{A9B08F41-CDFC-460D-B0DE-27D1D086CE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78540" y="1744667"/>
                <a:ext cx="678279" cy="479215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Přímá spojnice 162">
                <a:extLst>
                  <a:ext uri="{FF2B5EF4-FFF2-40B4-BE49-F238E27FC236}">
                    <a16:creationId xmlns:a16="http://schemas.microsoft.com/office/drawing/2014/main" id="{3BF2AE24-1919-4142-9DEB-7756464C4D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8540" y="130352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Přímá spojnice 163">
                <a:extLst>
                  <a:ext uri="{FF2B5EF4-FFF2-40B4-BE49-F238E27FC236}">
                    <a16:creationId xmlns:a16="http://schemas.microsoft.com/office/drawing/2014/main" id="{304E0F6D-9D2D-42D3-AF24-8B4D15D0DD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4977" y="130352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ovéPole 164">
                <a:extLst>
                  <a:ext uri="{FF2B5EF4-FFF2-40B4-BE49-F238E27FC236}">
                    <a16:creationId xmlns:a16="http://schemas.microsoft.com/office/drawing/2014/main" id="{D6DBDFF5-55CF-449A-92D1-DAA593D53F97}"/>
                  </a:ext>
                </a:extLst>
              </p:cNvPr>
              <p:cNvSpPr txBox="1"/>
              <p:nvPr/>
            </p:nvSpPr>
            <p:spPr>
              <a:xfrm flipH="1">
                <a:off x="6848070" y="1049252"/>
                <a:ext cx="12550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dirty="0"/>
                  <a:t>Primární obraz</a:t>
                </a:r>
              </a:p>
            </p:txBody>
          </p:sp>
          <p:sp>
            <p:nvSpPr>
              <p:cNvPr id="166" name="TextovéPole 165">
                <a:extLst>
                  <a:ext uri="{FF2B5EF4-FFF2-40B4-BE49-F238E27FC236}">
                    <a16:creationId xmlns:a16="http://schemas.microsoft.com/office/drawing/2014/main" id="{A5D387BC-8C3D-46CB-A86D-82EF1642C0F4}"/>
                  </a:ext>
                </a:extLst>
              </p:cNvPr>
              <p:cNvSpPr txBox="1"/>
              <p:nvPr/>
            </p:nvSpPr>
            <p:spPr>
              <a:xfrm flipH="1">
                <a:off x="2578525" y="1030549"/>
                <a:ext cx="8145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400" dirty="0"/>
                  <a:t>Předmět</a:t>
                </a:r>
              </a:p>
            </p:txBody>
          </p:sp>
          <p:cxnSp>
            <p:nvCxnSpPr>
              <p:cNvPr id="169" name="Přímá spojnice se šipkou 168">
                <a:extLst>
                  <a:ext uri="{FF2B5EF4-FFF2-40B4-BE49-F238E27FC236}">
                    <a16:creationId xmlns:a16="http://schemas.microsoft.com/office/drawing/2014/main" id="{C3FD6F19-9F87-4E0D-8D2F-D6BC74DBAE00}"/>
                  </a:ext>
                </a:extLst>
              </p:cNvPr>
              <p:cNvCxnSpPr/>
              <p:nvPr/>
            </p:nvCxnSpPr>
            <p:spPr>
              <a:xfrm flipH="1">
                <a:off x="8551081" y="1114666"/>
                <a:ext cx="0" cy="12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Levá složená závorka 169">
                <a:extLst>
                  <a:ext uri="{FF2B5EF4-FFF2-40B4-BE49-F238E27FC236}">
                    <a16:creationId xmlns:a16="http://schemas.microsoft.com/office/drawing/2014/main" id="{E759F041-664E-4306-9389-2C1082110CE0}"/>
                  </a:ext>
                </a:extLst>
              </p:cNvPr>
              <p:cNvSpPr/>
              <p:nvPr/>
            </p:nvSpPr>
            <p:spPr>
              <a:xfrm rot="16200000">
                <a:off x="3255492" y="1917458"/>
                <a:ext cx="212683" cy="562764"/>
              </a:xfrm>
              <a:prstGeom prst="leftBrace">
                <a:avLst>
                  <a:gd name="adj1" fmla="val 53910"/>
                  <a:gd name="adj2" fmla="val 50000"/>
                </a:avLst>
              </a:prstGeom>
              <a:ln w="28575">
                <a:solidFill>
                  <a:srgbClr val="00A0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1" name="TextovéPole 170">
                <a:extLst>
                  <a:ext uri="{FF2B5EF4-FFF2-40B4-BE49-F238E27FC236}">
                    <a16:creationId xmlns:a16="http://schemas.microsoft.com/office/drawing/2014/main" id="{3CD15879-BF1F-4B10-9977-58BC6B69D592}"/>
                  </a:ext>
                </a:extLst>
              </p:cNvPr>
              <p:cNvSpPr txBox="1"/>
              <p:nvPr/>
            </p:nvSpPr>
            <p:spPr>
              <a:xfrm flipH="1">
                <a:off x="3061979" y="2322832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i="1" dirty="0" err="1"/>
                  <a:t>f‘</a:t>
                </a:r>
                <a:r>
                  <a:rPr lang="cs-CZ" sz="1200" i="1" baseline="-25000" dirty="0" err="1"/>
                  <a:t>Objektiv</a:t>
                </a:r>
                <a:endParaRPr lang="cs-CZ" sz="1200" i="1" baseline="-25000" dirty="0"/>
              </a:p>
            </p:txBody>
          </p:sp>
          <p:sp>
            <p:nvSpPr>
              <p:cNvPr id="173" name="Levá složená závorka 172">
                <a:extLst>
                  <a:ext uri="{FF2B5EF4-FFF2-40B4-BE49-F238E27FC236}">
                    <a16:creationId xmlns:a16="http://schemas.microsoft.com/office/drawing/2014/main" id="{7B64827D-0BB7-42A8-981D-3E4630EBC3C5}"/>
                  </a:ext>
                </a:extLst>
              </p:cNvPr>
              <p:cNvSpPr/>
              <p:nvPr/>
            </p:nvSpPr>
            <p:spPr>
              <a:xfrm rot="16200000">
                <a:off x="7904023" y="1664057"/>
                <a:ext cx="212683" cy="1090772"/>
              </a:xfrm>
              <a:prstGeom prst="leftBrace">
                <a:avLst>
                  <a:gd name="adj1" fmla="val 53910"/>
                  <a:gd name="adj2" fmla="val 50000"/>
                </a:avLst>
              </a:prstGeom>
              <a:ln w="28575">
                <a:solidFill>
                  <a:srgbClr val="00A07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74" name="Přímá spojnice 173">
                <a:extLst>
                  <a:ext uri="{FF2B5EF4-FFF2-40B4-BE49-F238E27FC236}">
                    <a16:creationId xmlns:a16="http://schemas.microsoft.com/office/drawing/2014/main" id="{B44E4BCE-B15A-487E-BFF2-0E327C056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9570" y="1319907"/>
                <a:ext cx="4913751" cy="550711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Přímá spojnice 174">
                <a:extLst>
                  <a:ext uri="{FF2B5EF4-FFF2-40B4-BE49-F238E27FC236}">
                    <a16:creationId xmlns:a16="http://schemas.microsoft.com/office/drawing/2014/main" id="{2A4A2B75-295F-49D7-A007-CAE140CFD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505" y="1609408"/>
                <a:ext cx="4917407" cy="186518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Přímá spojnice 175">
                <a:extLst>
                  <a:ext uri="{FF2B5EF4-FFF2-40B4-BE49-F238E27FC236}">
                    <a16:creationId xmlns:a16="http://schemas.microsoft.com/office/drawing/2014/main" id="{C95A332D-BEC8-4845-A7BA-2B47B727F6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9170" y="1685888"/>
                <a:ext cx="4905936" cy="207279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Přímá spojnice 176">
                <a:extLst>
                  <a:ext uri="{FF2B5EF4-FFF2-40B4-BE49-F238E27FC236}">
                    <a16:creationId xmlns:a16="http://schemas.microsoft.com/office/drawing/2014/main" id="{46815B14-F795-4CF5-A133-D6D52AFAFE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2905" y="1623329"/>
                <a:ext cx="4920416" cy="599328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Přímá spojnice 177">
                <a:extLst>
                  <a:ext uri="{FF2B5EF4-FFF2-40B4-BE49-F238E27FC236}">
                    <a16:creationId xmlns:a16="http://schemas.microsoft.com/office/drawing/2014/main" id="{8332834D-A349-4C59-905A-BEA90DF85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7707" y="1624998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Přímá spojnice 178">
                <a:extLst>
                  <a:ext uri="{FF2B5EF4-FFF2-40B4-BE49-F238E27FC236}">
                    <a16:creationId xmlns:a16="http://schemas.microsoft.com/office/drawing/2014/main" id="{0F6575BD-9FC5-4100-ADC3-E0A99FBE01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52805" y="1684285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Přímá spojnice 179">
                <a:extLst>
                  <a:ext uri="{FF2B5EF4-FFF2-40B4-BE49-F238E27FC236}">
                    <a16:creationId xmlns:a16="http://schemas.microsoft.com/office/drawing/2014/main" id="{5CE5BC30-52F5-4586-BB69-2EE17544E4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8022" y="1796533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Přímá spojnice 180">
                <a:extLst>
                  <a:ext uri="{FF2B5EF4-FFF2-40B4-BE49-F238E27FC236}">
                    <a16:creationId xmlns:a16="http://schemas.microsoft.com/office/drawing/2014/main" id="{946ED28F-3FAC-43E9-BE30-05F35E7D8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8021" y="1867245"/>
                <a:ext cx="314515" cy="434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Skupina 181">
                <a:extLst>
                  <a:ext uri="{FF2B5EF4-FFF2-40B4-BE49-F238E27FC236}">
                    <a16:creationId xmlns:a16="http://schemas.microsoft.com/office/drawing/2014/main" id="{4F09EDB7-5C20-4BC6-9238-68574C6BDAC3}"/>
                  </a:ext>
                </a:extLst>
              </p:cNvPr>
              <p:cNvGrpSpPr/>
              <p:nvPr/>
            </p:nvGrpSpPr>
            <p:grpSpPr>
              <a:xfrm>
                <a:off x="8864127" y="1151859"/>
                <a:ext cx="720000" cy="1085196"/>
                <a:chOff x="8881807" y="1767048"/>
                <a:chExt cx="720000" cy="1085196"/>
              </a:xfrm>
            </p:grpSpPr>
            <p:sp>
              <p:nvSpPr>
                <p:cNvPr id="187" name="Částečný kruh 186">
                  <a:extLst>
                    <a:ext uri="{FF2B5EF4-FFF2-40B4-BE49-F238E27FC236}">
                      <a16:creationId xmlns:a16="http://schemas.microsoft.com/office/drawing/2014/main" id="{03B97527-AEB2-47C5-9995-68556541E472}"/>
                    </a:ext>
                  </a:extLst>
                </p:cNvPr>
                <p:cNvSpPr/>
                <p:nvPr/>
              </p:nvSpPr>
              <p:spPr>
                <a:xfrm rot="18537015">
                  <a:off x="8881807" y="1992971"/>
                  <a:ext cx="720000" cy="720000"/>
                </a:xfrm>
                <a:prstGeom prst="pie">
                  <a:avLst>
                    <a:gd name="adj1" fmla="val 11452731"/>
                    <a:gd name="adj2" fmla="val 162000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Ovál 187">
                  <a:extLst>
                    <a:ext uri="{FF2B5EF4-FFF2-40B4-BE49-F238E27FC236}">
                      <a16:creationId xmlns:a16="http://schemas.microsoft.com/office/drawing/2014/main" id="{78ED3783-2F23-4144-BEE5-AA9911328093}"/>
                    </a:ext>
                  </a:extLst>
                </p:cNvPr>
                <p:cNvSpPr/>
                <p:nvPr/>
              </p:nvSpPr>
              <p:spPr>
                <a:xfrm>
                  <a:off x="8885023" y="2166304"/>
                  <a:ext cx="137319" cy="372824"/>
                </a:xfrm>
                <a:prstGeom prst="ellipse">
                  <a:avLst/>
                </a:prstGeom>
                <a:solidFill>
                  <a:srgbClr val="73BD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9" name="Ovál 188">
                  <a:extLst>
                    <a:ext uri="{FF2B5EF4-FFF2-40B4-BE49-F238E27FC236}">
                      <a16:creationId xmlns:a16="http://schemas.microsoft.com/office/drawing/2014/main" id="{6171C675-199A-410E-BD1C-435E7AF411AD}"/>
                    </a:ext>
                  </a:extLst>
                </p:cNvPr>
                <p:cNvSpPr/>
                <p:nvPr/>
              </p:nvSpPr>
              <p:spPr>
                <a:xfrm>
                  <a:off x="8885023" y="2255693"/>
                  <a:ext cx="45719" cy="19455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0" name="Oblouk 189">
                  <a:extLst>
                    <a:ext uri="{FF2B5EF4-FFF2-40B4-BE49-F238E27FC236}">
                      <a16:creationId xmlns:a16="http://schemas.microsoft.com/office/drawing/2014/main" id="{1898D962-D0E5-4088-A015-4F786FA9E037}"/>
                    </a:ext>
                  </a:extLst>
                </p:cNvPr>
                <p:cNvSpPr/>
                <p:nvPr/>
              </p:nvSpPr>
              <p:spPr>
                <a:xfrm rot="11825964">
                  <a:off x="8888160" y="1767048"/>
                  <a:ext cx="306108" cy="372824"/>
                </a:xfrm>
                <a:prstGeom prst="arc">
                  <a:avLst>
                    <a:gd name="adj1" fmla="val 16200000"/>
                    <a:gd name="adj2" fmla="val 19405732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1" name="Oblouk 190">
                  <a:extLst>
                    <a:ext uri="{FF2B5EF4-FFF2-40B4-BE49-F238E27FC236}">
                      <a16:creationId xmlns:a16="http://schemas.microsoft.com/office/drawing/2014/main" id="{C9FF31DD-82B4-409C-BBB6-7337CAF8DCD5}"/>
                    </a:ext>
                  </a:extLst>
                </p:cNvPr>
                <p:cNvSpPr/>
                <p:nvPr/>
              </p:nvSpPr>
              <p:spPr>
                <a:xfrm rot="16200000">
                  <a:off x="8941240" y="2512778"/>
                  <a:ext cx="306108" cy="372824"/>
                </a:xfrm>
                <a:prstGeom prst="arc">
                  <a:avLst>
                    <a:gd name="adj1" fmla="val 16200000"/>
                    <a:gd name="adj2" fmla="val 19405732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83" name="Grafický objekt 182" descr="List">
                <a:extLst>
                  <a:ext uri="{FF2B5EF4-FFF2-40B4-BE49-F238E27FC236}">
                    <a16:creationId xmlns:a16="http://schemas.microsoft.com/office/drawing/2014/main" id="{D72EC3CB-DEAF-463A-A91A-B1CBD67BA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77114" y="1640504"/>
                <a:ext cx="189735" cy="189735"/>
              </a:xfrm>
              <a:prstGeom prst="rect">
                <a:avLst/>
              </a:prstGeom>
            </p:spPr>
          </p:pic>
          <p:pic>
            <p:nvPicPr>
              <p:cNvPr id="184" name="Grafický objekt 183" descr="List">
                <a:extLst>
                  <a:ext uri="{FF2B5EF4-FFF2-40B4-BE49-F238E27FC236}">
                    <a16:creationId xmlns:a16="http://schemas.microsoft.com/office/drawing/2014/main" id="{47F2E21F-2EFE-43D5-BCF4-5EB501BCA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7266977" y="1539258"/>
                <a:ext cx="396000" cy="396000"/>
              </a:xfrm>
              <a:prstGeom prst="rect">
                <a:avLst/>
              </a:prstGeom>
            </p:spPr>
          </p:pic>
          <p:sp>
            <p:nvSpPr>
              <p:cNvPr id="186" name="TextovéPole 185">
                <a:extLst>
                  <a:ext uri="{FF2B5EF4-FFF2-40B4-BE49-F238E27FC236}">
                    <a16:creationId xmlns:a16="http://schemas.microsoft.com/office/drawing/2014/main" id="{884E05E0-E97D-4936-ADC7-0179913CDF11}"/>
                  </a:ext>
                </a:extLst>
              </p:cNvPr>
              <p:cNvSpPr txBox="1"/>
              <p:nvPr/>
            </p:nvSpPr>
            <p:spPr>
              <a:xfrm flipH="1">
                <a:off x="7738686" y="2329423"/>
                <a:ext cx="5468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i="1" dirty="0" err="1"/>
                  <a:t>f‘</a:t>
                </a:r>
                <a:r>
                  <a:rPr lang="cs-CZ" sz="1200" i="1" baseline="-25000" dirty="0" err="1"/>
                  <a:t>Okulár</a:t>
                </a:r>
                <a:endParaRPr lang="cs-CZ" sz="1200" i="1" baseline="-25000" dirty="0"/>
              </a:p>
            </p:txBody>
          </p:sp>
          <p:cxnSp>
            <p:nvCxnSpPr>
              <p:cNvPr id="193" name="Přímá spojnice 192">
                <a:extLst>
                  <a:ext uri="{FF2B5EF4-FFF2-40B4-BE49-F238E27FC236}">
                    <a16:creationId xmlns:a16="http://schemas.microsoft.com/office/drawing/2014/main" id="{DF159F8C-C650-49F2-B5D3-FF927B658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1765" y="1303525"/>
                <a:ext cx="0" cy="900000"/>
              </a:xfrm>
              <a:prstGeom prst="line">
                <a:avLst/>
              </a:prstGeom>
              <a:ln w="28575">
                <a:solidFill>
                  <a:srgbClr val="00357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ovéPole 207">
                <a:extLst>
                  <a:ext uri="{FF2B5EF4-FFF2-40B4-BE49-F238E27FC236}">
                    <a16:creationId xmlns:a16="http://schemas.microsoft.com/office/drawing/2014/main" id="{238BF893-4F82-450F-B059-7C6FCD89AB6D}"/>
                  </a:ext>
                </a:extLst>
              </p:cNvPr>
              <p:cNvSpPr txBox="1"/>
              <p:nvPr/>
            </p:nvSpPr>
            <p:spPr>
              <a:xfrm flipH="1">
                <a:off x="5003960" y="2366459"/>
                <a:ext cx="11425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200" dirty="0"/>
                  <a:t>Tubusová délka</a:t>
                </a:r>
              </a:p>
            </p:txBody>
          </p:sp>
        </p:grpSp>
        <p:pic>
          <p:nvPicPr>
            <p:cNvPr id="210" name="Grafický objekt 209" descr="List">
              <a:extLst>
                <a:ext uri="{FF2B5EF4-FFF2-40B4-BE49-F238E27FC236}">
                  <a16:creationId xmlns:a16="http://schemas.microsoft.com/office/drawing/2014/main" id="{479C428B-CC98-4E20-B74B-37748BA7A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9096216" y="1536981"/>
              <a:ext cx="396000" cy="396000"/>
            </a:xfrm>
            <a:prstGeom prst="rect">
              <a:avLst/>
            </a:prstGeom>
          </p:spPr>
        </p:pic>
      </p:grpSp>
      <p:grpSp>
        <p:nvGrpSpPr>
          <p:cNvPr id="230" name="Skupina 229">
            <a:extLst>
              <a:ext uri="{FF2B5EF4-FFF2-40B4-BE49-F238E27FC236}">
                <a16:creationId xmlns:a16="http://schemas.microsoft.com/office/drawing/2014/main" id="{A30C29E4-84FE-4335-AE5A-B07381F99031}"/>
              </a:ext>
            </a:extLst>
          </p:cNvPr>
          <p:cNvGrpSpPr/>
          <p:nvPr/>
        </p:nvGrpSpPr>
        <p:grpSpPr>
          <a:xfrm>
            <a:off x="1137019" y="4528532"/>
            <a:ext cx="1140355" cy="636791"/>
            <a:chOff x="175614" y="3913531"/>
            <a:chExt cx="1140355" cy="636791"/>
          </a:xfrm>
        </p:grpSpPr>
        <p:sp>
          <p:nvSpPr>
            <p:cNvPr id="214" name="TextovéPole 213">
              <a:extLst>
                <a:ext uri="{FF2B5EF4-FFF2-40B4-BE49-F238E27FC236}">
                  <a16:creationId xmlns:a16="http://schemas.microsoft.com/office/drawing/2014/main" id="{42944912-572E-47AC-AD0B-00A6CE073924}"/>
                </a:ext>
              </a:extLst>
            </p:cNvPr>
            <p:cNvSpPr txBox="1"/>
            <p:nvPr/>
          </p:nvSpPr>
          <p:spPr>
            <a:xfrm>
              <a:off x="383887" y="4103919"/>
              <a:ext cx="723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zvětšený</a:t>
              </a:r>
            </a:p>
          </p:txBody>
        </p:sp>
        <p:sp>
          <p:nvSpPr>
            <p:cNvPr id="216" name="TextovéPole 215">
              <a:extLst>
                <a:ext uri="{FF2B5EF4-FFF2-40B4-BE49-F238E27FC236}">
                  <a16:creationId xmlns:a16="http://schemas.microsoft.com/office/drawing/2014/main" id="{CD554B91-05BC-4275-B7F8-5976F131AAD9}"/>
                </a:ext>
              </a:extLst>
            </p:cNvPr>
            <p:cNvSpPr txBox="1"/>
            <p:nvPr/>
          </p:nvSpPr>
          <p:spPr>
            <a:xfrm>
              <a:off x="175614" y="3913531"/>
              <a:ext cx="873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převrácený</a:t>
              </a:r>
            </a:p>
          </p:txBody>
        </p:sp>
        <p:sp>
          <p:nvSpPr>
            <p:cNvPr id="217" name="TextovéPole 216">
              <a:extLst>
                <a:ext uri="{FF2B5EF4-FFF2-40B4-BE49-F238E27FC236}">
                  <a16:creationId xmlns:a16="http://schemas.microsoft.com/office/drawing/2014/main" id="{398903A6-4635-417C-A7B0-94401B449B62}"/>
                </a:ext>
              </a:extLst>
            </p:cNvPr>
            <p:cNvSpPr txBox="1"/>
            <p:nvPr/>
          </p:nvSpPr>
          <p:spPr>
            <a:xfrm>
              <a:off x="583140" y="4273323"/>
              <a:ext cx="732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skutečný</a:t>
              </a:r>
            </a:p>
          </p:txBody>
        </p:sp>
      </p:grpSp>
      <p:grpSp>
        <p:nvGrpSpPr>
          <p:cNvPr id="232" name="Skupina 231">
            <a:extLst>
              <a:ext uri="{FF2B5EF4-FFF2-40B4-BE49-F238E27FC236}">
                <a16:creationId xmlns:a16="http://schemas.microsoft.com/office/drawing/2014/main" id="{BAE419B9-0DE1-410A-80AD-3A8C927E0621}"/>
              </a:ext>
            </a:extLst>
          </p:cNvPr>
          <p:cNvGrpSpPr/>
          <p:nvPr/>
        </p:nvGrpSpPr>
        <p:grpSpPr>
          <a:xfrm>
            <a:off x="1257654" y="5429617"/>
            <a:ext cx="985101" cy="644517"/>
            <a:chOff x="1516192" y="3853666"/>
            <a:chExt cx="985101" cy="644517"/>
          </a:xfrm>
        </p:grpSpPr>
        <p:sp>
          <p:nvSpPr>
            <p:cNvPr id="218" name="TextovéPole 217">
              <a:extLst>
                <a:ext uri="{FF2B5EF4-FFF2-40B4-BE49-F238E27FC236}">
                  <a16:creationId xmlns:a16="http://schemas.microsoft.com/office/drawing/2014/main" id="{22A019FA-FDED-4E73-8F5A-CB47DEEF74E2}"/>
                </a:ext>
              </a:extLst>
            </p:cNvPr>
            <p:cNvSpPr txBox="1"/>
            <p:nvPr/>
          </p:nvSpPr>
          <p:spPr>
            <a:xfrm>
              <a:off x="1803666" y="4221184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virtuální</a:t>
              </a:r>
            </a:p>
          </p:txBody>
        </p:sp>
        <p:sp>
          <p:nvSpPr>
            <p:cNvPr id="219" name="TextovéPole 218">
              <a:extLst>
                <a:ext uri="{FF2B5EF4-FFF2-40B4-BE49-F238E27FC236}">
                  <a16:creationId xmlns:a16="http://schemas.microsoft.com/office/drawing/2014/main" id="{B46934A8-BF5B-40B6-8267-74A458C77F28}"/>
                </a:ext>
              </a:extLst>
            </p:cNvPr>
            <p:cNvSpPr txBox="1"/>
            <p:nvPr/>
          </p:nvSpPr>
          <p:spPr>
            <a:xfrm>
              <a:off x="1730611" y="4032299"/>
              <a:ext cx="723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zvětšený</a:t>
              </a:r>
            </a:p>
          </p:txBody>
        </p:sp>
        <p:sp>
          <p:nvSpPr>
            <p:cNvPr id="221" name="TextovéPole 220">
              <a:extLst>
                <a:ext uri="{FF2B5EF4-FFF2-40B4-BE49-F238E27FC236}">
                  <a16:creationId xmlns:a16="http://schemas.microsoft.com/office/drawing/2014/main" id="{93D44811-38D3-436B-9B2E-D41530593444}"/>
                </a:ext>
              </a:extLst>
            </p:cNvPr>
            <p:cNvSpPr txBox="1"/>
            <p:nvPr/>
          </p:nvSpPr>
          <p:spPr>
            <a:xfrm>
              <a:off x="1516192" y="3853666"/>
              <a:ext cx="873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převrácený</a:t>
              </a:r>
            </a:p>
          </p:txBody>
        </p:sp>
      </p:grpSp>
      <p:sp>
        <p:nvSpPr>
          <p:cNvPr id="222" name="TextovéPole 221">
            <a:extLst>
              <a:ext uri="{FF2B5EF4-FFF2-40B4-BE49-F238E27FC236}">
                <a16:creationId xmlns:a16="http://schemas.microsoft.com/office/drawing/2014/main" id="{2052C7F6-C6C3-4D76-8255-28A6D31F70C8}"/>
              </a:ext>
            </a:extLst>
          </p:cNvPr>
          <p:cNvSpPr txBox="1"/>
          <p:nvPr/>
        </p:nvSpPr>
        <p:spPr>
          <a:xfrm>
            <a:off x="334197" y="3904817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Obraz je…</a:t>
            </a:r>
          </a:p>
        </p:txBody>
      </p:sp>
      <p:sp>
        <p:nvSpPr>
          <p:cNvPr id="223" name="TextovéPole 222">
            <a:extLst>
              <a:ext uri="{FF2B5EF4-FFF2-40B4-BE49-F238E27FC236}">
                <a16:creationId xmlns:a16="http://schemas.microsoft.com/office/drawing/2014/main" id="{C54914AB-3F6C-4E47-BC38-1E3130533B29}"/>
              </a:ext>
            </a:extLst>
          </p:cNvPr>
          <p:cNvSpPr txBox="1"/>
          <p:nvPr/>
        </p:nvSpPr>
        <p:spPr>
          <a:xfrm>
            <a:off x="311653" y="4308322"/>
            <a:ext cx="1891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v rovině primárního obrazu</a:t>
            </a:r>
          </a:p>
        </p:txBody>
      </p:sp>
      <p:sp>
        <p:nvSpPr>
          <p:cNvPr id="224" name="TextovéPole 223">
            <a:extLst>
              <a:ext uri="{FF2B5EF4-FFF2-40B4-BE49-F238E27FC236}">
                <a16:creationId xmlns:a16="http://schemas.microsoft.com/office/drawing/2014/main" id="{9257DC9F-1293-4B53-B492-404765F32EF4}"/>
              </a:ext>
            </a:extLst>
          </p:cNvPr>
          <p:cNvSpPr txBox="1"/>
          <p:nvPr/>
        </p:nvSpPr>
        <p:spPr>
          <a:xfrm>
            <a:off x="681815" y="5196091"/>
            <a:ext cx="867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skrz okulár</a:t>
            </a:r>
          </a:p>
        </p:txBody>
      </p:sp>
      <p:grpSp>
        <p:nvGrpSpPr>
          <p:cNvPr id="228" name="Skupina 227">
            <a:extLst>
              <a:ext uri="{FF2B5EF4-FFF2-40B4-BE49-F238E27FC236}">
                <a16:creationId xmlns:a16="http://schemas.microsoft.com/office/drawing/2014/main" id="{039D1C0B-90C4-40C3-9B62-835C6D6A8B16}"/>
              </a:ext>
            </a:extLst>
          </p:cNvPr>
          <p:cNvGrpSpPr/>
          <p:nvPr/>
        </p:nvGrpSpPr>
        <p:grpSpPr>
          <a:xfrm>
            <a:off x="2594015" y="3708252"/>
            <a:ext cx="7013581" cy="1719661"/>
            <a:chOff x="2598125" y="2738327"/>
            <a:chExt cx="7013581" cy="1719661"/>
          </a:xfrm>
        </p:grpSpPr>
        <p:grpSp>
          <p:nvGrpSpPr>
            <p:cNvPr id="212" name="Skupina 211">
              <a:extLst>
                <a:ext uri="{FF2B5EF4-FFF2-40B4-BE49-F238E27FC236}">
                  <a16:creationId xmlns:a16="http://schemas.microsoft.com/office/drawing/2014/main" id="{B036406C-7837-4D58-8422-ED24E380D81C}"/>
                </a:ext>
              </a:extLst>
            </p:cNvPr>
            <p:cNvGrpSpPr/>
            <p:nvPr/>
          </p:nvGrpSpPr>
          <p:grpSpPr>
            <a:xfrm>
              <a:off x="2598125" y="2738327"/>
              <a:ext cx="7013581" cy="1719661"/>
              <a:chOff x="2584149" y="2765330"/>
              <a:chExt cx="7013581" cy="1719661"/>
            </a:xfrm>
          </p:grpSpPr>
          <p:grpSp>
            <p:nvGrpSpPr>
              <p:cNvPr id="142" name="Skupina 141">
                <a:extLst>
                  <a:ext uri="{FF2B5EF4-FFF2-40B4-BE49-F238E27FC236}">
                    <a16:creationId xmlns:a16="http://schemas.microsoft.com/office/drawing/2014/main" id="{E2E7AB1F-3C87-4CA9-80E3-8BD1F0FD919D}"/>
                  </a:ext>
                </a:extLst>
              </p:cNvPr>
              <p:cNvGrpSpPr/>
              <p:nvPr/>
            </p:nvGrpSpPr>
            <p:grpSpPr>
              <a:xfrm>
                <a:off x="2584149" y="2765330"/>
                <a:ext cx="7013581" cy="1719661"/>
                <a:chOff x="2332144" y="1124046"/>
                <a:chExt cx="7013581" cy="1719661"/>
              </a:xfrm>
            </p:grpSpPr>
            <p:cxnSp>
              <p:nvCxnSpPr>
                <p:cNvPr id="33" name="Přímá spojnice 32">
                  <a:extLst>
                    <a:ext uri="{FF2B5EF4-FFF2-40B4-BE49-F238E27FC236}">
                      <a16:creationId xmlns:a16="http://schemas.microsoft.com/office/drawing/2014/main" id="{0A0CC942-F15D-49DE-948A-AC1478817A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1110" y="1972295"/>
                  <a:ext cx="5922711" cy="6058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Přímá spojnice se šipkou 33">
                  <a:extLst>
                    <a:ext uri="{FF2B5EF4-FFF2-40B4-BE49-F238E27FC236}">
                      <a16:creationId xmlns:a16="http://schemas.microsoft.com/office/drawing/2014/main" id="{E8804DC0-D64F-44A4-9E76-9485359AD95E}"/>
                    </a:ext>
                  </a:extLst>
                </p:cNvPr>
                <p:cNvCxnSpPr/>
                <p:nvPr/>
              </p:nvCxnSpPr>
              <p:spPr>
                <a:xfrm flipH="1">
                  <a:off x="5864489" y="1355610"/>
                  <a:ext cx="0" cy="126000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Přímá spojnice 42">
                  <a:extLst>
                    <a:ext uri="{FF2B5EF4-FFF2-40B4-BE49-F238E27FC236}">
                      <a16:creationId xmlns:a16="http://schemas.microsoft.com/office/drawing/2014/main" id="{1902B781-34EA-447D-82BF-F25036CF9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64489" y="1537211"/>
                  <a:ext cx="0" cy="90000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ovéPole 43">
                  <a:extLst>
                    <a:ext uri="{FF2B5EF4-FFF2-40B4-BE49-F238E27FC236}">
                      <a16:creationId xmlns:a16="http://schemas.microsoft.com/office/drawing/2014/main" id="{D6678A83-33D4-4208-A7D2-609A8359CE90}"/>
                    </a:ext>
                  </a:extLst>
                </p:cNvPr>
                <p:cNvSpPr txBox="1"/>
                <p:nvPr/>
              </p:nvSpPr>
              <p:spPr>
                <a:xfrm flipH="1">
                  <a:off x="3874125" y="1224894"/>
                  <a:ext cx="348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i="1" dirty="0"/>
                    <a:t>F‘</a:t>
                  </a:r>
                </a:p>
              </p:txBody>
            </p:sp>
            <p:cxnSp>
              <p:nvCxnSpPr>
                <p:cNvPr id="45" name="Přímá spojnice se šipkou 44">
                  <a:extLst>
                    <a:ext uri="{FF2B5EF4-FFF2-40B4-BE49-F238E27FC236}">
                      <a16:creationId xmlns:a16="http://schemas.microsoft.com/office/drawing/2014/main" id="{B982BAFB-9464-474C-9CC9-273D26E3A3E4}"/>
                    </a:ext>
                  </a:extLst>
                </p:cNvPr>
                <p:cNvCxnSpPr/>
                <p:nvPr/>
              </p:nvCxnSpPr>
              <p:spPr>
                <a:xfrm>
                  <a:off x="3409447" y="1355610"/>
                  <a:ext cx="0" cy="126000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Levá složená závorka 52">
                  <a:extLst>
                    <a:ext uri="{FF2B5EF4-FFF2-40B4-BE49-F238E27FC236}">
                      <a16:creationId xmlns:a16="http://schemas.microsoft.com/office/drawing/2014/main" id="{2D655B7B-597B-4466-BE12-E2E799FA55F8}"/>
                    </a:ext>
                  </a:extLst>
                </p:cNvPr>
                <p:cNvSpPr/>
                <p:nvPr/>
              </p:nvSpPr>
              <p:spPr>
                <a:xfrm rot="16200000">
                  <a:off x="3633637" y="2103418"/>
                  <a:ext cx="212683" cy="656546"/>
                </a:xfrm>
                <a:prstGeom prst="leftBrace">
                  <a:avLst>
                    <a:gd name="adj1" fmla="val 53910"/>
                    <a:gd name="adj2" fmla="val 50000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4" name="Levá složená závorka 53">
                  <a:extLst>
                    <a:ext uri="{FF2B5EF4-FFF2-40B4-BE49-F238E27FC236}">
                      <a16:creationId xmlns:a16="http://schemas.microsoft.com/office/drawing/2014/main" id="{5BA59CE6-239D-4388-8224-0623A6CEEF16}"/>
                    </a:ext>
                  </a:extLst>
                </p:cNvPr>
                <p:cNvSpPr/>
                <p:nvPr/>
              </p:nvSpPr>
              <p:spPr>
                <a:xfrm rot="16200000">
                  <a:off x="4856329" y="1534217"/>
                  <a:ext cx="212400" cy="1796238"/>
                </a:xfrm>
                <a:prstGeom prst="leftBrace">
                  <a:avLst>
                    <a:gd name="adj1" fmla="val 53910"/>
                    <a:gd name="adj2" fmla="val 50437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5" name="TextovéPole 54">
                  <a:extLst>
                    <a:ext uri="{FF2B5EF4-FFF2-40B4-BE49-F238E27FC236}">
                      <a16:creationId xmlns:a16="http://schemas.microsoft.com/office/drawing/2014/main" id="{89FBBA25-8305-41F8-A453-C3CB608B59B2}"/>
                    </a:ext>
                  </a:extLst>
                </p:cNvPr>
                <p:cNvSpPr txBox="1"/>
                <p:nvPr/>
              </p:nvSpPr>
              <p:spPr>
                <a:xfrm flipH="1">
                  <a:off x="4518096" y="2555774"/>
                  <a:ext cx="9307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Tubusová</a:t>
                  </a:r>
                  <a:r>
                    <a:rPr lang="cs-CZ" sz="1200" i="1" baseline="-25000" dirty="0"/>
                    <a:t> čočka</a:t>
                  </a:r>
                </a:p>
              </p:txBody>
            </p:sp>
            <p:sp>
              <p:nvSpPr>
                <p:cNvPr id="56" name="TextovéPole 55">
                  <a:extLst>
                    <a:ext uri="{FF2B5EF4-FFF2-40B4-BE49-F238E27FC236}">
                      <a16:creationId xmlns:a16="http://schemas.microsoft.com/office/drawing/2014/main" id="{CDF1790C-A68D-4ACC-A4E4-CA4420EA5FCC}"/>
                    </a:ext>
                  </a:extLst>
                </p:cNvPr>
                <p:cNvSpPr txBox="1"/>
                <p:nvPr/>
              </p:nvSpPr>
              <p:spPr>
                <a:xfrm flipH="1">
                  <a:off x="3430159" y="2555682"/>
                  <a:ext cx="6142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Objektiv</a:t>
                  </a:r>
                  <a:endParaRPr lang="cs-CZ" sz="1200" i="1" baseline="-25000" dirty="0"/>
                </a:p>
              </p:txBody>
            </p:sp>
            <p:sp>
              <p:nvSpPr>
                <p:cNvPr id="57" name="TextovéPole 56">
                  <a:extLst>
                    <a:ext uri="{FF2B5EF4-FFF2-40B4-BE49-F238E27FC236}">
                      <a16:creationId xmlns:a16="http://schemas.microsoft.com/office/drawing/2014/main" id="{0EC1400E-8027-43F7-A9BB-00AB5A6A90C4}"/>
                    </a:ext>
                  </a:extLst>
                </p:cNvPr>
                <p:cNvSpPr txBox="1"/>
                <p:nvPr/>
              </p:nvSpPr>
              <p:spPr>
                <a:xfrm flipH="1">
                  <a:off x="3073925" y="1130350"/>
                  <a:ext cx="7064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dirty="0"/>
                    <a:t>Objektiv</a:t>
                  </a:r>
                </a:p>
              </p:txBody>
            </p:sp>
            <p:sp>
              <p:nvSpPr>
                <p:cNvPr id="58" name="TextovéPole 57">
                  <a:extLst>
                    <a:ext uri="{FF2B5EF4-FFF2-40B4-BE49-F238E27FC236}">
                      <a16:creationId xmlns:a16="http://schemas.microsoft.com/office/drawing/2014/main" id="{25EB4C49-F890-4EA7-AB48-498C116BF001}"/>
                    </a:ext>
                  </a:extLst>
                </p:cNvPr>
                <p:cNvSpPr txBox="1"/>
                <p:nvPr/>
              </p:nvSpPr>
              <p:spPr>
                <a:xfrm flipH="1">
                  <a:off x="8019002" y="1124046"/>
                  <a:ext cx="5979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dirty="0"/>
                    <a:t>Okulár</a:t>
                  </a:r>
                </a:p>
              </p:txBody>
            </p:sp>
            <p:cxnSp>
              <p:nvCxnSpPr>
                <p:cNvPr id="71" name="Přímá spojnice 70">
                  <a:extLst>
                    <a:ext uri="{FF2B5EF4-FFF2-40B4-BE49-F238E27FC236}">
                      <a16:creationId xmlns:a16="http://schemas.microsoft.com/office/drawing/2014/main" id="{F3094399-5CF0-46A0-92FD-64FA35C236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0138" y="1677269"/>
                  <a:ext cx="669307" cy="301083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Přímá spojnice 71">
                  <a:extLst>
                    <a:ext uri="{FF2B5EF4-FFF2-40B4-BE49-F238E27FC236}">
                      <a16:creationId xmlns:a16="http://schemas.microsoft.com/office/drawing/2014/main" id="{73A72F60-65FD-481E-983D-84D401FC8E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0138" y="1844013"/>
                  <a:ext cx="681082" cy="134339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Přímá spojnice 72">
                  <a:extLst>
                    <a:ext uri="{FF2B5EF4-FFF2-40B4-BE49-F238E27FC236}">
                      <a16:creationId xmlns:a16="http://schemas.microsoft.com/office/drawing/2014/main" id="{524253EB-9559-46FE-AC39-76F2F4BD0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0138" y="1978352"/>
                  <a:ext cx="676120" cy="154675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Přímá spojnice 73">
                  <a:extLst>
                    <a:ext uri="{FF2B5EF4-FFF2-40B4-BE49-F238E27FC236}">
                      <a16:creationId xmlns:a16="http://schemas.microsoft.com/office/drawing/2014/main" id="{3980F1BC-6472-4A00-816A-45E87C4E1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0138" y="1978352"/>
                  <a:ext cx="676120" cy="30823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Přímá spojnice 34">
                  <a:extLst>
                    <a:ext uri="{FF2B5EF4-FFF2-40B4-BE49-F238E27FC236}">
                      <a16:creationId xmlns:a16="http://schemas.microsoft.com/office/drawing/2014/main" id="{7528A497-502F-44BD-A4F0-EF09082C9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6" y="1678611"/>
                  <a:ext cx="2460432" cy="9009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Přímá spojnice 35">
                  <a:extLst>
                    <a:ext uri="{FF2B5EF4-FFF2-40B4-BE49-F238E27FC236}">
                      <a16:creationId xmlns:a16="http://schemas.microsoft.com/office/drawing/2014/main" id="{F60BB6F7-0F97-4A1E-B593-4BEEBD219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5" y="1847869"/>
                  <a:ext cx="2460433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Přímá spojnice 36">
                  <a:extLst>
                    <a:ext uri="{FF2B5EF4-FFF2-40B4-BE49-F238E27FC236}">
                      <a16:creationId xmlns:a16="http://schemas.microsoft.com/office/drawing/2014/main" id="{B5B74139-12E8-4033-856E-B50794DFC7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5" y="2140286"/>
                  <a:ext cx="2460433" cy="388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>
                  <a:extLst>
                    <a:ext uri="{FF2B5EF4-FFF2-40B4-BE49-F238E27FC236}">
                      <a16:creationId xmlns:a16="http://schemas.microsoft.com/office/drawing/2014/main" id="{238970A7-033E-400C-B7FD-6E47527868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9445" y="2293952"/>
                  <a:ext cx="2460433" cy="0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Přímá spojnice 95">
                  <a:extLst>
                    <a:ext uri="{FF2B5EF4-FFF2-40B4-BE49-F238E27FC236}">
                      <a16:creationId xmlns:a16="http://schemas.microsoft.com/office/drawing/2014/main" id="{F65EE888-7A6B-4328-B834-28F24B973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0138" y="1537211"/>
                  <a:ext cx="0" cy="90000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Přímá spojnice 96">
                  <a:extLst>
                    <a:ext uri="{FF2B5EF4-FFF2-40B4-BE49-F238E27FC236}">
                      <a16:creationId xmlns:a16="http://schemas.microsoft.com/office/drawing/2014/main" id="{CDD5A096-4DA8-4427-A14F-BF83261F7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66115" y="1537211"/>
                  <a:ext cx="0" cy="900000"/>
                </a:xfrm>
                <a:prstGeom prst="line">
                  <a:avLst/>
                </a:prstGeom>
                <a:ln w="28575">
                  <a:solidFill>
                    <a:srgbClr val="003577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ovéPole 98">
                  <a:extLst>
                    <a:ext uri="{FF2B5EF4-FFF2-40B4-BE49-F238E27FC236}">
                      <a16:creationId xmlns:a16="http://schemas.microsoft.com/office/drawing/2014/main" id="{8C4DD073-1770-467F-9639-DE7D6C515DA2}"/>
                    </a:ext>
                  </a:extLst>
                </p:cNvPr>
                <p:cNvSpPr txBox="1"/>
                <p:nvPr/>
              </p:nvSpPr>
              <p:spPr>
                <a:xfrm flipH="1">
                  <a:off x="2332144" y="1265274"/>
                  <a:ext cx="8145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400" dirty="0"/>
                    <a:t>Předmět</a:t>
                  </a:r>
                </a:p>
              </p:txBody>
            </p:sp>
            <p:sp>
              <p:nvSpPr>
                <p:cNvPr id="101" name="Levá složená závorka 100">
                  <a:extLst>
                    <a:ext uri="{FF2B5EF4-FFF2-40B4-BE49-F238E27FC236}">
                      <a16:creationId xmlns:a16="http://schemas.microsoft.com/office/drawing/2014/main" id="{67B7E9E3-2EAB-496D-BFC3-CE5201BB94D4}"/>
                    </a:ext>
                  </a:extLst>
                </p:cNvPr>
                <p:cNvSpPr/>
                <p:nvPr/>
              </p:nvSpPr>
              <p:spPr>
                <a:xfrm rot="16200000">
                  <a:off x="6652527" y="1545151"/>
                  <a:ext cx="212400" cy="1796238"/>
                </a:xfrm>
                <a:prstGeom prst="leftBrace">
                  <a:avLst>
                    <a:gd name="adj1" fmla="val 53910"/>
                    <a:gd name="adj2" fmla="val 50437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02" name="TextovéPole 101">
                  <a:extLst>
                    <a:ext uri="{FF2B5EF4-FFF2-40B4-BE49-F238E27FC236}">
                      <a16:creationId xmlns:a16="http://schemas.microsoft.com/office/drawing/2014/main" id="{805505AF-D052-4289-83C6-923476E6F259}"/>
                    </a:ext>
                  </a:extLst>
                </p:cNvPr>
                <p:cNvSpPr txBox="1"/>
                <p:nvPr/>
              </p:nvSpPr>
              <p:spPr>
                <a:xfrm flipH="1">
                  <a:off x="6305150" y="2566708"/>
                  <a:ext cx="9307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Tubusová</a:t>
                  </a:r>
                  <a:r>
                    <a:rPr lang="cs-CZ" sz="1200" i="1" baseline="-25000" dirty="0"/>
                    <a:t> čočka</a:t>
                  </a:r>
                </a:p>
              </p:txBody>
            </p:sp>
            <p:cxnSp>
              <p:nvCxnSpPr>
                <p:cNvPr id="107" name="Přímá spojnice se šipkou 106">
                  <a:extLst>
                    <a:ext uri="{FF2B5EF4-FFF2-40B4-BE49-F238E27FC236}">
                      <a16:creationId xmlns:a16="http://schemas.microsoft.com/office/drawing/2014/main" id="{6E687621-A8BA-4770-9879-747B71BE5766}"/>
                    </a:ext>
                  </a:extLst>
                </p:cNvPr>
                <p:cNvCxnSpPr/>
                <p:nvPr/>
              </p:nvCxnSpPr>
              <p:spPr>
                <a:xfrm flipH="1">
                  <a:off x="8312679" y="1348352"/>
                  <a:ext cx="0" cy="126000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evá složená závorka 102">
                  <a:extLst>
                    <a:ext uri="{FF2B5EF4-FFF2-40B4-BE49-F238E27FC236}">
                      <a16:creationId xmlns:a16="http://schemas.microsoft.com/office/drawing/2014/main" id="{54F0ACA1-44E5-4FF6-8F4A-53785E54441A}"/>
                    </a:ext>
                  </a:extLst>
                </p:cNvPr>
                <p:cNvSpPr/>
                <p:nvPr/>
              </p:nvSpPr>
              <p:spPr>
                <a:xfrm rot="16200000">
                  <a:off x="2970199" y="2104254"/>
                  <a:ext cx="212683" cy="656546"/>
                </a:xfrm>
                <a:prstGeom prst="leftBrace">
                  <a:avLst>
                    <a:gd name="adj1" fmla="val 53910"/>
                    <a:gd name="adj2" fmla="val 50000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04" name="TextovéPole 103">
                  <a:extLst>
                    <a:ext uri="{FF2B5EF4-FFF2-40B4-BE49-F238E27FC236}">
                      <a16:creationId xmlns:a16="http://schemas.microsoft.com/office/drawing/2014/main" id="{AA255968-2A8C-4E78-9CAA-ABE368DDE054}"/>
                    </a:ext>
                  </a:extLst>
                </p:cNvPr>
                <p:cNvSpPr txBox="1"/>
                <p:nvPr/>
              </p:nvSpPr>
              <p:spPr>
                <a:xfrm flipH="1">
                  <a:off x="2770697" y="2556518"/>
                  <a:ext cx="6142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Objektiv</a:t>
                  </a:r>
                  <a:endParaRPr lang="cs-CZ" sz="1200" i="1" baseline="-25000" dirty="0"/>
                </a:p>
              </p:txBody>
            </p:sp>
            <p:sp>
              <p:nvSpPr>
                <p:cNvPr id="105" name="TextovéPole 104">
                  <a:extLst>
                    <a:ext uri="{FF2B5EF4-FFF2-40B4-BE49-F238E27FC236}">
                      <a16:creationId xmlns:a16="http://schemas.microsoft.com/office/drawing/2014/main" id="{091605CD-6C27-4E02-9D8C-9494388EC1A3}"/>
                    </a:ext>
                  </a:extLst>
                </p:cNvPr>
                <p:cNvSpPr txBox="1"/>
                <p:nvPr/>
              </p:nvSpPr>
              <p:spPr>
                <a:xfrm flipH="1">
                  <a:off x="5286393" y="1129542"/>
                  <a:ext cx="11621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dirty="0"/>
                    <a:t>Tubusová čočka</a:t>
                  </a:r>
                </a:p>
              </p:txBody>
            </p:sp>
            <p:sp>
              <p:nvSpPr>
                <p:cNvPr id="108" name="Levá složená závorka 107">
                  <a:extLst>
                    <a:ext uri="{FF2B5EF4-FFF2-40B4-BE49-F238E27FC236}">
                      <a16:creationId xmlns:a16="http://schemas.microsoft.com/office/drawing/2014/main" id="{58F42137-81AA-43C2-8FE8-9C7BDB219CE6}"/>
                    </a:ext>
                  </a:extLst>
                </p:cNvPr>
                <p:cNvSpPr/>
                <p:nvPr/>
              </p:nvSpPr>
              <p:spPr>
                <a:xfrm rot="16200000">
                  <a:off x="7882734" y="2114856"/>
                  <a:ext cx="212683" cy="656546"/>
                </a:xfrm>
                <a:prstGeom prst="leftBrace">
                  <a:avLst>
                    <a:gd name="adj1" fmla="val 53910"/>
                    <a:gd name="adj2" fmla="val 50000"/>
                  </a:avLst>
                </a:prstGeom>
                <a:ln w="28575">
                  <a:solidFill>
                    <a:srgbClr val="00A07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39" name="Přímá spojnice 38">
                  <a:extLst>
                    <a:ext uri="{FF2B5EF4-FFF2-40B4-BE49-F238E27FC236}">
                      <a16:creationId xmlns:a16="http://schemas.microsoft.com/office/drawing/2014/main" id="{02D4371E-2BC1-4864-8E48-D75A72127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6036" y="1686802"/>
                  <a:ext cx="2458883" cy="417502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>
                  <a:extLst>
                    <a:ext uri="{FF2B5EF4-FFF2-40B4-BE49-F238E27FC236}">
                      <a16:creationId xmlns:a16="http://schemas.microsoft.com/office/drawing/2014/main" id="{1D06A3B3-F1D7-49C0-9555-37A90E61D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877" y="1847869"/>
                  <a:ext cx="2446035" cy="18669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>
                  <a:extLst>
                    <a:ext uri="{FF2B5EF4-FFF2-40B4-BE49-F238E27FC236}">
                      <a16:creationId xmlns:a16="http://schemas.microsoft.com/office/drawing/2014/main" id="{926DFEEB-3C9D-4D53-A967-F6CFBFA39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8961" y="1916300"/>
                  <a:ext cx="2485958" cy="229176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>
                  <a:extLst>
                    <a:ext uri="{FF2B5EF4-FFF2-40B4-BE49-F238E27FC236}">
                      <a16:creationId xmlns:a16="http://schemas.microsoft.com/office/drawing/2014/main" id="{676A4B58-43DC-4069-85EA-AD748E530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44691" y="1857013"/>
                  <a:ext cx="2480228" cy="441119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Přímá spojnice 118">
                  <a:extLst>
                    <a:ext uri="{FF2B5EF4-FFF2-40B4-BE49-F238E27FC236}">
                      <a16:creationId xmlns:a16="http://schemas.microsoft.com/office/drawing/2014/main" id="{52A75AB6-6254-4986-8501-EE1F4FAF37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19305" y="1858684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Přímá spojnice 120">
                  <a:extLst>
                    <a:ext uri="{FF2B5EF4-FFF2-40B4-BE49-F238E27FC236}">
                      <a16:creationId xmlns:a16="http://schemas.microsoft.com/office/drawing/2014/main" id="{C976CB44-3499-4EED-8EA6-A9DC382EC0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14403" y="1917971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Přímá spojnice 121">
                  <a:extLst>
                    <a:ext uri="{FF2B5EF4-FFF2-40B4-BE49-F238E27FC236}">
                      <a16:creationId xmlns:a16="http://schemas.microsoft.com/office/drawing/2014/main" id="{9249642B-A0BB-4F47-B757-4AD7B957E6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9620" y="2030219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Přímá spojnice 122">
                  <a:extLst>
                    <a:ext uri="{FF2B5EF4-FFF2-40B4-BE49-F238E27FC236}">
                      <a16:creationId xmlns:a16="http://schemas.microsoft.com/office/drawing/2014/main" id="{F462F9AA-4FB6-402F-B5BE-9DE30F429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9619" y="2100931"/>
                  <a:ext cx="314515" cy="4347"/>
                </a:xfrm>
                <a:prstGeom prst="line">
                  <a:avLst/>
                </a:prstGeom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Skupina 108">
                  <a:extLst>
                    <a:ext uri="{FF2B5EF4-FFF2-40B4-BE49-F238E27FC236}">
                      <a16:creationId xmlns:a16="http://schemas.microsoft.com/office/drawing/2014/main" id="{7C2FC5C4-2A2C-41AC-8EC1-772BBB7244F0}"/>
                    </a:ext>
                  </a:extLst>
                </p:cNvPr>
                <p:cNvGrpSpPr/>
                <p:nvPr/>
              </p:nvGrpSpPr>
              <p:grpSpPr>
                <a:xfrm>
                  <a:off x="8625725" y="1385545"/>
                  <a:ext cx="720000" cy="1085196"/>
                  <a:chOff x="8881807" y="1767048"/>
                  <a:chExt cx="720000" cy="1085196"/>
                </a:xfrm>
              </p:grpSpPr>
              <p:sp>
                <p:nvSpPr>
                  <p:cNvPr id="110" name="Částečný kruh 109">
                    <a:extLst>
                      <a:ext uri="{FF2B5EF4-FFF2-40B4-BE49-F238E27FC236}">
                        <a16:creationId xmlns:a16="http://schemas.microsoft.com/office/drawing/2014/main" id="{834F2D54-1AA2-44D4-803A-38EF75B5FDB3}"/>
                      </a:ext>
                    </a:extLst>
                  </p:cNvPr>
                  <p:cNvSpPr/>
                  <p:nvPr/>
                </p:nvSpPr>
                <p:spPr>
                  <a:xfrm rot="18537015">
                    <a:off x="8881807" y="1992971"/>
                    <a:ext cx="720000" cy="720000"/>
                  </a:xfrm>
                  <a:prstGeom prst="pie">
                    <a:avLst>
                      <a:gd name="adj1" fmla="val 11452731"/>
                      <a:gd name="adj2" fmla="val 16200000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" name="Ovál 110">
                    <a:extLst>
                      <a:ext uri="{FF2B5EF4-FFF2-40B4-BE49-F238E27FC236}">
                        <a16:creationId xmlns:a16="http://schemas.microsoft.com/office/drawing/2014/main" id="{E6F274A4-2C64-4865-A6CB-3A9FE9EB5540}"/>
                      </a:ext>
                    </a:extLst>
                  </p:cNvPr>
                  <p:cNvSpPr/>
                  <p:nvPr/>
                </p:nvSpPr>
                <p:spPr>
                  <a:xfrm>
                    <a:off x="8885023" y="2166304"/>
                    <a:ext cx="137319" cy="372824"/>
                  </a:xfrm>
                  <a:prstGeom prst="ellipse">
                    <a:avLst/>
                  </a:prstGeom>
                  <a:solidFill>
                    <a:srgbClr val="73BD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2" name="Ovál 111">
                    <a:extLst>
                      <a:ext uri="{FF2B5EF4-FFF2-40B4-BE49-F238E27FC236}">
                        <a16:creationId xmlns:a16="http://schemas.microsoft.com/office/drawing/2014/main" id="{641BEF23-0AC7-429E-B80C-9CBD8017D9B4}"/>
                      </a:ext>
                    </a:extLst>
                  </p:cNvPr>
                  <p:cNvSpPr/>
                  <p:nvPr/>
                </p:nvSpPr>
                <p:spPr>
                  <a:xfrm>
                    <a:off x="8885023" y="2255693"/>
                    <a:ext cx="45719" cy="19455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3" name="Oblouk 112">
                    <a:extLst>
                      <a:ext uri="{FF2B5EF4-FFF2-40B4-BE49-F238E27FC236}">
                        <a16:creationId xmlns:a16="http://schemas.microsoft.com/office/drawing/2014/main" id="{C1949549-0F85-47CE-A251-24EAB4D3DBC8}"/>
                      </a:ext>
                    </a:extLst>
                  </p:cNvPr>
                  <p:cNvSpPr/>
                  <p:nvPr/>
                </p:nvSpPr>
                <p:spPr>
                  <a:xfrm rot="11825964">
                    <a:off x="8888160" y="1767048"/>
                    <a:ext cx="306108" cy="372824"/>
                  </a:xfrm>
                  <a:prstGeom prst="arc">
                    <a:avLst>
                      <a:gd name="adj1" fmla="val 16200000"/>
                      <a:gd name="adj2" fmla="val 19405732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4" name="Oblouk 113">
                    <a:extLst>
                      <a:ext uri="{FF2B5EF4-FFF2-40B4-BE49-F238E27FC236}">
                        <a16:creationId xmlns:a16="http://schemas.microsoft.com/office/drawing/2014/main" id="{D6FD37C5-F1E4-43AB-85FF-6A996499050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41240" y="2512778"/>
                    <a:ext cx="306108" cy="372824"/>
                  </a:xfrm>
                  <a:prstGeom prst="arc">
                    <a:avLst>
                      <a:gd name="adj1" fmla="val 16200000"/>
                      <a:gd name="adj2" fmla="val 19405732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pic>
              <p:nvPicPr>
                <p:cNvPr id="132" name="Grafický objekt 131" descr="List">
                  <a:extLst>
                    <a:ext uri="{FF2B5EF4-FFF2-40B4-BE49-F238E27FC236}">
                      <a16:creationId xmlns:a16="http://schemas.microsoft.com/office/drawing/2014/main" id="{9D0FC7C7-B82D-4561-97BA-437B53794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8712" y="1874190"/>
                  <a:ext cx="189735" cy="189735"/>
                </a:xfrm>
                <a:prstGeom prst="rect">
                  <a:avLst/>
                </a:prstGeom>
              </p:spPr>
            </p:pic>
            <p:pic>
              <p:nvPicPr>
                <p:cNvPr id="133" name="Grafický objekt 132" descr="List">
                  <a:extLst>
                    <a:ext uri="{FF2B5EF4-FFF2-40B4-BE49-F238E27FC236}">
                      <a16:creationId xmlns:a16="http://schemas.microsoft.com/office/drawing/2014/main" id="{40BD369C-76F5-438A-A34F-5D1B82B200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flipH="1" flipV="1">
                  <a:off x="7452079" y="1757214"/>
                  <a:ext cx="396000" cy="396000"/>
                </a:xfrm>
                <a:prstGeom prst="rect">
                  <a:avLst/>
                </a:prstGeom>
              </p:spPr>
            </p:pic>
            <p:sp>
              <p:nvSpPr>
                <p:cNvPr id="141" name="TextovéPole 140">
                  <a:extLst>
                    <a:ext uri="{FF2B5EF4-FFF2-40B4-BE49-F238E27FC236}">
                      <a16:creationId xmlns:a16="http://schemas.microsoft.com/office/drawing/2014/main" id="{773AE597-D3EC-4698-8923-11A279F8EE44}"/>
                    </a:ext>
                  </a:extLst>
                </p:cNvPr>
                <p:cNvSpPr txBox="1"/>
                <p:nvPr/>
              </p:nvSpPr>
              <p:spPr>
                <a:xfrm flipH="1">
                  <a:off x="7718947" y="2563109"/>
                  <a:ext cx="5468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200" i="1" dirty="0" err="1"/>
                    <a:t>f‘</a:t>
                  </a:r>
                  <a:r>
                    <a:rPr lang="cs-CZ" sz="1200" i="1" baseline="-25000" dirty="0" err="1"/>
                    <a:t>Okulár</a:t>
                  </a:r>
                  <a:endParaRPr lang="cs-CZ" sz="1200" i="1" baseline="-25000" dirty="0"/>
                </a:p>
              </p:txBody>
            </p:sp>
            <p:sp>
              <p:nvSpPr>
                <p:cNvPr id="98" name="TextovéPole 97">
                  <a:extLst>
                    <a:ext uri="{FF2B5EF4-FFF2-40B4-BE49-F238E27FC236}">
                      <a16:creationId xmlns:a16="http://schemas.microsoft.com/office/drawing/2014/main" id="{9719B8FD-3F07-4774-8944-AA213F68C714}"/>
                    </a:ext>
                  </a:extLst>
                </p:cNvPr>
                <p:cNvSpPr txBox="1"/>
                <p:nvPr/>
              </p:nvSpPr>
              <p:spPr>
                <a:xfrm flipH="1">
                  <a:off x="7040620" y="1273389"/>
                  <a:ext cx="12550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400" dirty="0"/>
                    <a:t>Primární obraz</a:t>
                  </a:r>
                </a:p>
              </p:txBody>
            </p:sp>
          </p:grpSp>
          <p:pic>
            <p:nvPicPr>
              <p:cNvPr id="211" name="Grafický objekt 210" descr="List">
                <a:extLst>
                  <a:ext uri="{FF2B5EF4-FFF2-40B4-BE49-F238E27FC236}">
                    <a16:creationId xmlns:a16="http://schemas.microsoft.com/office/drawing/2014/main" id="{FF1D861B-59D3-4A27-A3EF-6552CA4E4D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 flipV="1">
                <a:off x="9099022" y="3407925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226" name="TextovéPole 225">
              <a:extLst>
                <a:ext uri="{FF2B5EF4-FFF2-40B4-BE49-F238E27FC236}">
                  <a16:creationId xmlns:a16="http://schemas.microsoft.com/office/drawing/2014/main" id="{F682E24D-6900-466B-8588-BFA81D03A5D5}"/>
                </a:ext>
              </a:extLst>
            </p:cNvPr>
            <p:cNvSpPr txBox="1"/>
            <p:nvPr/>
          </p:nvSpPr>
          <p:spPr>
            <a:xfrm flipH="1">
              <a:off x="4250744" y="3042707"/>
              <a:ext cx="19697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200" dirty="0"/>
                <a:t>„nekonečná“ tubusová délka</a:t>
              </a:r>
            </a:p>
          </p:txBody>
        </p:sp>
      </p:grpSp>
      <p:sp>
        <p:nvSpPr>
          <p:cNvPr id="227" name="Obdélník 226">
            <a:extLst>
              <a:ext uri="{FF2B5EF4-FFF2-40B4-BE49-F238E27FC236}">
                <a16:creationId xmlns:a16="http://schemas.microsoft.com/office/drawing/2014/main" id="{D333FD41-5FD5-4CB0-8A74-95C34C5A610D}"/>
              </a:ext>
            </a:extLst>
          </p:cNvPr>
          <p:cNvSpPr/>
          <p:nvPr/>
        </p:nvSpPr>
        <p:spPr>
          <a:xfrm>
            <a:off x="2634613" y="2649411"/>
            <a:ext cx="68798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Starší nebo jednoduché mikroskopy mají objektivy dělané pro určitou tubusovou délku, které vytváří v této vzdálenosti primární, skutečný, obraz. Tento obraz je dále zvětšen okulárem. Tyto systémy nazýváme mikroskopy s konečnou tubusovou délkou. </a:t>
            </a:r>
            <a:endParaRPr lang="de-DE" sz="1400" dirty="0"/>
          </a:p>
        </p:txBody>
      </p:sp>
      <p:sp>
        <p:nvSpPr>
          <p:cNvPr id="229" name="Obdélník 228">
            <a:extLst>
              <a:ext uri="{FF2B5EF4-FFF2-40B4-BE49-F238E27FC236}">
                <a16:creationId xmlns:a16="http://schemas.microsoft.com/office/drawing/2014/main" id="{BD85F562-3202-401E-926B-4C90757AC4A5}"/>
              </a:ext>
            </a:extLst>
          </p:cNvPr>
          <p:cNvSpPr/>
          <p:nvPr/>
        </p:nvSpPr>
        <p:spPr>
          <a:xfrm>
            <a:off x="2679400" y="5433513"/>
            <a:ext cx="68350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222222"/>
                </a:solidFill>
                <a:latin typeface="Arial" panose="020B0604020202020204" pitchFamily="34" charset="0"/>
              </a:rPr>
              <a:t>Novější mikroskopy využívají takzvanou „nekonečnou“ optiku. Objektiv nevytváří skutečný obraz, ale paprsky se šíří rovnoběžně libovolně dlouhým tubusem k tubusové čočce, která vytváří skutečný primární obraz ve své ohniskové rovině. Tento obraz je opět dále zvětšen okulárem.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8173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E1E5759F-5714-411A-ADE3-DF9019C04B42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B8DC842D-66F7-427D-B47A-33E449D9B1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pic>
        <p:nvPicPr>
          <p:cNvPr id="5" name="Grafik 18">
            <a:extLst>
              <a:ext uri="{FF2B5EF4-FFF2-40B4-BE49-F238E27FC236}">
                <a16:creationId xmlns:a16="http://schemas.microsoft.com/office/drawing/2014/main" id="{79418F5D-223F-4377-B8FB-36F61B077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123B8BC9-5725-46F2-8FB2-8200880F6A2F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3678B518-25B4-450A-96EC-8BA6720A927B}"/>
              </a:ext>
            </a:extLst>
          </p:cNvPr>
          <p:cNvSpPr txBox="1"/>
          <p:nvPr/>
        </p:nvSpPr>
        <p:spPr>
          <a:xfrm>
            <a:off x="3056007" y="253256"/>
            <a:ext cx="379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Světelný mikroskop</a:t>
            </a:r>
            <a:endParaRPr lang="de-DE" sz="3600" dirty="0"/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1CB138D0-515C-4077-A624-5CD9580E22C8}"/>
              </a:ext>
            </a:extLst>
          </p:cNvPr>
          <p:cNvSpPr txBox="1"/>
          <p:nvPr/>
        </p:nvSpPr>
        <p:spPr>
          <a:xfrm>
            <a:off x="385056" y="986422"/>
            <a:ext cx="509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Mikroskop seřízený na nekonečnou tubusovou délku</a:t>
            </a:r>
          </a:p>
        </p:txBody>
      </p: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BFA3B837-A6B8-4F76-A59C-2893334AA676}"/>
              </a:ext>
            </a:extLst>
          </p:cNvPr>
          <p:cNvGrpSpPr/>
          <p:nvPr/>
        </p:nvGrpSpPr>
        <p:grpSpPr>
          <a:xfrm>
            <a:off x="1471728" y="5480032"/>
            <a:ext cx="2755883" cy="973385"/>
            <a:chOff x="-465905" y="3010622"/>
            <a:chExt cx="2755883" cy="973385"/>
          </a:xfrm>
        </p:grpSpPr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4D782AEA-350F-4E20-AB61-5E9A0810739F}"/>
                </a:ext>
              </a:extLst>
            </p:cNvPr>
            <p:cNvSpPr txBox="1"/>
            <p:nvPr/>
          </p:nvSpPr>
          <p:spPr>
            <a:xfrm flipH="1">
              <a:off x="-465905" y="3010622"/>
              <a:ext cx="2755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Zvětšení primárního obrazu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ovéPole 36">
                  <a:extLst>
                    <a:ext uri="{FF2B5EF4-FFF2-40B4-BE49-F238E27FC236}">
                      <a16:creationId xmlns:a16="http://schemas.microsoft.com/office/drawing/2014/main" id="{B2715627-F945-405A-9287-C88ACCCA3C4F}"/>
                    </a:ext>
                  </a:extLst>
                </p:cNvPr>
                <p:cNvSpPr txBox="1"/>
                <p:nvPr/>
              </p:nvSpPr>
              <p:spPr>
                <a:xfrm>
                  <a:off x="-130012" y="3364414"/>
                  <a:ext cx="2084097" cy="619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𝑇𝑢𝑏𝑢𝑠𝑜𝑣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á č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č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𝑘𝑎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𝑂𝑏𝑗𝑒𝑘𝑡𝑖𝑣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7" name="TextovéPole 36">
                  <a:extLst>
                    <a:ext uri="{FF2B5EF4-FFF2-40B4-BE49-F238E27FC236}">
                      <a16:creationId xmlns:a16="http://schemas.microsoft.com/office/drawing/2014/main" id="{B2715627-F945-405A-9287-C88ACCCA3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0012" y="3364414"/>
                  <a:ext cx="2084097" cy="6195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extfeld 3">
            <a:extLst>
              <a:ext uri="{FF2B5EF4-FFF2-40B4-BE49-F238E27FC236}">
                <a16:creationId xmlns:a16="http://schemas.microsoft.com/office/drawing/2014/main" id="{A24940F1-A111-4EB6-B240-4B8D37F7A311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TextovéPole 109">
            <a:extLst>
              <a:ext uri="{FF2B5EF4-FFF2-40B4-BE49-F238E27FC236}">
                <a16:creationId xmlns:a16="http://schemas.microsoft.com/office/drawing/2014/main" id="{C757C241-A968-4D3E-9BC4-8D6A3D03BA50}"/>
              </a:ext>
            </a:extLst>
          </p:cNvPr>
          <p:cNvSpPr txBox="1"/>
          <p:nvPr/>
        </p:nvSpPr>
        <p:spPr>
          <a:xfrm>
            <a:off x="5148666" y="3149993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(prázdné)</a:t>
            </a:r>
          </a:p>
        </p:txBody>
      </p:sp>
      <p:sp>
        <p:nvSpPr>
          <p:cNvPr id="111" name="TextovéPole 110">
            <a:extLst>
              <a:ext uri="{FF2B5EF4-FFF2-40B4-BE49-F238E27FC236}">
                <a16:creationId xmlns:a16="http://schemas.microsoft.com/office/drawing/2014/main" id="{8ECFD838-9826-425C-A231-A9547DC324BD}"/>
              </a:ext>
            </a:extLst>
          </p:cNvPr>
          <p:cNvSpPr txBox="1"/>
          <p:nvPr/>
        </p:nvSpPr>
        <p:spPr>
          <a:xfrm>
            <a:off x="6766081" y="3149993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(prázdné)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19486EFF-919C-46FC-9EA7-D92DA942AF63}"/>
              </a:ext>
            </a:extLst>
          </p:cNvPr>
          <p:cNvSpPr/>
          <p:nvPr/>
        </p:nvSpPr>
        <p:spPr>
          <a:xfrm>
            <a:off x="5245002" y="4044349"/>
            <a:ext cx="122290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34872CF5-C0E9-449C-BB5C-006D221C21D9}"/>
              </a:ext>
            </a:extLst>
          </p:cNvPr>
          <p:cNvSpPr/>
          <p:nvPr/>
        </p:nvSpPr>
        <p:spPr>
          <a:xfrm>
            <a:off x="1912008" y="4044349"/>
            <a:ext cx="253727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74E145D-838F-4133-AC3E-E811593019C7}"/>
              </a:ext>
            </a:extLst>
          </p:cNvPr>
          <p:cNvSpPr txBox="1"/>
          <p:nvPr/>
        </p:nvSpPr>
        <p:spPr>
          <a:xfrm>
            <a:off x="4485452" y="5043089"/>
            <a:ext cx="164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Tubusová čočka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ABAC0205-B733-48C1-A894-6F44A2878093}"/>
              </a:ext>
            </a:extLst>
          </p:cNvPr>
          <p:cNvSpPr txBox="1"/>
          <p:nvPr/>
        </p:nvSpPr>
        <p:spPr>
          <a:xfrm>
            <a:off x="1556889" y="5043089"/>
            <a:ext cx="96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Objektiv</a:t>
            </a:r>
          </a:p>
        </p:txBody>
      </p:sp>
      <p:sp>
        <p:nvSpPr>
          <p:cNvPr id="28" name="Obdélník: se zakulacenými rohy 27">
            <a:extLst>
              <a:ext uri="{FF2B5EF4-FFF2-40B4-BE49-F238E27FC236}">
                <a16:creationId xmlns:a16="http://schemas.microsoft.com/office/drawing/2014/main" id="{B6DEA73A-897A-4437-BC89-99FCCEC55F93}"/>
              </a:ext>
            </a:extLst>
          </p:cNvPr>
          <p:cNvSpPr/>
          <p:nvPr/>
        </p:nvSpPr>
        <p:spPr>
          <a:xfrm>
            <a:off x="1486865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bdélník: se zakulacenými rohy 28">
            <a:extLst>
              <a:ext uri="{FF2B5EF4-FFF2-40B4-BE49-F238E27FC236}">
                <a16:creationId xmlns:a16="http://schemas.microsoft.com/office/drawing/2014/main" id="{49E2BDDA-CC81-46B1-951E-3BCED994D56C}"/>
              </a:ext>
            </a:extLst>
          </p:cNvPr>
          <p:cNvSpPr/>
          <p:nvPr/>
        </p:nvSpPr>
        <p:spPr>
          <a:xfrm>
            <a:off x="2583163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bdélník: se zakulacenými rohy 29">
            <a:extLst>
              <a:ext uri="{FF2B5EF4-FFF2-40B4-BE49-F238E27FC236}">
                <a16:creationId xmlns:a16="http://schemas.microsoft.com/office/drawing/2014/main" id="{4E61E47E-2E11-4879-A3BD-6B20F77704BC}"/>
              </a:ext>
            </a:extLst>
          </p:cNvPr>
          <p:cNvSpPr/>
          <p:nvPr/>
        </p:nvSpPr>
        <p:spPr>
          <a:xfrm>
            <a:off x="3679462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bdélník: se zakulacenými rohy 30">
            <a:extLst>
              <a:ext uri="{FF2B5EF4-FFF2-40B4-BE49-F238E27FC236}">
                <a16:creationId xmlns:a16="http://schemas.microsoft.com/office/drawing/2014/main" id="{BC798C97-C007-4834-BDA9-BD5FF3BDDCBB}"/>
              </a:ext>
            </a:extLst>
          </p:cNvPr>
          <p:cNvSpPr/>
          <p:nvPr/>
        </p:nvSpPr>
        <p:spPr>
          <a:xfrm>
            <a:off x="4775761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bdélník: se zakulacenými rohy 32">
            <a:extLst>
              <a:ext uri="{FF2B5EF4-FFF2-40B4-BE49-F238E27FC236}">
                <a16:creationId xmlns:a16="http://schemas.microsoft.com/office/drawing/2014/main" id="{F6F0ADB5-A180-4971-882F-8F2991C3CC11}"/>
              </a:ext>
            </a:extLst>
          </p:cNvPr>
          <p:cNvSpPr/>
          <p:nvPr/>
        </p:nvSpPr>
        <p:spPr>
          <a:xfrm>
            <a:off x="390566" y="3944001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Šipka: nahoru 15">
            <a:extLst>
              <a:ext uri="{FF2B5EF4-FFF2-40B4-BE49-F238E27FC236}">
                <a16:creationId xmlns:a16="http://schemas.microsoft.com/office/drawing/2014/main" id="{7728FB33-9CD8-49A0-B98C-3112CF404E76}"/>
              </a:ext>
            </a:extLst>
          </p:cNvPr>
          <p:cNvSpPr/>
          <p:nvPr/>
        </p:nvSpPr>
        <p:spPr>
          <a:xfrm rot="16213506" flipV="1">
            <a:off x="420895" y="4511188"/>
            <a:ext cx="211459" cy="271686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Šipka: nahoru 16">
            <a:extLst>
              <a:ext uri="{FF2B5EF4-FFF2-40B4-BE49-F238E27FC236}">
                <a16:creationId xmlns:a16="http://schemas.microsoft.com/office/drawing/2014/main" id="{A829B9D9-164A-4D37-A5FB-41F6CA36FE0C}"/>
              </a:ext>
            </a:extLst>
          </p:cNvPr>
          <p:cNvSpPr/>
          <p:nvPr/>
        </p:nvSpPr>
        <p:spPr>
          <a:xfrm rot="16213506" flipV="1">
            <a:off x="424980" y="4234674"/>
            <a:ext cx="211459" cy="271686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5908FE7C-3779-46C8-8BC7-C06EB6146DA2}"/>
              </a:ext>
            </a:extLst>
          </p:cNvPr>
          <p:cNvSpPr/>
          <p:nvPr/>
        </p:nvSpPr>
        <p:spPr>
          <a:xfrm>
            <a:off x="917379" y="4044349"/>
            <a:ext cx="25495" cy="8923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0026496-CFFD-4170-BEDE-4007AE2881CD}"/>
              </a:ext>
            </a:extLst>
          </p:cNvPr>
          <p:cNvSpPr txBox="1"/>
          <p:nvPr/>
        </p:nvSpPr>
        <p:spPr>
          <a:xfrm>
            <a:off x="439095" y="5043089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Předmět</a:t>
            </a:r>
            <a:endParaRPr lang="de-DE" dirty="0"/>
          </a:p>
        </p:txBody>
      </p:sp>
      <p:sp>
        <p:nvSpPr>
          <p:cNvPr id="20" name="Rovnoramenný trojúhelník 19">
            <a:extLst>
              <a:ext uri="{FF2B5EF4-FFF2-40B4-BE49-F238E27FC236}">
                <a16:creationId xmlns:a16="http://schemas.microsoft.com/office/drawing/2014/main" id="{1F5C361A-0406-4051-A1DB-B5CB5F5A8CAC}"/>
              </a:ext>
            </a:extLst>
          </p:cNvPr>
          <p:cNvSpPr/>
          <p:nvPr/>
        </p:nvSpPr>
        <p:spPr>
          <a:xfrm rot="16200000" flipH="1">
            <a:off x="1301288" y="3948005"/>
            <a:ext cx="375314" cy="109213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0D8D72F4-7F2F-44C5-AB2B-1F36FA87C197}"/>
              </a:ext>
            </a:extLst>
          </p:cNvPr>
          <p:cNvSpPr/>
          <p:nvPr/>
        </p:nvSpPr>
        <p:spPr>
          <a:xfrm>
            <a:off x="2030854" y="4306418"/>
            <a:ext cx="3285242" cy="37531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Šipka: zahnutá nahoru 22">
            <a:extLst>
              <a:ext uri="{FF2B5EF4-FFF2-40B4-BE49-F238E27FC236}">
                <a16:creationId xmlns:a16="http://schemas.microsoft.com/office/drawing/2014/main" id="{A9E9FFCF-90F3-4F30-ADAA-EAFDCF243271}"/>
              </a:ext>
            </a:extLst>
          </p:cNvPr>
          <p:cNvSpPr/>
          <p:nvPr/>
        </p:nvSpPr>
        <p:spPr>
          <a:xfrm flipV="1">
            <a:off x="2932650" y="3560055"/>
            <a:ext cx="652211" cy="187118"/>
          </a:xfrm>
          <a:prstGeom prst="curvedUp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163C840E-9471-458A-A775-76F05A59E108}"/>
              </a:ext>
            </a:extLst>
          </p:cNvPr>
          <p:cNvSpPr txBox="1"/>
          <p:nvPr/>
        </p:nvSpPr>
        <p:spPr>
          <a:xfrm>
            <a:off x="2858763" y="4111789"/>
            <a:ext cx="157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Objektiv</a:t>
            </a:r>
            <a:r>
              <a:rPr lang="cs-CZ" i="1" baseline="-25000" dirty="0">
                <a:solidFill>
                  <a:srgbClr val="00A07A"/>
                </a:solidFill>
              </a:rPr>
              <a:t> </a:t>
            </a:r>
            <a:r>
              <a:rPr lang="cs-CZ" b="1" i="1" dirty="0">
                <a:solidFill>
                  <a:srgbClr val="00A07A"/>
                </a:solidFill>
              </a:rPr>
              <a:t>+</a:t>
            </a:r>
            <a:r>
              <a:rPr lang="cs-CZ" i="1" dirty="0">
                <a:solidFill>
                  <a:srgbClr val="00A07A"/>
                </a:solidFill>
              </a:rPr>
              <a:t> </a:t>
            </a:r>
            <a:r>
              <a:rPr lang="cs-CZ" i="1" dirty="0" err="1">
                <a:solidFill>
                  <a:srgbClr val="00A07A"/>
                </a:solidFill>
              </a:rPr>
              <a:t>f‘</a:t>
            </a:r>
            <a:r>
              <a:rPr lang="cs-CZ" i="1" baseline="-25000" dirty="0" err="1">
                <a:solidFill>
                  <a:srgbClr val="00A07A"/>
                </a:solidFill>
              </a:rPr>
              <a:t>Okulár</a:t>
            </a:r>
            <a:endParaRPr lang="cs-CZ" i="1" baseline="-25000" dirty="0">
              <a:solidFill>
                <a:srgbClr val="00A07A"/>
              </a:solidFill>
            </a:endParaRP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2EF2FC3A-1E03-4E9B-8DC5-399714B50094}"/>
              </a:ext>
            </a:extLst>
          </p:cNvPr>
          <p:cNvCxnSpPr>
            <a:cxnSpLocks/>
          </p:cNvCxnSpPr>
          <p:nvPr/>
        </p:nvCxnSpPr>
        <p:spPr>
          <a:xfrm flipV="1">
            <a:off x="2020905" y="4505264"/>
            <a:ext cx="3285242" cy="2700"/>
          </a:xfrm>
          <a:prstGeom prst="straightConnector1">
            <a:avLst/>
          </a:prstGeom>
          <a:ln w="28575">
            <a:solidFill>
              <a:srgbClr val="00A0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vá složená závorka 25">
            <a:extLst>
              <a:ext uri="{FF2B5EF4-FFF2-40B4-BE49-F238E27FC236}">
                <a16:creationId xmlns:a16="http://schemas.microsoft.com/office/drawing/2014/main" id="{E862A739-213D-46E2-85CA-8520BF691B48}"/>
              </a:ext>
            </a:extLst>
          </p:cNvPr>
          <p:cNvSpPr/>
          <p:nvPr/>
        </p:nvSpPr>
        <p:spPr>
          <a:xfrm rot="5400000" flipV="1">
            <a:off x="3600515" y="1801794"/>
            <a:ext cx="150422" cy="4113903"/>
          </a:xfrm>
          <a:prstGeom prst="leftBrace">
            <a:avLst>
              <a:gd name="adj1" fmla="val 53910"/>
              <a:gd name="adj2" fmla="val 50437"/>
            </a:avLst>
          </a:prstGeom>
          <a:ln w="28575">
            <a:solidFill>
              <a:srgbClr val="00A0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8BCE561B-CC84-4B1C-98E6-2788C88F1E00}"/>
              </a:ext>
            </a:extLst>
          </p:cNvPr>
          <p:cNvSpPr txBox="1"/>
          <p:nvPr/>
        </p:nvSpPr>
        <p:spPr>
          <a:xfrm flipH="1">
            <a:off x="3700954" y="3523219"/>
            <a:ext cx="1730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rgbClr val="00A07A"/>
                </a:solidFill>
              </a:rPr>
              <a:t>Keplerův dalekohled!</a:t>
            </a:r>
          </a:p>
        </p:txBody>
      </p:sp>
      <p:sp>
        <p:nvSpPr>
          <p:cNvPr id="39" name="Obdélník: se zakulacenými rohy 38">
            <a:extLst>
              <a:ext uri="{FF2B5EF4-FFF2-40B4-BE49-F238E27FC236}">
                <a16:creationId xmlns:a16="http://schemas.microsoft.com/office/drawing/2014/main" id="{D81556E6-B8CA-4A2D-AE74-EFF737450F54}"/>
              </a:ext>
            </a:extLst>
          </p:cNvPr>
          <p:cNvSpPr/>
          <p:nvPr/>
        </p:nvSpPr>
        <p:spPr>
          <a:xfrm>
            <a:off x="8064871" y="3947794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bdélník: se zakulacenými rohy 39">
            <a:extLst>
              <a:ext uri="{FF2B5EF4-FFF2-40B4-BE49-F238E27FC236}">
                <a16:creationId xmlns:a16="http://schemas.microsoft.com/office/drawing/2014/main" id="{7BAB42C5-5557-4751-AE9D-DFE41F5A9622}"/>
              </a:ext>
            </a:extLst>
          </p:cNvPr>
          <p:cNvSpPr/>
          <p:nvPr/>
        </p:nvSpPr>
        <p:spPr>
          <a:xfrm>
            <a:off x="5872274" y="3947794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bdélník: se zakulacenými rohy 40">
            <a:extLst>
              <a:ext uri="{FF2B5EF4-FFF2-40B4-BE49-F238E27FC236}">
                <a16:creationId xmlns:a16="http://schemas.microsoft.com/office/drawing/2014/main" id="{B905478D-B0E3-42EC-A2F8-90F265AF070E}"/>
              </a:ext>
            </a:extLst>
          </p:cNvPr>
          <p:cNvSpPr/>
          <p:nvPr/>
        </p:nvSpPr>
        <p:spPr>
          <a:xfrm>
            <a:off x="6968573" y="3947794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ál 41">
            <a:extLst>
              <a:ext uri="{FF2B5EF4-FFF2-40B4-BE49-F238E27FC236}">
                <a16:creationId xmlns:a16="http://schemas.microsoft.com/office/drawing/2014/main" id="{D3B9CFD2-40D6-4FA0-816A-80192AA3BF46}"/>
              </a:ext>
            </a:extLst>
          </p:cNvPr>
          <p:cNvSpPr/>
          <p:nvPr/>
        </p:nvSpPr>
        <p:spPr>
          <a:xfrm>
            <a:off x="8525902" y="4061796"/>
            <a:ext cx="253727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bdélník: se zakulacenými rohy 74">
            <a:extLst>
              <a:ext uri="{FF2B5EF4-FFF2-40B4-BE49-F238E27FC236}">
                <a16:creationId xmlns:a16="http://schemas.microsoft.com/office/drawing/2014/main" id="{499176AD-91C5-4342-8C18-AF05B388FFC2}"/>
              </a:ext>
            </a:extLst>
          </p:cNvPr>
          <p:cNvSpPr/>
          <p:nvPr/>
        </p:nvSpPr>
        <p:spPr>
          <a:xfrm>
            <a:off x="8067910" y="3948835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bdélník: se zakulacenými rohy 75">
            <a:extLst>
              <a:ext uri="{FF2B5EF4-FFF2-40B4-BE49-F238E27FC236}">
                <a16:creationId xmlns:a16="http://schemas.microsoft.com/office/drawing/2014/main" id="{4EF8DEBE-AD61-4A81-BCC9-88E2EAD4AA5D}"/>
              </a:ext>
            </a:extLst>
          </p:cNvPr>
          <p:cNvSpPr/>
          <p:nvPr/>
        </p:nvSpPr>
        <p:spPr>
          <a:xfrm>
            <a:off x="5875313" y="3948835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bdélník: se zakulacenými rohy 76">
            <a:extLst>
              <a:ext uri="{FF2B5EF4-FFF2-40B4-BE49-F238E27FC236}">
                <a16:creationId xmlns:a16="http://schemas.microsoft.com/office/drawing/2014/main" id="{65F3D26C-F22A-4896-B394-7AD93C16145A}"/>
              </a:ext>
            </a:extLst>
          </p:cNvPr>
          <p:cNvSpPr/>
          <p:nvPr/>
        </p:nvSpPr>
        <p:spPr>
          <a:xfrm>
            <a:off x="6971612" y="3948835"/>
            <a:ext cx="1096299" cy="1096298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ál 77">
            <a:extLst>
              <a:ext uri="{FF2B5EF4-FFF2-40B4-BE49-F238E27FC236}">
                <a16:creationId xmlns:a16="http://schemas.microsoft.com/office/drawing/2014/main" id="{96AF195D-A84F-430C-BADF-B2C3EBB1CC6D}"/>
              </a:ext>
            </a:extLst>
          </p:cNvPr>
          <p:cNvSpPr/>
          <p:nvPr/>
        </p:nvSpPr>
        <p:spPr>
          <a:xfrm>
            <a:off x="8528941" y="4062836"/>
            <a:ext cx="253727" cy="8923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ovnoramenný trojúhelník 79">
            <a:extLst>
              <a:ext uri="{FF2B5EF4-FFF2-40B4-BE49-F238E27FC236}">
                <a16:creationId xmlns:a16="http://schemas.microsoft.com/office/drawing/2014/main" id="{5A7EC373-90CF-401C-BCDE-36870D46F6BF}"/>
              </a:ext>
            </a:extLst>
          </p:cNvPr>
          <p:cNvSpPr/>
          <p:nvPr/>
        </p:nvSpPr>
        <p:spPr>
          <a:xfrm rot="5400000">
            <a:off x="6241356" y="3382602"/>
            <a:ext cx="375314" cy="2225833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bdélník 44">
            <a:extLst>
              <a:ext uri="{FF2B5EF4-FFF2-40B4-BE49-F238E27FC236}">
                <a16:creationId xmlns:a16="http://schemas.microsoft.com/office/drawing/2014/main" id="{AD19C530-6D68-4E2A-8A4A-CD4EC2DFD763}"/>
              </a:ext>
            </a:extLst>
          </p:cNvPr>
          <p:cNvSpPr/>
          <p:nvPr/>
        </p:nvSpPr>
        <p:spPr>
          <a:xfrm>
            <a:off x="8646654" y="4306821"/>
            <a:ext cx="621886" cy="37531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ovnoramenný trojúhelník 42">
            <a:extLst>
              <a:ext uri="{FF2B5EF4-FFF2-40B4-BE49-F238E27FC236}">
                <a16:creationId xmlns:a16="http://schemas.microsoft.com/office/drawing/2014/main" id="{F2015D8D-9EEE-4F83-B94B-5C0E548A4833}"/>
              </a:ext>
            </a:extLst>
          </p:cNvPr>
          <p:cNvSpPr/>
          <p:nvPr/>
        </p:nvSpPr>
        <p:spPr>
          <a:xfrm rot="16200000" flipH="1">
            <a:off x="7915182" y="3948408"/>
            <a:ext cx="375314" cy="109213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682B2536-35B3-49E2-9B4A-CD380AA89D10}"/>
              </a:ext>
            </a:extLst>
          </p:cNvPr>
          <p:cNvGrpSpPr/>
          <p:nvPr/>
        </p:nvGrpSpPr>
        <p:grpSpPr>
          <a:xfrm>
            <a:off x="9240660" y="4074746"/>
            <a:ext cx="509906" cy="768539"/>
            <a:chOff x="8881807" y="1767048"/>
            <a:chExt cx="720000" cy="1085196"/>
          </a:xfrm>
        </p:grpSpPr>
        <p:sp>
          <p:nvSpPr>
            <p:cNvPr id="47" name="Částečný kruh 46">
              <a:extLst>
                <a:ext uri="{FF2B5EF4-FFF2-40B4-BE49-F238E27FC236}">
                  <a16:creationId xmlns:a16="http://schemas.microsoft.com/office/drawing/2014/main" id="{E3BAE388-D4D3-463F-AE72-2C14F4A0AC8C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8" name="Ovál 47">
              <a:extLst>
                <a:ext uri="{FF2B5EF4-FFF2-40B4-BE49-F238E27FC236}">
                  <a16:creationId xmlns:a16="http://schemas.microsoft.com/office/drawing/2014/main" id="{2358046C-E9DE-4E4C-AE93-1E3EBA3867C3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ál 48">
              <a:extLst>
                <a:ext uri="{FF2B5EF4-FFF2-40B4-BE49-F238E27FC236}">
                  <a16:creationId xmlns:a16="http://schemas.microsoft.com/office/drawing/2014/main" id="{E6E2C25B-D8D2-4478-93B4-84659FE3BEE1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blouk 49">
              <a:extLst>
                <a:ext uri="{FF2B5EF4-FFF2-40B4-BE49-F238E27FC236}">
                  <a16:creationId xmlns:a16="http://schemas.microsoft.com/office/drawing/2014/main" id="{B6D00A4A-65EA-4354-8238-0067A005FF1E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blouk 50">
              <a:extLst>
                <a:ext uri="{FF2B5EF4-FFF2-40B4-BE49-F238E27FC236}">
                  <a16:creationId xmlns:a16="http://schemas.microsoft.com/office/drawing/2014/main" id="{0C32ECE8-145D-4681-9057-2980206BD21F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278C54BB-40F7-4D91-8CF6-478313EAB2E9}"/>
              </a:ext>
            </a:extLst>
          </p:cNvPr>
          <p:cNvSpPr txBox="1"/>
          <p:nvPr/>
        </p:nvSpPr>
        <p:spPr>
          <a:xfrm>
            <a:off x="8250570" y="5043089"/>
            <a:ext cx="80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Okulár</a:t>
            </a:r>
          </a:p>
        </p:txBody>
      </p:sp>
      <p:cxnSp>
        <p:nvCxnSpPr>
          <p:cNvPr id="114" name="Přímá spojnice 113">
            <a:extLst>
              <a:ext uri="{FF2B5EF4-FFF2-40B4-BE49-F238E27FC236}">
                <a16:creationId xmlns:a16="http://schemas.microsoft.com/office/drawing/2014/main" id="{FD24734A-E0A0-45FC-8CFC-EE8624410038}"/>
              </a:ext>
            </a:extLst>
          </p:cNvPr>
          <p:cNvCxnSpPr/>
          <p:nvPr/>
        </p:nvCxnSpPr>
        <p:spPr>
          <a:xfrm>
            <a:off x="7487914" y="4057037"/>
            <a:ext cx="0" cy="842509"/>
          </a:xfrm>
          <a:prstGeom prst="line">
            <a:avLst/>
          </a:prstGeom>
          <a:ln w="28575">
            <a:solidFill>
              <a:srgbClr val="00A0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ál 57">
            <a:extLst>
              <a:ext uri="{FF2B5EF4-FFF2-40B4-BE49-F238E27FC236}">
                <a16:creationId xmlns:a16="http://schemas.microsoft.com/office/drawing/2014/main" id="{EB350713-6B0D-4C07-9E0F-E8E1929A6C2B}"/>
              </a:ext>
            </a:extLst>
          </p:cNvPr>
          <p:cNvSpPr/>
          <p:nvPr/>
        </p:nvSpPr>
        <p:spPr>
          <a:xfrm>
            <a:off x="2423334" y="1745559"/>
            <a:ext cx="358269" cy="12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C7CCBB7F-73AF-4457-AD1D-0D8047354C14}"/>
              </a:ext>
            </a:extLst>
          </p:cNvPr>
          <p:cNvSpPr txBox="1"/>
          <p:nvPr/>
        </p:nvSpPr>
        <p:spPr>
          <a:xfrm>
            <a:off x="2122179" y="3149993"/>
            <a:ext cx="96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Objektiv</a:t>
            </a:r>
          </a:p>
        </p:txBody>
      </p:sp>
      <p:sp>
        <p:nvSpPr>
          <p:cNvPr id="60" name="Obdélník: se zakulacenými rohy 59">
            <a:extLst>
              <a:ext uri="{FF2B5EF4-FFF2-40B4-BE49-F238E27FC236}">
                <a16:creationId xmlns:a16="http://schemas.microsoft.com/office/drawing/2014/main" id="{308AECC1-00D2-4D96-8D88-8375858CF93C}"/>
              </a:ext>
            </a:extLst>
          </p:cNvPr>
          <p:cNvSpPr/>
          <p:nvPr/>
        </p:nvSpPr>
        <p:spPr>
          <a:xfrm>
            <a:off x="1823022" y="1603864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bdélník: se zakulacenými rohy 60">
            <a:extLst>
              <a:ext uri="{FF2B5EF4-FFF2-40B4-BE49-F238E27FC236}">
                <a16:creationId xmlns:a16="http://schemas.microsoft.com/office/drawing/2014/main" id="{A8300989-3798-4095-9275-E9C7F013DCBE}"/>
              </a:ext>
            </a:extLst>
          </p:cNvPr>
          <p:cNvSpPr/>
          <p:nvPr/>
        </p:nvSpPr>
        <p:spPr>
          <a:xfrm>
            <a:off x="275022" y="1603864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Šipka: nahoru 61">
            <a:extLst>
              <a:ext uri="{FF2B5EF4-FFF2-40B4-BE49-F238E27FC236}">
                <a16:creationId xmlns:a16="http://schemas.microsoft.com/office/drawing/2014/main" id="{2A67EE45-2ACA-4A1B-9CD7-DE366F41237A}"/>
              </a:ext>
            </a:extLst>
          </p:cNvPr>
          <p:cNvSpPr/>
          <p:nvPr/>
        </p:nvSpPr>
        <p:spPr>
          <a:xfrm rot="16213506" flipV="1">
            <a:off x="325888" y="2382573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Šipka: nahoru 62">
            <a:extLst>
              <a:ext uri="{FF2B5EF4-FFF2-40B4-BE49-F238E27FC236}">
                <a16:creationId xmlns:a16="http://schemas.microsoft.com/office/drawing/2014/main" id="{50CE8774-C78C-497A-90C7-D1E10DFCF5D3}"/>
              </a:ext>
            </a:extLst>
          </p:cNvPr>
          <p:cNvSpPr/>
          <p:nvPr/>
        </p:nvSpPr>
        <p:spPr>
          <a:xfrm rot="16213506" flipV="1">
            <a:off x="331657" y="1992129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bdélník: se zakulacenými rohy 63">
            <a:extLst>
              <a:ext uri="{FF2B5EF4-FFF2-40B4-BE49-F238E27FC236}">
                <a16:creationId xmlns:a16="http://schemas.microsoft.com/office/drawing/2014/main" id="{4E63516C-7D07-4440-B71C-9E46822B7DC4}"/>
              </a:ext>
            </a:extLst>
          </p:cNvPr>
          <p:cNvSpPr/>
          <p:nvPr/>
        </p:nvSpPr>
        <p:spPr>
          <a:xfrm>
            <a:off x="1018895" y="1745559"/>
            <a:ext cx="36000" cy="126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6B57E176-D463-4A10-8F97-F37B697D3A13}"/>
              </a:ext>
            </a:extLst>
          </p:cNvPr>
          <p:cNvSpPr txBox="1"/>
          <p:nvPr/>
        </p:nvSpPr>
        <p:spPr>
          <a:xfrm>
            <a:off x="537221" y="3149993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Předmět</a:t>
            </a:r>
            <a:endParaRPr lang="de-DE" dirty="0"/>
          </a:p>
        </p:txBody>
      </p:sp>
      <p:sp>
        <p:nvSpPr>
          <p:cNvPr id="66" name="Rovnoramenný trojúhelník 65">
            <a:extLst>
              <a:ext uri="{FF2B5EF4-FFF2-40B4-BE49-F238E27FC236}">
                <a16:creationId xmlns:a16="http://schemas.microsoft.com/office/drawing/2014/main" id="{7256E790-683B-46AC-9960-0D7347DEC1D9}"/>
              </a:ext>
            </a:extLst>
          </p:cNvPr>
          <p:cNvSpPr/>
          <p:nvPr/>
        </p:nvSpPr>
        <p:spPr>
          <a:xfrm rot="16200000" flipH="1">
            <a:off x="1560983" y="1609519"/>
            <a:ext cx="529952" cy="1542127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ál 66">
            <a:extLst>
              <a:ext uri="{FF2B5EF4-FFF2-40B4-BE49-F238E27FC236}">
                <a16:creationId xmlns:a16="http://schemas.microsoft.com/office/drawing/2014/main" id="{083D5836-C93F-4C55-B9DB-D589794D4DAE}"/>
              </a:ext>
            </a:extLst>
          </p:cNvPr>
          <p:cNvSpPr/>
          <p:nvPr/>
        </p:nvSpPr>
        <p:spPr>
          <a:xfrm>
            <a:off x="4033603" y="1745559"/>
            <a:ext cx="172677" cy="12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ovéPole 67">
            <a:extLst>
              <a:ext uri="{FF2B5EF4-FFF2-40B4-BE49-F238E27FC236}">
                <a16:creationId xmlns:a16="http://schemas.microsoft.com/office/drawing/2014/main" id="{A20516E1-4A54-4A48-B2FC-18774C8718D0}"/>
              </a:ext>
            </a:extLst>
          </p:cNvPr>
          <p:cNvSpPr txBox="1"/>
          <p:nvPr/>
        </p:nvSpPr>
        <p:spPr>
          <a:xfrm>
            <a:off x="3300955" y="3149993"/>
            <a:ext cx="164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Tubusová čočka</a:t>
            </a:r>
          </a:p>
        </p:txBody>
      </p:sp>
      <p:sp>
        <p:nvSpPr>
          <p:cNvPr id="69" name="Obdélník: se zakulacenými rohy 68">
            <a:extLst>
              <a:ext uri="{FF2B5EF4-FFF2-40B4-BE49-F238E27FC236}">
                <a16:creationId xmlns:a16="http://schemas.microsoft.com/office/drawing/2014/main" id="{124868E8-6142-46FC-A63B-F5271886CB90}"/>
              </a:ext>
            </a:extLst>
          </p:cNvPr>
          <p:cNvSpPr/>
          <p:nvPr/>
        </p:nvSpPr>
        <p:spPr>
          <a:xfrm>
            <a:off x="3371023" y="1603864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bdélník: se zakulacenými rohy 87">
            <a:extLst>
              <a:ext uri="{FF2B5EF4-FFF2-40B4-BE49-F238E27FC236}">
                <a16:creationId xmlns:a16="http://schemas.microsoft.com/office/drawing/2014/main" id="{D3D33F00-1BA2-4F2C-8092-730B67A2A251}"/>
              </a:ext>
            </a:extLst>
          </p:cNvPr>
          <p:cNvSpPr/>
          <p:nvPr/>
        </p:nvSpPr>
        <p:spPr>
          <a:xfrm>
            <a:off x="8016679" y="1598690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bdélník: se zakulacenými rohy 88">
            <a:extLst>
              <a:ext uri="{FF2B5EF4-FFF2-40B4-BE49-F238E27FC236}">
                <a16:creationId xmlns:a16="http://schemas.microsoft.com/office/drawing/2014/main" id="{09591047-336A-4EC3-B1D8-A78A5DBAFF00}"/>
              </a:ext>
            </a:extLst>
          </p:cNvPr>
          <p:cNvSpPr/>
          <p:nvPr/>
        </p:nvSpPr>
        <p:spPr>
          <a:xfrm>
            <a:off x="4920679" y="1598690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bdélník: se zakulacenými rohy 89">
            <a:extLst>
              <a:ext uri="{FF2B5EF4-FFF2-40B4-BE49-F238E27FC236}">
                <a16:creationId xmlns:a16="http://schemas.microsoft.com/office/drawing/2014/main" id="{1EE69855-C124-42FC-A22B-C37C24F9D60A}"/>
              </a:ext>
            </a:extLst>
          </p:cNvPr>
          <p:cNvSpPr/>
          <p:nvPr/>
        </p:nvSpPr>
        <p:spPr>
          <a:xfrm>
            <a:off x="6468679" y="1598690"/>
            <a:ext cx="1548000" cy="1548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ál 90">
            <a:extLst>
              <a:ext uri="{FF2B5EF4-FFF2-40B4-BE49-F238E27FC236}">
                <a16:creationId xmlns:a16="http://schemas.microsoft.com/office/drawing/2014/main" id="{92B80013-D8C0-4D9B-9940-E5EC046ABD89}"/>
              </a:ext>
            </a:extLst>
          </p:cNvPr>
          <p:cNvSpPr/>
          <p:nvPr/>
        </p:nvSpPr>
        <p:spPr>
          <a:xfrm>
            <a:off x="8667665" y="1759663"/>
            <a:ext cx="358269" cy="1260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ovnoramenný trojúhelník 91">
            <a:extLst>
              <a:ext uri="{FF2B5EF4-FFF2-40B4-BE49-F238E27FC236}">
                <a16:creationId xmlns:a16="http://schemas.microsoft.com/office/drawing/2014/main" id="{82EC6F99-9B57-4077-B1D4-68CFD3E43F9E}"/>
              </a:ext>
            </a:extLst>
          </p:cNvPr>
          <p:cNvSpPr/>
          <p:nvPr/>
        </p:nvSpPr>
        <p:spPr>
          <a:xfrm rot="16200000" flipH="1">
            <a:off x="7801363" y="1612692"/>
            <a:ext cx="529952" cy="1542127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ovnoramenný trojúhelník 92">
            <a:extLst>
              <a:ext uri="{FF2B5EF4-FFF2-40B4-BE49-F238E27FC236}">
                <a16:creationId xmlns:a16="http://schemas.microsoft.com/office/drawing/2014/main" id="{7D2F87EE-6F26-43CC-98C8-931E83330C2C}"/>
              </a:ext>
            </a:extLst>
          </p:cNvPr>
          <p:cNvSpPr/>
          <p:nvPr/>
        </p:nvSpPr>
        <p:spPr>
          <a:xfrm rot="5400000">
            <a:off x="5436712" y="799028"/>
            <a:ext cx="529952" cy="3160262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DB98B044-C5EA-4A61-A427-00C4C73CB1EE}"/>
              </a:ext>
            </a:extLst>
          </p:cNvPr>
          <p:cNvSpPr txBox="1"/>
          <p:nvPr/>
        </p:nvSpPr>
        <p:spPr>
          <a:xfrm>
            <a:off x="8457508" y="3149993"/>
            <a:ext cx="80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Okulár</a:t>
            </a:r>
          </a:p>
        </p:txBody>
      </p:sp>
      <p:sp>
        <p:nvSpPr>
          <p:cNvPr id="101" name="Obdélník 100">
            <a:extLst>
              <a:ext uri="{FF2B5EF4-FFF2-40B4-BE49-F238E27FC236}">
                <a16:creationId xmlns:a16="http://schemas.microsoft.com/office/drawing/2014/main" id="{44C26065-FF03-462A-BA26-C6B28FEBFDED}"/>
              </a:ext>
            </a:extLst>
          </p:cNvPr>
          <p:cNvSpPr/>
          <p:nvPr/>
        </p:nvSpPr>
        <p:spPr>
          <a:xfrm>
            <a:off x="8841966" y="2120752"/>
            <a:ext cx="505506" cy="52995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4" name="Skupina 93">
            <a:extLst>
              <a:ext uri="{FF2B5EF4-FFF2-40B4-BE49-F238E27FC236}">
                <a16:creationId xmlns:a16="http://schemas.microsoft.com/office/drawing/2014/main" id="{503AA9B4-06F0-4C84-9DEB-69206E468A5F}"/>
              </a:ext>
            </a:extLst>
          </p:cNvPr>
          <p:cNvGrpSpPr/>
          <p:nvPr/>
        </p:nvGrpSpPr>
        <p:grpSpPr>
          <a:xfrm>
            <a:off x="9310465" y="1830092"/>
            <a:ext cx="720000" cy="1085196"/>
            <a:chOff x="8881807" y="1767048"/>
            <a:chExt cx="720000" cy="1085196"/>
          </a:xfrm>
        </p:grpSpPr>
        <p:sp>
          <p:nvSpPr>
            <p:cNvPr id="95" name="Částečný kruh 94">
              <a:extLst>
                <a:ext uri="{FF2B5EF4-FFF2-40B4-BE49-F238E27FC236}">
                  <a16:creationId xmlns:a16="http://schemas.microsoft.com/office/drawing/2014/main" id="{B171B8AC-5262-4F45-A414-FFDD06F1B64C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6" name="Ovál 95">
              <a:extLst>
                <a:ext uri="{FF2B5EF4-FFF2-40B4-BE49-F238E27FC236}">
                  <a16:creationId xmlns:a16="http://schemas.microsoft.com/office/drawing/2014/main" id="{139DEAC2-D1AA-46D4-9EF9-4C27B940D1A2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Ovál 96">
              <a:extLst>
                <a:ext uri="{FF2B5EF4-FFF2-40B4-BE49-F238E27FC236}">
                  <a16:creationId xmlns:a16="http://schemas.microsoft.com/office/drawing/2014/main" id="{ED0632F7-3BE5-4233-807B-F453584768C1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Oblouk 97">
              <a:extLst>
                <a:ext uri="{FF2B5EF4-FFF2-40B4-BE49-F238E27FC236}">
                  <a16:creationId xmlns:a16="http://schemas.microsoft.com/office/drawing/2014/main" id="{60E463B5-495C-41C7-97C2-508A0092F02F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Oblouk 98">
              <a:extLst>
                <a:ext uri="{FF2B5EF4-FFF2-40B4-BE49-F238E27FC236}">
                  <a16:creationId xmlns:a16="http://schemas.microsoft.com/office/drawing/2014/main" id="{A2CBF42D-4FB4-4BC7-8C38-2757FA5D9605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Obdélník 101">
            <a:extLst>
              <a:ext uri="{FF2B5EF4-FFF2-40B4-BE49-F238E27FC236}">
                <a16:creationId xmlns:a16="http://schemas.microsoft.com/office/drawing/2014/main" id="{04E67130-0C7E-468B-8731-A5B7A6C918C8}"/>
              </a:ext>
            </a:extLst>
          </p:cNvPr>
          <p:cNvSpPr/>
          <p:nvPr/>
        </p:nvSpPr>
        <p:spPr>
          <a:xfrm>
            <a:off x="2597430" y="2115605"/>
            <a:ext cx="1516289" cy="52995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3" name="Přímá spojnice 112">
            <a:extLst>
              <a:ext uri="{FF2B5EF4-FFF2-40B4-BE49-F238E27FC236}">
                <a16:creationId xmlns:a16="http://schemas.microsoft.com/office/drawing/2014/main" id="{ABF84C7C-F0E6-4374-8380-27B71BE86E80}"/>
              </a:ext>
            </a:extLst>
          </p:cNvPr>
          <p:cNvCxnSpPr/>
          <p:nvPr/>
        </p:nvCxnSpPr>
        <p:spPr>
          <a:xfrm>
            <a:off x="7295275" y="1935413"/>
            <a:ext cx="0" cy="842509"/>
          </a:xfrm>
          <a:prstGeom prst="line">
            <a:avLst/>
          </a:prstGeom>
          <a:ln w="28575">
            <a:solidFill>
              <a:srgbClr val="00A07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ovéPole 114">
            <a:extLst>
              <a:ext uri="{FF2B5EF4-FFF2-40B4-BE49-F238E27FC236}">
                <a16:creationId xmlns:a16="http://schemas.microsoft.com/office/drawing/2014/main" id="{6BAC4F15-A86E-4A22-B0A5-AEF5266B121D}"/>
              </a:ext>
            </a:extLst>
          </p:cNvPr>
          <p:cNvSpPr txBox="1"/>
          <p:nvPr/>
        </p:nvSpPr>
        <p:spPr>
          <a:xfrm>
            <a:off x="6459663" y="1606201"/>
            <a:ext cx="156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rgbClr val="00A07A"/>
                </a:solidFill>
              </a:rPr>
              <a:t>Primární obraz</a:t>
            </a:r>
          </a:p>
        </p:txBody>
      </p:sp>
      <p:grpSp>
        <p:nvGrpSpPr>
          <p:cNvPr id="116" name="Skupina 115">
            <a:extLst>
              <a:ext uri="{FF2B5EF4-FFF2-40B4-BE49-F238E27FC236}">
                <a16:creationId xmlns:a16="http://schemas.microsoft.com/office/drawing/2014/main" id="{A8ED9713-EDA4-4F22-8855-40A166DB71CB}"/>
              </a:ext>
            </a:extLst>
          </p:cNvPr>
          <p:cNvGrpSpPr/>
          <p:nvPr/>
        </p:nvGrpSpPr>
        <p:grpSpPr>
          <a:xfrm>
            <a:off x="5448033" y="5480032"/>
            <a:ext cx="3342646" cy="974301"/>
            <a:chOff x="268731" y="3009706"/>
            <a:chExt cx="3342646" cy="974301"/>
          </a:xfrm>
        </p:grpSpPr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D93E717F-EEAC-4961-976A-337C97A20148}"/>
                </a:ext>
              </a:extLst>
            </p:cNvPr>
            <p:cNvSpPr txBox="1"/>
            <p:nvPr/>
          </p:nvSpPr>
          <p:spPr>
            <a:xfrm flipH="1">
              <a:off x="1076933" y="3009706"/>
              <a:ext cx="1726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Celkové zvětšení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166B8D5E-6659-4354-A12F-081F772095BC}"/>
                    </a:ext>
                  </a:extLst>
                </p:cNvPr>
                <p:cNvSpPr txBox="1"/>
                <p:nvPr/>
              </p:nvSpPr>
              <p:spPr>
                <a:xfrm>
                  <a:off x="268731" y="3364414"/>
                  <a:ext cx="3342646" cy="619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𝑇𝑢𝑏𝑢𝑠𝑜𝑣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á č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č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𝑘𝑎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𝑂𝑏𝑗𝑒𝑘𝑡𝑖𝑣</m:t>
                                </m:r>
                              </m:sub>
                            </m:sSub>
                          </m:den>
                        </m:f>
                        <m:r>
                          <a:rPr lang="cs-CZ" b="0" i="0" smtClean="0">
                            <a:latin typeface="Cambria Math" panose="02040503050406030204" pitchFamily="18" charset="0"/>
                          </a:rPr>
                          <m:t>× 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250 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𝑚𝑚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𝑂𝑘𝑢𝑙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18" name="TextovéPole 117">
                  <a:extLst>
                    <a:ext uri="{FF2B5EF4-FFF2-40B4-BE49-F238E27FC236}">
                      <a16:creationId xmlns:a16="http://schemas.microsoft.com/office/drawing/2014/main" id="{166B8D5E-6659-4354-A12F-081F77209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31" y="3364414"/>
                  <a:ext cx="3342646" cy="6195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TextovéPole 84">
            <a:extLst>
              <a:ext uri="{FF2B5EF4-FFF2-40B4-BE49-F238E27FC236}">
                <a16:creationId xmlns:a16="http://schemas.microsoft.com/office/drawing/2014/main" id="{D606EA59-BA4C-4A48-B027-311D437B9E83}"/>
              </a:ext>
            </a:extLst>
          </p:cNvPr>
          <p:cNvSpPr txBox="1"/>
          <p:nvPr/>
        </p:nvSpPr>
        <p:spPr>
          <a:xfrm>
            <a:off x="8345707" y="161368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86" name="TextovéPole 85">
            <a:extLst>
              <a:ext uri="{FF2B5EF4-FFF2-40B4-BE49-F238E27FC236}">
                <a16:creationId xmlns:a16="http://schemas.microsoft.com/office/drawing/2014/main" id="{E5DFEB1A-336B-4028-B6CC-C620BCBE7E21}"/>
              </a:ext>
            </a:extLst>
          </p:cNvPr>
          <p:cNvSpPr txBox="1"/>
          <p:nvPr/>
        </p:nvSpPr>
        <p:spPr>
          <a:xfrm>
            <a:off x="2105515" y="161510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87" name="TextovéPole 86">
            <a:extLst>
              <a:ext uri="{FF2B5EF4-FFF2-40B4-BE49-F238E27FC236}">
                <a16:creationId xmlns:a16="http://schemas.microsoft.com/office/drawing/2014/main" id="{1B395462-E485-452B-B4CF-E369226684D1}"/>
              </a:ext>
            </a:extLst>
          </p:cNvPr>
          <p:cNvSpPr txBox="1"/>
          <p:nvPr/>
        </p:nvSpPr>
        <p:spPr>
          <a:xfrm>
            <a:off x="1544334" y="398816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103" name="TextovéPole 102">
            <a:extLst>
              <a:ext uri="{FF2B5EF4-FFF2-40B4-BE49-F238E27FC236}">
                <a16:creationId xmlns:a16="http://schemas.microsoft.com/office/drawing/2014/main" id="{F87887D2-F6F7-4D00-B273-0F49D5CFD920}"/>
              </a:ext>
            </a:extLst>
          </p:cNvPr>
          <p:cNvSpPr txBox="1"/>
          <p:nvPr/>
        </p:nvSpPr>
        <p:spPr>
          <a:xfrm>
            <a:off x="8122340" y="396662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(40 mm)</a:t>
            </a:r>
          </a:p>
        </p:txBody>
      </p:sp>
      <p:sp>
        <p:nvSpPr>
          <p:cNvPr id="104" name="TextovéPole 103">
            <a:extLst>
              <a:ext uri="{FF2B5EF4-FFF2-40B4-BE49-F238E27FC236}">
                <a16:creationId xmlns:a16="http://schemas.microsoft.com/office/drawing/2014/main" id="{3FEC7D1B-6851-4FD0-9F47-0136EAA3601F}"/>
              </a:ext>
            </a:extLst>
          </p:cNvPr>
          <p:cNvSpPr txBox="1"/>
          <p:nvPr/>
        </p:nvSpPr>
        <p:spPr>
          <a:xfrm>
            <a:off x="4782053" y="398232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  <p:sp>
        <p:nvSpPr>
          <p:cNvPr id="105" name="TextovéPole 104">
            <a:extLst>
              <a:ext uri="{FF2B5EF4-FFF2-40B4-BE49-F238E27FC236}">
                <a16:creationId xmlns:a16="http://schemas.microsoft.com/office/drawing/2014/main" id="{70A2DC55-414E-460C-B2F0-84F4C7A3FB7C}"/>
              </a:ext>
            </a:extLst>
          </p:cNvPr>
          <p:cNvSpPr txBox="1"/>
          <p:nvPr/>
        </p:nvSpPr>
        <p:spPr>
          <a:xfrm>
            <a:off x="3608199" y="161280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(100 mm)</a:t>
            </a:r>
          </a:p>
        </p:txBody>
      </p:sp>
    </p:spTree>
    <p:extLst>
      <p:ext uri="{BB962C8B-B14F-4D97-AF65-F5344CB8AC3E}">
        <p14:creationId xmlns:p14="http://schemas.microsoft.com/office/powerpoint/2010/main" val="272594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65579376-267F-4CA9-B694-184013F3BF9B}"/>
              </a:ext>
            </a:extLst>
          </p:cNvPr>
          <p:cNvSpPr/>
          <p:nvPr/>
        </p:nvSpPr>
        <p:spPr>
          <a:xfrm>
            <a:off x="1355012" y="28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F61742B1-A459-412A-8875-EF6C62935972}"/>
              </a:ext>
            </a:extLst>
          </p:cNvPr>
          <p:cNvSpPr/>
          <p:nvPr/>
        </p:nvSpPr>
        <p:spPr>
          <a:xfrm>
            <a:off x="3155012" y="28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9047762F-9590-4174-BD87-0ECD6DE57DBF}"/>
              </a:ext>
            </a:extLst>
          </p:cNvPr>
          <p:cNvSpPr/>
          <p:nvPr/>
        </p:nvSpPr>
        <p:spPr>
          <a:xfrm>
            <a:off x="4955012" y="28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A62A34C2-9A72-4E39-AE5B-303AFDD03CD1}"/>
              </a:ext>
            </a:extLst>
          </p:cNvPr>
          <p:cNvSpPr/>
          <p:nvPr/>
        </p:nvSpPr>
        <p:spPr>
          <a:xfrm>
            <a:off x="1355012" y="46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5023E189-5838-463F-A63A-0B014B4A7B07}"/>
              </a:ext>
            </a:extLst>
          </p:cNvPr>
          <p:cNvSpPr/>
          <p:nvPr/>
        </p:nvSpPr>
        <p:spPr>
          <a:xfrm>
            <a:off x="3155012" y="46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F7ACC467-9DC7-4E45-BD4A-296453AFF11A}"/>
              </a:ext>
            </a:extLst>
          </p:cNvPr>
          <p:cNvSpPr/>
          <p:nvPr/>
        </p:nvSpPr>
        <p:spPr>
          <a:xfrm>
            <a:off x="4955012" y="462953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5E92A920-2DA9-41EF-B92D-B493299C89BE}"/>
              </a:ext>
            </a:extLst>
          </p:cNvPr>
          <p:cNvGrpSpPr/>
          <p:nvPr/>
        </p:nvGrpSpPr>
        <p:grpSpPr>
          <a:xfrm>
            <a:off x="2164067" y="4553467"/>
            <a:ext cx="116566" cy="2037940"/>
            <a:chOff x="2162055" y="4388639"/>
            <a:chExt cx="116566" cy="2037940"/>
          </a:xfrm>
        </p:grpSpPr>
        <p:sp>
          <p:nvSpPr>
            <p:cNvPr id="12" name="Obdélník: se zakulacenými rohy 11">
              <a:extLst>
                <a:ext uri="{FF2B5EF4-FFF2-40B4-BE49-F238E27FC236}">
                  <a16:creationId xmlns:a16="http://schemas.microsoft.com/office/drawing/2014/main" id="{EFDA177D-BB8F-4B1B-A710-666AD7DB3AFE}"/>
                </a:ext>
              </a:extLst>
            </p:cNvPr>
            <p:cNvSpPr/>
            <p:nvPr/>
          </p:nvSpPr>
          <p:spPr>
            <a:xfrm rot="2808999">
              <a:off x="1188320" y="5362374"/>
              <a:ext cx="203794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bdélník: se zakulacenými rohy 12">
              <a:extLst>
                <a:ext uri="{FF2B5EF4-FFF2-40B4-BE49-F238E27FC236}">
                  <a16:creationId xmlns:a16="http://schemas.microsoft.com/office/drawing/2014/main" id="{C968132E-4D32-4DFF-AE1E-E1F6DD5250E6}"/>
                </a:ext>
              </a:extLst>
            </p:cNvPr>
            <p:cNvSpPr/>
            <p:nvPr/>
          </p:nvSpPr>
          <p:spPr>
            <a:xfrm rot="2808999">
              <a:off x="1713000" y="5339087"/>
              <a:ext cx="1080000" cy="512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962F510-3557-485F-AAFC-0424DD7D559D}"/>
              </a:ext>
            </a:extLst>
          </p:cNvPr>
          <p:cNvGrpSpPr/>
          <p:nvPr/>
        </p:nvGrpSpPr>
        <p:grpSpPr>
          <a:xfrm flipH="1">
            <a:off x="5855012" y="4510566"/>
            <a:ext cx="116566" cy="2037940"/>
            <a:chOff x="2162055" y="4388639"/>
            <a:chExt cx="116566" cy="2037940"/>
          </a:xfrm>
        </p:grpSpPr>
        <p:sp>
          <p:nvSpPr>
            <p:cNvPr id="16" name="Obdélník: se zakulacenými rohy 15">
              <a:extLst>
                <a:ext uri="{FF2B5EF4-FFF2-40B4-BE49-F238E27FC236}">
                  <a16:creationId xmlns:a16="http://schemas.microsoft.com/office/drawing/2014/main" id="{E13EC604-5DCD-46A0-9430-998E5412F9FF}"/>
                </a:ext>
              </a:extLst>
            </p:cNvPr>
            <p:cNvSpPr/>
            <p:nvPr/>
          </p:nvSpPr>
          <p:spPr>
            <a:xfrm rot="2808999">
              <a:off x="1188320" y="5362374"/>
              <a:ext cx="203794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Obdélník: se zakulacenými rohy 16">
              <a:extLst>
                <a:ext uri="{FF2B5EF4-FFF2-40B4-BE49-F238E27FC236}">
                  <a16:creationId xmlns:a16="http://schemas.microsoft.com/office/drawing/2014/main" id="{E65247DC-E5AE-423D-AFB1-CD0268429242}"/>
                </a:ext>
              </a:extLst>
            </p:cNvPr>
            <p:cNvSpPr/>
            <p:nvPr/>
          </p:nvSpPr>
          <p:spPr>
            <a:xfrm rot="2808999">
              <a:off x="1713000" y="5339087"/>
              <a:ext cx="1080000" cy="512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Obdélník 17">
            <a:extLst>
              <a:ext uri="{FF2B5EF4-FFF2-40B4-BE49-F238E27FC236}">
                <a16:creationId xmlns:a16="http://schemas.microsoft.com/office/drawing/2014/main" id="{842D31A9-7037-4CF1-856B-2BC77EF6CD09}"/>
              </a:ext>
            </a:extLst>
          </p:cNvPr>
          <p:cNvSpPr/>
          <p:nvPr/>
        </p:nvSpPr>
        <p:spPr>
          <a:xfrm>
            <a:off x="5250633" y="3080242"/>
            <a:ext cx="1260000" cy="360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C4C92D4B-3275-4514-8882-3D26E4B5A7D1}"/>
              </a:ext>
            </a:extLst>
          </p:cNvPr>
          <p:cNvSpPr/>
          <p:nvPr/>
        </p:nvSpPr>
        <p:spPr>
          <a:xfrm>
            <a:off x="5430633" y="3445142"/>
            <a:ext cx="900000" cy="7083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bdélník: s odříznutými horními rohy 20">
            <a:extLst>
              <a:ext uri="{FF2B5EF4-FFF2-40B4-BE49-F238E27FC236}">
                <a16:creationId xmlns:a16="http://schemas.microsoft.com/office/drawing/2014/main" id="{41EA1314-3EA9-4454-AC06-DA7622BF7A37}"/>
              </a:ext>
            </a:extLst>
          </p:cNvPr>
          <p:cNvSpPr/>
          <p:nvPr/>
        </p:nvSpPr>
        <p:spPr>
          <a:xfrm>
            <a:off x="1805012" y="3191000"/>
            <a:ext cx="900000" cy="1032964"/>
          </a:xfrm>
          <a:prstGeom prst="snip2SameRect">
            <a:avLst>
              <a:gd name="adj1" fmla="val 28004"/>
              <a:gd name="adj2" fmla="val 0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Částečný kruh 21">
            <a:extLst>
              <a:ext uri="{FF2B5EF4-FFF2-40B4-BE49-F238E27FC236}">
                <a16:creationId xmlns:a16="http://schemas.microsoft.com/office/drawing/2014/main" id="{89A7CBD1-800A-45DA-9104-1A30EA58BAB9}"/>
              </a:ext>
            </a:extLst>
          </p:cNvPr>
          <p:cNvSpPr/>
          <p:nvPr/>
        </p:nvSpPr>
        <p:spPr>
          <a:xfrm>
            <a:off x="2060529" y="2988658"/>
            <a:ext cx="388966" cy="404683"/>
          </a:xfrm>
          <a:prstGeom prst="pie">
            <a:avLst>
              <a:gd name="adj1" fmla="val 0"/>
              <a:gd name="adj2" fmla="val 1076607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A308918E-2DA2-4BC3-8473-18A37F98C997}"/>
              </a:ext>
            </a:extLst>
          </p:cNvPr>
          <p:cNvSpPr/>
          <p:nvPr/>
        </p:nvSpPr>
        <p:spPr>
          <a:xfrm>
            <a:off x="1805012" y="3470650"/>
            <a:ext cx="90000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B94593C4-E0C5-4F04-BF41-6F31F91CDFA5}"/>
              </a:ext>
            </a:extLst>
          </p:cNvPr>
          <p:cNvGrpSpPr/>
          <p:nvPr/>
        </p:nvGrpSpPr>
        <p:grpSpPr>
          <a:xfrm>
            <a:off x="3593007" y="2992923"/>
            <a:ext cx="915355" cy="1201810"/>
            <a:chOff x="3587645" y="2973230"/>
            <a:chExt cx="915355" cy="1201810"/>
          </a:xfrm>
        </p:grpSpPr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011D8CB2-DC0E-4074-96FD-DE0E6802FEB6}"/>
                </a:ext>
              </a:extLst>
            </p:cNvPr>
            <p:cNvSpPr/>
            <p:nvPr/>
          </p:nvSpPr>
          <p:spPr>
            <a:xfrm>
              <a:off x="3991322" y="3118372"/>
              <a:ext cx="105818" cy="1056668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Hvězda: dvaatřiceticípá 24">
              <a:extLst>
                <a:ext uri="{FF2B5EF4-FFF2-40B4-BE49-F238E27FC236}">
                  <a16:creationId xmlns:a16="http://schemas.microsoft.com/office/drawing/2014/main" id="{56066005-341E-4AF7-9603-6A1D3C000278}"/>
                </a:ext>
              </a:extLst>
            </p:cNvPr>
            <p:cNvSpPr/>
            <p:nvPr/>
          </p:nvSpPr>
          <p:spPr>
            <a:xfrm>
              <a:off x="3587645" y="2973230"/>
              <a:ext cx="915355" cy="302184"/>
            </a:xfrm>
            <a:prstGeom prst="star32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Obdélník: se zakulacenými rohy 28">
            <a:extLst>
              <a:ext uri="{FF2B5EF4-FFF2-40B4-BE49-F238E27FC236}">
                <a16:creationId xmlns:a16="http://schemas.microsoft.com/office/drawing/2014/main" id="{A4F5CBF3-7AC5-459E-BAF7-C1F8EE2F4FE1}"/>
              </a:ext>
            </a:extLst>
          </p:cNvPr>
          <p:cNvSpPr/>
          <p:nvPr/>
        </p:nvSpPr>
        <p:spPr>
          <a:xfrm rot="21278302" flipH="1">
            <a:off x="2110421" y="4027718"/>
            <a:ext cx="2037940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bdélník: se zakulacenými rohy 25">
            <a:extLst>
              <a:ext uri="{FF2B5EF4-FFF2-40B4-BE49-F238E27FC236}">
                <a16:creationId xmlns:a16="http://schemas.microsoft.com/office/drawing/2014/main" id="{064589E2-7423-49B4-A9FB-DF2429D70644}"/>
              </a:ext>
            </a:extLst>
          </p:cNvPr>
          <p:cNvSpPr/>
          <p:nvPr/>
        </p:nvSpPr>
        <p:spPr>
          <a:xfrm rot="21278302" flipH="1">
            <a:off x="2110755" y="3867217"/>
            <a:ext cx="2037940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E4CF9281-96EE-47A7-B297-926C8DAC0426}"/>
              </a:ext>
            </a:extLst>
          </p:cNvPr>
          <p:cNvSpPr txBox="1"/>
          <p:nvPr/>
        </p:nvSpPr>
        <p:spPr>
          <a:xfrm>
            <a:off x="5739577" y="5810150"/>
            <a:ext cx="87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Zrcadlo</a:t>
            </a:r>
            <a:endParaRPr lang="de-DE" dirty="0"/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392BEFFC-2198-4DBD-9CF1-594D19A5319B}"/>
              </a:ext>
            </a:extLst>
          </p:cNvPr>
          <p:cNvSpPr txBox="1"/>
          <p:nvPr/>
        </p:nvSpPr>
        <p:spPr>
          <a:xfrm>
            <a:off x="1479001" y="5810150"/>
            <a:ext cx="87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Zrcadlo</a:t>
            </a:r>
            <a:endParaRPr lang="de-DE" dirty="0"/>
          </a:p>
        </p:txBody>
      </p:sp>
      <p:sp>
        <p:nvSpPr>
          <p:cNvPr id="35" name="Obdélník: se zakulacenými rohy 34">
            <a:extLst>
              <a:ext uri="{FF2B5EF4-FFF2-40B4-BE49-F238E27FC236}">
                <a16:creationId xmlns:a16="http://schemas.microsoft.com/office/drawing/2014/main" id="{3C59BEAB-849B-4A18-9000-4A4B1485E4D8}"/>
              </a:ext>
            </a:extLst>
          </p:cNvPr>
          <p:cNvSpPr/>
          <p:nvPr/>
        </p:nvSpPr>
        <p:spPr>
          <a:xfrm flipH="1">
            <a:off x="4955012" y="2599688"/>
            <a:ext cx="4316583" cy="19899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C3B0C1A-96C1-43AA-9E1C-E90856CB5597}"/>
              </a:ext>
            </a:extLst>
          </p:cNvPr>
          <p:cNvSpPr txBox="1"/>
          <p:nvPr/>
        </p:nvSpPr>
        <p:spPr>
          <a:xfrm>
            <a:off x="5377886" y="1977769"/>
            <a:ext cx="971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/>
              <a:t>kamera </a:t>
            </a:r>
          </a:p>
          <a:p>
            <a:pPr algn="ctr"/>
            <a:r>
              <a:rPr lang="cs-CZ" dirty="0"/>
              <a:t>telefonu</a:t>
            </a:r>
            <a:endParaRPr lang="de-DE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DD3CD84-5E32-4226-9A5C-BDECA41F2891}"/>
              </a:ext>
            </a:extLst>
          </p:cNvPr>
          <p:cNvSpPr txBox="1"/>
          <p:nvPr/>
        </p:nvSpPr>
        <p:spPr>
          <a:xfrm>
            <a:off x="2155760" y="227011"/>
            <a:ext cx="5594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Mikroskop pro chytrý telefon</a:t>
            </a:r>
            <a:endParaRPr lang="de-DE" sz="3600" dirty="0"/>
          </a:p>
        </p:txBody>
      </p:sp>
      <p:sp>
        <p:nvSpPr>
          <p:cNvPr id="38" name="Slunce 37">
            <a:extLst>
              <a:ext uri="{FF2B5EF4-FFF2-40B4-BE49-F238E27FC236}">
                <a16:creationId xmlns:a16="http://schemas.microsoft.com/office/drawing/2014/main" id="{C2255DF4-1015-445D-9A83-7AAF81303CFC}"/>
              </a:ext>
            </a:extLst>
          </p:cNvPr>
          <p:cNvSpPr/>
          <p:nvPr/>
        </p:nvSpPr>
        <p:spPr>
          <a:xfrm>
            <a:off x="1707770" y="1300887"/>
            <a:ext cx="1094483" cy="851608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Kosoúhelník 38">
            <a:extLst>
              <a:ext uri="{FF2B5EF4-FFF2-40B4-BE49-F238E27FC236}">
                <a16:creationId xmlns:a16="http://schemas.microsoft.com/office/drawing/2014/main" id="{F4630185-FD99-4095-AFE4-BBFD02332984}"/>
              </a:ext>
            </a:extLst>
          </p:cNvPr>
          <p:cNvSpPr/>
          <p:nvPr/>
        </p:nvSpPr>
        <p:spPr>
          <a:xfrm>
            <a:off x="1509605" y="2599688"/>
            <a:ext cx="1490815" cy="36146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556C419-F1B8-4BA9-889E-ADC64ADA5662}"/>
              </a:ext>
            </a:extLst>
          </p:cNvPr>
          <p:cNvSpPr txBox="1"/>
          <p:nvPr/>
        </p:nvSpPr>
        <p:spPr>
          <a:xfrm>
            <a:off x="453386" y="2599688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Předmět</a:t>
            </a:r>
            <a:endParaRPr lang="de-DE" dirty="0"/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61127C85-4CC4-4889-9460-8E49C89926A3}"/>
              </a:ext>
            </a:extLst>
          </p:cNvPr>
          <p:cNvSpPr txBox="1"/>
          <p:nvPr/>
        </p:nvSpPr>
        <p:spPr>
          <a:xfrm>
            <a:off x="402193" y="1539856"/>
            <a:ext cx="126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Zdroj světla</a:t>
            </a:r>
            <a:endParaRPr lang="de-DE" dirty="0"/>
          </a:p>
        </p:txBody>
      </p:sp>
      <p:sp>
        <p:nvSpPr>
          <p:cNvPr id="43" name="Šipka: obousměrná svislá 42">
            <a:extLst>
              <a:ext uri="{FF2B5EF4-FFF2-40B4-BE49-F238E27FC236}">
                <a16:creationId xmlns:a16="http://schemas.microsoft.com/office/drawing/2014/main" id="{9F8C355F-294E-4061-BC9C-076B85D34C81}"/>
              </a:ext>
            </a:extLst>
          </p:cNvPr>
          <p:cNvSpPr/>
          <p:nvPr/>
        </p:nvSpPr>
        <p:spPr>
          <a:xfrm>
            <a:off x="1616113" y="3527875"/>
            <a:ext cx="91098" cy="659934"/>
          </a:xfrm>
          <a:prstGeom prst="upDown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1" name="Skupina 50">
            <a:extLst>
              <a:ext uri="{FF2B5EF4-FFF2-40B4-BE49-F238E27FC236}">
                <a16:creationId xmlns:a16="http://schemas.microsoft.com/office/drawing/2014/main" id="{13BF96AF-BBF8-452D-96E8-AB5285D2ACDF}"/>
              </a:ext>
            </a:extLst>
          </p:cNvPr>
          <p:cNvGrpSpPr/>
          <p:nvPr/>
        </p:nvGrpSpPr>
        <p:grpSpPr>
          <a:xfrm rot="4826071">
            <a:off x="3814379" y="2616052"/>
            <a:ext cx="1167540" cy="993379"/>
            <a:chOff x="4083093" y="1263677"/>
            <a:chExt cx="1167540" cy="993379"/>
          </a:xfrm>
        </p:grpSpPr>
        <p:sp>
          <p:nvSpPr>
            <p:cNvPr id="49" name="Šipka: kruhová 48">
              <a:extLst>
                <a:ext uri="{FF2B5EF4-FFF2-40B4-BE49-F238E27FC236}">
                  <a16:creationId xmlns:a16="http://schemas.microsoft.com/office/drawing/2014/main" id="{33B17CB6-7C6F-4D96-AA69-9F96EE2AEEA2}"/>
                </a:ext>
              </a:extLst>
            </p:cNvPr>
            <p:cNvSpPr/>
            <p:nvPr/>
          </p:nvSpPr>
          <p:spPr>
            <a:xfrm>
              <a:off x="4102502" y="1263677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0" name="Šipka: kruhová 49">
              <a:extLst>
                <a:ext uri="{FF2B5EF4-FFF2-40B4-BE49-F238E27FC236}">
                  <a16:creationId xmlns:a16="http://schemas.microsoft.com/office/drawing/2014/main" id="{CD8D45A3-91A0-47C5-8E24-A4FDB931371B}"/>
                </a:ext>
              </a:extLst>
            </p:cNvPr>
            <p:cNvSpPr/>
            <p:nvPr/>
          </p:nvSpPr>
          <p:spPr>
            <a:xfrm rot="20756262" flipH="1">
              <a:off x="4083093" y="1268029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52" name="Obdélník: se zakulacenými rohy 51">
            <a:extLst>
              <a:ext uri="{FF2B5EF4-FFF2-40B4-BE49-F238E27FC236}">
                <a16:creationId xmlns:a16="http://schemas.microsoft.com/office/drawing/2014/main" id="{AEF4562D-4046-4505-9842-906E0AFDC248}"/>
              </a:ext>
            </a:extLst>
          </p:cNvPr>
          <p:cNvSpPr/>
          <p:nvPr/>
        </p:nvSpPr>
        <p:spPr>
          <a:xfrm>
            <a:off x="5625431" y="2700972"/>
            <a:ext cx="459162" cy="941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ovnoramenný trojúhelník 57">
            <a:extLst>
              <a:ext uri="{FF2B5EF4-FFF2-40B4-BE49-F238E27FC236}">
                <a16:creationId xmlns:a16="http://schemas.microsoft.com/office/drawing/2014/main" id="{ED6A5FC2-2663-424F-ACA2-C725D2BC8042}"/>
              </a:ext>
            </a:extLst>
          </p:cNvPr>
          <p:cNvSpPr/>
          <p:nvPr/>
        </p:nvSpPr>
        <p:spPr>
          <a:xfrm>
            <a:off x="2060529" y="2774667"/>
            <a:ext cx="377900" cy="405573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ovnoramenný trojúhelník 58">
            <a:extLst>
              <a:ext uri="{FF2B5EF4-FFF2-40B4-BE49-F238E27FC236}">
                <a16:creationId xmlns:a16="http://schemas.microsoft.com/office/drawing/2014/main" id="{0132781C-5CB9-4308-B4DF-50E2B87789B6}"/>
              </a:ext>
            </a:extLst>
          </p:cNvPr>
          <p:cNvSpPr/>
          <p:nvPr/>
        </p:nvSpPr>
        <p:spPr>
          <a:xfrm flipV="1">
            <a:off x="5781572" y="4154597"/>
            <a:ext cx="176601" cy="63712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bdélník 59">
            <a:extLst>
              <a:ext uri="{FF2B5EF4-FFF2-40B4-BE49-F238E27FC236}">
                <a16:creationId xmlns:a16="http://schemas.microsoft.com/office/drawing/2014/main" id="{97DBF65B-991D-4BED-8924-540B84B6B8EA}"/>
              </a:ext>
            </a:extLst>
          </p:cNvPr>
          <p:cNvSpPr/>
          <p:nvPr/>
        </p:nvSpPr>
        <p:spPr>
          <a:xfrm>
            <a:off x="5681787" y="2811619"/>
            <a:ext cx="354038" cy="26372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id="{4D0E056F-BF9B-4D91-9EC3-87E929974FD9}"/>
              </a:ext>
            </a:extLst>
          </p:cNvPr>
          <p:cNvSpPr/>
          <p:nvPr/>
        </p:nvSpPr>
        <p:spPr>
          <a:xfrm>
            <a:off x="2007483" y="4239332"/>
            <a:ext cx="511017" cy="1435442"/>
          </a:xfrm>
          <a:custGeom>
            <a:avLst/>
            <a:gdLst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435442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062618 h 1435442"/>
              <a:gd name="connsiteX4" fmla="*/ 0 w 354038"/>
              <a:gd name="connsiteY4" fmla="*/ 0 h 1435442"/>
              <a:gd name="connsiteX0" fmla="*/ 0 w 420754"/>
              <a:gd name="connsiteY0" fmla="*/ 0 h 1435442"/>
              <a:gd name="connsiteX1" fmla="*/ 420754 w 420754"/>
              <a:gd name="connsiteY1" fmla="*/ 0 h 1435442"/>
              <a:gd name="connsiteX2" fmla="*/ 420754 w 420754"/>
              <a:gd name="connsiteY2" fmla="*/ 1435442 h 1435442"/>
              <a:gd name="connsiteX3" fmla="*/ 66716 w 420754"/>
              <a:gd name="connsiteY3" fmla="*/ 1062618 h 1435442"/>
              <a:gd name="connsiteX4" fmla="*/ 0 w 420754"/>
              <a:gd name="connsiteY4" fmla="*/ 0 h 1435442"/>
              <a:gd name="connsiteX0" fmla="*/ 0 w 511017"/>
              <a:gd name="connsiteY0" fmla="*/ 0 h 1435442"/>
              <a:gd name="connsiteX1" fmla="*/ 511017 w 511017"/>
              <a:gd name="connsiteY1" fmla="*/ 0 h 1435442"/>
              <a:gd name="connsiteX2" fmla="*/ 420754 w 511017"/>
              <a:gd name="connsiteY2" fmla="*/ 1435442 h 1435442"/>
              <a:gd name="connsiteX3" fmla="*/ 66716 w 511017"/>
              <a:gd name="connsiteY3" fmla="*/ 1062618 h 1435442"/>
              <a:gd name="connsiteX4" fmla="*/ 0 w 511017"/>
              <a:gd name="connsiteY4" fmla="*/ 0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017" h="1435442">
                <a:moveTo>
                  <a:pt x="0" y="0"/>
                </a:moveTo>
                <a:lnTo>
                  <a:pt x="511017" y="0"/>
                </a:lnTo>
                <a:lnTo>
                  <a:pt x="420754" y="1435442"/>
                </a:lnTo>
                <a:lnTo>
                  <a:pt x="66716" y="10626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ovnoramenný trojúhelník 61">
            <a:extLst>
              <a:ext uri="{FF2B5EF4-FFF2-40B4-BE49-F238E27FC236}">
                <a16:creationId xmlns:a16="http://schemas.microsoft.com/office/drawing/2014/main" id="{324A5AFA-CA25-4DC9-98B5-CD15FF665DB3}"/>
              </a:ext>
            </a:extLst>
          </p:cNvPr>
          <p:cNvSpPr/>
          <p:nvPr/>
        </p:nvSpPr>
        <p:spPr>
          <a:xfrm>
            <a:off x="5766625" y="4793788"/>
            <a:ext cx="176601" cy="771101"/>
          </a:xfrm>
          <a:custGeom>
            <a:avLst/>
            <a:gdLst>
              <a:gd name="connsiteX0" fmla="*/ 0 w 204072"/>
              <a:gd name="connsiteY0" fmla="*/ 771101 h 771101"/>
              <a:gd name="connsiteX1" fmla="*/ 102036 w 204072"/>
              <a:gd name="connsiteY1" fmla="*/ 0 h 771101"/>
              <a:gd name="connsiteX2" fmla="*/ 204072 w 204072"/>
              <a:gd name="connsiteY2" fmla="*/ 771101 h 771101"/>
              <a:gd name="connsiteX3" fmla="*/ 0 w 204072"/>
              <a:gd name="connsiteY3" fmla="*/ 771101 h 771101"/>
              <a:gd name="connsiteX0" fmla="*/ 0 w 176601"/>
              <a:gd name="connsiteY0" fmla="*/ 771101 h 771101"/>
              <a:gd name="connsiteX1" fmla="*/ 102036 w 176601"/>
              <a:gd name="connsiteY1" fmla="*/ 0 h 771101"/>
              <a:gd name="connsiteX2" fmla="*/ 176601 w 176601"/>
              <a:gd name="connsiteY2" fmla="*/ 567029 h 771101"/>
              <a:gd name="connsiteX3" fmla="*/ 0 w 176601"/>
              <a:gd name="connsiteY3" fmla="*/ 771101 h 77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01" h="771101">
                <a:moveTo>
                  <a:pt x="0" y="771101"/>
                </a:moveTo>
                <a:lnTo>
                  <a:pt x="102036" y="0"/>
                </a:lnTo>
                <a:lnTo>
                  <a:pt x="176601" y="567029"/>
                </a:lnTo>
                <a:lnTo>
                  <a:pt x="0" y="77110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bdélník 60">
            <a:extLst>
              <a:ext uri="{FF2B5EF4-FFF2-40B4-BE49-F238E27FC236}">
                <a16:creationId xmlns:a16="http://schemas.microsoft.com/office/drawing/2014/main" id="{71E31D1F-5050-4D68-8D3E-4A59B99A1003}"/>
              </a:ext>
            </a:extLst>
          </p:cNvPr>
          <p:cNvSpPr/>
          <p:nvPr/>
        </p:nvSpPr>
        <p:spPr>
          <a:xfrm rot="16200000">
            <a:off x="3808714" y="3552422"/>
            <a:ext cx="393283" cy="3875740"/>
          </a:xfrm>
          <a:custGeom>
            <a:avLst/>
            <a:gdLst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435442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062618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160903 w 354038"/>
              <a:gd name="connsiteY3" fmla="*/ 1366879 h 1435442"/>
              <a:gd name="connsiteX4" fmla="*/ 0 w 354038"/>
              <a:gd name="connsiteY4" fmla="*/ 0 h 1435442"/>
              <a:gd name="connsiteX0" fmla="*/ 0 w 432527"/>
              <a:gd name="connsiteY0" fmla="*/ 19108 h 1454550"/>
              <a:gd name="connsiteX1" fmla="*/ 432527 w 432527"/>
              <a:gd name="connsiteY1" fmla="*/ 0 h 1454550"/>
              <a:gd name="connsiteX2" fmla="*/ 354038 w 432527"/>
              <a:gd name="connsiteY2" fmla="*/ 1454550 h 1454550"/>
              <a:gd name="connsiteX3" fmla="*/ 160903 w 432527"/>
              <a:gd name="connsiteY3" fmla="*/ 1385987 h 1454550"/>
              <a:gd name="connsiteX4" fmla="*/ 0 w 432527"/>
              <a:gd name="connsiteY4" fmla="*/ 19108 h 1454550"/>
              <a:gd name="connsiteX0" fmla="*/ 0 w 412905"/>
              <a:gd name="connsiteY0" fmla="*/ 142577 h 1454550"/>
              <a:gd name="connsiteX1" fmla="*/ 412905 w 412905"/>
              <a:gd name="connsiteY1" fmla="*/ 0 h 1454550"/>
              <a:gd name="connsiteX2" fmla="*/ 334416 w 412905"/>
              <a:gd name="connsiteY2" fmla="*/ 1454550 h 1454550"/>
              <a:gd name="connsiteX3" fmla="*/ 141281 w 412905"/>
              <a:gd name="connsiteY3" fmla="*/ 1385987 h 1454550"/>
              <a:gd name="connsiteX4" fmla="*/ 0 w 412905"/>
              <a:gd name="connsiteY4" fmla="*/ 142577 h 1454550"/>
              <a:gd name="connsiteX0" fmla="*/ 0 w 393283"/>
              <a:gd name="connsiteY0" fmla="*/ 139636 h 1451609"/>
              <a:gd name="connsiteX1" fmla="*/ 393283 w 393283"/>
              <a:gd name="connsiteY1" fmla="*/ 0 h 1451609"/>
              <a:gd name="connsiteX2" fmla="*/ 334416 w 393283"/>
              <a:gd name="connsiteY2" fmla="*/ 1451609 h 1451609"/>
              <a:gd name="connsiteX3" fmla="*/ 141281 w 393283"/>
              <a:gd name="connsiteY3" fmla="*/ 1383046 h 1451609"/>
              <a:gd name="connsiteX4" fmla="*/ 0 w 393283"/>
              <a:gd name="connsiteY4" fmla="*/ 139636 h 14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83" h="1451609">
                <a:moveTo>
                  <a:pt x="0" y="139636"/>
                </a:moveTo>
                <a:lnTo>
                  <a:pt x="393283" y="0"/>
                </a:lnTo>
                <a:lnTo>
                  <a:pt x="334416" y="1451609"/>
                </a:lnTo>
                <a:lnTo>
                  <a:pt x="141281" y="1383046"/>
                </a:lnTo>
                <a:lnTo>
                  <a:pt x="0" y="13963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5B0A190-BD6D-4E9C-8FC2-6E5C78E515C0}"/>
              </a:ext>
            </a:extLst>
          </p:cNvPr>
          <p:cNvSpPr txBox="1"/>
          <p:nvPr/>
        </p:nvSpPr>
        <p:spPr>
          <a:xfrm>
            <a:off x="1781398" y="4197483"/>
            <a:ext cx="96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Objektiv</a:t>
            </a:r>
            <a:endParaRPr lang="de-DE" dirty="0"/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01F4B70-8697-46B7-AB8D-F219B4360DE3}"/>
              </a:ext>
            </a:extLst>
          </p:cNvPr>
          <p:cNvSpPr txBox="1"/>
          <p:nvPr/>
        </p:nvSpPr>
        <p:spPr>
          <a:xfrm>
            <a:off x="3542799" y="5344870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(prázdné)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C5CEB514-C880-4497-AF1F-DC9D4BA2700D}"/>
              </a:ext>
            </a:extLst>
          </p:cNvPr>
          <p:cNvSpPr txBox="1"/>
          <p:nvPr/>
        </p:nvSpPr>
        <p:spPr>
          <a:xfrm>
            <a:off x="5453171" y="4197483"/>
            <a:ext cx="80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Okulár</a:t>
            </a:r>
            <a:endParaRPr lang="de-DE" dirty="0"/>
          </a:p>
        </p:txBody>
      </p:sp>
      <p:grpSp>
        <p:nvGrpSpPr>
          <p:cNvPr id="73" name="Skupina 72">
            <a:extLst>
              <a:ext uri="{FF2B5EF4-FFF2-40B4-BE49-F238E27FC236}">
                <a16:creationId xmlns:a16="http://schemas.microsoft.com/office/drawing/2014/main" id="{928AC58F-B0B8-462A-B1D7-63B9A6FE1A5D}"/>
              </a:ext>
            </a:extLst>
          </p:cNvPr>
          <p:cNvGrpSpPr/>
          <p:nvPr/>
        </p:nvGrpSpPr>
        <p:grpSpPr>
          <a:xfrm>
            <a:off x="3265609" y="988701"/>
            <a:ext cx="1467077" cy="1387102"/>
            <a:chOff x="3191261" y="930199"/>
            <a:chExt cx="1467077" cy="1387102"/>
          </a:xfrm>
        </p:grpSpPr>
        <p:sp>
          <p:nvSpPr>
            <p:cNvPr id="64" name="Šipka: kruhová 63">
              <a:extLst>
                <a:ext uri="{FF2B5EF4-FFF2-40B4-BE49-F238E27FC236}">
                  <a16:creationId xmlns:a16="http://schemas.microsoft.com/office/drawing/2014/main" id="{8D2D624D-42D7-485D-8D5D-F576969D2480}"/>
                </a:ext>
              </a:extLst>
            </p:cNvPr>
            <p:cNvSpPr/>
            <p:nvPr/>
          </p:nvSpPr>
          <p:spPr>
            <a:xfrm flipH="1">
              <a:off x="3309705" y="1117838"/>
              <a:ext cx="359667" cy="49511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5" name="Šipka: nahoru 64">
              <a:extLst>
                <a:ext uri="{FF2B5EF4-FFF2-40B4-BE49-F238E27FC236}">
                  <a16:creationId xmlns:a16="http://schemas.microsoft.com/office/drawing/2014/main" id="{DC5BDCE4-3116-4B25-81AD-D4BDE5E548B4}"/>
                </a:ext>
              </a:extLst>
            </p:cNvPr>
            <p:cNvSpPr/>
            <p:nvPr/>
          </p:nvSpPr>
          <p:spPr>
            <a:xfrm>
              <a:off x="4173153" y="1092107"/>
              <a:ext cx="298586" cy="383627"/>
            </a:xfrm>
            <a:prstGeom prst="up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Šipka: kruhová 67">
              <a:extLst>
                <a:ext uri="{FF2B5EF4-FFF2-40B4-BE49-F238E27FC236}">
                  <a16:creationId xmlns:a16="http://schemas.microsoft.com/office/drawing/2014/main" id="{395EFEAA-B2AB-44D0-8FF1-CB9C3CC23FAE}"/>
                </a:ext>
              </a:extLst>
            </p:cNvPr>
            <p:cNvSpPr/>
            <p:nvPr/>
          </p:nvSpPr>
          <p:spPr>
            <a:xfrm flipH="1" flipV="1">
              <a:off x="3331146" y="1629567"/>
              <a:ext cx="359667" cy="49511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9" name="Šipka: nahoru 68">
              <a:extLst>
                <a:ext uri="{FF2B5EF4-FFF2-40B4-BE49-F238E27FC236}">
                  <a16:creationId xmlns:a16="http://schemas.microsoft.com/office/drawing/2014/main" id="{DE5EFF9A-7EA3-48A7-8483-0F06E071A8AC}"/>
                </a:ext>
              </a:extLst>
            </p:cNvPr>
            <p:cNvSpPr/>
            <p:nvPr/>
          </p:nvSpPr>
          <p:spPr>
            <a:xfrm flipV="1">
              <a:off x="4173153" y="1768643"/>
              <a:ext cx="298586" cy="383627"/>
            </a:xfrm>
            <a:prstGeom prst="up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Obdélník: se zakulacenými rohy 69">
              <a:extLst>
                <a:ext uri="{FF2B5EF4-FFF2-40B4-BE49-F238E27FC236}">
                  <a16:creationId xmlns:a16="http://schemas.microsoft.com/office/drawing/2014/main" id="{D1AC02A8-B8D7-4BE4-9E16-82A99648C38C}"/>
                </a:ext>
              </a:extLst>
            </p:cNvPr>
            <p:cNvSpPr/>
            <p:nvPr/>
          </p:nvSpPr>
          <p:spPr>
            <a:xfrm>
              <a:off x="3191261" y="930199"/>
              <a:ext cx="1467077" cy="1387102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ovná se 70">
              <a:extLst>
                <a:ext uri="{FF2B5EF4-FFF2-40B4-BE49-F238E27FC236}">
                  <a16:creationId xmlns:a16="http://schemas.microsoft.com/office/drawing/2014/main" id="{C22ABAD8-E3DE-4A09-BB5D-EBB01CAD725A}"/>
                </a:ext>
              </a:extLst>
            </p:cNvPr>
            <p:cNvSpPr/>
            <p:nvPr/>
          </p:nvSpPr>
          <p:spPr>
            <a:xfrm>
              <a:off x="3773376" y="1210189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2" name="Rovná se 71">
              <a:extLst>
                <a:ext uri="{FF2B5EF4-FFF2-40B4-BE49-F238E27FC236}">
                  <a16:creationId xmlns:a16="http://schemas.microsoft.com/office/drawing/2014/main" id="{D41E7113-BF68-499E-BB1E-959A5BC63E56}"/>
                </a:ext>
              </a:extLst>
            </p:cNvPr>
            <p:cNvSpPr/>
            <p:nvPr/>
          </p:nvSpPr>
          <p:spPr>
            <a:xfrm>
              <a:off x="3779300" y="1878379"/>
              <a:ext cx="295772" cy="166713"/>
            </a:xfrm>
            <a:prstGeom prst="mathEqual">
              <a:avLst/>
            </a:prstGeom>
            <a:solidFill>
              <a:srgbClr val="003577"/>
            </a:solidFill>
            <a:ln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74" name="Obdélník 73">
            <a:extLst>
              <a:ext uri="{FF2B5EF4-FFF2-40B4-BE49-F238E27FC236}">
                <a16:creationId xmlns:a16="http://schemas.microsoft.com/office/drawing/2014/main" id="{151371DF-CFC6-49FB-8F2A-38AD55F15158}"/>
              </a:ext>
            </a:extLst>
          </p:cNvPr>
          <p:cNvSpPr/>
          <p:nvPr/>
        </p:nvSpPr>
        <p:spPr>
          <a:xfrm>
            <a:off x="155434" y="128031"/>
            <a:ext cx="9569387" cy="6590651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75" name="Grafik 13">
            <a:extLst>
              <a:ext uri="{FF2B5EF4-FFF2-40B4-BE49-F238E27FC236}">
                <a16:creationId xmlns:a16="http://schemas.microsoft.com/office/drawing/2014/main" id="{E6E5566A-8A15-D940-A35F-9A21FC3EBE0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2" y="210717"/>
            <a:ext cx="584200" cy="678815"/>
          </a:xfrm>
          <a:prstGeom prst="rect">
            <a:avLst/>
          </a:prstGeom>
        </p:spPr>
      </p:pic>
      <p:sp>
        <p:nvSpPr>
          <p:cNvPr id="77" name="Textfeld 3">
            <a:extLst>
              <a:ext uri="{FF2B5EF4-FFF2-40B4-BE49-F238E27FC236}">
                <a16:creationId xmlns:a16="http://schemas.microsoft.com/office/drawing/2014/main" id="{AAB9BD42-DFD5-40B8-9552-84D3903584E0}"/>
              </a:ext>
            </a:extLst>
          </p:cNvPr>
          <p:cNvSpPr txBox="1"/>
          <p:nvPr/>
        </p:nvSpPr>
        <p:spPr>
          <a:xfrm>
            <a:off x="9228805" y="6088647"/>
            <a:ext cx="590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b="1" kern="1200" dirty="0">
                <a:solidFill>
                  <a:srgbClr val="85B91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1F9C7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1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100" b="1" kern="1200" dirty="0">
                <a:solidFill>
                  <a:srgbClr val="0237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8" name="Grafik 18">
            <a:extLst>
              <a:ext uri="{FF2B5EF4-FFF2-40B4-BE49-F238E27FC236}">
                <a16:creationId xmlns:a16="http://schemas.microsoft.com/office/drawing/2014/main" id="{73D6124E-1717-4DDC-AA85-A21A88A4F9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1" y="5821374"/>
            <a:ext cx="653500" cy="653500"/>
          </a:xfrm>
          <a:prstGeom prst="rect">
            <a:avLst/>
          </a:prstGeom>
        </p:spPr>
      </p:pic>
      <p:sp>
        <p:nvSpPr>
          <p:cNvPr id="79" name="Textfeld 9">
            <a:extLst>
              <a:ext uri="{FF2B5EF4-FFF2-40B4-BE49-F238E27FC236}">
                <a16:creationId xmlns:a16="http://schemas.microsoft.com/office/drawing/2014/main" id="{4A4E75BD-E868-4B10-B15B-7C2E5C8AD103}"/>
              </a:ext>
            </a:extLst>
          </p:cNvPr>
          <p:cNvSpPr txBox="1"/>
          <p:nvPr/>
        </p:nvSpPr>
        <p:spPr>
          <a:xfrm>
            <a:off x="168485" y="6388302"/>
            <a:ext cx="1051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80" name="Šipka: nahoru 79">
            <a:extLst>
              <a:ext uri="{FF2B5EF4-FFF2-40B4-BE49-F238E27FC236}">
                <a16:creationId xmlns:a16="http://schemas.microsoft.com/office/drawing/2014/main" id="{D493AAB9-AF75-4896-8264-FB7EEC9F1423}"/>
              </a:ext>
            </a:extLst>
          </p:cNvPr>
          <p:cNvSpPr/>
          <p:nvPr/>
        </p:nvSpPr>
        <p:spPr>
          <a:xfrm flipV="1">
            <a:off x="1911766" y="2086877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Šipka: nahoru 80">
            <a:extLst>
              <a:ext uri="{FF2B5EF4-FFF2-40B4-BE49-F238E27FC236}">
                <a16:creationId xmlns:a16="http://schemas.microsoft.com/office/drawing/2014/main" id="{3A728F26-B33F-4B8E-9521-F8D6B4F3D643}"/>
              </a:ext>
            </a:extLst>
          </p:cNvPr>
          <p:cNvSpPr/>
          <p:nvPr/>
        </p:nvSpPr>
        <p:spPr>
          <a:xfrm flipV="1">
            <a:off x="2302229" y="2091113"/>
            <a:ext cx="298586" cy="38362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2" name="Skupina 81">
            <a:extLst>
              <a:ext uri="{FF2B5EF4-FFF2-40B4-BE49-F238E27FC236}">
                <a16:creationId xmlns:a16="http://schemas.microsoft.com/office/drawing/2014/main" id="{B9C15D65-17D7-4F97-95BB-E73FC3CE8F6D}"/>
              </a:ext>
            </a:extLst>
          </p:cNvPr>
          <p:cNvGrpSpPr/>
          <p:nvPr/>
        </p:nvGrpSpPr>
        <p:grpSpPr>
          <a:xfrm rot="16200000">
            <a:off x="5433231" y="786026"/>
            <a:ext cx="720000" cy="1085196"/>
            <a:chOff x="8881807" y="1767048"/>
            <a:chExt cx="720000" cy="1085196"/>
          </a:xfrm>
        </p:grpSpPr>
        <p:sp>
          <p:nvSpPr>
            <p:cNvPr id="83" name="Částečný kruh 82">
              <a:extLst>
                <a:ext uri="{FF2B5EF4-FFF2-40B4-BE49-F238E27FC236}">
                  <a16:creationId xmlns:a16="http://schemas.microsoft.com/office/drawing/2014/main" id="{692C799E-7C44-453E-B708-277C19441DDE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4" name="Ovál 83">
              <a:extLst>
                <a:ext uri="{FF2B5EF4-FFF2-40B4-BE49-F238E27FC236}">
                  <a16:creationId xmlns:a16="http://schemas.microsoft.com/office/drawing/2014/main" id="{1BADAECE-DB8F-4EA8-ACB0-B6CDE45D783F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Ovál 84">
              <a:extLst>
                <a:ext uri="{FF2B5EF4-FFF2-40B4-BE49-F238E27FC236}">
                  <a16:creationId xmlns:a16="http://schemas.microsoft.com/office/drawing/2014/main" id="{7B48F648-098A-40A2-91A7-D25603E843E8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Oblouk 85">
              <a:extLst>
                <a:ext uri="{FF2B5EF4-FFF2-40B4-BE49-F238E27FC236}">
                  <a16:creationId xmlns:a16="http://schemas.microsoft.com/office/drawing/2014/main" id="{F930FEEF-5E3A-4EDD-BBF4-4BFF2ADBAB28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Oblouk 86">
              <a:extLst>
                <a:ext uri="{FF2B5EF4-FFF2-40B4-BE49-F238E27FC236}">
                  <a16:creationId xmlns:a16="http://schemas.microsoft.com/office/drawing/2014/main" id="{D1533A33-0D03-4534-B523-CDC14FA37AE7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8" name="TextovéPole 87">
            <a:extLst>
              <a:ext uri="{FF2B5EF4-FFF2-40B4-BE49-F238E27FC236}">
                <a16:creationId xmlns:a16="http://schemas.microsoft.com/office/drawing/2014/main" id="{86D95C95-7310-48E6-8D76-315993962CBC}"/>
              </a:ext>
            </a:extLst>
          </p:cNvPr>
          <p:cNvSpPr txBox="1"/>
          <p:nvPr/>
        </p:nvSpPr>
        <p:spPr>
          <a:xfrm>
            <a:off x="5573768" y="1743020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nebo</a:t>
            </a:r>
          </a:p>
        </p:txBody>
      </p:sp>
      <p:sp>
        <p:nvSpPr>
          <p:cNvPr id="89" name="TextovéPole 88">
            <a:extLst>
              <a:ext uri="{FF2B5EF4-FFF2-40B4-BE49-F238E27FC236}">
                <a16:creationId xmlns:a16="http://schemas.microsoft.com/office/drawing/2014/main" id="{47E7DE4C-6EAE-4830-A3CC-39221D1BB885}"/>
              </a:ext>
            </a:extLst>
          </p:cNvPr>
          <p:cNvSpPr txBox="1"/>
          <p:nvPr/>
        </p:nvSpPr>
        <p:spPr>
          <a:xfrm>
            <a:off x="2045352" y="349955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4×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0" name="TextovéPole 89">
            <a:extLst>
              <a:ext uri="{FF2B5EF4-FFF2-40B4-BE49-F238E27FC236}">
                <a16:creationId xmlns:a16="http://schemas.microsoft.com/office/drawing/2014/main" id="{4D485DB1-82C7-4955-A191-883BDF88244D}"/>
              </a:ext>
            </a:extLst>
          </p:cNvPr>
          <p:cNvSpPr txBox="1"/>
          <p:nvPr/>
        </p:nvSpPr>
        <p:spPr>
          <a:xfrm>
            <a:off x="5601601" y="352281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20×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1" name="Ovál 90">
            <a:extLst>
              <a:ext uri="{FF2B5EF4-FFF2-40B4-BE49-F238E27FC236}">
                <a16:creationId xmlns:a16="http://schemas.microsoft.com/office/drawing/2014/main" id="{C4305546-E8E9-4BD8-AC0D-55462C6A47A6}"/>
              </a:ext>
            </a:extLst>
          </p:cNvPr>
          <p:cNvSpPr/>
          <p:nvPr/>
        </p:nvSpPr>
        <p:spPr>
          <a:xfrm rot="5400000">
            <a:off x="5773194" y="2951967"/>
            <a:ext cx="172677" cy="6288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cký objekt 19" descr="List">
            <a:extLst>
              <a:ext uri="{FF2B5EF4-FFF2-40B4-BE49-F238E27FC236}">
                <a16:creationId xmlns:a16="http://schemas.microsoft.com/office/drawing/2014/main" id="{03167EBA-6E86-4185-AC7E-FA48FBF10C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4611" y="2683915"/>
            <a:ext cx="189735" cy="189735"/>
          </a:xfrm>
          <a:prstGeom prst="rect">
            <a:avLst/>
          </a:prstGeom>
        </p:spPr>
      </p:pic>
      <p:grpSp>
        <p:nvGrpSpPr>
          <p:cNvPr id="24" name="Skupina 23">
            <a:extLst>
              <a:ext uri="{FF2B5EF4-FFF2-40B4-BE49-F238E27FC236}">
                <a16:creationId xmlns:a16="http://schemas.microsoft.com/office/drawing/2014/main" id="{1002920F-1077-4297-BCF0-05AD53A06DDA}"/>
              </a:ext>
            </a:extLst>
          </p:cNvPr>
          <p:cNvGrpSpPr/>
          <p:nvPr/>
        </p:nvGrpSpPr>
        <p:grpSpPr>
          <a:xfrm>
            <a:off x="8010480" y="432732"/>
            <a:ext cx="1027922" cy="2005343"/>
            <a:chOff x="8010480" y="432732"/>
            <a:chExt cx="1027922" cy="2005343"/>
          </a:xfrm>
        </p:grpSpPr>
        <p:grpSp>
          <p:nvGrpSpPr>
            <p:cNvPr id="76" name="Skupina 75">
              <a:extLst>
                <a:ext uri="{FF2B5EF4-FFF2-40B4-BE49-F238E27FC236}">
                  <a16:creationId xmlns:a16="http://schemas.microsoft.com/office/drawing/2014/main" id="{4DCCFA67-EE57-4092-8C77-7A3C727238D7}"/>
                </a:ext>
              </a:extLst>
            </p:cNvPr>
            <p:cNvGrpSpPr/>
            <p:nvPr/>
          </p:nvGrpSpPr>
          <p:grpSpPr>
            <a:xfrm>
              <a:off x="8010480" y="432732"/>
              <a:ext cx="1027922" cy="2005343"/>
              <a:chOff x="7998056" y="203812"/>
              <a:chExt cx="1027922" cy="2005343"/>
            </a:xfrm>
          </p:grpSpPr>
          <p:sp>
            <p:nvSpPr>
              <p:cNvPr id="54" name="Obdélník: se zakulacenými rohy 53">
                <a:extLst>
                  <a:ext uri="{FF2B5EF4-FFF2-40B4-BE49-F238E27FC236}">
                    <a16:creationId xmlns:a16="http://schemas.microsoft.com/office/drawing/2014/main" id="{EDB5BBC9-9D20-417C-968E-78A690EA1240}"/>
                  </a:ext>
                </a:extLst>
              </p:cNvPr>
              <p:cNvSpPr/>
              <p:nvPr/>
            </p:nvSpPr>
            <p:spPr>
              <a:xfrm flipH="1">
                <a:off x="7998056" y="203812"/>
                <a:ext cx="1027922" cy="200534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Obdélník: se zakulacenými rohy 54">
                <a:extLst>
                  <a:ext uri="{FF2B5EF4-FFF2-40B4-BE49-F238E27FC236}">
                    <a16:creationId xmlns:a16="http://schemas.microsoft.com/office/drawing/2014/main" id="{2AF33FAB-0C24-43D5-B199-F5A57DBDF110}"/>
                  </a:ext>
                </a:extLst>
              </p:cNvPr>
              <p:cNvSpPr/>
              <p:nvPr/>
            </p:nvSpPr>
            <p:spPr>
              <a:xfrm flipH="1">
                <a:off x="8033376" y="251166"/>
                <a:ext cx="961493" cy="19013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Ovál 55">
                <a:extLst>
                  <a:ext uri="{FF2B5EF4-FFF2-40B4-BE49-F238E27FC236}">
                    <a16:creationId xmlns:a16="http://schemas.microsoft.com/office/drawing/2014/main" id="{312ECDBC-F364-4F31-927B-35356178D07C}"/>
                  </a:ext>
                </a:extLst>
              </p:cNvPr>
              <p:cNvSpPr/>
              <p:nvPr/>
            </p:nvSpPr>
            <p:spPr>
              <a:xfrm>
                <a:off x="8054817" y="65090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92" name="Grafický objekt 91" descr="List">
              <a:extLst>
                <a:ext uri="{FF2B5EF4-FFF2-40B4-BE49-F238E27FC236}">
                  <a16:creationId xmlns:a16="http://schemas.microsoft.com/office/drawing/2014/main" id="{420A082C-E939-4D87-9D13-E2821E569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8164039" y="961074"/>
              <a:ext cx="781946" cy="781946"/>
            </a:xfrm>
            <a:prstGeom prst="rect">
              <a:avLst/>
            </a:prstGeom>
          </p:spPr>
        </p:pic>
      </p:grpSp>
      <p:sp>
        <p:nvSpPr>
          <p:cNvPr id="93" name="TextovéPole 92">
            <a:extLst>
              <a:ext uri="{FF2B5EF4-FFF2-40B4-BE49-F238E27FC236}">
                <a16:creationId xmlns:a16="http://schemas.microsoft.com/office/drawing/2014/main" id="{40F7DFFC-D974-4FC9-939B-552F948272B1}"/>
              </a:ext>
            </a:extLst>
          </p:cNvPr>
          <p:cNvSpPr txBox="1"/>
          <p:nvPr/>
        </p:nvSpPr>
        <p:spPr>
          <a:xfrm>
            <a:off x="6805105" y="3032950"/>
            <a:ext cx="2768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/>
              <a:t>Mikroskop seřízený na konečnou vzdálenost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15D2C692-FAFE-4C23-BB43-BDC4384F98F7}"/>
              </a:ext>
            </a:extLst>
          </p:cNvPr>
          <p:cNvGrpSpPr/>
          <p:nvPr/>
        </p:nvGrpSpPr>
        <p:grpSpPr>
          <a:xfrm>
            <a:off x="6930860" y="5293650"/>
            <a:ext cx="2669642" cy="640460"/>
            <a:chOff x="6790909" y="5018078"/>
            <a:chExt cx="2669642" cy="640460"/>
          </a:xfrm>
        </p:grpSpPr>
        <p:sp>
          <p:nvSpPr>
            <p:cNvPr id="95" name="TextovéPole 94">
              <a:extLst>
                <a:ext uri="{FF2B5EF4-FFF2-40B4-BE49-F238E27FC236}">
                  <a16:creationId xmlns:a16="http://schemas.microsoft.com/office/drawing/2014/main" id="{C8265815-31DF-4271-A613-B9060CB31A9C}"/>
                </a:ext>
              </a:extLst>
            </p:cNvPr>
            <p:cNvSpPr txBox="1"/>
            <p:nvPr/>
          </p:nvSpPr>
          <p:spPr>
            <a:xfrm flipH="1">
              <a:off x="7645727" y="5018078"/>
              <a:ext cx="96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Zvětšení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ovéPole 95">
                  <a:extLst>
                    <a:ext uri="{FF2B5EF4-FFF2-40B4-BE49-F238E27FC236}">
                      <a16:creationId xmlns:a16="http://schemas.microsoft.com/office/drawing/2014/main" id="{72E04B49-DEEA-45C0-A62E-FA315B05DF64}"/>
                    </a:ext>
                  </a:extLst>
                </p:cNvPr>
                <p:cNvSpPr txBox="1"/>
                <p:nvPr/>
              </p:nvSpPr>
              <p:spPr>
                <a:xfrm>
                  <a:off x="6790909" y="5359225"/>
                  <a:ext cx="2669642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𝑗𝑒𝑘𝑡𝑖𝑣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𝑂𝑘𝑢𝑙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cs-CZ" dirty="0"/>
                    <a:t>  </a:t>
                  </a:r>
                  <a:endParaRPr lang="de-DE" dirty="0"/>
                </a:p>
              </p:txBody>
            </p:sp>
          </mc:Choice>
          <mc:Fallback xmlns="">
            <p:sp>
              <p:nvSpPr>
                <p:cNvPr id="96" name="TextovéPole 95">
                  <a:extLst>
                    <a:ext uri="{FF2B5EF4-FFF2-40B4-BE49-F238E27FC236}">
                      <a16:creationId xmlns:a16="http://schemas.microsoft.com/office/drawing/2014/main" id="{72E04B49-DEEA-45C0-A62E-FA315B05D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909" y="5359225"/>
                  <a:ext cx="2669642" cy="299313"/>
                </a:xfrm>
                <a:prstGeom prst="rect">
                  <a:avLst/>
                </a:prstGeom>
                <a:blipFill>
                  <a:blip r:embed="rId7"/>
                  <a:stretch>
                    <a:fillRect l="-2283" b="-26531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TextovéPole 96">
            <a:extLst>
              <a:ext uri="{FF2B5EF4-FFF2-40B4-BE49-F238E27FC236}">
                <a16:creationId xmlns:a16="http://schemas.microsoft.com/office/drawing/2014/main" id="{CE56A3C1-DEE4-4F7B-96F2-6A4589F318DD}"/>
              </a:ext>
            </a:extLst>
          </p:cNvPr>
          <p:cNvSpPr txBox="1"/>
          <p:nvPr/>
        </p:nvSpPr>
        <p:spPr>
          <a:xfrm>
            <a:off x="6836644" y="3764856"/>
            <a:ext cx="2451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Kamera chytrého telefonu má soustavu čoček s krátkou ohniskovou vzdáleností , která vytváří obraz na čipu kamery. Funguje tedy podobně jako lidské oko. </a:t>
            </a:r>
            <a:r>
              <a:rPr lang="de-DE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750227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958</Words>
  <Application>Microsoft Office PowerPoint</Application>
  <PresentationFormat>A4 (210 × 297 mm)</PresentationFormat>
  <Paragraphs>270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Marsikova,Barbora //Leibniz-IPHT</dc:creator>
  <cp:lastModifiedBy>Bára Maršíková</cp:lastModifiedBy>
  <cp:revision>177</cp:revision>
  <cp:lastPrinted>2019-10-29T17:21:09Z</cp:lastPrinted>
  <dcterms:created xsi:type="dcterms:W3CDTF">2019-10-28T08:04:35Z</dcterms:created>
  <dcterms:modified xsi:type="dcterms:W3CDTF">2020-05-27T15:26:26Z</dcterms:modified>
</cp:coreProperties>
</file>