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77AA1B7-9A0E-42BD-A4AC-154A939862D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1666990-F91B-45D8-A5BB-8ACAF670F1E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F665DC5-4CF9-49C3-A3A9-745D80B5ED9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5EC1D56-6A7C-485D-B6D2-FA7FFF5AE8D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96C0852-57B1-487D-ADAE-78A54CB9E33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E9CB4D7-523A-42EB-AB59-1F6C4F44AD0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EA09332-B1A2-4D88-8468-EF2A87F718E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0CFCFA7-8410-43B9-BEB9-AEB477FEF52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9DCDE5A-9B14-4B19-BD1C-0689A44E9E8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530AD3D-84C9-4FE0-BC58-BFA171DBD68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289B370-48DC-4FE8-8F25-97395D0E1A9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6033C66-A2EA-4829-B66F-EBC0A8E5267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210BFD5-CBA3-4598-B9A5-7096AF03530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563EAB8-E755-42A4-A1F4-CBCF0630BB0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23E0D20-4104-4F41-BCBF-80262E81E12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E61F8E5-DAAB-4A57-822A-1A5C11A5D85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7C7D674-0268-4913-A21A-47AB5E14983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67F8C59-C6CA-4597-8CBA-FA9B70ED950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8D04287-1E00-4B04-ADBD-3C05950BF9D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7AB38E0-D7F6-4DE2-BA53-BD3B6A2A78B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DCD5EDE-ED50-46B1-A986-136C1D655D8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035AE02-B782-4B65-81AF-44EB86A9980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A4C1957-E8AA-425F-B511-77112696816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B505D52-84EB-4CC8-9065-82CEC8C1DB7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IL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L" sz="1400" spc="-1" strike="noStrike">
                <a:latin typeface="Times New Roman"/>
              </a:rPr>
              <a:t> </a:t>
            </a:r>
            <a:endParaRPr b="0" lang="en-IL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IL" sz="1200" spc="-1" strike="noStrike">
                <a:solidFill>
                  <a:srgbClr val="787878"/>
                </a:solidFill>
                <a:latin typeface="Apto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0E9BB8F-184B-4890-847F-A0298C4217D8}" type="slidenum">
              <a:rPr b="0" lang="en-IL" sz="1200" spc="-1" strike="noStrike">
                <a:solidFill>
                  <a:srgbClr val="787878"/>
                </a:solidFill>
                <a:latin typeface="Aptos"/>
              </a:rPr>
              <a:t>1</a:t>
            </a:fld>
            <a:endParaRPr b="0" lang="en-IL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IL" sz="1400" spc="-1" strike="noStrike">
                <a:latin typeface="Times New Roman"/>
              </a:defRPr>
            </a:lvl1pPr>
          </a:lstStyle>
          <a:p>
            <a:r>
              <a:rPr b="0" lang="en-IL" sz="1400" spc="-1" strike="noStrike">
                <a:latin typeface="Times New Roman"/>
              </a:rPr>
              <a:t> </a:t>
            </a:r>
            <a:endParaRPr b="0" lang="en-IL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L" sz="4400" spc="-1" strike="noStrike">
                <a:latin typeface="Arial"/>
              </a:rPr>
              <a:t>Click to edit the title text format</a:t>
            </a:r>
            <a:endParaRPr b="0" lang="en-IL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3200" spc="-1" strike="noStrike">
                <a:latin typeface="Arial"/>
              </a:rPr>
              <a:t>Click to edit the outline text format</a:t>
            </a:r>
            <a:endParaRPr b="0" lang="en-I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L" sz="2800" spc="-1" strike="noStrike">
                <a:latin typeface="Arial"/>
              </a:rPr>
              <a:t>Second Outline Level</a:t>
            </a:r>
            <a:endParaRPr b="0" lang="en-I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2400" spc="-1" strike="noStrike">
                <a:latin typeface="Arial"/>
              </a:rPr>
              <a:t>Third Outline Level</a:t>
            </a:r>
            <a:endParaRPr b="0" lang="en-I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L" sz="2000" spc="-1" strike="noStrike">
                <a:latin typeface="Arial"/>
              </a:rPr>
              <a:t>Fourth Outline Level</a:t>
            </a:r>
            <a:endParaRPr b="0" lang="en-I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2000" spc="-1" strike="noStrike">
                <a:latin typeface="Arial"/>
              </a:rPr>
              <a:t>Fifth Outline Level</a:t>
            </a:r>
            <a:endParaRPr b="0" lang="en-I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2000" spc="-1" strike="noStrike">
                <a:latin typeface="Arial"/>
              </a:rPr>
              <a:t>Sixth Outline Level</a:t>
            </a:r>
            <a:endParaRPr b="0" lang="en-I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2000" spc="-1" strike="noStrike">
                <a:latin typeface="Arial"/>
              </a:rPr>
              <a:t>Seventh Outline Level</a:t>
            </a:r>
            <a:endParaRPr b="0" lang="en-IL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IL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L" sz="1400" spc="-1" strike="noStrike">
                <a:latin typeface="Times New Roman"/>
              </a:rPr>
              <a:t>&lt;footer&gt;</a:t>
            </a:r>
            <a:endParaRPr b="0" lang="en-IL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IL" sz="1200" spc="-1" strike="noStrike">
                <a:solidFill>
                  <a:srgbClr val="787878"/>
                </a:solidFill>
                <a:latin typeface="Apto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22C04C3-A574-4D63-A090-8C7F074A3AFF}" type="slidenum">
              <a:rPr b="0" lang="en-IL" sz="1200" spc="-1" strike="noStrike">
                <a:solidFill>
                  <a:srgbClr val="787878"/>
                </a:solidFill>
                <a:latin typeface="Aptos"/>
              </a:rPr>
              <a:t>&lt;number&gt;</a:t>
            </a:fld>
            <a:endParaRPr b="0" lang="en-IL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IL" sz="1400" spc="-1" strike="noStrike">
                <a:latin typeface="Times New Roman"/>
              </a:defRPr>
            </a:lvl1pPr>
          </a:lstStyle>
          <a:p>
            <a:r>
              <a:rPr b="0" lang="en-IL" sz="1400" spc="-1" strike="noStrike">
                <a:latin typeface="Times New Roman"/>
              </a:rPr>
              <a:t>&lt;date/time&gt;</a:t>
            </a:r>
            <a:endParaRPr b="0" lang="en-IL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L" sz="4400" spc="-1" strike="noStrike">
                <a:latin typeface="Arial"/>
              </a:rPr>
              <a:t>Click to edit the title text format</a:t>
            </a:r>
            <a:endParaRPr b="0" lang="en-IL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3200" spc="-1" strike="noStrike">
                <a:latin typeface="Arial"/>
              </a:rPr>
              <a:t>Click to edit the outline text format</a:t>
            </a:r>
            <a:endParaRPr b="0" lang="en-I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L" sz="2800" spc="-1" strike="noStrike">
                <a:latin typeface="Arial"/>
              </a:rPr>
              <a:t>Second Outline Level</a:t>
            </a:r>
            <a:endParaRPr b="0" lang="en-I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2400" spc="-1" strike="noStrike">
                <a:latin typeface="Arial"/>
              </a:rPr>
              <a:t>Third Outline Level</a:t>
            </a:r>
            <a:endParaRPr b="0" lang="en-I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L" sz="2000" spc="-1" strike="noStrike">
                <a:latin typeface="Arial"/>
              </a:rPr>
              <a:t>Fourth Outline Level</a:t>
            </a:r>
            <a:endParaRPr b="0" lang="en-I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2000" spc="-1" strike="noStrike">
                <a:latin typeface="Arial"/>
              </a:rPr>
              <a:t>Fifth Outline Level</a:t>
            </a:r>
            <a:endParaRPr b="0" lang="en-I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2000" spc="-1" strike="noStrike">
                <a:latin typeface="Arial"/>
              </a:rPr>
              <a:t>Sixth Outline Level</a:t>
            </a:r>
            <a:endParaRPr b="0" lang="en-I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2000" spc="-1" strike="noStrike">
                <a:latin typeface="Arial"/>
              </a:rPr>
              <a:t>Seventh Outline Level</a:t>
            </a:r>
            <a:endParaRPr b="0" lang="en-IL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" Target="slide4.xml"/><Relationship Id="rId2" Type="http://schemas.openxmlformats.org/officeDocument/2006/relationships/slide" Target="slide3.xml"/><Relationship Id="rId3" Type="http://schemas.openxmlformats.org/officeDocument/2006/relationships/slide" Target="slide5.xml"/><Relationship Id="rId4" Type="http://schemas.openxmlformats.org/officeDocument/2006/relationships/slide" Target="slide8.xml"/><Relationship Id="rId5" Type="http://schemas.openxmlformats.org/officeDocument/2006/relationships/slide" Target="slide6.xml"/><Relationship Id="rId6" Type="http://schemas.openxmlformats.org/officeDocument/2006/relationships/slide" Target="slide10.xml"/><Relationship Id="rId7" Type="http://schemas.openxmlformats.org/officeDocument/2006/relationships/slide" Target="slide7.xml"/><Relationship Id="rId8" Type="http://schemas.openxmlformats.org/officeDocument/2006/relationships/slide" Target="slide11.xml"/><Relationship Id="rId9" Type="http://schemas.openxmlformats.org/officeDocument/2006/relationships/slide" Target="slide9.xml"/><Relationship Id="rId10" Type="http://schemas.openxmlformats.org/officeDocument/2006/relationships/slide" Target="slide4.xml"/><Relationship Id="rId1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3">
            <a:hlinkClick r:id="rId1" action="ppaction://hlinksldjump"/>
          </p:cNvPr>
          <p:cNvSpPr/>
          <p:nvPr/>
        </p:nvSpPr>
        <p:spPr>
          <a:xfrm>
            <a:off x="648360" y="1839600"/>
            <a:ext cx="2201400" cy="912240"/>
          </a:xfrm>
          <a:prstGeom prst="rect">
            <a:avLst/>
          </a:prstGeom>
          <a:solidFill>
            <a:srgbClr val="156082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ptos"/>
                <a:ea typeface="DejaVu Sans"/>
              </a:rPr>
              <a:t>CustomerDetails</a:t>
            </a:r>
            <a:endParaRPr b="0" lang="en-IL" sz="1800" spc="-1" strike="noStrike">
              <a:latin typeface="Arial"/>
            </a:endParaRPr>
          </a:p>
        </p:txBody>
      </p:sp>
      <p:sp>
        <p:nvSpPr>
          <p:cNvPr id="83" name="Rectangle 4">
            <a:hlinkClick r:id="rId2" action="ppaction://hlinksldjump"/>
          </p:cNvPr>
          <p:cNvSpPr/>
          <p:nvPr/>
        </p:nvSpPr>
        <p:spPr>
          <a:xfrm>
            <a:off x="100080" y="133200"/>
            <a:ext cx="2201400" cy="912240"/>
          </a:xfrm>
          <a:prstGeom prst="rect">
            <a:avLst/>
          </a:prstGeom>
          <a:solidFill>
            <a:srgbClr val="156082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ptos"/>
                <a:ea typeface="DejaVu Sans"/>
              </a:rPr>
              <a:t>LoginDetails</a:t>
            </a:r>
            <a:endParaRPr b="0" lang="en-IL" sz="1800" spc="-1" strike="noStrike">
              <a:latin typeface="Arial"/>
            </a:endParaRPr>
          </a:p>
        </p:txBody>
      </p:sp>
      <p:sp>
        <p:nvSpPr>
          <p:cNvPr id="84" name="Rectangle 5">
            <a:hlinkClick r:id="rId3" action="ppaction://hlinksldjump"/>
          </p:cNvPr>
          <p:cNvSpPr/>
          <p:nvPr/>
        </p:nvSpPr>
        <p:spPr>
          <a:xfrm>
            <a:off x="3079800" y="193680"/>
            <a:ext cx="2201400" cy="912240"/>
          </a:xfrm>
          <a:prstGeom prst="rect">
            <a:avLst/>
          </a:prstGeom>
          <a:solidFill>
            <a:srgbClr val="156082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ptos"/>
                <a:ea typeface="DejaVu Sans"/>
              </a:rPr>
              <a:t>MeasurementDetails</a:t>
            </a:r>
            <a:endParaRPr b="0" lang="en-IL" sz="1800" spc="-1" strike="noStrike">
              <a:latin typeface="Arial"/>
            </a:endParaRPr>
          </a:p>
        </p:txBody>
      </p:sp>
      <p:sp>
        <p:nvSpPr>
          <p:cNvPr id="85" name="Rectangle 6">
            <a:hlinkClick r:id="rId4" action="ppaction://hlinksldjump"/>
          </p:cNvPr>
          <p:cNvSpPr/>
          <p:nvPr/>
        </p:nvSpPr>
        <p:spPr>
          <a:xfrm>
            <a:off x="8998200" y="2618280"/>
            <a:ext cx="2201400" cy="912240"/>
          </a:xfrm>
          <a:prstGeom prst="rect">
            <a:avLst/>
          </a:prstGeom>
          <a:solidFill>
            <a:srgbClr val="156082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ptos"/>
                <a:ea typeface="DejaVu Sans"/>
              </a:rPr>
              <a:t>FoodItems</a:t>
            </a:r>
            <a:endParaRPr b="0" lang="en-IL" sz="1800" spc="-1" strike="noStrike">
              <a:latin typeface="Arial"/>
            </a:endParaRPr>
          </a:p>
        </p:txBody>
      </p:sp>
      <p:sp>
        <p:nvSpPr>
          <p:cNvPr id="86" name="Rectangle 7">
            <a:hlinkClick r:id="rId5" action="ppaction://hlinksldjump"/>
          </p:cNvPr>
          <p:cNvSpPr/>
          <p:nvPr/>
        </p:nvSpPr>
        <p:spPr>
          <a:xfrm>
            <a:off x="7006680" y="946080"/>
            <a:ext cx="2201400" cy="912240"/>
          </a:xfrm>
          <a:prstGeom prst="rect">
            <a:avLst/>
          </a:prstGeom>
          <a:solidFill>
            <a:srgbClr val="156082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ptos"/>
                <a:ea typeface="DejaVu Sans"/>
              </a:rPr>
              <a:t>DietaryPrograms</a:t>
            </a:r>
            <a:endParaRPr b="0" lang="en-IL" sz="1800" spc="-1" strike="noStrike">
              <a:latin typeface="Arial"/>
            </a:endParaRPr>
          </a:p>
        </p:txBody>
      </p:sp>
      <p:sp>
        <p:nvSpPr>
          <p:cNvPr id="87" name="Rectangle 8">
            <a:hlinkClick r:id="rId6" action="ppaction://hlinksldjump"/>
          </p:cNvPr>
          <p:cNvSpPr/>
          <p:nvPr/>
        </p:nvSpPr>
        <p:spPr>
          <a:xfrm>
            <a:off x="5733000" y="4156560"/>
            <a:ext cx="2201400" cy="912240"/>
          </a:xfrm>
          <a:prstGeom prst="rect">
            <a:avLst/>
          </a:prstGeom>
          <a:solidFill>
            <a:srgbClr val="156082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ptos"/>
                <a:ea typeface="DejaVu Sans"/>
              </a:rPr>
              <a:t>Meals</a:t>
            </a:r>
            <a:endParaRPr b="0" lang="en-IL" sz="1800" spc="-1" strike="noStrike">
              <a:latin typeface="Arial"/>
            </a:endParaRPr>
          </a:p>
        </p:txBody>
      </p:sp>
      <p:sp>
        <p:nvSpPr>
          <p:cNvPr id="88" name="Rectangle 9">
            <a:hlinkClick r:id="rId7" action="ppaction://hlinksldjump"/>
          </p:cNvPr>
          <p:cNvSpPr/>
          <p:nvPr/>
        </p:nvSpPr>
        <p:spPr>
          <a:xfrm>
            <a:off x="3741480" y="1481400"/>
            <a:ext cx="2201400" cy="912240"/>
          </a:xfrm>
          <a:prstGeom prst="rect">
            <a:avLst/>
          </a:prstGeom>
          <a:solidFill>
            <a:srgbClr val="156082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ptos"/>
                <a:ea typeface="DejaVu Sans"/>
              </a:rPr>
              <a:t>CustomerPrograms</a:t>
            </a:r>
            <a:endParaRPr b="0" lang="en-IL" sz="1800" spc="-1" strike="noStrike">
              <a:latin typeface="Arial"/>
            </a:endParaRPr>
          </a:p>
        </p:txBody>
      </p:sp>
      <p:sp>
        <p:nvSpPr>
          <p:cNvPr id="89" name="Rectangle 10"/>
          <p:cNvSpPr/>
          <p:nvPr/>
        </p:nvSpPr>
        <p:spPr>
          <a:xfrm>
            <a:off x="-2608920" y="2838600"/>
            <a:ext cx="2201400" cy="912240"/>
          </a:xfrm>
          <a:prstGeom prst="rect">
            <a:avLst/>
          </a:prstGeom>
          <a:solidFill>
            <a:srgbClr val="156082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ptos"/>
                <a:ea typeface="DejaVu Sans"/>
              </a:rPr>
              <a:t>TABLE</a:t>
            </a:r>
            <a:endParaRPr b="0" lang="en-IL" sz="1800" spc="-1" strike="noStrike">
              <a:latin typeface="Arial"/>
            </a:endParaRPr>
          </a:p>
        </p:txBody>
      </p:sp>
      <p:sp>
        <p:nvSpPr>
          <p:cNvPr id="90" name="Straight Arrow Connector 12"/>
          <p:cNvSpPr/>
          <p:nvPr/>
        </p:nvSpPr>
        <p:spPr>
          <a:xfrm>
            <a:off x="1201680" y="1041480"/>
            <a:ext cx="360" cy="81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156082"/>
            </a:solidFill>
            <a:headEnd len="med" type="triangle" w="med"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1" name="Straight Arrow Connector 14"/>
          <p:cNvSpPr/>
          <p:nvPr/>
        </p:nvSpPr>
        <p:spPr>
          <a:xfrm flipH="1">
            <a:off x="2738160" y="1123920"/>
            <a:ext cx="444960" cy="712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156082"/>
            </a:solidFill>
            <a:headEnd len="med" type="triangle" w="med"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2" name="TextBox 17"/>
          <p:cNvSpPr/>
          <p:nvPr/>
        </p:nvSpPr>
        <p:spPr>
          <a:xfrm>
            <a:off x="2877480" y="1028880"/>
            <a:ext cx="2001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  <a:ea typeface="DejaVu Sans"/>
              </a:rPr>
              <a:t>n</a:t>
            </a:r>
            <a:endParaRPr b="0" lang="en-IL" sz="1400" spc="-1" strike="noStrike">
              <a:latin typeface="Arial"/>
            </a:endParaRPr>
          </a:p>
        </p:txBody>
      </p:sp>
      <p:sp>
        <p:nvSpPr>
          <p:cNvPr id="93" name="TextBox 18"/>
          <p:cNvSpPr/>
          <p:nvPr/>
        </p:nvSpPr>
        <p:spPr>
          <a:xfrm>
            <a:off x="2538000" y="1516320"/>
            <a:ext cx="2001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  <a:ea typeface="DejaVu Sans"/>
              </a:rPr>
              <a:t>1</a:t>
            </a:r>
            <a:endParaRPr b="0" lang="en-IL" sz="1400" spc="-1" strike="noStrike">
              <a:latin typeface="Arial"/>
            </a:endParaRPr>
          </a:p>
        </p:txBody>
      </p:sp>
      <p:sp>
        <p:nvSpPr>
          <p:cNvPr id="94" name="TextBox 19"/>
          <p:cNvSpPr/>
          <p:nvPr/>
        </p:nvSpPr>
        <p:spPr>
          <a:xfrm>
            <a:off x="956160" y="1581120"/>
            <a:ext cx="2001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  <a:ea typeface="DejaVu Sans"/>
              </a:rPr>
              <a:t>1</a:t>
            </a:r>
            <a:endParaRPr b="0" lang="en-IL" sz="1400" spc="-1" strike="noStrike">
              <a:latin typeface="Arial"/>
            </a:endParaRPr>
          </a:p>
        </p:txBody>
      </p:sp>
      <p:sp>
        <p:nvSpPr>
          <p:cNvPr id="95" name="TextBox 20"/>
          <p:cNvSpPr/>
          <p:nvPr/>
        </p:nvSpPr>
        <p:spPr>
          <a:xfrm>
            <a:off x="960120" y="1028880"/>
            <a:ext cx="2001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  <a:ea typeface="DejaVu Sans"/>
              </a:rPr>
              <a:t>1</a:t>
            </a:r>
            <a:endParaRPr b="0" lang="en-IL" sz="1400" spc="-1" strike="noStrike">
              <a:latin typeface="Arial"/>
            </a:endParaRPr>
          </a:p>
        </p:txBody>
      </p:sp>
      <p:sp>
        <p:nvSpPr>
          <p:cNvPr id="96" name="TextBox 21"/>
          <p:cNvSpPr/>
          <p:nvPr/>
        </p:nvSpPr>
        <p:spPr>
          <a:xfrm>
            <a:off x="-1352160" y="1522440"/>
            <a:ext cx="2001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  <a:ea typeface="DejaVu Sans"/>
              </a:rPr>
              <a:t>m</a:t>
            </a:r>
            <a:endParaRPr b="0" lang="en-IL" sz="1400" spc="-1" strike="noStrike">
              <a:latin typeface="Arial"/>
            </a:endParaRPr>
          </a:p>
        </p:txBody>
      </p:sp>
      <p:sp>
        <p:nvSpPr>
          <p:cNvPr id="97" name="TextBox 22"/>
          <p:cNvSpPr/>
          <p:nvPr/>
        </p:nvSpPr>
        <p:spPr>
          <a:xfrm>
            <a:off x="-1800360" y="1531800"/>
            <a:ext cx="2001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  <a:ea typeface="DejaVu Sans"/>
              </a:rPr>
              <a:t>1</a:t>
            </a:r>
            <a:endParaRPr b="0" lang="en-IL" sz="1400" spc="-1" strike="noStrike">
              <a:latin typeface="Arial"/>
            </a:endParaRPr>
          </a:p>
        </p:txBody>
      </p:sp>
      <p:sp>
        <p:nvSpPr>
          <p:cNvPr id="98" name="TextBox 23"/>
          <p:cNvSpPr/>
          <p:nvPr/>
        </p:nvSpPr>
        <p:spPr>
          <a:xfrm>
            <a:off x="-1507320" y="1878120"/>
            <a:ext cx="2001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  <a:ea typeface="DejaVu Sans"/>
              </a:rPr>
              <a:t>n</a:t>
            </a:r>
            <a:endParaRPr b="0" lang="en-IL" sz="1400" spc="-1" strike="noStrike">
              <a:latin typeface="Arial"/>
            </a:endParaRPr>
          </a:p>
        </p:txBody>
      </p:sp>
      <p:sp>
        <p:nvSpPr>
          <p:cNvPr id="99" name="Straight Arrow Connector 26"/>
          <p:cNvSpPr/>
          <p:nvPr/>
        </p:nvSpPr>
        <p:spPr>
          <a:xfrm flipH="1">
            <a:off x="2858760" y="2325960"/>
            <a:ext cx="878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156082"/>
            </a:solidFill>
            <a:headEnd len="med" type="triangle" w="med"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0" name="TextBox 27"/>
          <p:cNvSpPr/>
          <p:nvPr/>
        </p:nvSpPr>
        <p:spPr>
          <a:xfrm>
            <a:off x="3484080" y="2032200"/>
            <a:ext cx="2001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  <a:ea typeface="DejaVu Sans"/>
              </a:rPr>
              <a:t>n</a:t>
            </a:r>
            <a:endParaRPr b="0" lang="en-IL" sz="1400" spc="-1" strike="noStrike">
              <a:latin typeface="Arial"/>
            </a:endParaRPr>
          </a:p>
        </p:txBody>
      </p:sp>
      <p:sp>
        <p:nvSpPr>
          <p:cNvPr id="101" name="TextBox 28"/>
          <p:cNvSpPr/>
          <p:nvPr/>
        </p:nvSpPr>
        <p:spPr>
          <a:xfrm>
            <a:off x="2851920" y="2032200"/>
            <a:ext cx="2001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  <a:ea typeface="DejaVu Sans"/>
              </a:rPr>
              <a:t>1</a:t>
            </a:r>
            <a:endParaRPr b="0" lang="en-IL" sz="1400" spc="-1" strike="noStrike">
              <a:latin typeface="Arial"/>
            </a:endParaRPr>
          </a:p>
        </p:txBody>
      </p:sp>
      <p:sp>
        <p:nvSpPr>
          <p:cNvPr id="102" name="Straight Arrow Connector 30"/>
          <p:cNvSpPr/>
          <p:nvPr/>
        </p:nvSpPr>
        <p:spPr>
          <a:xfrm flipH="1">
            <a:off x="5942880" y="1670400"/>
            <a:ext cx="1059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156082"/>
            </a:solidFill>
            <a:headEnd len="med" type="triangle" w="med"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3" name="TextBox 32"/>
          <p:cNvSpPr/>
          <p:nvPr/>
        </p:nvSpPr>
        <p:spPr>
          <a:xfrm>
            <a:off x="6696000" y="1344240"/>
            <a:ext cx="2001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  <a:ea typeface="DejaVu Sans"/>
              </a:rPr>
              <a:t>m</a:t>
            </a:r>
            <a:endParaRPr b="0" lang="en-IL" sz="1400" spc="-1" strike="noStrike">
              <a:latin typeface="Arial"/>
            </a:endParaRPr>
          </a:p>
        </p:txBody>
      </p:sp>
      <p:sp>
        <p:nvSpPr>
          <p:cNvPr id="104" name="TextBox 33"/>
          <p:cNvSpPr/>
          <p:nvPr/>
        </p:nvSpPr>
        <p:spPr>
          <a:xfrm>
            <a:off x="5942520" y="1326240"/>
            <a:ext cx="2001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  <a:ea typeface="DejaVu Sans"/>
              </a:rPr>
              <a:t>n</a:t>
            </a:r>
            <a:endParaRPr b="0" lang="en-IL" sz="1400" spc="-1" strike="noStrike">
              <a:latin typeface="Arial"/>
            </a:endParaRPr>
          </a:p>
        </p:txBody>
      </p:sp>
      <p:sp>
        <p:nvSpPr>
          <p:cNvPr id="105" name="Straight Arrow Connector 34"/>
          <p:cNvSpPr/>
          <p:nvPr/>
        </p:nvSpPr>
        <p:spPr>
          <a:xfrm flipH="1">
            <a:off x="-1848600" y="2340000"/>
            <a:ext cx="878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156082"/>
            </a:solidFill>
            <a:headEnd len="med" type="triangle" w="med"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6" name="Rectangle 35">
            <a:hlinkClick r:id="rId8" action="ppaction://hlinksldjump"/>
          </p:cNvPr>
          <p:cNvSpPr/>
          <p:nvPr/>
        </p:nvSpPr>
        <p:spPr>
          <a:xfrm>
            <a:off x="8998200" y="4154400"/>
            <a:ext cx="2201400" cy="912240"/>
          </a:xfrm>
          <a:prstGeom prst="rect">
            <a:avLst/>
          </a:prstGeom>
          <a:solidFill>
            <a:srgbClr val="156082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ptos"/>
                <a:ea typeface="DejaVu Sans"/>
              </a:rPr>
              <a:t>MealFoodItems</a:t>
            </a:r>
            <a:endParaRPr b="0" lang="en-IL" sz="1800" spc="-1" strike="noStrike">
              <a:latin typeface="Arial"/>
            </a:endParaRPr>
          </a:p>
        </p:txBody>
      </p:sp>
      <p:sp>
        <p:nvSpPr>
          <p:cNvPr id="107" name="Straight Arrow Connector 36"/>
          <p:cNvSpPr/>
          <p:nvPr/>
        </p:nvSpPr>
        <p:spPr>
          <a:xfrm flipV="1">
            <a:off x="7723080" y="1876320"/>
            <a:ext cx="360" cy="753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156082"/>
            </a:solidFill>
            <a:headEnd len="med" type="triangle" w="med"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8" name="Rectangle 38">
            <a:hlinkClick r:id="rId9" action="ppaction://hlinksldjump"/>
          </p:cNvPr>
          <p:cNvSpPr/>
          <p:nvPr/>
        </p:nvSpPr>
        <p:spPr>
          <a:xfrm>
            <a:off x="5733000" y="2634120"/>
            <a:ext cx="2201400" cy="912240"/>
          </a:xfrm>
          <a:prstGeom prst="rect">
            <a:avLst/>
          </a:prstGeom>
          <a:solidFill>
            <a:srgbClr val="156082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ptos"/>
                <a:ea typeface="DejaVu Sans"/>
              </a:rPr>
              <a:t>ProgramMeals</a:t>
            </a:r>
            <a:endParaRPr b="0" lang="en-IL" sz="1800" spc="-1" strike="noStrike">
              <a:latin typeface="Arial"/>
            </a:endParaRPr>
          </a:p>
        </p:txBody>
      </p:sp>
      <p:sp>
        <p:nvSpPr>
          <p:cNvPr id="109" name="TextBox 39"/>
          <p:cNvSpPr/>
          <p:nvPr/>
        </p:nvSpPr>
        <p:spPr>
          <a:xfrm>
            <a:off x="7430400" y="2340000"/>
            <a:ext cx="2001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  <a:ea typeface="DejaVu Sans"/>
              </a:rPr>
              <a:t>m</a:t>
            </a:r>
            <a:endParaRPr b="0" lang="en-IL" sz="1400" spc="-1" strike="noStrike">
              <a:latin typeface="Arial"/>
            </a:endParaRPr>
          </a:p>
        </p:txBody>
      </p:sp>
      <p:sp>
        <p:nvSpPr>
          <p:cNvPr id="110" name="TextBox 40"/>
          <p:cNvSpPr/>
          <p:nvPr/>
        </p:nvSpPr>
        <p:spPr>
          <a:xfrm>
            <a:off x="7484040" y="1791000"/>
            <a:ext cx="2001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  <a:ea typeface="DejaVu Sans"/>
              </a:rPr>
              <a:t>n</a:t>
            </a:r>
            <a:endParaRPr b="0" lang="en-IL" sz="1400" spc="-1" strike="noStrike">
              <a:latin typeface="Arial"/>
            </a:endParaRPr>
          </a:p>
        </p:txBody>
      </p:sp>
      <p:sp>
        <p:nvSpPr>
          <p:cNvPr id="111" name="Straight Arrow Connector 41"/>
          <p:cNvSpPr/>
          <p:nvPr/>
        </p:nvSpPr>
        <p:spPr>
          <a:xfrm flipV="1">
            <a:off x="10605960" y="3539880"/>
            <a:ext cx="360" cy="612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156082"/>
            </a:solidFill>
            <a:headEnd len="med" type="triangle" w="med"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2" name="TextBox 43"/>
          <p:cNvSpPr/>
          <p:nvPr/>
        </p:nvSpPr>
        <p:spPr>
          <a:xfrm>
            <a:off x="10350000" y="3532680"/>
            <a:ext cx="2001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  <a:ea typeface="DejaVu Sans"/>
              </a:rPr>
              <a:t>n</a:t>
            </a:r>
            <a:endParaRPr b="0" lang="en-IL" sz="1400" spc="-1" strike="noStrike">
              <a:latin typeface="Arial"/>
            </a:endParaRPr>
          </a:p>
        </p:txBody>
      </p:sp>
      <p:sp>
        <p:nvSpPr>
          <p:cNvPr id="113" name="TextBox 44"/>
          <p:cNvSpPr/>
          <p:nvPr/>
        </p:nvSpPr>
        <p:spPr>
          <a:xfrm>
            <a:off x="10320480" y="3858120"/>
            <a:ext cx="2001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  <a:ea typeface="DejaVu Sans"/>
              </a:rPr>
              <a:t>m</a:t>
            </a:r>
            <a:endParaRPr b="0" lang="en-IL" sz="1400" spc="-1" strike="noStrike">
              <a:latin typeface="Arial"/>
            </a:endParaRPr>
          </a:p>
        </p:txBody>
      </p:sp>
      <p:sp>
        <p:nvSpPr>
          <p:cNvPr id="114" name="Straight Arrow Connector 45"/>
          <p:cNvSpPr/>
          <p:nvPr/>
        </p:nvSpPr>
        <p:spPr>
          <a:xfrm flipV="1">
            <a:off x="6759720" y="3554280"/>
            <a:ext cx="360" cy="612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156082"/>
            </a:solidFill>
            <a:headEnd len="med" type="triangle" w="med"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5" name="TextBox 46"/>
          <p:cNvSpPr/>
          <p:nvPr/>
        </p:nvSpPr>
        <p:spPr>
          <a:xfrm>
            <a:off x="6504120" y="3547080"/>
            <a:ext cx="2001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  <a:ea typeface="DejaVu Sans"/>
              </a:rPr>
              <a:t>n</a:t>
            </a:r>
            <a:endParaRPr b="0" lang="en-IL" sz="1400" spc="-1" strike="noStrike">
              <a:latin typeface="Arial"/>
            </a:endParaRPr>
          </a:p>
        </p:txBody>
      </p:sp>
      <p:sp>
        <p:nvSpPr>
          <p:cNvPr id="116" name="TextBox 47"/>
          <p:cNvSpPr/>
          <p:nvPr/>
        </p:nvSpPr>
        <p:spPr>
          <a:xfrm>
            <a:off x="6474600" y="3872520"/>
            <a:ext cx="2001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  <a:ea typeface="DejaVu Sans"/>
              </a:rPr>
              <a:t>m</a:t>
            </a:r>
            <a:endParaRPr b="0" lang="en-IL" sz="1400" spc="-1" strike="noStrike">
              <a:latin typeface="Arial"/>
            </a:endParaRPr>
          </a:p>
        </p:txBody>
      </p:sp>
      <p:sp>
        <p:nvSpPr>
          <p:cNvPr id="117" name="Straight Arrow Connector 48"/>
          <p:cNvSpPr/>
          <p:nvPr/>
        </p:nvSpPr>
        <p:spPr>
          <a:xfrm flipH="1">
            <a:off x="7936560" y="4647960"/>
            <a:ext cx="1059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156082"/>
            </a:solidFill>
            <a:headEnd len="med" type="triangle" w="med"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8" name="TextBox 49"/>
          <p:cNvSpPr/>
          <p:nvPr/>
        </p:nvSpPr>
        <p:spPr>
          <a:xfrm>
            <a:off x="8689680" y="4321800"/>
            <a:ext cx="2001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  <a:ea typeface="DejaVu Sans"/>
              </a:rPr>
              <a:t>m</a:t>
            </a:r>
            <a:endParaRPr b="0" lang="en-IL" sz="1400" spc="-1" strike="noStrike">
              <a:latin typeface="Arial"/>
            </a:endParaRPr>
          </a:p>
        </p:txBody>
      </p:sp>
      <p:sp>
        <p:nvSpPr>
          <p:cNvPr id="119" name="TextBox 50"/>
          <p:cNvSpPr/>
          <p:nvPr/>
        </p:nvSpPr>
        <p:spPr>
          <a:xfrm>
            <a:off x="7936200" y="4303800"/>
            <a:ext cx="2001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  <a:ea typeface="DejaVu Sans"/>
              </a:rPr>
              <a:t>n</a:t>
            </a:r>
            <a:endParaRPr b="0" lang="en-IL" sz="1400" spc="-1" strike="noStrike">
              <a:latin typeface="Arial"/>
            </a:endParaRPr>
          </a:p>
        </p:txBody>
      </p:sp>
      <p:sp>
        <p:nvSpPr>
          <p:cNvPr id="120" name="Rectangle 51"/>
          <p:cNvSpPr/>
          <p:nvPr/>
        </p:nvSpPr>
        <p:spPr>
          <a:xfrm>
            <a:off x="360000" y="5206320"/>
            <a:ext cx="2201400" cy="912240"/>
          </a:xfrm>
          <a:prstGeom prst="rect">
            <a:avLst/>
          </a:prstGeom>
          <a:solidFill>
            <a:srgbClr val="156082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ptos"/>
                <a:ea typeface="DejaVu Sans"/>
              </a:rPr>
              <a:t>LookupData</a:t>
            </a:r>
            <a:endParaRPr b="0" lang="en-IL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ptos"/>
                <a:ea typeface="DejaVu Sans"/>
              </a:rPr>
              <a:t>POSSIBLE</a:t>
            </a:r>
            <a:endParaRPr b="0" lang="en-IL" sz="1800" spc="-1" strike="noStrike">
              <a:latin typeface="Arial"/>
            </a:endParaRPr>
          </a:p>
        </p:txBody>
      </p:sp>
      <p:sp>
        <p:nvSpPr>
          <p:cNvPr id="121" name="Rectangle 1">
            <a:hlinkClick r:id="rId10" action="ppaction://hlinksldjump"/>
          </p:cNvPr>
          <p:cNvSpPr/>
          <p:nvPr/>
        </p:nvSpPr>
        <p:spPr>
          <a:xfrm>
            <a:off x="2700000" y="3586320"/>
            <a:ext cx="2698560" cy="912240"/>
          </a:xfrm>
          <a:prstGeom prst="rect">
            <a:avLst/>
          </a:prstGeom>
          <a:solidFill>
            <a:srgbClr val="156082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ptos"/>
                <a:ea typeface="DejaVu Sans"/>
              </a:rPr>
              <a:t>CustomerMealHistory</a:t>
            </a:r>
            <a:endParaRPr b="0" lang="en-IL" sz="1800" spc="-1" strike="noStrike">
              <a:latin typeface="Arial"/>
            </a:endParaRPr>
          </a:p>
        </p:txBody>
      </p:sp>
      <p:sp>
        <p:nvSpPr>
          <p:cNvPr id="122" name="Straight Arrow Connector 1"/>
          <p:cNvSpPr/>
          <p:nvPr/>
        </p:nvSpPr>
        <p:spPr>
          <a:xfrm>
            <a:off x="2700000" y="2752200"/>
            <a:ext cx="718560" cy="83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156082"/>
            </a:solidFill>
            <a:headEnd len="med" type="triangle" w="med"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3" name="TextBox 1"/>
          <p:cNvSpPr/>
          <p:nvPr/>
        </p:nvSpPr>
        <p:spPr>
          <a:xfrm>
            <a:off x="2851200" y="2700000"/>
            <a:ext cx="2001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  <a:ea typeface="DejaVu Sans"/>
              </a:rPr>
              <a:t>1</a:t>
            </a:r>
            <a:endParaRPr b="0" lang="en-IL" sz="1400" spc="-1" strike="noStrike">
              <a:latin typeface="Arial"/>
            </a:endParaRPr>
          </a:p>
        </p:txBody>
      </p:sp>
      <p:sp>
        <p:nvSpPr>
          <p:cNvPr id="124" name="TextBox 2"/>
          <p:cNvSpPr/>
          <p:nvPr/>
        </p:nvSpPr>
        <p:spPr>
          <a:xfrm>
            <a:off x="3326400" y="3276000"/>
            <a:ext cx="2001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  <a:ea typeface="DejaVu Sans"/>
              </a:rPr>
              <a:t>n</a:t>
            </a:r>
            <a:endParaRPr b="0" lang="en-IL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Meals</a:t>
            </a:r>
            <a:endParaRPr b="0" lang="en-IL" sz="4400" spc="-1" strike="noStrike">
              <a:latin typeface="Arial"/>
            </a:endParaRPr>
          </a:p>
        </p:txBody>
      </p:sp>
      <p:graphicFrame>
        <p:nvGraphicFramePr>
          <p:cNvPr id="142" name="Content Placeholder 3"/>
          <p:cNvGraphicFramePr/>
          <p:nvPr/>
        </p:nvGraphicFramePr>
        <p:xfrm>
          <a:off x="838080" y="1825560"/>
          <a:ext cx="10514880" cy="2013840"/>
        </p:xfrm>
        <a:graphic>
          <a:graphicData uri="http://schemas.openxmlformats.org/drawingml/2006/table">
            <a:tbl>
              <a:tblPr/>
              <a:tblGrid>
                <a:gridCol w="3504960"/>
                <a:gridCol w="3504960"/>
                <a:gridCol w="3505320"/>
              </a:tblGrid>
              <a:tr h="40284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Column Name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Type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Notes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MealID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int(32)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UNIQUE, KEY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MealDay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int(8)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1-7 numerical days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MealStartPeriod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time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L" sz="1800" spc="-1" strike="noStrike">
                          <a:latin typeface="Arial"/>
                        </a:rPr>
                        <a:t>Not Null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MealEndPeriod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time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MealFoodItems</a:t>
            </a:r>
            <a:endParaRPr b="0" lang="en-IL" sz="4400" spc="-1" strike="noStrike">
              <a:latin typeface="Arial"/>
            </a:endParaRPr>
          </a:p>
        </p:txBody>
      </p:sp>
      <p:graphicFrame>
        <p:nvGraphicFramePr>
          <p:cNvPr id="144" name="Content Placeholder 3"/>
          <p:cNvGraphicFramePr/>
          <p:nvPr/>
        </p:nvGraphicFramePr>
        <p:xfrm>
          <a:off x="838080" y="1825560"/>
          <a:ext cx="10514880" cy="1853640"/>
        </p:xfrm>
        <a:graphic>
          <a:graphicData uri="http://schemas.openxmlformats.org/drawingml/2006/table">
            <a:tbl>
              <a:tblPr/>
              <a:tblGrid>
                <a:gridCol w="3504960"/>
                <a:gridCol w="3504960"/>
                <a:gridCol w="350532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Column Name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Type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Notes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MealFoodItemID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int(32)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UNIQUE, KEY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MealID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int(32)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FKEY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FoodID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int(32)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FKEY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solidFill>
                      <a:srgbClr val="ccd2d8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FoodPortion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int(16)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Not Null, in mg/ml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CustomerMealHistory</a:t>
            </a:r>
            <a:endParaRPr b="0" lang="en-IL" sz="4400" spc="-1" strike="noStrike">
              <a:latin typeface="Arial"/>
            </a:endParaRPr>
          </a:p>
        </p:txBody>
      </p:sp>
      <p:graphicFrame>
        <p:nvGraphicFramePr>
          <p:cNvPr id="146" name="Content Placeholder 1"/>
          <p:cNvGraphicFramePr/>
          <p:nvPr/>
        </p:nvGraphicFramePr>
        <p:xfrm>
          <a:off x="838080" y="1825560"/>
          <a:ext cx="10514880" cy="2416680"/>
        </p:xfrm>
        <a:graphic>
          <a:graphicData uri="http://schemas.openxmlformats.org/drawingml/2006/table">
            <a:tbl>
              <a:tblPr/>
              <a:tblGrid>
                <a:gridCol w="3504960"/>
                <a:gridCol w="3504960"/>
                <a:gridCol w="3505320"/>
              </a:tblGrid>
              <a:tr h="40284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Column Name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Type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Notes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CustomerMealLogID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int(32)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UNIQUE, KEY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CustomerID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int(32)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FKEY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MealID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int(32)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FKEY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TimeLogged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datetime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Not Null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CustomerNote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varchar(500)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LookupData</a:t>
            </a:r>
            <a:endParaRPr b="0" lang="en-IL" sz="4400" spc="-1" strike="noStrike">
              <a:latin typeface="Arial"/>
            </a:endParaRPr>
          </a:p>
        </p:txBody>
      </p:sp>
      <p:graphicFrame>
        <p:nvGraphicFramePr>
          <p:cNvPr id="126" name="Content Placeholder 3"/>
          <p:cNvGraphicFramePr/>
          <p:nvPr/>
        </p:nvGraphicFramePr>
        <p:xfrm>
          <a:off x="838080" y="1825560"/>
          <a:ext cx="10514880" cy="1853640"/>
        </p:xfrm>
        <a:graphic>
          <a:graphicData uri="http://schemas.openxmlformats.org/drawingml/2006/table">
            <a:tbl>
              <a:tblPr/>
              <a:tblGrid>
                <a:gridCol w="3504960"/>
                <a:gridCol w="3504960"/>
                <a:gridCol w="350532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Column Name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Type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Notes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LookupID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int(32)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UNIQUE, KEY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TableCode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int(16)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Not Null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ItemCode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int(16)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Not Null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ItemDescription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varchar(50)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Not Null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LoginDetails</a:t>
            </a:r>
            <a:endParaRPr b="0" lang="en-IL" sz="4400" spc="-1" strike="noStrike">
              <a:latin typeface="Arial"/>
            </a:endParaRPr>
          </a:p>
        </p:txBody>
      </p:sp>
      <p:graphicFrame>
        <p:nvGraphicFramePr>
          <p:cNvPr id="128" name="Content Placeholder 3"/>
          <p:cNvGraphicFramePr/>
          <p:nvPr/>
        </p:nvGraphicFramePr>
        <p:xfrm>
          <a:off x="838080" y="1825560"/>
          <a:ext cx="10514880" cy="1482840"/>
        </p:xfrm>
        <a:graphic>
          <a:graphicData uri="http://schemas.openxmlformats.org/drawingml/2006/table">
            <a:tbl>
              <a:tblPr/>
              <a:tblGrid>
                <a:gridCol w="3504960"/>
                <a:gridCol w="3504960"/>
                <a:gridCol w="350532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Column Name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Type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Notes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LoginID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int(32)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UNIQUE, KEY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PhoneNumber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varchar(15)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Not Null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CardID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varchar(15)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Not Null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CustomerDetails</a:t>
            </a:r>
            <a:endParaRPr b="0" lang="en-IL" sz="4400" spc="-1" strike="noStrike">
              <a:latin typeface="Arial"/>
            </a:endParaRPr>
          </a:p>
        </p:txBody>
      </p:sp>
      <p:graphicFrame>
        <p:nvGraphicFramePr>
          <p:cNvPr id="130" name="Content Placeholder 3"/>
          <p:cNvGraphicFramePr/>
          <p:nvPr/>
        </p:nvGraphicFramePr>
        <p:xfrm>
          <a:off x="838080" y="1825560"/>
          <a:ext cx="10514880" cy="4833720"/>
        </p:xfrm>
        <a:graphic>
          <a:graphicData uri="http://schemas.openxmlformats.org/drawingml/2006/table">
            <a:tbl>
              <a:tblPr/>
              <a:tblGrid>
                <a:gridCol w="3504960"/>
                <a:gridCol w="3504960"/>
                <a:gridCol w="3505320"/>
              </a:tblGrid>
              <a:tr h="40284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Column Name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Type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Notes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CustomerID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int(32)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UNIQUE, KEY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LoginID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int(32)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UNIQUE, FKEY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FirstName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varchar(50)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Not Null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LastName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varchar(50)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Not Null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JoinDate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datetime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BirthdayDate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date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Sex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varchar(20)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  <a:ea typeface="Noto Sans CJK SC"/>
                        </a:rPr>
                        <a:t>Lookup1001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Athlete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bool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Not Null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DefaultLang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varchar(20)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  <a:ea typeface="Noto Sans CJK SC"/>
                        </a:rPr>
                        <a:t>Lookup1002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Email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varchar(124)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38080" y="0"/>
            <a:ext cx="10513440" cy="623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88000"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MeasurementDetails</a:t>
            </a:r>
            <a:endParaRPr b="0" lang="en-IL" sz="4400" spc="-1" strike="noStrike">
              <a:latin typeface="Arial"/>
            </a:endParaRPr>
          </a:p>
        </p:txBody>
      </p:sp>
      <p:graphicFrame>
        <p:nvGraphicFramePr>
          <p:cNvPr id="132" name="Content Placeholder 3"/>
          <p:cNvGraphicFramePr/>
          <p:nvPr/>
        </p:nvGraphicFramePr>
        <p:xfrm>
          <a:off x="180000" y="507960"/>
          <a:ext cx="11519640" cy="7470000"/>
        </p:xfrm>
        <a:graphic>
          <a:graphicData uri="http://schemas.openxmlformats.org/drawingml/2006/table">
            <a:tbl>
              <a:tblPr/>
              <a:tblGrid>
                <a:gridCol w="3839400"/>
                <a:gridCol w="3839400"/>
                <a:gridCol w="3840840"/>
              </a:tblGrid>
              <a:tr h="40284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Column Name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Type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Notes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MeasureID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int(32)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UNIQUE, KEY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CustomerID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int(32)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UNIQUE, FKEY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MeasureDate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date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Not Null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TotalWeight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int(16)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Not Null, in mg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Height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int(16)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Not Null, in cm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BMI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float(5, 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Automatically calculated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BMR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int(16)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Automatically calculated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7138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AbdominalFatPercentage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float(5, 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5 total digits: 3 decimal, 2 float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7138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FatPercentage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float(5, 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5 total digits: 3 decimal, 2 float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Muscles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float(5, 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Bones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  <a:ea typeface="Noto Sans CJK SC"/>
                        </a:rPr>
                        <a:t>float(5, 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Liquids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float(5, 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HipCircumference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float(5, 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HandCircumference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  <a:ea typeface="Noto Sans CJK SC"/>
                        </a:rPr>
                        <a:t>float(5, 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ThighCircumference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  <a:ea typeface="Noto Sans CJK SC"/>
                        </a:rPr>
                        <a:t>float(5, 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ChestCircumference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  <a:ea typeface="Noto Sans CJK SC"/>
                        </a:rPr>
                        <a:t>float(5, 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DietaryPrograms</a:t>
            </a:r>
            <a:endParaRPr b="0" lang="en-IL" sz="4400" spc="-1" strike="noStrike">
              <a:latin typeface="Arial"/>
            </a:endParaRPr>
          </a:p>
        </p:txBody>
      </p:sp>
      <p:graphicFrame>
        <p:nvGraphicFramePr>
          <p:cNvPr id="134" name="Content Placeholder 3"/>
          <p:cNvGraphicFramePr/>
          <p:nvPr/>
        </p:nvGraphicFramePr>
        <p:xfrm>
          <a:off x="838080" y="1825560"/>
          <a:ext cx="10514880" cy="2013840"/>
        </p:xfrm>
        <a:graphic>
          <a:graphicData uri="http://schemas.openxmlformats.org/drawingml/2006/table">
            <a:tbl>
              <a:tblPr/>
              <a:tblGrid>
                <a:gridCol w="3504960"/>
                <a:gridCol w="3504960"/>
                <a:gridCol w="3505320"/>
              </a:tblGrid>
              <a:tr h="40284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Column Name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Type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Notes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ProgramID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int(32)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UNIQUE, KEY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ProgramName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varchar(50)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Not Null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TasteProfile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varchar(1000)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Description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varchar(1000)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CustomerPrograms</a:t>
            </a:r>
            <a:endParaRPr b="0" lang="en-IL" sz="4400" spc="-1" strike="noStrike">
              <a:latin typeface="Arial"/>
            </a:endParaRPr>
          </a:p>
        </p:txBody>
      </p:sp>
      <p:graphicFrame>
        <p:nvGraphicFramePr>
          <p:cNvPr id="136" name="Content Placeholder 3"/>
          <p:cNvGraphicFramePr/>
          <p:nvPr/>
        </p:nvGraphicFramePr>
        <p:xfrm>
          <a:off x="838080" y="1825560"/>
          <a:ext cx="10514880" cy="2819520"/>
        </p:xfrm>
        <a:graphic>
          <a:graphicData uri="http://schemas.openxmlformats.org/drawingml/2006/table">
            <a:tbl>
              <a:tblPr/>
              <a:tblGrid>
                <a:gridCol w="3504960"/>
                <a:gridCol w="3504960"/>
                <a:gridCol w="3505320"/>
              </a:tblGrid>
              <a:tr h="40284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Column Name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Type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Notes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CustomerProgramID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int(32)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UNIQUE, KEY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CustomerID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int(32)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FKEY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ProgramID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int(32)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FKEY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ProgramStart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datetime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Not Null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ProgramEnd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datetime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Notes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varchar(1000)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Customer specific notes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FoodItems</a:t>
            </a:r>
            <a:endParaRPr b="0" lang="en-IL" sz="4400" spc="-1" strike="noStrike">
              <a:latin typeface="Arial"/>
            </a:endParaRPr>
          </a:p>
        </p:txBody>
      </p:sp>
      <p:graphicFrame>
        <p:nvGraphicFramePr>
          <p:cNvPr id="138" name="Content Placeholder 3"/>
          <p:cNvGraphicFramePr/>
          <p:nvPr/>
        </p:nvGraphicFramePr>
        <p:xfrm>
          <a:off x="838080" y="1825560"/>
          <a:ext cx="10514880" cy="4833720"/>
        </p:xfrm>
        <a:graphic>
          <a:graphicData uri="http://schemas.openxmlformats.org/drawingml/2006/table">
            <a:tbl>
              <a:tblPr/>
              <a:tblGrid>
                <a:gridCol w="3504960"/>
                <a:gridCol w="3504960"/>
                <a:gridCol w="3505320"/>
              </a:tblGrid>
              <a:tr h="40284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Column Name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Type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Notes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FoodID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int(32)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UNIQUE, KEY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FoodName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varchar(50)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Not Null, English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FoodNameDisp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varchar(50)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Not Null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Category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varchar(50)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Calories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int(8)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Per 100mg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Proteins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int(8)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Per 100mg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Fats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int(8)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Per 100mg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Carbohydrates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int(8)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Per 100mg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Sugars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int(8)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Per 100mg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Sodium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int(8)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Per 100mg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ImagePath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varchar(500)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ProgramMeals</a:t>
            </a:r>
            <a:endParaRPr b="0" lang="en-IL" sz="4400" spc="-1" strike="noStrike">
              <a:latin typeface="Arial"/>
            </a:endParaRPr>
          </a:p>
        </p:txBody>
      </p:sp>
      <p:graphicFrame>
        <p:nvGraphicFramePr>
          <p:cNvPr id="140" name="Content Placeholder 3"/>
          <p:cNvGraphicFramePr/>
          <p:nvPr/>
        </p:nvGraphicFramePr>
        <p:xfrm>
          <a:off x="838080" y="1825560"/>
          <a:ext cx="10514880" cy="1482840"/>
        </p:xfrm>
        <a:graphic>
          <a:graphicData uri="http://schemas.openxmlformats.org/drawingml/2006/table">
            <a:tbl>
              <a:tblPr/>
              <a:tblGrid>
                <a:gridCol w="3504960"/>
                <a:gridCol w="3504960"/>
                <a:gridCol w="350532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Column Name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Type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Notes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ProgramMealID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int(32)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UNIQUE, KEY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ProgramID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int(32)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FKEY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MealID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int(32)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FKEY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2822</TotalTime>
  <Application>LibreOffice/7.3.7.2$Linux_X86_64 LibreOffice_project/30$Build-2</Application>
  <AppVersion>15.0000</AppVersion>
  <Words>498</Words>
  <Paragraphs>240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2024-07-26T17:36:42Z</dcterms:created>
  <dc:creator>Antwan Shahtoot</dc:creator>
  <dc:description/>
  <dc:language>en-IL</dc:language>
  <cp:lastModifiedBy/>
  <dcterms:modified xsi:type="dcterms:W3CDTF">2024-08-07T15:37:05Z</dcterms:modified>
  <cp:revision>20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11</vt:i4>
  </property>
</Properties>
</file>