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3" r:id="rId4"/>
    <p:sldId id="257" r:id="rId5"/>
    <p:sldId id="258" r:id="rId6"/>
    <p:sldId id="265" r:id="rId7"/>
    <p:sldId id="261" r:id="rId8"/>
    <p:sldId id="270" r:id="rId9"/>
    <p:sldId id="259" r:id="rId10"/>
    <p:sldId id="260" r:id="rId11"/>
    <p:sldId id="267" r:id="rId12"/>
    <p:sldId id="262" r:id="rId13"/>
    <p:sldId id="268" r:id="rId14"/>
    <p:sldId id="264" r:id="rId15"/>
    <p:sldId id="269" r:id="rId16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7B7B5C-ACA5-4701-9865-8F69D78A2EDB}" v="15" dt="2018-09-14T10:28:29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30/09/2021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water, nature&#10;&#10;Description generated with high confidence">
            <a:extLst>
              <a:ext uri="{FF2B5EF4-FFF2-40B4-BE49-F238E27FC236}">
                <a16:creationId xmlns:a16="http://schemas.microsoft.com/office/drawing/2014/main" id="{0C3D04BB-569F-4415-BD82-A88CA2D53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206" y="-305802"/>
            <a:ext cx="12338383" cy="77002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3868" y="1874336"/>
            <a:ext cx="9144000" cy="1034048"/>
          </a:xfrm>
        </p:spPr>
        <p:txBody>
          <a:bodyPr>
            <a:normAutofit fontScale="90000"/>
          </a:bodyPr>
          <a:lstStyle/>
          <a:p>
            <a:r>
              <a:rPr lang="en-GB" dirty="0" err="1">
                <a:solidFill>
                  <a:schemeClr val="bg1">
                    <a:lumMod val="95000"/>
                  </a:schemeClr>
                </a:solidFill>
                <a:cs typeface="Calibri Light"/>
              </a:rPr>
              <a:t>Вход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cs typeface="Calibri Light"/>
              </a:rPr>
              <a:t> в 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  <a:cs typeface="Calibri Light"/>
              </a:rPr>
              <a:t>систему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cs typeface="Calibri Light"/>
              </a:rPr>
              <a:t>: </a:t>
            </a:r>
            <a:br>
              <a:rPr lang="en-GB" dirty="0">
                <a:solidFill>
                  <a:schemeClr val="bg1">
                    <a:lumMod val="95000"/>
                  </a:schemeClr>
                </a:solidFill>
                <a:cs typeface="Calibri Light"/>
              </a:rPr>
            </a:br>
            <a:r>
              <a:rPr lang="en-GB" dirty="0" err="1">
                <a:solidFill>
                  <a:schemeClr val="bg1">
                    <a:lumMod val="95000"/>
                  </a:schemeClr>
                </a:solidFill>
                <a:cs typeface="Calibri Light"/>
              </a:rPr>
              <a:t>взгляд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cs typeface="Calibri Light"/>
              </a:rPr>
              <a:t> 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  <a:cs typeface="Calibri Light"/>
              </a:rPr>
              <a:t>из-за</a:t>
            </a:r>
            <a:r>
              <a:rPr lang="en-GB" dirty="0">
                <a:solidFill>
                  <a:schemeClr val="bg1">
                    <a:lumMod val="95000"/>
                  </a:schemeClr>
                </a:solidFill>
                <a:cs typeface="Calibri Light"/>
              </a:rPr>
              <a:t> </a:t>
            </a:r>
            <a:r>
              <a:rPr lang="en-GB" dirty="0" err="1">
                <a:solidFill>
                  <a:schemeClr val="bg1">
                    <a:lumMod val="95000"/>
                  </a:schemeClr>
                </a:solidFill>
                <a:cs typeface="Calibri Light"/>
              </a:rPr>
              <a:t>кулис</a:t>
            </a:r>
            <a:endParaRPr lang="en-US" dirty="0" err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990A40-A196-4B77-BCC2-7DF30AE21345}"/>
              </a:ext>
            </a:extLst>
          </p:cNvPr>
          <p:cNvSpPr txBox="1"/>
          <p:nvPr/>
        </p:nvSpPr>
        <p:spPr>
          <a:xfrm>
            <a:off x="4674269" y="4995111"/>
            <a:ext cx="27432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Password</a:t>
            </a:r>
            <a:endParaRPr lang="en-US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88D67A-ABC2-4BD1-B540-6F19E208DCE8}"/>
              </a:ext>
            </a:extLst>
          </p:cNvPr>
          <p:cNvSpPr txBox="1"/>
          <p:nvPr/>
        </p:nvSpPr>
        <p:spPr>
          <a:xfrm>
            <a:off x="4674269" y="4563979"/>
            <a:ext cx="27432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Username</a:t>
            </a:r>
            <a:endParaRPr lang="en-US" dirty="0">
              <a:solidFill>
                <a:schemeClr val="bg1">
                  <a:lumMod val="5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C0A08-60B4-47BD-90C0-BC216623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Win32_LogonSession class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764A9F-0FEC-4346-B55C-590DA94A7394}"/>
              </a:ext>
            </a:extLst>
          </p:cNvPr>
          <p:cNvSpPr txBox="1"/>
          <p:nvPr/>
        </p:nvSpPr>
        <p:spPr>
          <a:xfrm>
            <a:off x="994610" y="1696451"/>
            <a:ext cx="6162173" cy="34163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class Win32_LogonSession</a:t>
            </a:r>
          </a:p>
          <a:p>
            <a:r>
              <a:rPr lang="en-US" dirty="0"/>
              <a:t>{</a:t>
            </a:r>
            <a:endParaRPr lang="en-US" dirty="0">
              <a:cs typeface="Calibri"/>
            </a:endParaRPr>
          </a:p>
          <a:p>
            <a:r>
              <a:rPr lang="en-US" dirty="0"/>
              <a:t>  string   Caption;</a:t>
            </a:r>
            <a:endParaRPr lang="en-US" dirty="0">
              <a:cs typeface="Calibri"/>
            </a:endParaRPr>
          </a:p>
          <a:p>
            <a:r>
              <a:rPr lang="en-US" dirty="0"/>
              <a:t>  string   Description;</a:t>
            </a:r>
            <a:endParaRPr lang="en-US" dirty="0">
              <a:cs typeface="Calibri"/>
            </a:endParaRPr>
          </a:p>
          <a:p>
            <a:r>
              <a:rPr lang="en-US" dirty="0"/>
              <a:t>  datetime </a:t>
            </a:r>
            <a:r>
              <a:rPr lang="en-US" dirty="0" err="1"/>
              <a:t>InstallDate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 string   Name;</a:t>
            </a:r>
            <a:endParaRPr lang="en-US" dirty="0">
              <a:cs typeface="Calibri"/>
            </a:endParaRPr>
          </a:p>
          <a:p>
            <a:r>
              <a:rPr lang="en-US" dirty="0"/>
              <a:t>  string   Status;</a:t>
            </a:r>
            <a:endParaRPr lang="en-US" dirty="0">
              <a:cs typeface="Calibri"/>
            </a:endParaRPr>
          </a:p>
          <a:p>
            <a:r>
              <a:rPr lang="en-US" dirty="0"/>
              <a:t>  datetime </a:t>
            </a:r>
            <a:r>
              <a:rPr lang="en-US" dirty="0" err="1"/>
              <a:t>StartTime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 string   </a:t>
            </a:r>
            <a:r>
              <a:rPr lang="en-US" dirty="0" err="1"/>
              <a:t>AuthenticationPackage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 string   </a:t>
            </a:r>
            <a:r>
              <a:rPr lang="en-US" dirty="0" err="1"/>
              <a:t>LogonId</a:t>
            </a:r>
            <a:r>
              <a:rPr lang="en-US" dirty="0"/>
              <a:t>;</a:t>
            </a:r>
            <a:endParaRPr lang="en-US" dirty="0">
              <a:cs typeface="Calibri"/>
            </a:endParaRPr>
          </a:p>
          <a:p>
            <a:r>
              <a:rPr lang="en-US" dirty="0"/>
              <a:t> 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uint32  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LogonType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;</a:t>
            </a:r>
            <a:endParaRPr lang="en-US" dirty="0">
              <a:solidFill>
                <a:schemeClr val="accent2">
                  <a:lumMod val="75000"/>
                </a:schemeClr>
              </a:solidFill>
              <a:cs typeface="Calibri"/>
            </a:endParaRPr>
          </a:p>
          <a:p>
            <a:r>
              <a:rPr lang="en-US" dirty="0"/>
              <a:t>};</a:t>
            </a:r>
            <a:endParaRPr lang="en-US" dirty="0">
              <a:cs typeface="Calibri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ED9631CD-27D8-4F7E-86C8-B1D48C6925D2}"/>
              </a:ext>
            </a:extLst>
          </p:cNvPr>
          <p:cNvSpPr/>
          <p:nvPr/>
        </p:nvSpPr>
        <p:spPr>
          <a:xfrm>
            <a:off x="8103750" y="1658353"/>
            <a:ext cx="235658" cy="3190373"/>
          </a:xfrm>
          <a:prstGeom prst="leftBrace">
            <a:avLst/>
          </a:prstGeom>
          <a:ln w="28575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1E7793-8633-40BC-BA37-B0BCF6C48979}"/>
              </a:ext>
            </a:extLst>
          </p:cNvPr>
          <p:cNvCxnSpPr/>
          <p:nvPr/>
        </p:nvCxnSpPr>
        <p:spPr>
          <a:xfrm flipH="1">
            <a:off x="3224463" y="3272589"/>
            <a:ext cx="4820652" cy="1335505"/>
          </a:xfrm>
          <a:prstGeom prst="straightConnector1">
            <a:avLst/>
          </a:prstGeom>
          <a:ln w="28575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16CF866-2D38-9A46-A2B6-26D5F4E065E2}"/>
              </a:ext>
            </a:extLst>
          </p:cNvPr>
          <p:cNvSpPr txBox="1"/>
          <p:nvPr/>
        </p:nvSpPr>
        <p:spPr>
          <a:xfrm>
            <a:off x="8362874" y="1559570"/>
            <a:ext cx="2743200" cy="34163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System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???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Interactive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Network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Task manager/batch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Service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Proxy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Unlock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Network clear text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New User 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RDP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Cache</a:t>
            </a:r>
          </a:p>
        </p:txBody>
      </p:sp>
    </p:spTree>
    <p:extLst>
      <p:ext uri="{BB962C8B-B14F-4D97-AF65-F5344CB8AC3E}">
        <p14:creationId xmlns:p14="http://schemas.microsoft.com/office/powerpoint/2010/main" val="1605237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4B79-6772-495D-8F24-6C9ECBBE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LsaLogonUser (Secur32.dll)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118C65-9A49-42BF-B54E-48F834B5CA7B}"/>
              </a:ext>
            </a:extLst>
          </p:cNvPr>
          <p:cNvSpPr txBox="1"/>
          <p:nvPr/>
        </p:nvSpPr>
        <p:spPr>
          <a:xfrm>
            <a:off x="1205164" y="1826796"/>
            <a:ext cx="5179594" cy="45343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NTSTATUS LsaLogonUser(</a:t>
            </a:r>
          </a:p>
          <a:p>
            <a:r>
              <a:rPr lang="en-US"/>
              <a:t>  HANDLE              LsaHandle,</a:t>
            </a:r>
            <a:endParaRPr lang="en-US">
              <a:cs typeface="Calibri"/>
            </a:endParaRPr>
          </a:p>
          <a:p>
            <a:r>
              <a:rPr lang="en-US"/>
              <a:t>  PLSA_STRING         OriginName,</a:t>
            </a:r>
            <a:endParaRPr lang="en-US">
              <a:cs typeface="Calibri"/>
            </a:endParaRPr>
          </a:p>
          <a:p>
            <a:r>
              <a:rPr lang="en-US" b="1">
                <a:solidFill>
                  <a:schemeClr val="accent6">
                    <a:lumMod val="75000"/>
                  </a:schemeClr>
                </a:solidFill>
              </a:rPr>
              <a:t>  SECURITY_LOGON_TYPE LogonType,</a:t>
            </a:r>
            <a:endParaRPr lang="en-US" b="1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r>
              <a:rPr lang="en-US"/>
              <a:t>  ULONG               AuthenticationPackage,</a:t>
            </a:r>
            <a:endParaRPr lang="en-US">
              <a:cs typeface="Calibri"/>
            </a:endParaRPr>
          </a:p>
          <a:p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  PVOID               AuthenticationInformation,</a:t>
            </a:r>
            <a:endParaRPr lang="en-US" b="1">
              <a:solidFill>
                <a:schemeClr val="accent2">
                  <a:lumMod val="75000"/>
                </a:schemeClr>
              </a:solidFill>
              <a:cs typeface="Calibri"/>
            </a:endParaRPr>
          </a:p>
          <a:p>
            <a:r>
              <a:rPr lang="en-US"/>
              <a:t>  ULONG               AuthenticationInformationLength,</a:t>
            </a:r>
            <a:endParaRPr lang="en-US">
              <a:cs typeface="Calibri"/>
            </a:endParaRPr>
          </a:p>
          <a:p>
            <a:r>
              <a:rPr lang="en-US"/>
              <a:t>  PTOKEN_GROUPS       LocalGroups,</a:t>
            </a:r>
            <a:endParaRPr lang="en-US">
              <a:cs typeface="Calibri"/>
            </a:endParaRPr>
          </a:p>
          <a:p>
            <a:r>
              <a:rPr lang="en-US"/>
              <a:t>  PTOKEN_SOURCE       SourceContext,</a:t>
            </a:r>
            <a:endParaRPr lang="en-US">
              <a:cs typeface="Calibri"/>
            </a:endParaRPr>
          </a:p>
          <a:p>
            <a:r>
              <a:rPr lang="en-US"/>
              <a:t>  PVOID               *ProfileBuffer,</a:t>
            </a:r>
            <a:endParaRPr lang="en-US">
              <a:cs typeface="Calibri"/>
            </a:endParaRPr>
          </a:p>
          <a:p>
            <a:r>
              <a:rPr lang="en-US"/>
              <a:t>  PULONG              ProfileBufferLength,</a:t>
            </a:r>
            <a:endParaRPr lang="en-US">
              <a:cs typeface="Calibri"/>
            </a:endParaRPr>
          </a:p>
          <a:p>
            <a:r>
              <a:rPr lang="en-US"/>
              <a:t>  PLUID               LogonId,</a:t>
            </a:r>
            <a:endParaRPr lang="en-US">
              <a:cs typeface="Calibri"/>
            </a:endParaRPr>
          </a:p>
          <a:p>
            <a:r>
              <a:rPr lang="en-US"/>
              <a:t>  PHANDLE             Token,</a:t>
            </a:r>
            <a:endParaRPr lang="en-US">
              <a:cs typeface="Calibri"/>
            </a:endParaRPr>
          </a:p>
          <a:p>
            <a:r>
              <a:rPr lang="en-US"/>
              <a:t>  PQUOTA_LIMITS       Quotas,</a:t>
            </a:r>
            <a:endParaRPr lang="en-US">
              <a:cs typeface="Calibri"/>
            </a:endParaRPr>
          </a:p>
          <a:p>
            <a:r>
              <a:rPr lang="en-US"/>
              <a:t>  PNTSTATUS           SubStatus</a:t>
            </a:r>
            <a:endParaRPr lang="en-US">
              <a:cs typeface="Calibri"/>
            </a:endParaRPr>
          </a:p>
          <a:p>
            <a:r>
              <a:rPr lang="en-US"/>
              <a:t>);Click to add text</a:t>
            </a:r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520A63-34CB-4531-B956-A139B13C9A61}"/>
              </a:ext>
            </a:extLst>
          </p:cNvPr>
          <p:cNvSpPr txBox="1"/>
          <p:nvPr/>
        </p:nvSpPr>
        <p:spPr>
          <a:xfrm>
            <a:off x="8103268" y="313021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Username + Password </a:t>
            </a:r>
          </a:p>
        </p:txBody>
      </p:sp>
    </p:spTree>
    <p:extLst>
      <p:ext uri="{BB962C8B-B14F-4D97-AF65-F5344CB8AC3E}">
        <p14:creationId xmlns:p14="http://schemas.microsoft.com/office/powerpoint/2010/main" val="1191916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4FE913AC-0E27-4A0B-8B24-4D26ABBDC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2" y="184651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Local Security </a:t>
            </a:r>
            <a:br>
              <a:rPr lang="en-US" dirty="0">
                <a:cs typeface="Calibri Light"/>
              </a:rPr>
            </a:br>
            <a:r>
              <a:rPr lang="en-US">
                <a:cs typeface="Calibri Light"/>
              </a:rPr>
              <a:t>Authority</a:t>
            </a:r>
            <a:endParaRPr lang="en-US" dirty="0">
              <a:cs typeface="Calibri Light"/>
            </a:endParaRPr>
          </a:p>
        </p:txBody>
      </p:sp>
      <p:pic>
        <p:nvPicPr>
          <p:cNvPr id="4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D9A1C426-0829-4F22-BF8C-5E6DE4926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821" y="153474"/>
            <a:ext cx="7876673" cy="670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20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7EE4C-A2F6-4305-94BB-43C1234B0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GINA (msgina.dll)</a:t>
            </a:r>
            <a:endParaRPr lang="en-US"/>
          </a:p>
        </p:txBody>
      </p:sp>
      <p:pic>
        <p:nvPicPr>
          <p:cNvPr id="4" name="Picture 4" descr="A close up of a toy&#10;&#10;Description generated with high confidence">
            <a:extLst>
              <a:ext uri="{FF2B5EF4-FFF2-40B4-BE49-F238E27FC236}">
                <a16:creationId xmlns:a16="http://schemas.microsoft.com/office/drawing/2014/main" id="{18AA5B56-B56D-4C07-92A7-DB6538C4D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137" y="1233865"/>
            <a:ext cx="4126831" cy="488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52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D253-D700-483E-BFAE-09D30639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Lsass.exe</a:t>
            </a:r>
            <a:endParaRPr lang="en-US" dirty="0"/>
          </a:p>
        </p:txBody>
      </p: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BE11E7A-F4DD-4AAD-A8DC-8D6110F6E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136" y="2530043"/>
            <a:ext cx="9190120" cy="34723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220F83C-72C6-4BB4-9E15-8997AA30CD16}"/>
              </a:ext>
            </a:extLst>
          </p:cNvPr>
          <p:cNvSpPr/>
          <p:nvPr/>
        </p:nvSpPr>
        <p:spPr>
          <a:xfrm>
            <a:off x="1116931" y="5468351"/>
            <a:ext cx="3992479" cy="4130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A2DEEC-F8C7-414F-9E76-9F22BE16BB3A}"/>
              </a:ext>
            </a:extLst>
          </p:cNvPr>
          <p:cNvSpPr/>
          <p:nvPr/>
        </p:nvSpPr>
        <p:spPr>
          <a:xfrm>
            <a:off x="1487904" y="2530640"/>
            <a:ext cx="1124953" cy="2526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047289-C247-4DA9-BF28-BAAC20EB2828}"/>
              </a:ext>
            </a:extLst>
          </p:cNvPr>
          <p:cNvSpPr txBox="1"/>
          <p:nvPr/>
        </p:nvSpPr>
        <p:spPr>
          <a:xfrm>
            <a:off x="8662736" y="1034716"/>
            <a:ext cx="258679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/>
                <a:cs typeface="Courier New"/>
              </a:rPr>
              <a:t>%WINDIR%\System32</a:t>
            </a:r>
            <a:endParaRPr lang="en-US" b="1" dirty="0">
              <a:solidFill>
                <a:schemeClr val="accent2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8646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B7366-A4EC-4A8D-AF88-C68BB8CB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Спасибо за внимание!</a:t>
            </a:r>
            <a:endParaRPr lang="en-US"/>
          </a:p>
        </p:txBody>
      </p:sp>
      <p:pic>
        <p:nvPicPr>
          <p:cNvPr id="4" name="Picture 4" descr="A cat that is looking at the camera&#10;&#10;Description generated with very high confidence">
            <a:extLst>
              <a:ext uri="{FF2B5EF4-FFF2-40B4-BE49-F238E27FC236}">
                <a16:creationId xmlns:a16="http://schemas.microsoft.com/office/drawing/2014/main" id="{7101D202-84CE-42DC-95CB-265E245B9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0331" y="1825625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3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0398-E13B-48D9-8CB9-E1D1912D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Содержание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53F2B-57E1-497C-99FC-BCAB65813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SID/RID - Security ID/Resource ID</a:t>
            </a:r>
          </a:p>
          <a:p>
            <a:r>
              <a:rPr lang="en-US">
                <a:cs typeface="Calibri"/>
              </a:rPr>
              <a:t>Типы входа в систему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LSA – Local Security Authority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4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55ED-9074-4926-AD43-036CF2B3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SID - </a:t>
            </a:r>
            <a:r>
              <a:rPr lang="en-US" dirty="0" err="1">
                <a:cs typeface="Calibri Light"/>
              </a:rPr>
              <a:t>идентификатор</a:t>
            </a:r>
            <a:r>
              <a:rPr lang="en-US" dirty="0">
                <a:cs typeface="Calibri Light"/>
              </a:rPr>
              <a:t> </a:t>
            </a:r>
            <a:r>
              <a:rPr lang="en-US" dirty="0" err="1">
                <a:cs typeface="Calibri Light"/>
              </a:rPr>
              <a:t>безопасности</a:t>
            </a:r>
            <a:endParaRPr lang="en-US">
              <a:cs typeface="Calibri Light"/>
            </a:endParaRPr>
          </a:p>
          <a:p>
            <a:endParaRPr lang="en-US" dirty="0">
              <a:cs typeface="Calibri Light"/>
            </a:endParaRPr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9D178FC-C26B-442E-849E-034027833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4183" y="1300206"/>
            <a:ext cx="8453186" cy="486075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2E2446C-AE53-4FB0-AB91-3E2A5495F5DF}"/>
              </a:ext>
            </a:extLst>
          </p:cNvPr>
          <p:cNvSpPr/>
          <p:nvPr/>
        </p:nvSpPr>
        <p:spPr>
          <a:xfrm>
            <a:off x="3763879" y="2721142"/>
            <a:ext cx="4674268" cy="64369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8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BE226-11F9-49F8-89EF-99A81FB2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SID - </a:t>
            </a:r>
            <a:r>
              <a:rPr lang="en-US" dirty="0" err="1">
                <a:cs typeface="Calibri Light"/>
              </a:rPr>
              <a:t>идентификатор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безопасности</a:t>
            </a:r>
            <a:endParaRPr lang="en-US" dirty="0" err="1">
              <a:ea typeface="+mj-lt"/>
              <a:cs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90D0F2-75CC-4171-86A5-8172D239F47D}"/>
              </a:ext>
            </a:extLst>
          </p:cNvPr>
          <p:cNvSpPr txBox="1"/>
          <p:nvPr/>
        </p:nvSpPr>
        <p:spPr>
          <a:xfrm>
            <a:off x="2709111" y="3481137"/>
            <a:ext cx="620227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-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1-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5-21</a:t>
            </a:r>
            <a:r>
              <a:rPr lang="en-US" b="1" dirty="0">
                <a:solidFill>
                  <a:srgbClr val="7030A0"/>
                </a:solidFill>
              </a:rPr>
              <a:t>-1952256960-4020600155-1364655168-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500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AC6827-1C61-4E8B-AAEA-7FA2D36BC008}"/>
              </a:ext>
            </a:extLst>
          </p:cNvPr>
          <p:cNvCxnSpPr/>
          <p:nvPr/>
        </p:nvCxnSpPr>
        <p:spPr>
          <a:xfrm>
            <a:off x="2490536" y="3653591"/>
            <a:ext cx="864268" cy="1203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CE8260-1300-4B8D-90FA-53E738DDA5FF}"/>
              </a:ext>
            </a:extLst>
          </p:cNvPr>
          <p:cNvCxnSpPr>
            <a:cxnSpLocks/>
          </p:cNvCxnSpPr>
          <p:nvPr/>
        </p:nvCxnSpPr>
        <p:spPr>
          <a:xfrm flipH="1" flipV="1">
            <a:off x="3605461" y="3755857"/>
            <a:ext cx="8022" cy="870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6FCC40D-E949-4B39-8C90-476A64EA9CB7}"/>
              </a:ext>
            </a:extLst>
          </p:cNvPr>
          <p:cNvCxnSpPr>
            <a:cxnSpLocks/>
          </p:cNvCxnSpPr>
          <p:nvPr/>
        </p:nvCxnSpPr>
        <p:spPr>
          <a:xfrm>
            <a:off x="3894219" y="2560718"/>
            <a:ext cx="2004" cy="83419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15EA8A-A902-4F53-85F2-86DEA24850E8}"/>
              </a:ext>
            </a:extLst>
          </p:cNvPr>
          <p:cNvCxnSpPr>
            <a:cxnSpLocks/>
          </p:cNvCxnSpPr>
          <p:nvPr/>
        </p:nvCxnSpPr>
        <p:spPr>
          <a:xfrm>
            <a:off x="8075192" y="3041982"/>
            <a:ext cx="2004" cy="35292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1BED38-965C-4805-8750-CA7F717139B3}"/>
              </a:ext>
            </a:extLst>
          </p:cNvPr>
          <p:cNvCxnSpPr>
            <a:cxnSpLocks/>
          </p:cNvCxnSpPr>
          <p:nvPr/>
        </p:nvCxnSpPr>
        <p:spPr>
          <a:xfrm flipH="1" flipV="1">
            <a:off x="6021801" y="4367460"/>
            <a:ext cx="8025" cy="85023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>
            <a:extLst>
              <a:ext uri="{FF2B5EF4-FFF2-40B4-BE49-F238E27FC236}">
                <a16:creationId xmlns:a16="http://schemas.microsoft.com/office/drawing/2014/main" id="{FCC94986-2973-49E6-9572-FA782A7039A2}"/>
              </a:ext>
            </a:extLst>
          </p:cNvPr>
          <p:cNvSpPr/>
          <p:nvPr/>
        </p:nvSpPr>
        <p:spPr>
          <a:xfrm rot="16200000">
            <a:off x="3837238" y="3303566"/>
            <a:ext cx="125369" cy="453191"/>
          </a:xfrm>
          <a:prstGeom prst="rightBrac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317C97A-E12A-4304-8BC6-E0D9DBD35AF4}"/>
              </a:ext>
            </a:extLst>
          </p:cNvPr>
          <p:cNvSpPr/>
          <p:nvPr/>
        </p:nvSpPr>
        <p:spPr>
          <a:xfrm rot="5400000">
            <a:off x="5812423" y="2250804"/>
            <a:ext cx="426158" cy="3601453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971755B-32F8-4D4D-8692-2647B3D38F37}"/>
              </a:ext>
            </a:extLst>
          </p:cNvPr>
          <p:cNvSpPr/>
          <p:nvPr/>
        </p:nvSpPr>
        <p:spPr>
          <a:xfrm rot="16200000">
            <a:off x="8018211" y="3293539"/>
            <a:ext cx="115343" cy="443164"/>
          </a:xfrm>
          <a:prstGeom prst="rightBrac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B03B8B-FBC4-4B15-A3DA-55440818E167}"/>
              </a:ext>
            </a:extLst>
          </p:cNvPr>
          <p:cNvSpPr txBox="1"/>
          <p:nvPr/>
        </p:nvSpPr>
        <p:spPr>
          <a:xfrm>
            <a:off x="6699584" y="266900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RID</a:t>
            </a:r>
            <a:endParaRPr lang="en-US" b="1" dirty="0">
              <a:solidFill>
                <a:schemeClr val="accent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EC1D8-5BDE-4520-8516-F347ECBEA434}"/>
              </a:ext>
            </a:extLst>
          </p:cNvPr>
          <p:cNvSpPr txBox="1"/>
          <p:nvPr/>
        </p:nvSpPr>
        <p:spPr>
          <a:xfrm>
            <a:off x="4644189" y="5205662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Domain or PC ID</a:t>
            </a:r>
            <a:endParaRPr lang="en-US" b="1" dirty="0">
              <a:solidFill>
                <a:srgbClr val="7030A0"/>
              </a:solidFill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921EC0-0CFC-41B0-A879-FD39640E1BDB}"/>
              </a:ext>
            </a:extLst>
          </p:cNvPr>
          <p:cNvSpPr txBox="1"/>
          <p:nvPr/>
        </p:nvSpPr>
        <p:spPr>
          <a:xfrm>
            <a:off x="2578767" y="2087477"/>
            <a:ext cx="291365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Who created it? (Windows)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583ED2-5A56-4FBB-ABFD-37847E1E0957}"/>
              </a:ext>
            </a:extLst>
          </p:cNvPr>
          <p:cNvSpPr txBox="1"/>
          <p:nvPr/>
        </p:nvSpPr>
        <p:spPr>
          <a:xfrm>
            <a:off x="2227846" y="470434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SID version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634172-BC3A-41A9-8020-383EFA171056}"/>
              </a:ext>
            </a:extLst>
          </p:cNvPr>
          <p:cNvSpPr txBox="1"/>
          <p:nvPr/>
        </p:nvSpPr>
        <p:spPr>
          <a:xfrm>
            <a:off x="613609" y="346108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Security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774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EBF9E-3F6A-46F8-8C7C-6794DAEC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SID - </a:t>
            </a:r>
            <a:r>
              <a:rPr lang="en-US" dirty="0" err="1">
                <a:cs typeface="Calibri Light"/>
              </a:rPr>
              <a:t>примеры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5A098-F751-4D0F-B9D1-EE7A11E31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60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-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1-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5-21</a:t>
            </a:r>
            <a:r>
              <a:rPr lang="en-US" b="1" dirty="0">
                <a:solidFill>
                  <a:srgbClr val="7030A0"/>
                </a:solidFill>
              </a:rPr>
              <a:t>-X-X-X-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500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- </a:t>
            </a:r>
            <a:r>
              <a:rPr lang="en-US" dirty="0">
                <a:cs typeface="Calibri"/>
              </a:rPr>
              <a:t>default admin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-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1-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5-21</a:t>
            </a:r>
            <a:r>
              <a:rPr lang="en-US" b="1" dirty="0">
                <a:solidFill>
                  <a:srgbClr val="7030A0"/>
                </a:solidFill>
                <a:cs typeface="Calibri"/>
              </a:rPr>
              <a:t>-X-X-X-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500 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- </a:t>
            </a:r>
            <a:r>
              <a:rPr lang="en-US" dirty="0">
                <a:cs typeface="Calibri"/>
              </a:rPr>
              <a:t> default  guest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-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1-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5-21</a:t>
            </a:r>
            <a:r>
              <a:rPr lang="en-US" b="1" dirty="0">
                <a:solidFill>
                  <a:srgbClr val="7030A0"/>
                </a:solidFill>
                <a:cs typeface="Calibri"/>
              </a:rPr>
              <a:t>-X-X-X-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1000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- </a:t>
            </a:r>
            <a:r>
              <a:rPr lang="en-US" dirty="0">
                <a:cs typeface="Calibri"/>
              </a:rPr>
              <a:t>the first user created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-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1-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5</a:t>
            </a:r>
            <a:r>
              <a:rPr lang="en-US" b="1" dirty="0">
                <a:solidFill>
                  <a:srgbClr val="7030A0"/>
                </a:solidFill>
                <a:cs typeface="Calibri"/>
              </a:rPr>
              <a:t>-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18 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- System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-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1-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5</a:t>
            </a:r>
            <a:r>
              <a:rPr lang="en-US" b="1" dirty="0">
                <a:solidFill>
                  <a:srgbClr val="7030A0"/>
                </a:solidFill>
                <a:cs typeface="Calibri"/>
              </a:rPr>
              <a:t>-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3 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- </a:t>
            </a:r>
            <a:r>
              <a:rPr lang="en-US" dirty="0">
                <a:cs typeface="Calibri"/>
              </a:rPr>
              <a:t>batch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-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1-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5</a:t>
            </a:r>
            <a:r>
              <a:rPr lang="en-US" b="1" dirty="0">
                <a:solidFill>
                  <a:srgbClr val="7030A0"/>
                </a:solidFill>
                <a:cs typeface="Calibri"/>
              </a:rPr>
              <a:t>-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2</a:t>
            </a:r>
            <a:r>
              <a:rPr lang="en-US" dirty="0">
                <a:cs typeface="Calibri"/>
              </a:rPr>
              <a:t> - network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cs typeface="Calibri"/>
              </a:rPr>
              <a:t>-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1-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5-21-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544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- local admin group</a:t>
            </a:r>
          </a:p>
          <a:p>
            <a:endParaRPr lang="en-US" dirty="0">
              <a:cs typeface="Calibri"/>
            </a:endParaRPr>
          </a:p>
          <a:p>
            <a:endParaRPr lang="en-US" b="1" dirty="0">
              <a:solidFill>
                <a:srgbClr val="C55A11"/>
              </a:solidFill>
              <a:cs typeface="Calibri"/>
            </a:endParaRPr>
          </a:p>
          <a:p>
            <a:endParaRPr lang="en-US" dirty="0">
              <a:solidFill>
                <a:srgbClr val="000000"/>
              </a:solidFill>
              <a:cs typeface="Calibri"/>
            </a:endParaRPr>
          </a:p>
          <a:p>
            <a:endParaRPr lang="en-US" b="1" dirty="0">
              <a:solidFill>
                <a:schemeClr val="accent2">
                  <a:lumMod val="75000"/>
                </a:schemeClr>
              </a:solidFill>
              <a:cs typeface="Calibri"/>
            </a:endParaRPr>
          </a:p>
          <a:p>
            <a:endParaRPr lang="en-US" b="1" dirty="0">
              <a:solidFill>
                <a:schemeClr val="accent2">
                  <a:lumMod val="7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1694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C3F5-BBCB-4028-BFB3-CDC368D3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Вход в систему</a:t>
            </a:r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4287CFE-474A-4D7E-B4F3-A21340658BD1}"/>
              </a:ext>
            </a:extLst>
          </p:cNvPr>
          <p:cNvSpPr/>
          <p:nvPr/>
        </p:nvSpPr>
        <p:spPr>
          <a:xfrm>
            <a:off x="1507958" y="2801352"/>
            <a:ext cx="914400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LPC</a:t>
            </a:r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361ADB7-8E7D-4238-A53E-3A7465B26FB3}"/>
              </a:ext>
            </a:extLst>
          </p:cNvPr>
          <p:cNvSpPr/>
          <p:nvPr/>
        </p:nvSpPr>
        <p:spPr>
          <a:xfrm>
            <a:off x="8977563" y="2801352"/>
            <a:ext cx="914400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RPC</a:t>
            </a:r>
            <a:endParaRPr lang="en-US"/>
          </a:p>
        </p:txBody>
      </p:sp>
      <p:pic>
        <p:nvPicPr>
          <p:cNvPr id="8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75B81D0-1058-4D6B-9D3B-1ED5AFE8C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979" y="2187743"/>
            <a:ext cx="2743200" cy="27432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F86E1E-9CAA-47E2-BF4B-576459F501DA}"/>
              </a:ext>
            </a:extLst>
          </p:cNvPr>
          <p:cNvCxnSpPr/>
          <p:nvPr/>
        </p:nvCxnSpPr>
        <p:spPr>
          <a:xfrm flipV="1">
            <a:off x="2430378" y="3194384"/>
            <a:ext cx="1666374" cy="802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703E24-F465-4BB2-A748-27EA34213F0E}"/>
              </a:ext>
            </a:extLst>
          </p:cNvPr>
          <p:cNvCxnSpPr>
            <a:cxnSpLocks/>
          </p:cNvCxnSpPr>
          <p:nvPr/>
        </p:nvCxnSpPr>
        <p:spPr>
          <a:xfrm flipH="1">
            <a:off x="6974306" y="3192378"/>
            <a:ext cx="2003256" cy="1203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34E098-41E9-4045-813D-7C34C745A507}"/>
              </a:ext>
            </a:extLst>
          </p:cNvPr>
          <p:cNvSpPr txBox="1"/>
          <p:nvPr/>
        </p:nvSpPr>
        <p:spPr>
          <a:xfrm>
            <a:off x="8033085" y="4022557"/>
            <a:ext cx="274320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accent2">
                    <a:lumMod val="75000"/>
                  </a:schemeClr>
                </a:solidFill>
              </a:rPr>
              <a:t>Web</a:t>
            </a:r>
            <a:r>
              <a:rPr lang="en-US" b="1">
                <a:solidFill>
                  <a:schemeClr val="accent2">
                    <a:lumMod val="75000"/>
                  </a:schemeClr>
                </a:solidFill>
                <a:cs typeface="Calibri"/>
              </a:rPr>
              <a:t> Server</a:t>
            </a:r>
          </a:p>
          <a:p>
            <a:pPr algn="ctr"/>
            <a:r>
              <a:rPr lang="en-US" b="1">
                <a:solidFill>
                  <a:schemeClr val="accent2">
                    <a:lumMod val="75000"/>
                  </a:schemeClr>
                </a:solidFill>
                <a:cs typeface="Calibri"/>
              </a:rPr>
              <a:t>DC</a:t>
            </a:r>
            <a:endParaRPr lang="en-US" b="1" dirty="0">
              <a:solidFill>
                <a:schemeClr val="accent2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CE216E-DAC9-4D2B-A7BA-DD9617EAAB9E}"/>
              </a:ext>
            </a:extLst>
          </p:cNvPr>
          <p:cNvSpPr txBox="1"/>
          <p:nvPr/>
        </p:nvSpPr>
        <p:spPr>
          <a:xfrm>
            <a:off x="593558" y="397242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accent2">
                    <a:lumMod val="75000"/>
                  </a:schemeClr>
                </a:solidFill>
                <a:cs typeface="Calibri"/>
              </a:rPr>
              <a:t>Local PC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BE443B8-A091-487D-8DD6-C0CC6F25E99E}"/>
              </a:ext>
            </a:extLst>
          </p:cNvPr>
          <p:cNvSpPr/>
          <p:nvPr/>
        </p:nvSpPr>
        <p:spPr>
          <a:xfrm>
            <a:off x="5017168" y="5137483"/>
            <a:ext cx="914400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cs typeface="Calibri"/>
              </a:rPr>
              <a:t>LSA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9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0200B7-8A5C-46F9-A31B-B4964BB06938}"/>
              </a:ext>
            </a:extLst>
          </p:cNvPr>
          <p:cNvSpPr/>
          <p:nvPr/>
        </p:nvSpPr>
        <p:spPr>
          <a:xfrm>
            <a:off x="1929065" y="2981825"/>
            <a:ext cx="1937084" cy="6837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User Mode App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263DEB8-1F72-46AF-B8F2-FA2DF2381BEA}"/>
              </a:ext>
            </a:extLst>
          </p:cNvPr>
          <p:cNvSpPr/>
          <p:nvPr/>
        </p:nvSpPr>
        <p:spPr>
          <a:xfrm>
            <a:off x="8797089" y="2981825"/>
            <a:ext cx="1957135" cy="6837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Kernel Mode 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7FE60A0-C553-44BF-8965-4D174DB4B8F7}"/>
              </a:ext>
            </a:extLst>
          </p:cNvPr>
          <p:cNvSpPr/>
          <p:nvPr/>
        </p:nvSpPr>
        <p:spPr>
          <a:xfrm>
            <a:off x="5287878" y="2981824"/>
            <a:ext cx="1746583" cy="6837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Winlogon.exe</a:t>
            </a:r>
            <a:endParaRPr lang="en-US" dirty="0" err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A051F2-4A4E-49F7-B4C0-A89BE1B42571}"/>
              </a:ext>
            </a:extLst>
          </p:cNvPr>
          <p:cNvSpPr/>
          <p:nvPr/>
        </p:nvSpPr>
        <p:spPr>
          <a:xfrm>
            <a:off x="2901616" y="3513221"/>
            <a:ext cx="1275347" cy="3228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secur32.dll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4E1ACD-CCFB-4B1C-A9A0-7CD461F062C0}"/>
              </a:ext>
            </a:extLst>
          </p:cNvPr>
          <p:cNvSpPr/>
          <p:nvPr/>
        </p:nvSpPr>
        <p:spPr>
          <a:xfrm>
            <a:off x="6260431" y="3563352"/>
            <a:ext cx="1275347" cy="3228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secur32.dll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A44E63-0763-4A74-8426-888B0D09FC2B}"/>
              </a:ext>
            </a:extLst>
          </p:cNvPr>
          <p:cNvSpPr/>
          <p:nvPr/>
        </p:nvSpPr>
        <p:spPr>
          <a:xfrm>
            <a:off x="6260431" y="2811378"/>
            <a:ext cx="1275347" cy="3228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msgina.dll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C376B9-F0A7-4A5D-A2EA-85131EA76BC6}"/>
              </a:ext>
            </a:extLst>
          </p:cNvPr>
          <p:cNvSpPr/>
          <p:nvPr/>
        </p:nvSpPr>
        <p:spPr>
          <a:xfrm>
            <a:off x="9779667" y="3563351"/>
            <a:ext cx="1275347" cy="3228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ksecdd.sys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E35460C-14C3-4F60-A87D-CCCECA173279}"/>
              </a:ext>
            </a:extLst>
          </p:cNvPr>
          <p:cNvSpPr/>
          <p:nvPr/>
        </p:nvSpPr>
        <p:spPr>
          <a:xfrm>
            <a:off x="2300037" y="4395535"/>
            <a:ext cx="7321215" cy="6837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lssas.exe (LSA Server Service)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C67D6D-54A7-4626-BF04-F134C8A71C60}"/>
              </a:ext>
            </a:extLst>
          </p:cNvPr>
          <p:cNvSpPr/>
          <p:nvPr/>
        </p:nvSpPr>
        <p:spPr>
          <a:xfrm>
            <a:off x="8055142" y="4736431"/>
            <a:ext cx="1275347" cy="3228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lsasrv.dll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6C07BD2-5104-42AC-923C-1503CD9F2CA0}"/>
              </a:ext>
            </a:extLst>
          </p:cNvPr>
          <p:cNvCxnSpPr>
            <a:cxnSpLocks/>
          </p:cNvCxnSpPr>
          <p:nvPr/>
        </p:nvCxnSpPr>
        <p:spPr>
          <a:xfrm>
            <a:off x="2640930" y="3673642"/>
            <a:ext cx="2006" cy="7239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ECD0DD9-D84F-4D34-8996-4F66B467C763}"/>
              </a:ext>
            </a:extLst>
          </p:cNvPr>
          <p:cNvCxnSpPr>
            <a:cxnSpLocks/>
          </p:cNvCxnSpPr>
          <p:nvPr/>
        </p:nvCxnSpPr>
        <p:spPr>
          <a:xfrm>
            <a:off x="5899482" y="3673642"/>
            <a:ext cx="2006" cy="7239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AFD13AD-C12E-4C13-AB30-553FD699C9BF}"/>
              </a:ext>
            </a:extLst>
          </p:cNvPr>
          <p:cNvCxnSpPr>
            <a:cxnSpLocks/>
          </p:cNvCxnSpPr>
          <p:nvPr/>
        </p:nvCxnSpPr>
        <p:spPr>
          <a:xfrm>
            <a:off x="9268324" y="3673641"/>
            <a:ext cx="2006" cy="7239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itle 1">
            <a:extLst>
              <a:ext uri="{FF2B5EF4-FFF2-40B4-BE49-F238E27FC236}">
                <a16:creationId xmlns:a16="http://schemas.microsoft.com/office/drawing/2014/main" id="{CC4C74F6-A0A1-4334-A27C-606D133C5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332" y="184651"/>
            <a:ext cx="10515600" cy="1325563"/>
          </a:xfrm>
        </p:spPr>
        <p:txBody>
          <a:bodyPr/>
          <a:lstStyle/>
          <a:p>
            <a:r>
              <a:rPr lang="en-US">
                <a:cs typeface="Calibri Light"/>
              </a:rPr>
              <a:t>Вход в систему (до Vista)</a:t>
            </a:r>
          </a:p>
        </p:txBody>
      </p:sp>
      <p:pic>
        <p:nvPicPr>
          <p:cNvPr id="55" name="Picture 55">
            <a:extLst>
              <a:ext uri="{FF2B5EF4-FFF2-40B4-BE49-F238E27FC236}">
                <a16:creationId xmlns:a16="http://schemas.microsoft.com/office/drawing/2014/main" id="{5E2FD276-0C66-4628-A837-E75A61587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458" y="2871538"/>
            <a:ext cx="372979" cy="372979"/>
          </a:xfrm>
          <a:prstGeom prst="rect">
            <a:avLst/>
          </a:prstGeom>
        </p:spPr>
      </p:pic>
      <p:pic>
        <p:nvPicPr>
          <p:cNvPr id="57" name="Picture 57">
            <a:extLst>
              <a:ext uri="{FF2B5EF4-FFF2-40B4-BE49-F238E27FC236}">
                <a16:creationId xmlns:a16="http://schemas.microsoft.com/office/drawing/2014/main" id="{AB7ECCC2-1122-490B-95B0-64315F269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11" y="3150267"/>
            <a:ext cx="507332" cy="507332"/>
          </a:xfrm>
          <a:prstGeom prst="rect">
            <a:avLst/>
          </a:prstGeom>
        </p:spPr>
      </p:pic>
      <p:pic>
        <p:nvPicPr>
          <p:cNvPr id="59" name="Picture 5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E412DE0-8A2E-4B77-BB88-D130ADCDE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089" y="3142247"/>
            <a:ext cx="513348" cy="513348"/>
          </a:xfrm>
          <a:prstGeom prst="rect">
            <a:avLst/>
          </a:prstGeom>
        </p:spPr>
      </p:pic>
      <p:pic>
        <p:nvPicPr>
          <p:cNvPr id="61" name="Picture 61" descr="A picture containing object, clock&#10;&#10;Description generated with high confidence">
            <a:extLst>
              <a:ext uri="{FF2B5EF4-FFF2-40B4-BE49-F238E27FC236}">
                <a16:creationId xmlns:a16="http://schemas.microsoft.com/office/drawing/2014/main" id="{7ED2C751-D563-4B1E-97EA-63F4AAD2E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584" y="3252537"/>
            <a:ext cx="637674" cy="453190"/>
          </a:xfrm>
          <a:prstGeom prst="rect">
            <a:avLst/>
          </a:prstGeom>
        </p:spPr>
      </p:pic>
      <p:pic>
        <p:nvPicPr>
          <p:cNvPr id="63" name="Picture 63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23CA127F-AC43-48FE-8714-CF3379042A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9226" y="1908258"/>
            <a:ext cx="810628" cy="855747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D2BC786E-3AE9-4B76-80B6-A095DAB464D3}"/>
              </a:ext>
            </a:extLst>
          </p:cNvPr>
          <p:cNvSpPr txBox="1"/>
          <p:nvPr/>
        </p:nvSpPr>
        <p:spPr>
          <a:xfrm>
            <a:off x="3761874" y="384208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LsaLogonUser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()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6FA7EB2-5AED-46D7-8C25-2D67840600D3}"/>
              </a:ext>
            </a:extLst>
          </p:cNvPr>
          <p:cNvSpPr txBox="1"/>
          <p:nvPr/>
        </p:nvSpPr>
        <p:spPr>
          <a:xfrm>
            <a:off x="7571874" y="385211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LPC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67FC1CF-C081-4B03-B92D-4CA1AB93CA4D}"/>
              </a:ext>
            </a:extLst>
          </p:cNvPr>
          <p:cNvSpPr txBox="1"/>
          <p:nvPr/>
        </p:nvSpPr>
        <p:spPr>
          <a:xfrm>
            <a:off x="874294" y="384208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LPC</a:t>
            </a:r>
            <a:endParaRPr lang="en-US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76845E0-62FD-4B06-B4F2-A07AA391EDDD}"/>
              </a:ext>
            </a:extLst>
          </p:cNvPr>
          <p:cNvCxnSpPr>
            <a:cxnSpLocks/>
          </p:cNvCxnSpPr>
          <p:nvPr/>
        </p:nvCxnSpPr>
        <p:spPr>
          <a:xfrm>
            <a:off x="5698955" y="5087352"/>
            <a:ext cx="2006" cy="7239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37137F7-A15E-43EE-93BD-394DD4D29D2B}"/>
              </a:ext>
            </a:extLst>
          </p:cNvPr>
          <p:cNvSpPr/>
          <p:nvPr/>
        </p:nvSpPr>
        <p:spPr>
          <a:xfrm>
            <a:off x="5388144" y="5819272"/>
            <a:ext cx="613611" cy="4231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16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A72EC-0936-4D0F-8A46-AE865804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Вход в систему (после Vista)</a:t>
            </a:r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EA8C90-9754-4F19-BE11-FED7C800A65F}"/>
              </a:ext>
            </a:extLst>
          </p:cNvPr>
          <p:cNvSpPr/>
          <p:nvPr/>
        </p:nvSpPr>
        <p:spPr>
          <a:xfrm>
            <a:off x="1929065" y="2981825"/>
            <a:ext cx="1937084" cy="6837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User Mode App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144584B-DA0B-43C1-91FC-113BBB51FF7D}"/>
              </a:ext>
            </a:extLst>
          </p:cNvPr>
          <p:cNvSpPr/>
          <p:nvPr/>
        </p:nvSpPr>
        <p:spPr>
          <a:xfrm>
            <a:off x="8797089" y="2981825"/>
            <a:ext cx="1957135" cy="6837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Kernel Mode App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729A29-A63A-4910-B934-9418F7CB5EA1}"/>
              </a:ext>
            </a:extLst>
          </p:cNvPr>
          <p:cNvSpPr/>
          <p:nvPr/>
        </p:nvSpPr>
        <p:spPr>
          <a:xfrm>
            <a:off x="5287878" y="2981824"/>
            <a:ext cx="1746583" cy="6837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Winlogon.exe</a:t>
            </a:r>
            <a:endParaRPr lang="en-US" dirty="0" err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230CD6-AFDD-4F93-86DB-23D42B285ADD}"/>
              </a:ext>
            </a:extLst>
          </p:cNvPr>
          <p:cNvSpPr/>
          <p:nvPr/>
        </p:nvSpPr>
        <p:spPr>
          <a:xfrm>
            <a:off x="2901616" y="3513221"/>
            <a:ext cx="1275347" cy="3228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secur32.dll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EDE380-4BA0-44E3-97F5-6E3BF2D20622}"/>
              </a:ext>
            </a:extLst>
          </p:cNvPr>
          <p:cNvSpPr/>
          <p:nvPr/>
        </p:nvSpPr>
        <p:spPr>
          <a:xfrm>
            <a:off x="6260431" y="3563352"/>
            <a:ext cx="1275347" cy="3228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secur32.dll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92C4DB-5C0C-42E5-B0DD-94F1360C3300}"/>
              </a:ext>
            </a:extLst>
          </p:cNvPr>
          <p:cNvSpPr/>
          <p:nvPr/>
        </p:nvSpPr>
        <p:spPr>
          <a:xfrm>
            <a:off x="9779667" y="3563351"/>
            <a:ext cx="1275347" cy="3228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ksecdd.sys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0B5DC03-0D16-49DE-AD01-2BCBF15F01BF}"/>
              </a:ext>
            </a:extLst>
          </p:cNvPr>
          <p:cNvSpPr/>
          <p:nvPr/>
        </p:nvSpPr>
        <p:spPr>
          <a:xfrm>
            <a:off x="2300037" y="4395535"/>
            <a:ext cx="7321215" cy="6837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lssas.exe (LSA Server Service)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7780D9-14AA-4464-8526-3958BABF53C3}"/>
              </a:ext>
            </a:extLst>
          </p:cNvPr>
          <p:cNvSpPr/>
          <p:nvPr/>
        </p:nvSpPr>
        <p:spPr>
          <a:xfrm>
            <a:off x="8055142" y="4736431"/>
            <a:ext cx="1275347" cy="3228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lsasrv.dll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455517-B7AC-4725-82F3-F55C1F8538DF}"/>
              </a:ext>
            </a:extLst>
          </p:cNvPr>
          <p:cNvCxnSpPr>
            <a:cxnSpLocks/>
          </p:cNvCxnSpPr>
          <p:nvPr/>
        </p:nvCxnSpPr>
        <p:spPr>
          <a:xfrm>
            <a:off x="2640930" y="3673642"/>
            <a:ext cx="2006" cy="7239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57A470B-9423-437D-8C6B-D8D5D0D38A44}"/>
              </a:ext>
            </a:extLst>
          </p:cNvPr>
          <p:cNvCxnSpPr>
            <a:cxnSpLocks/>
          </p:cNvCxnSpPr>
          <p:nvPr/>
        </p:nvCxnSpPr>
        <p:spPr>
          <a:xfrm>
            <a:off x="5899482" y="3673642"/>
            <a:ext cx="2006" cy="7239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26F564-5CDC-4EC1-BB9F-5EBD5AC45848}"/>
              </a:ext>
            </a:extLst>
          </p:cNvPr>
          <p:cNvCxnSpPr>
            <a:cxnSpLocks/>
          </p:cNvCxnSpPr>
          <p:nvPr/>
        </p:nvCxnSpPr>
        <p:spPr>
          <a:xfrm>
            <a:off x="9268324" y="3673641"/>
            <a:ext cx="2006" cy="7239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55">
            <a:extLst>
              <a:ext uri="{FF2B5EF4-FFF2-40B4-BE49-F238E27FC236}">
                <a16:creationId xmlns:a16="http://schemas.microsoft.com/office/drawing/2014/main" id="{0F7F86F2-6796-438F-BA1A-CA67847D7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458" y="2871538"/>
            <a:ext cx="372979" cy="372979"/>
          </a:xfrm>
          <a:prstGeom prst="rect">
            <a:avLst/>
          </a:prstGeom>
        </p:spPr>
      </p:pic>
      <p:pic>
        <p:nvPicPr>
          <p:cNvPr id="33" name="Picture 57">
            <a:extLst>
              <a:ext uri="{FF2B5EF4-FFF2-40B4-BE49-F238E27FC236}">
                <a16:creationId xmlns:a16="http://schemas.microsoft.com/office/drawing/2014/main" id="{E71E107A-0726-494A-BEC7-999179631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11" y="3150267"/>
            <a:ext cx="507332" cy="507332"/>
          </a:xfrm>
          <a:prstGeom prst="rect">
            <a:avLst/>
          </a:prstGeom>
        </p:spPr>
      </p:pic>
      <p:pic>
        <p:nvPicPr>
          <p:cNvPr id="35" name="Picture 5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427BE9C-E25F-471D-AACF-7748FCE56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089" y="3142247"/>
            <a:ext cx="513348" cy="513348"/>
          </a:xfrm>
          <a:prstGeom prst="rect">
            <a:avLst/>
          </a:prstGeom>
        </p:spPr>
      </p:pic>
      <p:pic>
        <p:nvPicPr>
          <p:cNvPr id="37" name="Picture 61" descr="A picture containing object, clock&#10;&#10;Description generated with high confidence">
            <a:extLst>
              <a:ext uri="{FF2B5EF4-FFF2-40B4-BE49-F238E27FC236}">
                <a16:creationId xmlns:a16="http://schemas.microsoft.com/office/drawing/2014/main" id="{027D54B1-A650-4621-A414-C6067BCDC0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584" y="3252537"/>
            <a:ext cx="637674" cy="453190"/>
          </a:xfrm>
          <a:prstGeom prst="rect">
            <a:avLst/>
          </a:prstGeom>
        </p:spPr>
      </p:pic>
      <p:pic>
        <p:nvPicPr>
          <p:cNvPr id="39" name="Picture 63" descr="A close up of a screen&#10;&#10;Description generated with very high confidence">
            <a:extLst>
              <a:ext uri="{FF2B5EF4-FFF2-40B4-BE49-F238E27FC236}">
                <a16:creationId xmlns:a16="http://schemas.microsoft.com/office/drawing/2014/main" id="{105F159F-7D08-4C10-B233-089B177663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9226" y="1908258"/>
            <a:ext cx="810628" cy="85574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DCDC5CC-F689-4B47-AD3C-496FA509130B}"/>
              </a:ext>
            </a:extLst>
          </p:cNvPr>
          <p:cNvSpPr txBox="1"/>
          <p:nvPr/>
        </p:nvSpPr>
        <p:spPr>
          <a:xfrm>
            <a:off x="3761874" y="384208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LsaLogonUser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()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B50BA2-602A-48B0-9E19-6F7F2EAE2ACE}"/>
              </a:ext>
            </a:extLst>
          </p:cNvPr>
          <p:cNvSpPr txBox="1"/>
          <p:nvPr/>
        </p:nvSpPr>
        <p:spPr>
          <a:xfrm>
            <a:off x="7571874" y="385211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LPC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3AC52E-A1C2-4D5D-8702-F484F60B40AD}"/>
              </a:ext>
            </a:extLst>
          </p:cNvPr>
          <p:cNvSpPr txBox="1"/>
          <p:nvPr/>
        </p:nvSpPr>
        <p:spPr>
          <a:xfrm>
            <a:off x="874294" y="384208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LPC</a:t>
            </a:r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9D177FA-6BE2-4D5A-B944-6547D4C1D827}"/>
              </a:ext>
            </a:extLst>
          </p:cNvPr>
          <p:cNvCxnSpPr>
            <a:cxnSpLocks/>
          </p:cNvCxnSpPr>
          <p:nvPr/>
        </p:nvCxnSpPr>
        <p:spPr>
          <a:xfrm>
            <a:off x="5698955" y="5087352"/>
            <a:ext cx="2006" cy="7239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FDDAFAF-1EF3-4CA8-AC95-3092B0FC6E84}"/>
              </a:ext>
            </a:extLst>
          </p:cNvPr>
          <p:cNvSpPr/>
          <p:nvPr/>
        </p:nvSpPr>
        <p:spPr>
          <a:xfrm>
            <a:off x="5388144" y="5819272"/>
            <a:ext cx="613611" cy="4231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42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C8A7-2B08-4C08-8425-1F54F0E7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0094"/>
            <a:ext cx="10515600" cy="1325563"/>
          </a:xfrm>
        </p:spPr>
        <p:txBody>
          <a:bodyPr/>
          <a:lstStyle/>
          <a:p>
            <a:r>
              <a:rPr lang="en-US" dirty="0" err="1">
                <a:cs typeface="Calibri Light"/>
              </a:rPr>
              <a:t>Типы</a:t>
            </a:r>
            <a:r>
              <a:rPr lang="en-US" dirty="0">
                <a:cs typeface="Calibri Light"/>
              </a:rPr>
              <a:t> </a:t>
            </a:r>
            <a:r>
              <a:rPr lang="en-US" dirty="0" err="1">
                <a:cs typeface="Calibri Light"/>
              </a:rPr>
              <a:t>входа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8895448-1ABA-4FAF-84EF-E60F0B849C7B}"/>
              </a:ext>
            </a:extLst>
          </p:cNvPr>
          <p:cNvSpPr/>
          <p:nvPr/>
        </p:nvSpPr>
        <p:spPr>
          <a:xfrm>
            <a:off x="5799221" y="1818774"/>
            <a:ext cx="1856873" cy="183682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96C9BE-A7E1-46F1-A8A6-CE2AE1A98E59}"/>
              </a:ext>
            </a:extLst>
          </p:cNvPr>
          <p:cNvSpPr/>
          <p:nvPr/>
        </p:nvSpPr>
        <p:spPr>
          <a:xfrm>
            <a:off x="5899484" y="2390273"/>
            <a:ext cx="1656346" cy="79408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GINA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E0F4B-0709-4348-AF24-99CAB39C34AD}"/>
              </a:ext>
            </a:extLst>
          </p:cNvPr>
          <p:cNvSpPr txBox="1"/>
          <p:nvPr/>
        </p:nvSpPr>
        <p:spPr>
          <a:xfrm>
            <a:off x="5325978" y="189697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err="1"/>
              <a:t>Winlogon</a:t>
            </a:r>
            <a:endParaRPr lang="en-US" dirty="0" err="1">
              <a:cs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8827285-7732-4DEF-BC2E-9938AB08064D}"/>
              </a:ext>
            </a:extLst>
          </p:cNvPr>
          <p:cNvSpPr/>
          <p:nvPr/>
        </p:nvSpPr>
        <p:spPr>
          <a:xfrm>
            <a:off x="5989721" y="4876800"/>
            <a:ext cx="1405689" cy="53340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New Process 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95BEDF1-099F-472B-AC17-77D642E4F876}"/>
              </a:ext>
            </a:extLst>
          </p:cNvPr>
          <p:cNvSpPr/>
          <p:nvPr/>
        </p:nvSpPr>
        <p:spPr>
          <a:xfrm>
            <a:off x="9559089" y="1808747"/>
            <a:ext cx="1856873" cy="183682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E1F3D2F-9641-42EC-B3EC-FA2B0C74B3D7}"/>
              </a:ext>
            </a:extLst>
          </p:cNvPr>
          <p:cNvSpPr/>
          <p:nvPr/>
        </p:nvSpPr>
        <p:spPr>
          <a:xfrm>
            <a:off x="9809747" y="2380246"/>
            <a:ext cx="1365583" cy="3429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NTLM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FCD729-2E6B-475F-94DE-25BAC45879B9}"/>
              </a:ext>
            </a:extLst>
          </p:cNvPr>
          <p:cNvSpPr txBox="1"/>
          <p:nvPr/>
        </p:nvSpPr>
        <p:spPr>
          <a:xfrm>
            <a:off x="9085846" y="188695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LSA</a:t>
            </a:r>
            <a:endParaRPr lang="en-US" dirty="0" err="1">
              <a:cs typeface="Calibri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6ED3A95-4604-4538-AE4F-CFE6BD1D6056}"/>
              </a:ext>
            </a:extLst>
          </p:cNvPr>
          <p:cNvSpPr/>
          <p:nvPr/>
        </p:nvSpPr>
        <p:spPr>
          <a:xfrm>
            <a:off x="9809747" y="2901614"/>
            <a:ext cx="1365583" cy="34290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/>
              </a:rPr>
              <a:t>SAM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EC2269-89EF-47AC-8A49-9A2A0757478A}"/>
              </a:ext>
            </a:extLst>
          </p:cNvPr>
          <p:cNvCxnSpPr/>
          <p:nvPr/>
        </p:nvCxnSpPr>
        <p:spPr>
          <a:xfrm>
            <a:off x="7674141" y="2440404"/>
            <a:ext cx="1886953" cy="2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FBA5A2-D2A1-4DFD-BAD2-29D86F5122A9}"/>
              </a:ext>
            </a:extLst>
          </p:cNvPr>
          <p:cNvSpPr txBox="1"/>
          <p:nvPr/>
        </p:nvSpPr>
        <p:spPr>
          <a:xfrm>
            <a:off x="7251031" y="203734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err="1">
                <a:solidFill>
                  <a:schemeClr val="accent2">
                    <a:lumMod val="75000"/>
                  </a:schemeClr>
                </a:solidFill>
              </a:rPr>
              <a:t>LSALogonUser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()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6A9C93-278C-4FD3-A7A6-500E54D4FDC0}"/>
              </a:ext>
            </a:extLst>
          </p:cNvPr>
          <p:cNvCxnSpPr>
            <a:cxnSpLocks/>
          </p:cNvCxnSpPr>
          <p:nvPr/>
        </p:nvCxnSpPr>
        <p:spPr>
          <a:xfrm flipH="1" flipV="1">
            <a:off x="7646067" y="3003883"/>
            <a:ext cx="1913020" cy="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09D7F43-9B2B-4B15-A299-C0CF9D6C838C}"/>
              </a:ext>
            </a:extLst>
          </p:cNvPr>
          <p:cNvSpPr txBox="1"/>
          <p:nvPr/>
        </p:nvSpPr>
        <p:spPr>
          <a:xfrm>
            <a:off x="7251031" y="308008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🌻</a:t>
            </a:r>
            <a:endParaRPr lang="en-US">
              <a:solidFill>
                <a:schemeClr val="accent2">
                  <a:lumMod val="75000"/>
                </a:schemeClr>
              </a:solidFill>
              <a:cs typeface="Calibri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5C5AE5-AF50-42D3-97F7-2C89D7A130DF}"/>
              </a:ext>
            </a:extLst>
          </p:cNvPr>
          <p:cNvCxnSpPr>
            <a:cxnSpLocks/>
          </p:cNvCxnSpPr>
          <p:nvPr/>
        </p:nvCxnSpPr>
        <p:spPr>
          <a:xfrm>
            <a:off x="6701587" y="3673641"/>
            <a:ext cx="2005" cy="1195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910FDAD-7BA1-435E-AC68-E0F0882E0DDD}"/>
              </a:ext>
            </a:extLst>
          </p:cNvPr>
          <p:cNvSpPr txBox="1"/>
          <p:nvPr/>
        </p:nvSpPr>
        <p:spPr>
          <a:xfrm>
            <a:off x="7319210" y="4965031"/>
            <a:ext cx="41107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C55A11"/>
                </a:solidFill>
              </a:rPr>
              <a:t>🌻</a:t>
            </a:r>
            <a:r>
              <a:rPr lang="en-US">
                <a:cs typeface="Calibri"/>
              </a:rPr>
              <a:t>​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59518D-4D4E-457D-95C2-FCBE9CC9DC4B}"/>
              </a:ext>
            </a:extLst>
          </p:cNvPr>
          <p:cNvSpPr txBox="1"/>
          <p:nvPr/>
        </p:nvSpPr>
        <p:spPr>
          <a:xfrm>
            <a:off x="713873" y="2107531"/>
            <a:ext cx="2743200" cy="313932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???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Interactive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Network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Task manager/batch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Service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Proxy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Unlock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Network clear text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New User 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RDP</a:t>
            </a:r>
          </a:p>
          <a:p>
            <a:pPr marL="342900" indent="-342900">
              <a:buAutoNum type="arabicPeriod"/>
            </a:pPr>
            <a:r>
              <a:rPr lang="en-US" dirty="0">
                <a:cs typeface="Calibri"/>
              </a:rPr>
              <a:t>Cache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9383B4-3627-45BE-9D84-57B0BF9F4C4D}"/>
              </a:ext>
            </a:extLst>
          </p:cNvPr>
          <p:cNvSpPr txBox="1"/>
          <p:nvPr/>
        </p:nvSpPr>
        <p:spPr>
          <a:xfrm>
            <a:off x="713873" y="184684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0.   System</a:t>
            </a:r>
            <a:endParaRPr lang="en-US" dirty="0">
              <a:cs typeface="Calibri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EEB7A6-9808-4613-B40C-6CB55134D213}"/>
              </a:ext>
            </a:extLst>
          </p:cNvPr>
          <p:cNvCxnSpPr>
            <a:cxnSpLocks/>
          </p:cNvCxnSpPr>
          <p:nvPr/>
        </p:nvCxnSpPr>
        <p:spPr>
          <a:xfrm>
            <a:off x="6701587" y="1397666"/>
            <a:ext cx="2005" cy="43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A958FA1-6DEA-4383-9242-B77796CD0FFB}"/>
              </a:ext>
            </a:extLst>
          </p:cNvPr>
          <p:cNvSpPr/>
          <p:nvPr/>
        </p:nvSpPr>
        <p:spPr>
          <a:xfrm>
            <a:off x="5999747" y="856247"/>
            <a:ext cx="1405689" cy="53340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/>
              </a:rPr>
              <a:t>Ctrl+Alt+Del</a:t>
            </a:r>
          </a:p>
        </p:txBody>
      </p:sp>
    </p:spTree>
    <p:extLst>
      <p:ext uri="{BB962C8B-B14F-4D97-AF65-F5344CB8AC3E}">
        <p14:creationId xmlns:p14="http://schemas.microsoft.com/office/powerpoint/2010/main" val="59753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387</Words>
  <Application>Microsoft Macintosh PowerPoint</Application>
  <PresentationFormat>Widescreen</PresentationFormat>
  <Paragraphs>131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office theme</vt:lpstr>
      <vt:lpstr>Вход в систему:  взгляд из-за кулис</vt:lpstr>
      <vt:lpstr>Содержание</vt:lpstr>
      <vt:lpstr>SID - идентификатор безопасности </vt:lpstr>
      <vt:lpstr>SID - идентификатор безопасности</vt:lpstr>
      <vt:lpstr>SID - примеры</vt:lpstr>
      <vt:lpstr>Вход в систему</vt:lpstr>
      <vt:lpstr>Вход в систему (до Vista)</vt:lpstr>
      <vt:lpstr>Вход в систему (после Vista)</vt:lpstr>
      <vt:lpstr>Типы входа</vt:lpstr>
      <vt:lpstr>Win32_LogonSession class</vt:lpstr>
      <vt:lpstr>LsaLogonUser (Secur32.dll)</vt:lpstr>
      <vt:lpstr>Local Security  Authority</vt:lpstr>
      <vt:lpstr>GINA (msgina.dll)</vt:lpstr>
      <vt:lpstr>Lsass.exe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Зверев Алексей Юрьевич</cp:lastModifiedBy>
  <cp:revision>249</cp:revision>
  <dcterms:created xsi:type="dcterms:W3CDTF">2013-07-15T20:26:40Z</dcterms:created>
  <dcterms:modified xsi:type="dcterms:W3CDTF">2021-09-30T13:15:36Z</dcterms:modified>
</cp:coreProperties>
</file>