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7" r:id="rId4"/>
    <p:sldId id="258" r:id="rId5"/>
    <p:sldId id="259" r:id="rId6"/>
    <p:sldId id="262" r:id="rId7"/>
    <p:sldId id="257" r:id="rId8"/>
    <p:sldId id="261" r:id="rId9"/>
    <p:sldId id="264" r:id="rId10"/>
    <p:sldId id="265" r:id="rId11"/>
    <p:sldId id="266" r:id="rId12"/>
    <p:sldId id="268" r:id="rId13"/>
    <p:sldId id="263" r:id="rId14"/>
    <p:sldId id="273" r:id="rId15"/>
    <p:sldId id="271" r:id="rId16"/>
    <p:sldId id="270" r:id="rId17"/>
    <p:sldId id="274" r:id="rId18"/>
    <p:sldId id="269" r:id="rId19"/>
    <p:sldId id="279" r:id="rId20"/>
    <p:sldId id="277" r:id="rId21"/>
    <p:sldId id="276" r:id="rId22"/>
    <p:sldId id="280" r:id="rId23"/>
    <p:sldId id="275" r:id="rId24"/>
    <p:sldId id="285" r:id="rId25"/>
    <p:sldId id="286" r:id="rId26"/>
    <p:sldId id="287" r:id="rId27"/>
    <p:sldId id="283" r:id="rId28"/>
    <p:sldId id="282" r:id="rId29"/>
    <p:sldId id="292" r:id="rId30"/>
    <p:sldId id="290" r:id="rId31"/>
    <p:sldId id="288" r:id="rId32"/>
    <p:sldId id="29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553" y="1112337"/>
            <a:ext cx="7660106" cy="2387600"/>
          </a:xfrm>
        </p:spPr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 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 в </a:t>
            </a:r>
            <a:r>
              <a:rPr lang="en-US" dirty="0" err="1">
                <a:cs typeface="Calibri Light" panose="020F0302020204030204"/>
              </a:rPr>
              <a:t>процесс</a:t>
            </a:r>
            <a:endParaRPr lang="en-US" dirty="0" err="1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 1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1947110" y="13756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796590" y="1979195"/>
            <a:ext cx="2127584" cy="55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mal.dll MZPE  👹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7079" y="3150268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>
                <a:solidFill>
                  <a:srgbClr val="FFFFFF"/>
                </a:solidFill>
              </a:rPr>
              <a:t>👹</a:t>
            </a:r>
            <a:r>
              <a:rPr lang="en-GB">
                <a:cs typeface="Calibri" panose="020F0502020204030204"/>
              </a:rPr>
              <a:t>​</a:t>
            </a:r>
            <a:endParaRPr lang="en-GB"/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9671" y="204960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76563" y="2432386"/>
            <a:ext cx="1576136" cy="62965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73905" y="2241885"/>
            <a:ext cx="1044741" cy="802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pic>
        <p:nvPicPr>
          <p:cNvPr id="3" name="Picture 3" descr="A screenshot of a video game&#10;&#10;Description generated with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478" y="1371588"/>
            <a:ext cx="5801226" cy="496705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79" y="2336903"/>
            <a:ext cx="6342646" cy="3658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  <a:endParaRPr lang="en-GB" dirty="0" err="1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  <a:endParaRPr lang="en-GB" dirty="0">
              <a:cs typeface="Calibri Light" panose="020F030202020403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6891" y="1373752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CreateProcess</a:t>
            </a:r>
            <a:r>
              <a:rPr lang="en-GB" dirty="0">
                <a:cs typeface="Calibri" panose="020F0502020204030204"/>
              </a:rPr>
              <a:t>(CREATE_SUSPENDED)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972" y="2430601"/>
            <a:ext cx="30996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>
                <a:cs typeface="Calibri" panose="020F0502020204030204"/>
              </a:rPr>
              <a:t>NtUnmapViewOfSection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 err="1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99" y="4167478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09346" y="1747227"/>
            <a:ext cx="2264063" cy="6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48055" y="3768899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3176" y="5156862"/>
            <a:ext cx="4713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5260" y="1333647"/>
            <a:ext cx="498674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Создаем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запускаем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Пока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он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"висит"</a:t>
            </a:r>
            <a:endParaRPr lang="en-GB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62543" y="3362171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Выделяем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5399" y="4171794"/>
            <a:ext cx="60067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u="sng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Затираем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вредоносным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кодом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целиком</a:t>
            </a:r>
            <a:endParaRPr lang="en-US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4485" y="4789108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SetThreadContext</a:t>
            </a:r>
            <a:r>
              <a:rPr lang="en-GB" dirty="0"/>
              <a:t>(</a:t>
            </a:r>
            <a:r>
              <a:rPr lang="en-GB" dirty="0" err="1"/>
              <a:t>desired_entry_point</a:t>
            </a:r>
            <a:r>
              <a:rPr lang="en-GB" dirty="0"/>
              <a:t>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209" y="4542959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58958" y="5558078"/>
            <a:ext cx="4314237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Запускам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приостановленный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только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уже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вместо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изначально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хорошего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запущен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вредоносный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*/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288" y="2430601"/>
            <a:ext cx="3119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ZwUnmapViewOfSection</a:t>
            </a:r>
            <a:r>
              <a:rPr lang="en-GB" dirty="0"/>
              <a:t>()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03487" y="1747227"/>
            <a:ext cx="2568622" cy="6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67417" y="2426514"/>
            <a:ext cx="498674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Особождаем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всю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стэк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кучу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ds,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bss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)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95698" y="3394435"/>
            <a:ext cx="3845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VirtualAllocEx(desired_start_address)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76365" y="2796358"/>
            <a:ext cx="1777850" cy="57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20476" y="2796358"/>
            <a:ext cx="1711890" cy="57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6007" y="4723968"/>
            <a:ext cx="60067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Устанавливаем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точку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входа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032398" y="5562151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ResumeThread</a:t>
            </a:r>
            <a:r>
              <a:rPr lang="en-GB" dirty="0"/>
              <a:t>()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  <a:endParaRPr lang="en-GB" dirty="0">
              <a:cs typeface="Calibri Light" panose="020F03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16241" y="1610400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0253" y="1003764"/>
            <a:ext cx="44659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dirty="0" err="1"/>
              <a:t>Создан</a:t>
            </a:r>
            <a:r>
              <a:rPr lang="en-GB" b="1" dirty="0"/>
              <a:t> </a:t>
            </a:r>
            <a:r>
              <a:rPr lang="en-GB" dirty="0" err="1"/>
              <a:t>хороший</a:t>
            </a:r>
            <a:r>
              <a:rPr lang="en-GB" dirty="0"/>
              <a:t> </a:t>
            </a:r>
            <a:r>
              <a:rPr lang="en-GB" dirty="0" err="1"/>
              <a:t>здоровый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а...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-902108" y="15081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01844" y="62204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16241" y="2853228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16241" y="4785110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888328" y="1555182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69980" y="145291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0244" y="61652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88328" y="2798010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888328" y="4729892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966068" y="1692065"/>
            <a:ext cx="2734975" cy="4661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mal.dll MZPE  👹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23408" y="3639930"/>
            <a:ext cx="3167269" cy="1987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3557" y="1036894"/>
            <a:ext cx="43997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dirty="0"/>
              <a:t>...</a:t>
            </a:r>
            <a:r>
              <a:rPr lang="en-GB" b="1" dirty="0" err="1"/>
              <a:t>запущен</a:t>
            </a:r>
            <a:r>
              <a:rPr lang="en-GB" dirty="0"/>
              <a:t> </a:t>
            </a:r>
            <a:r>
              <a:rPr lang="en-GB" dirty="0" err="1"/>
              <a:t>плохой</a:t>
            </a:r>
            <a:r>
              <a:rPr lang="en-GB" dirty="0"/>
              <a:t> и </a:t>
            </a:r>
            <a:r>
              <a:rPr lang="en-GB" dirty="0" err="1"/>
              <a:t>вредный</a:t>
            </a:r>
            <a:r>
              <a:rPr lang="en-GB" dirty="0"/>
              <a:t> 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696827" y="134351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0724" y="58575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996989" y="374986"/>
            <a:ext cx="719890" cy="35292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77489" y="1006642"/>
            <a:ext cx="2725153" cy="81413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4" name="Picture 5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2835" y="1319638"/>
            <a:ext cx="8353285" cy="43954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  <a:endParaRPr lang="en-GB" dirty="0">
              <a:cs typeface="Calibri Light" panose="020F0302020204030204"/>
            </a:endParaRPr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2313" y="1166887"/>
            <a:ext cx="7867373" cy="5363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  <a:endParaRPr lang="en-GB" dirty="0">
              <a:cs typeface="Calibri Light" panose="020F03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  <a:endParaRPr lang="en-GB" dirty="0" err="1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GB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4140522" y="103025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CreateTool32Snapshot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3154" y="16301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Thread32First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0522" y="312835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OpenThread</a:t>
            </a:r>
            <a:r>
              <a:rPr lang="en-GB" dirty="0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2651" y="228862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Thread32Next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0604" y="4546154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7408" y="514773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78657" y="1403732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66619" y="2662716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2239" y="1984144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4627" y="1766017"/>
            <a:ext cx="521623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подходящий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threadid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88492" y="994486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список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процессов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207" y="3088253"/>
            <a:ext cx="369334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Открываем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handle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149" y="4486863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Выделяем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9731" y="4867243"/>
            <a:ext cx="461453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Пишем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путь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к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+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LoadLinrary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()_address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или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шелкод</a:t>
            </a:r>
            <a:endParaRPr lang="en-US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AdjustTokenPrivileges</a:t>
            </a:r>
            <a:r>
              <a:rPr lang="en-GB" dirty="0">
                <a:cs typeface="Calibri" panose="020F0502020204030204"/>
              </a:rPr>
              <a:t>(SE_DEBUG_PRIVILEGE)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72081" y="740881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7149" y="412959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Повышаем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60734" y="3884417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SuspendThread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7148" y="3885282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Ставим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исполнение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паузу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66355" y="3545031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66355" y="4256899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58213" y="4918635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7302" y="5739285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SetThreadContext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318107" y="5510187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79362" y="5699426"/>
            <a:ext cx="519605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значение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EIP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регистра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устанавливая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шеллкод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или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EP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17381" y="635089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ResumeThread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348186" y="6121792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8756" y="6290979"/>
            <a:ext cx="461453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запускаем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вредоносный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8195" y="1457826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43426" y="8843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2448426" y="1696450"/>
            <a:ext cx="204135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dirty="0">
                <a:latin typeface="Courier New" panose="02070309020205020404"/>
                <a:cs typeface="Courier New" panose="02070309020205020404"/>
              </a:rPr>
              <a:t>\</a:t>
            </a:r>
            <a:r>
              <a:rPr lang="en-GB" b="1" dirty="0" err="1">
                <a:latin typeface="Courier New" panose="02070309020205020404"/>
                <a:cs typeface="Courier New" panose="02070309020205020404"/>
              </a:rPr>
              <a:t>xeb</a:t>
            </a:r>
            <a:r>
              <a:rPr lang="en-GB" b="1" dirty="0">
                <a:latin typeface="Courier New" panose="02070309020205020404"/>
                <a:cs typeface="Courier New" panose="02070309020205020404"/>
              </a:rPr>
              <a:t>\x19\x31\xc0\x31\</a:t>
            </a:r>
            <a:r>
              <a:rPr lang="en-GB" b="1" dirty="0" err="1">
                <a:latin typeface="Courier New" panose="02070309020205020404"/>
                <a:cs typeface="Courier New" panose="02070309020205020404"/>
              </a:rPr>
              <a:t>xdb</a:t>
            </a:r>
            <a:r>
              <a:rPr lang="en-GB" b="1" dirty="0">
                <a:latin typeface="Courier New" panose="02070309020205020404"/>
                <a:cs typeface="Courier New" panose="02070309020205020404"/>
              </a:rPr>
              <a:t>\x31\xd2\x31...</a:t>
            </a:r>
            <a:endParaRPr lang="en-GB" b="1" dirty="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820153" y="13555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19890" y="60679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8195" y="3031958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98195" y="5107405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-790073" y="17866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0xffff1234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64142" y="3322721"/>
            <a:ext cx="1746584" cy="4632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EIP = 0xffff1234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4355" y="2641154"/>
            <a:ext cx="48753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SetThreadContext</a:t>
            </a:r>
            <a:r>
              <a:rPr lang="en-GB" dirty="0"/>
              <a:t>(_ARM64_NT_CONTEXT)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348037" y="164430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5145" y="986812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52249" y="816144"/>
            <a:ext cx="2729161" cy="184684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11804" y="1116932"/>
            <a:ext cx="1241259" cy="66374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1" y="5107405"/>
            <a:ext cx="4834689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Приостановленный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1</a:t>
            </a:r>
            <a:endParaRPr lang="en-US" dirty="0" err="1"/>
          </a:p>
        </p:txBody>
      </p:sp>
      <p:sp>
        <p:nvSpPr>
          <p:cNvPr id="31" name="Rectangle 30"/>
          <p:cNvSpPr/>
          <p:nvPr/>
        </p:nvSpPr>
        <p:spPr>
          <a:xfrm>
            <a:off x="4495801" y="5448299"/>
            <a:ext cx="4834689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 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1" y="5789193"/>
            <a:ext cx="4834689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545805" y="3052011"/>
            <a:ext cx="2063417" cy="200726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918911" y="3795964"/>
            <a:ext cx="970548" cy="130141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765883" y="2683043"/>
            <a:ext cx="539419" cy="60959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126830" y="304800"/>
            <a:ext cx="1241259" cy="66374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02768" y="342899"/>
            <a:ext cx="637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7511715" y="593556"/>
            <a:ext cx="637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6030" y="4072687"/>
            <a:ext cx="637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Способы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 err="1">
                <a:cs typeface="Calibri" panose="020F0502020204030204"/>
              </a:rPr>
              <a:t>Классический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способ</a:t>
            </a:r>
            <a:r>
              <a:rPr lang="en-GB" dirty="0">
                <a:cs typeface="Calibri" panose="020F0502020204030204"/>
              </a:rPr>
              <a:t> - 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путь</a:t>
            </a:r>
            <a:r>
              <a:rPr lang="en-GB" dirty="0">
                <a:cs typeface="Calibri" panose="020F0502020204030204"/>
              </a:rPr>
              <a:t> к </a:t>
            </a:r>
            <a:r>
              <a:rPr lang="en-GB" dirty="0" err="1">
                <a:cs typeface="Calibri" panose="020F0502020204030204"/>
              </a:rPr>
              <a:t>вредной</a:t>
            </a:r>
            <a:r>
              <a:rPr lang="en-GB" dirty="0">
                <a:cs typeface="Calibri" panose="020F0502020204030204"/>
              </a:rPr>
              <a:t> .</a:t>
            </a:r>
            <a:r>
              <a:rPr lang="en-GB" dirty="0" err="1">
                <a:cs typeface="Calibri" panose="020F0502020204030204"/>
              </a:rPr>
              <a:t>dll</a:t>
            </a:r>
            <a:endParaRPr lang="en-GB" dirty="0" err="1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PE </a:t>
            </a:r>
            <a:r>
              <a:rPr lang="en-GB" dirty="0" err="1">
                <a:cs typeface="Calibri" panose="020F0502020204030204"/>
              </a:rPr>
              <a:t>инъекция</a:t>
            </a:r>
            <a:r>
              <a:rPr lang="en-GB" dirty="0">
                <a:cs typeface="Calibri" panose="020F0502020204030204"/>
              </a:rPr>
              <a:t> -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весь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вредный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файл</a:t>
            </a:r>
            <a:endParaRPr lang="en-GB" dirty="0">
              <a:cs typeface="Calibri" panose="020F0502020204030204"/>
            </a:endParaRPr>
          </a:p>
          <a:p>
            <a:r>
              <a:rPr lang="en-GB" err="1">
                <a:cs typeface="Calibri" panose="020F0502020204030204"/>
              </a:rPr>
              <a:t>Выкорчевывание</a:t>
            </a:r>
            <a:r>
              <a:rPr lang="en-GB" dirty="0">
                <a:cs typeface="Calibri" panose="020F0502020204030204"/>
              </a:rPr>
              <a:t> (Process Hollowing) - </a:t>
            </a:r>
            <a:r>
              <a:rPr lang="en-GB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загруженный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err="1">
                <a:cs typeface="Calibri" panose="020F0502020204030204"/>
              </a:rPr>
              <a:t>хороший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перезаписывается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полностью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вредным</a:t>
            </a:r>
            <a:endParaRPr lang="en-GB" err="1">
              <a:cs typeface="Calibri" panose="020F0502020204030204"/>
            </a:endParaRPr>
          </a:p>
          <a:p>
            <a:r>
              <a:rPr lang="en-GB" err="1">
                <a:cs typeface="Calibri" panose="020F0502020204030204"/>
              </a:rPr>
              <a:t>Похищение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потока</a:t>
            </a:r>
            <a:r>
              <a:rPr lang="en-GB" dirty="0">
                <a:cs typeface="Calibri" panose="020F0502020204030204"/>
              </a:rPr>
              <a:t> - </a:t>
            </a:r>
            <a:r>
              <a:rPr lang="en-GB" b="1" dirty="0">
                <a:cs typeface="Calibri" panose="020F0502020204030204"/>
              </a:rPr>
              <a:t>SIR </a:t>
            </a:r>
            <a:r>
              <a:rPr lang="en-GB" dirty="0">
                <a:cs typeface="Calibri" panose="020F0502020204030204"/>
              </a:rPr>
              <a:t>(</a:t>
            </a:r>
            <a:r>
              <a:rPr lang="en-GB" b="1" dirty="0">
                <a:cs typeface="Calibri" panose="020F0502020204030204"/>
              </a:rPr>
              <a:t>S</a:t>
            </a:r>
            <a:r>
              <a:rPr lang="en-GB" dirty="0">
                <a:cs typeface="Calibri" panose="020F0502020204030204"/>
              </a:rPr>
              <a:t>uspend, </a:t>
            </a:r>
            <a:r>
              <a:rPr lang="en-GB" b="1" dirty="0">
                <a:cs typeface="Calibri" panose="020F0502020204030204"/>
              </a:rPr>
              <a:t>I</a:t>
            </a:r>
            <a:r>
              <a:rPr lang="en-GB" dirty="0">
                <a:cs typeface="Calibri" panose="020F0502020204030204"/>
              </a:rPr>
              <a:t>nject, </a:t>
            </a:r>
            <a:r>
              <a:rPr lang="en-GB" b="1" dirty="0">
                <a:cs typeface="Calibri" panose="020F0502020204030204"/>
              </a:rPr>
              <a:t>R</a:t>
            </a:r>
            <a:r>
              <a:rPr lang="en-GB" dirty="0">
                <a:cs typeface="Calibri" panose="020F0502020204030204"/>
              </a:rPr>
              <a:t>esume) - </a:t>
            </a:r>
            <a:r>
              <a:rPr lang="en-GB" err="1">
                <a:cs typeface="Calibri" panose="020F0502020204030204"/>
              </a:rPr>
              <a:t>подмена</a:t>
            </a:r>
            <a:r>
              <a:rPr lang="en-GB" dirty="0">
                <a:cs typeface="Calibri" panose="020F0502020204030204"/>
              </a:rPr>
              <a:t> EIP в </a:t>
            </a:r>
            <a:r>
              <a:rPr lang="en-GB" err="1">
                <a:cs typeface="Calibri" panose="020F0502020204030204"/>
              </a:rPr>
              <a:t>существующием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хорошем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потоке</a:t>
            </a:r>
            <a:endParaRPr lang="en-GB" err="1">
              <a:cs typeface="Calibri" panose="020F0502020204030204"/>
            </a:endParaRPr>
          </a:p>
          <a:p>
            <a:r>
              <a:rPr lang="en-GB" err="1">
                <a:cs typeface="Calibri" panose="020F0502020204030204"/>
              </a:rPr>
              <a:t>SetWindowsHookEx</a:t>
            </a:r>
            <a:r>
              <a:rPr lang="en-GB" dirty="0">
                <a:cs typeface="Calibri" panose="020F0502020204030204"/>
              </a:rPr>
              <a:t>() - </a:t>
            </a:r>
            <a:r>
              <a:rPr lang="en-GB" err="1">
                <a:cs typeface="Calibri" panose="020F0502020204030204"/>
              </a:rPr>
              <a:t>перехват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err="1">
                <a:cs typeface="Calibri" panose="020F0502020204030204"/>
              </a:rPr>
              <a:t>вызовов</a:t>
            </a:r>
            <a:endParaRPr lang="en-GB" err="1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Отправление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внедрение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берет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себя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</a:t>
            </a:r>
            <a:endParaRPr lang="en-GB" dirty="0" err="1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APC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EWMI с </a:t>
            </a:r>
            <a:r>
              <a:rPr lang="en-GB" dirty="0" err="1">
                <a:cs typeface="Calibri" panose="020F0502020204030204"/>
              </a:rPr>
              <a:t>помощью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SetWindowLong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SHIMS</a:t>
            </a:r>
            <a:endParaRPr lang="en-GB" dirty="0">
              <a:cs typeface="Calibri" panose="020F0502020204030204"/>
            </a:endParaRPr>
          </a:p>
          <a:p>
            <a:r>
              <a:rPr lang="en-GB" dirty="0">
                <a:cs typeface="Calibri" panose="020F0502020204030204"/>
              </a:rPr>
              <a:t>Userland rootkit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4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6716" y="469021"/>
            <a:ext cx="10313067" cy="60302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8164" y="606833"/>
            <a:ext cx="8869278" cy="6035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так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шумно</a:t>
            </a:r>
            <a:r>
              <a:rPr lang="en-GB" dirty="0">
                <a:cs typeface="Calibri" panose="020F0502020204030204"/>
              </a:rPr>
              <a:t>", </a:t>
            </a:r>
            <a:r>
              <a:rPr lang="en-GB" dirty="0" err="1">
                <a:cs typeface="Calibri" panose="020F0502020204030204"/>
              </a:rPr>
              <a:t>потому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что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создается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извращения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творятся</a:t>
            </a:r>
            <a:r>
              <a:rPr lang="en-GB" dirty="0">
                <a:cs typeface="Calibri" panose="020F0502020204030204"/>
              </a:rPr>
              <a:t> с 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запущенным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: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вдруг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приостановлен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время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системного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программа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крашнется</a:t>
            </a:r>
            <a:r>
              <a:rPr lang="en-GB" dirty="0">
                <a:cs typeface="Calibri" panose="020F0502020204030204"/>
              </a:rPr>
              <a:t>. </a:t>
            </a:r>
            <a:r>
              <a:rPr lang="en-GB" dirty="0" err="1">
                <a:cs typeface="Calibri" panose="020F0502020204030204"/>
              </a:rPr>
              <a:t>Для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этого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более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умные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трояны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могут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проверять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EIP и </a:t>
            </a:r>
            <a:r>
              <a:rPr lang="en-GB" dirty="0" err="1">
                <a:cs typeface="Calibri" panose="020F0502020204030204"/>
              </a:rPr>
              <a:t>отложить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находится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пределах</a:t>
            </a:r>
            <a:r>
              <a:rPr lang="en-GB" dirty="0">
                <a:cs typeface="Calibri" panose="020F0502020204030204"/>
              </a:rPr>
              <a:t> ntdll.dll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GB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3819680" y="184239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CreateTool32Snapshot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2233" y="251242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Thread32First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9680" y="3910410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SetWindowsHookEx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2099" y="311078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Thread32Next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78394" y="2877601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75856" y="3484874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0950" y="2214749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5258" y="3109543"/>
            <a:ext cx="521623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подходящий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threadid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5175" y="2137485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список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процессов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5917" y="3910411"/>
            <a:ext cx="3693348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Устанавливаем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якорь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"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событие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7206" y="1170628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AdjustTokenPrivileges</a:t>
            </a:r>
            <a:r>
              <a:rPr lang="en-GB" dirty="0">
                <a:cs typeface="Calibri" panose="020F0502020204030204"/>
              </a:rPr>
              <a:t>(SE_DEBUG_PRIVILEGE)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30923" y="1553012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46806" y="1114801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Повышаем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19563" y="1818775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86800" y="1477879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564478" y="8442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6479005" y="13756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9505" y="62183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6800" y="3062037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686800" y="5067300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766510" y="2360196"/>
            <a:ext cx="2127584" cy="55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mal.dll MZPE  👹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697079" y="3150268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>
                <a:solidFill>
                  <a:srgbClr val="FFFFFF"/>
                </a:solidFill>
              </a:rPr>
              <a:t>👹</a:t>
            </a:r>
            <a:r>
              <a:rPr lang="en-GB">
                <a:cs typeface="Calibri" panose="020F0502020204030204"/>
              </a:rPr>
              <a:t>​</a:t>
            </a:r>
            <a:endParaRPr lang="en-GB"/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08221" y="3753854"/>
            <a:ext cx="1124952" cy="69382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8430" y="4545932"/>
            <a:ext cx="1816767" cy="70384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6838" y="430143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SetWindowsHookEx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274" y="5067300"/>
            <a:ext cx="1335505" cy="32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1</a:t>
            </a:r>
            <a:endParaRPr lang="en-US" dirty="0" err="1"/>
          </a:p>
        </p:txBody>
      </p:sp>
      <p:sp>
        <p:nvSpPr>
          <p:cNvPr id="13" name="Rectangle 12"/>
          <p:cNvSpPr/>
          <p:nvPr/>
        </p:nvSpPr>
        <p:spPr>
          <a:xfrm>
            <a:off x="7343274" y="5398168"/>
            <a:ext cx="1335505" cy="312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 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43274" y="5719010"/>
            <a:ext cx="1335505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28509" y="2963779"/>
            <a:ext cx="944478" cy="144178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accent1"/>
                </a:solidFill>
                <a:cs typeface="Calibri" panose="020F0502020204030204"/>
              </a:rPr>
              <a:t>SetWindowsHookEx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event_type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target_mal_function_address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>
                <a:solidFill>
                  <a:srgbClr val="7030A0"/>
                </a:solidFill>
                <a:cs typeface="Calibri" panose="020F0502020204030204"/>
              </a:rPr>
              <a:t>module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1"/>
                </a:solidFill>
                <a:cs typeface="Calibri" panose="020F0502020204030204"/>
              </a:rPr>
              <a:t>thread_id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WH</a:t>
            </a:r>
            <a:r>
              <a:rPr lang="en-GB" dirty="0">
                <a:cs typeface="Calibri" panose="020F0502020204030204"/>
              </a:rPr>
              <a:t>_KEYBOARD</a:t>
            </a:r>
            <a:endParaRPr lang="en-US" dirty="0">
              <a:cs typeface="Calibri" panose="020F0502020204030204"/>
            </a:endParaRPr>
          </a:p>
          <a:p>
            <a:pPr algn="ctr"/>
            <a:r>
              <a:rPr lang="en-GB" dirty="0">
                <a:cs typeface="Calibri" panose="020F0502020204030204"/>
              </a:rPr>
              <a:t>WH_MOUSE</a:t>
            </a:r>
            <a:endParaRPr lang="en-GB" dirty="0">
              <a:cs typeface="Calibri" panose="020F0502020204030204"/>
            </a:endParaRPr>
          </a:p>
          <a:p>
            <a:pPr algn="ctr"/>
            <a:r>
              <a:rPr lang="en-GB" dirty="0">
                <a:cs typeface="Calibri" panose="020F0502020204030204"/>
              </a:rPr>
              <a:t>CBT … etc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8724" y="4947206"/>
            <a:ext cx="23988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GetProcessAdress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655" y="3693917"/>
            <a:ext cx="20067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LoadLibrary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39853" y="3214438"/>
            <a:ext cx="2006" cy="47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41858" y="4046623"/>
            <a:ext cx="8021" cy="93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3767" y="1977189"/>
            <a:ext cx="34951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своей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вредоносной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функции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52084" y="5105398"/>
            <a:ext cx="467827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если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указать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"0",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тогда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все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будут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реагировать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событие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это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шумно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56458" y="4174957"/>
            <a:ext cx="2658978" cy="8542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, в </a:t>
            </a:r>
            <a:r>
              <a:rPr lang="en-US" dirty="0" err="1">
                <a:cs typeface="Calibri" panose="020F0502020204030204"/>
              </a:rPr>
              <a:t>который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внедряем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код</a:t>
            </a:r>
            <a:endParaRPr lang="en-US" dirty="0" err="1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039725" y="3234490"/>
            <a:ext cx="1050758" cy="9103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005" y="790500"/>
            <a:ext cx="8789068" cy="54574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8821" y="425647"/>
            <a:ext cx="9591173" cy="60869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GB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47224" y="1698680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24" y="2199995"/>
            <a:ext cx="9216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24" y="3543521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System/</a:t>
            </a:r>
            <a:r>
              <a:rPr lang="en-GB" dirty="0" err="1">
                <a:cs typeface="Calibri" panose="020F0502020204030204"/>
              </a:rPr>
              <a:t>CurrentControlSet</a:t>
            </a:r>
            <a:r>
              <a:rPr lang="en-GB" dirty="0">
                <a:cs typeface="Calibri" panose="020F0502020204030204"/>
              </a:rPr>
              <a:t>/Control/Session Manager/</a:t>
            </a:r>
            <a:r>
              <a:rPr lang="en-GB" dirty="0" err="1">
                <a:cs typeface="Calibri" panose="020F0502020204030204"/>
              </a:rPr>
              <a:t>AppCertDlls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224" y="4997337"/>
            <a:ext cx="98283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/CurrentVersion/image file execution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106155" y="2699084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загрузке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User32.dll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-1632285" y="4092742"/>
            <a:ext cx="121579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вызовах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CreateProcessAsUser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CreateProcessWithLogonW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CreateProcessWithTokenW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WinExec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 */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411705" y="5666873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IFEO -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обычно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используется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аттача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дебаггера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"Debugger Value" */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3295" y="549596"/>
            <a:ext cx="6723647" cy="624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4150548" y="121073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CreateTool32Snapshot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12918" y="2151473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Process32First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50548" y="360962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OpenProcess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4177" y="2809992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Process32Next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90814" y="4385733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27408" y="514773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963" y="5947362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CreateRemoteThread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3481" y="603202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NtCreateThreadEx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5999" y="599439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RtlCreateUserThread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357815" y="1624311"/>
            <a:ext cx="646" cy="526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525910" y="3983095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94091" y="5516502"/>
            <a:ext cx="3384783" cy="425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403614" y="4760197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817540" y="3174058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043318" y="2515539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507096" y="5516502"/>
            <a:ext cx="10672" cy="509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35318" y="5516501"/>
            <a:ext cx="2730029" cy="46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549" y="2828806"/>
            <a:ext cx="4624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подходящий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processid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6992" y="1144881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список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процессов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7733" y="3609621"/>
            <a:ext cx="369334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Открываем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handle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636859" y="4356520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Выделяем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90178" y="5067769"/>
            <a:ext cx="371216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Пишем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путь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к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endParaRPr lang="en-US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886177" y="6403621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любую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из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функций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свою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AdjustTokenPrivileges</a:t>
            </a:r>
            <a:r>
              <a:rPr lang="en-GB" dirty="0">
                <a:cs typeface="Calibri" panose="020F0502020204030204"/>
              </a:rPr>
              <a:t>(SE_DEBUG_PRIVILEGE)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72081" y="740881"/>
            <a:ext cx="1884" cy="473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7149" y="412959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Повышаем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инжекта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наиболее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незаметен</a:t>
            </a:r>
            <a:endParaRPr lang="en-US" dirty="0" err="1"/>
          </a:p>
          <a:p>
            <a:r>
              <a:rPr lang="en-GB" dirty="0" err="1">
                <a:cs typeface="Calibri" panose="020F0502020204030204"/>
              </a:rPr>
              <a:t>Однако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присутствия</a:t>
            </a:r>
            <a:r>
              <a:rPr lang="en-GB" dirty="0">
                <a:cs typeface="Calibri" panose="020F0502020204030204"/>
              </a:rPr>
              <a:t> .</a:t>
            </a:r>
            <a:r>
              <a:rPr lang="en-GB" dirty="0" err="1">
                <a:cs typeface="Calibri" panose="020F0502020204030204"/>
              </a:rPr>
              <a:t>dll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Остаются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ошметки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реестре</a:t>
            </a:r>
            <a:r>
              <a:rPr lang="en-GB" dirty="0">
                <a:cs typeface="Calibri" panose="020F0502020204030204"/>
              </a:rPr>
              <a:t>"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/>
              <a:t>Источники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Ten Process Injection Techniques: A Technical Survey Of Common And Trending Process Injection Techniques</a:t>
            </a:r>
            <a:r>
              <a:rPr lang="ru-RU" altLang="en-US"/>
              <a:t>: </a:t>
            </a:r>
            <a:r>
              <a:rPr lang="en-US"/>
              <a:t>https://www.endgame.com/blog/technical-blog/ten-process-injection-techniques-technical-survey-common-and-trending-process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>
              <a:ea typeface="+mj-lt"/>
              <a:cs typeface="+mj-lt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err="1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CreateRemoteThread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process_handle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…, …, </a:t>
            </a:r>
            <a:r>
              <a:rPr lang="en-GB" err="1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address_LoadLibrary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"С:/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MyDocs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/mal.dll"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…, …)</a:t>
            </a:r>
            <a:endParaRPr lang="en-GB" dirty="0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OpenProcess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1806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716878" y="2189747"/>
            <a:ext cx="12032" cy="84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94320" y="3661610"/>
            <a:ext cx="329464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GetProcessAdress</a:t>
            </a:r>
            <a:r>
              <a:rPr lang="en-GB" dirty="0"/>
              <a:t>("</a:t>
            </a:r>
            <a:r>
              <a:rPr lang="en-GB" dirty="0" err="1"/>
              <a:t>LoadLibrary</a:t>
            </a:r>
            <a:r>
              <a:rPr lang="en-GB" dirty="0"/>
              <a:t>")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12530" y="994610"/>
            <a:ext cx="34951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строки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с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путем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к mal.dll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GetModuleHandle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чтобы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найти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kernel32.dll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LoadLibrary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>
              <a:ea typeface="+mj-lt"/>
              <a:cs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cs typeface="Calibri" panose="020F0502020204030204"/>
              </a:rPr>
              <a:t>C://MyDocs/mal.dll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47110" y="13756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MZPE  👹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0" y="3200400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>
                <a:solidFill>
                  <a:srgbClr val="FFFFFF"/>
                </a:solidFill>
              </a:rPr>
              <a:t>👹</a:t>
            </a:r>
            <a:r>
              <a:rPr lang="en-GB">
                <a:cs typeface="Calibri" panose="020F0502020204030204"/>
              </a:rPr>
              <a:t>​</a:t>
            </a:r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614609" y="2779294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mal.</a:t>
            </a:r>
            <a:r>
              <a:rPr lang="en-GB" dirty="0">
                <a:cs typeface="Calibri" panose="020F0502020204030204"/>
              </a:rPr>
              <a:t>dll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pic>
        <p:nvPicPr>
          <p:cNvPr id="3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585" y="1537952"/>
            <a:ext cx="6327421" cy="426187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585" y="1028960"/>
            <a:ext cx="6111051" cy="508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Необходимо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  <a:endParaRPr lang="en-GB" dirty="0" err="1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Различные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механизмы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защиты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агрятся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>
                <a:cs typeface="Calibri" panose="020F0502020204030204"/>
              </a:rPr>
              <a:t> CreateRemoteThread()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 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GB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4100416" y="98012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CreateTool32Snapshot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082839" y="1610052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Process32First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41574" y="315843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OpenProcess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12887" y="235880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Process32Next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2182" y="3924522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68829" y="4686522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963" y="5947362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CreateRemoteThread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13481" y="603202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NtCreateThreadEx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365999" y="599439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RtlCreateUserThread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17199" y="3531911"/>
            <a:ext cx="1884" cy="38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084065" y="5686949"/>
            <a:ext cx="3454967" cy="25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35272" y="4298986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67935" y="2732900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62844" y="1974118"/>
            <a:ext cx="1884" cy="35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497716" y="5686949"/>
            <a:ext cx="39459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515266" y="5686949"/>
            <a:ext cx="2750081" cy="292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549" y="2828806"/>
            <a:ext cx="4624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подходящий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processid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16992" y="944355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список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процессов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687733" y="3198542"/>
            <a:ext cx="369334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Открываем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handle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16543" y="3925388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Выделяем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59573" y="4646664"/>
            <a:ext cx="482508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u="sng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Пишем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.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в 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целиком</a:t>
            </a:r>
            <a:endParaRPr lang="en-US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9" name="TextBox 1"/>
          <p:cNvSpPr txBox="1"/>
          <p:nvPr/>
        </p:nvSpPr>
        <p:spPr>
          <a:xfrm>
            <a:off x="886177" y="6403621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любую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из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функций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свою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AdjustTokenPrivileges</a:t>
            </a:r>
            <a:r>
              <a:rPr lang="en-GB" dirty="0">
                <a:cs typeface="Calibri" panose="020F0502020204030204"/>
              </a:rPr>
              <a:t>(SE_DEBUG_PRIVILEGE)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7149" y="412959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Повышаем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307355" y="5308152"/>
            <a:ext cx="3120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Custom_FixRelocationTable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5995166" y="5050959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76175" y="5248861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правим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таблицы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релокаций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GB" dirty="0" err="1">
              <a:cs typeface="Calibri Light" panose="020F0302020204030204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CreateRemoteThread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process_handle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…, …,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dll_EntryPoint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 …, …, …)</a:t>
            </a:r>
            <a:endParaRPr lang="en-GB" dirty="0">
              <a:solidFill>
                <a:schemeClr val="accent5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OpenProcess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329" y="3974654"/>
            <a:ext cx="23988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52813" y="4977286"/>
            <a:ext cx="1806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302543" y="4337385"/>
            <a:ext cx="8021" cy="6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864016" y="3214438"/>
            <a:ext cx="18046" cy="77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1557" y="4965031"/>
            <a:ext cx="4678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51556" y="3972425"/>
            <a:ext cx="4678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пишем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всю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тело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лигитмного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6173</Words>
  <Application>WPS Presentation</Application>
  <PresentationFormat>Widescreen</PresentationFormat>
  <Paragraphs>433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SimSun</vt:lpstr>
      <vt:lpstr>Wingdings</vt:lpstr>
      <vt:lpstr>Calibri Light</vt:lpstr>
      <vt:lpstr>Calibri</vt:lpstr>
      <vt:lpstr>Microsoft YaHei</vt:lpstr>
      <vt:lpstr/>
      <vt:lpstr>Arial Unicode MS</vt:lpstr>
      <vt:lpstr>Courier New</vt:lpstr>
      <vt:lpstr>Calibri Light</vt:lpstr>
      <vt:lpstr>Calibri</vt:lpstr>
      <vt:lpstr>office theme</vt:lpstr>
      <vt:lpstr>Способы внедрения в процесс</vt:lpstr>
      <vt:lpstr>Способы</vt:lpstr>
      <vt:lpstr>Классика</vt:lpstr>
      <vt:lpstr>Классика</vt:lpstr>
      <vt:lpstr>Классика</vt:lpstr>
      <vt:lpstr>Классика</vt:lpstr>
      <vt:lpstr>Классика</vt:lpstr>
      <vt:lpstr>PE инъекция</vt:lpstr>
      <vt:lpstr>PE инъекция</vt:lpstr>
      <vt:lpstr>PE инъекция</vt:lpstr>
      <vt:lpstr>PE инъекция</vt:lpstr>
      <vt:lpstr>PE инъекция</vt:lpstr>
      <vt:lpstr>Process Hollowing</vt:lpstr>
      <vt:lpstr>Process Hollowing</vt:lpstr>
      <vt:lpstr>Process Hollowing</vt:lpstr>
      <vt:lpstr>Process Hollowing</vt:lpstr>
      <vt:lpstr>Process Hollowing</vt:lpstr>
      <vt:lpstr>SIR</vt:lpstr>
      <vt:lpstr>SIR</vt:lpstr>
      <vt:lpstr>SIR</vt:lpstr>
      <vt:lpstr>SIR</vt:lpstr>
      <vt:lpstr>SIR</vt:lpstr>
      <vt:lpstr>HOOK</vt:lpstr>
      <vt:lpstr>HOOK</vt:lpstr>
      <vt:lpstr>HOOK</vt:lpstr>
      <vt:lpstr>HOOK</vt:lpstr>
      <vt:lpstr>HOOK</vt:lpstr>
      <vt:lpstr>REGISTRY</vt:lpstr>
      <vt:lpstr>REGISTRY</vt:lpstr>
      <vt:lpstr>REGISTRY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v.zvereva</cp:lastModifiedBy>
  <cp:revision>6</cp:revision>
  <dcterms:created xsi:type="dcterms:W3CDTF">2113-01-01T00:00:00Z</dcterms:created>
  <dcterms:modified xsi:type="dcterms:W3CDTF">2019-01-22T15:24:33Z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