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7" r:id="rId5"/>
    <p:sldId id="269" r:id="rId6"/>
    <p:sldId id="268" r:id="rId7"/>
    <p:sldId id="270" r:id="rId8"/>
    <p:sldId id="262" r:id="rId9"/>
    <p:sldId id="260" r:id="rId10"/>
    <p:sldId id="264" r:id="rId11"/>
    <p:sldId id="265" r:id="rId12"/>
    <p:sldId id="261" r:id="rId13"/>
    <p:sldId id="263" r:id="rId14"/>
    <p:sldId id="282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 в </a:t>
            </a:r>
            <a:r>
              <a:rPr lang="en-US" dirty="0" err="1">
                <a:cs typeface="Calibri Light" panose="020F0302020204030204"/>
              </a:rPr>
              <a:t>процесс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 2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1723437" y="1634065"/>
            <a:ext cx="83029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459" y="1577625"/>
            <a:ext cx="8161866" cy="4523174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2710635" y="2620397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840976" y="2750738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2981345" y="2891107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3121713" y="3031475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3262081" y="3171843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953897" y="3292159"/>
            <a:ext cx="243600" cy="25362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740714" y="3282133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2871055" y="3412474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3011424" y="3552843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151792" y="3693211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3292159" y="3833579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3953897" y="3913790"/>
            <a:ext cx="243600" cy="25362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2700608" y="3943869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830949" y="4074210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971318" y="4214579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111686" y="4354947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254685" y="4525394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953897" y="4525395"/>
            <a:ext cx="243600" cy="2536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242" y="25687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APC</a:t>
            </a:r>
            <a:r>
              <a:rPr lang="en-US">
                <a:cs typeface="Calibri" panose="020F0502020204030204"/>
              </a:rPr>
              <a:t> очередь </a:t>
            </a:r>
            <a:r>
              <a:rPr lang="en-US" dirty="0">
                <a:cs typeface="Calibri" panose="020F0502020204030204"/>
              </a:rPr>
              <a:t>1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64" y="38922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APC</a:t>
            </a:r>
            <a:r>
              <a:rPr lang="en-US">
                <a:cs typeface="Calibri" panose="020F0502020204030204"/>
              </a:rPr>
              <a:t> очередь 3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216" y="32104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APC</a:t>
            </a:r>
            <a:r>
              <a:rPr lang="en-US">
                <a:cs typeface="Calibri" panose="020F0502020204030204"/>
              </a:rPr>
              <a:t> очередь 2</a:t>
            </a:r>
            <a:endParaRPr lang="en-US"/>
          </a:p>
        </p:txBody>
      </p:sp>
      <p:sp>
        <p:nvSpPr>
          <p:cNvPr id="30" name="Rectangle: Rounded Corners 29"/>
          <p:cNvSpPr/>
          <p:nvPr/>
        </p:nvSpPr>
        <p:spPr>
          <a:xfrm>
            <a:off x="385010" y="4756482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502020204030204"/>
              </a:rPr>
              <a:t>Injector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87904" y="4016544"/>
            <a:ext cx="1034716" cy="7800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480028" y="3733315"/>
            <a:ext cx="333836" cy="40402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bird sitting on a branch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5259783"/>
            <a:ext cx="1740570" cy="1191172"/>
          </a:xfrm>
          <a:prstGeom prst="rect">
            <a:avLst/>
          </a:prstGeom>
        </p:spPr>
      </p:pic>
      <p:pic>
        <p:nvPicPr>
          <p:cNvPr id="8" name="Picture 28" descr="A picture containing table, plate, black, sitting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514599" y="3833507"/>
            <a:ext cx="284747" cy="2036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756"/>
            <a:ext cx="3968416" cy="1084932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>
              <a:cs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102" y="3679805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OpenThread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33" y="5705120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QueueUserAPC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71274" y="4064668"/>
            <a:ext cx="22058" cy="1656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80075" y="3018068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MsgWaitForMultipleObjectsEx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0075" y="2356331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SignalObjectAndWait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0075" y="1744726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SleepEx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0075" y="3689830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WaitForSingleObjectEx</a:t>
            </a:r>
            <a:r>
              <a:rPr lang="en-GB" dirty="0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351776" y="1788694"/>
            <a:ext cx="155448" cy="2257926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62989" y="2079459"/>
            <a:ext cx="4790573" cy="154605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3321" y="4363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Alterable state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1723437" y="1634065"/>
            <a:ext cx="83029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dirty="0">
              <a:cs typeface="Calibri" panose="020F0502020204030204"/>
            </a:endParaRPr>
          </a:p>
        </p:txBody>
      </p:sp>
      <p:pic>
        <p:nvPicPr>
          <p:cNvPr id="6" name="Picture 6" descr="A picture containing indoor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413" y="3935276"/>
            <a:ext cx="8858013" cy="2162944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QueueUserAPC(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thread_handle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fptr_LoadLibrary(), 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"С:/MyDocs/mal.dll"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)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182758" y="1564252"/>
            <a:ext cx="2743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OpenThread</a:t>
            </a:r>
            <a:r>
              <a:rPr lang="en-GB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0720" y="1969169"/>
            <a:ext cx="944479" cy="9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4"/>
          <p:cNvSpPr txBox="1"/>
          <p:nvPr/>
        </p:nvSpPr>
        <p:spPr>
          <a:xfrm>
            <a:off x="6713671" y="876522"/>
            <a:ext cx="23988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cs typeface="Calibri" panose="020F0502020204030204"/>
              </a:rPr>
              <a:t>Параметр для ​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LoadLibrary()</a:t>
            </a:r>
            <a:endParaRPr lang="en-GB"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34825" y="1528011"/>
            <a:ext cx="2006" cy="146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Источники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Ten Process Injection Techniques: A Technical Survey Of Common And Trending Process Injection Techniques</a:t>
            </a:r>
            <a:r>
              <a:rPr lang="ru-RU" altLang="en-US"/>
              <a:t>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https://www.endgame.com/blog/technical-blog/ten-process-injection-techniques-technical-survey-common-and-trending-process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4132971" y="1439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0601" y="289775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4230" y="209812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Process32Next</a:t>
            </a:r>
            <a:r>
              <a:rPr lang="en-GB">
                <a:cs typeface="Calibri" panose="020F0502020204030204"/>
              </a:rPr>
              <a:t>()</a:t>
            </a:r>
            <a:endParaRPr lang="en-GB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867" y="3673865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461" y="4435865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016" y="523549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534" y="532016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6052" y="528253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5963" y="3271227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114144" y="4804634"/>
            <a:ext cx="3384783" cy="4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3667" y="4048329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7593" y="2462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1803671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149" y="4804634"/>
            <a:ext cx="10672" cy="50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55371" y="4804633"/>
            <a:ext cx="2730029" cy="4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/>
              <a:t>Классический</a:t>
            </a:r>
            <a:endParaRPr lang="en-US"/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6" name="TextBox 5"/>
          <p:cNvSpPr txBox="1"/>
          <p:nvPr/>
        </p:nvSpPr>
        <p:spPr>
          <a:xfrm>
            <a:off x="4742101" y="267457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CreateTool32Snapshot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4654" y="3344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2101" y="474259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SetWindowsHookEx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520" y="394296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0815" y="3709785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8277" y="4317058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3046933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9627" y="2002812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AdjustTokenPrivileges</a:t>
            </a:r>
            <a:r>
              <a:rPr lang="en-GB">
                <a:cs typeface="Calibri" panose="020F0502020204030204"/>
              </a:rPr>
              <a:t>(SE_DEBUG_PRIVILEGE)</a:t>
            </a:r>
            <a:endParaRPr lang="en-US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53344" y="2385196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43037" y="2600828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  <a:endParaRPr lang="en-US" strike="sngStrike"/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0470" y="1423884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CreateProcess</a:t>
            </a:r>
            <a:r>
              <a:rPr lang="en-GB">
                <a:cs typeface="Calibri" panose="020F0502020204030204"/>
              </a:rPr>
              <a:t>(CREATE_SUSPENDED)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8515" y="419755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33002" y="3809005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8096" y="5206994"/>
            <a:ext cx="4713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9379" y="4849267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</a:t>
            </a:r>
            <a:r>
              <a:rPr lang="en-GB" err="1"/>
              <a:t>desired_entry_point</a:t>
            </a:r>
            <a:r>
              <a:rPr lang="en-GB"/>
              <a:t>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879209" y="4563012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30130" y="2430601"/>
            <a:ext cx="3119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ZwUnmapViewOfSection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16671" y="1797359"/>
            <a:ext cx="1886" cy="6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09935" y="3444567"/>
            <a:ext cx="3845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VirtualAllocEx(desired_start_address)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814923" y="2806384"/>
            <a:ext cx="7416" cy="64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77240" y="5552125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  <a:endParaRPr lang="en-US" strike="sngStrike"/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  <a:endParaRPr lang="en-US" strike="sngStrike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5917654" y="104857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5022" y="2546832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OpenThread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151" y="170709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5104" y="3964628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1908" y="456620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81119" y="2081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46739" y="1402618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75234" y="3302891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SuspendThread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80855" y="2963505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0855" y="3675373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072713" y="4337109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1802" y="515775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32607" y="4928661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1881" y="576936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062686" y="5540266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  <a:endParaRPr lang="en-US" strike="sngStrike"/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  <a:endParaRPr lang="en-US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  <a:endParaRPr lang="en-US" strike="sngStrike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8" name="TextBox 7"/>
          <p:cNvSpPr txBox="1"/>
          <p:nvPr/>
        </p:nvSpPr>
        <p:spPr>
          <a:xfrm>
            <a:off x="4742100" y="171464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2708" y="2480733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9355" y="3242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89" y="450357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007" y="458824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6525" y="455061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17725" y="2088122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84591" y="4243160"/>
            <a:ext cx="3454967" cy="2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35798" y="2855197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98242" y="4243160"/>
            <a:ext cx="39459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792" y="4243160"/>
            <a:ext cx="2750081" cy="2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7881" y="3864362"/>
            <a:ext cx="3120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Custom_FixRelocationTable()</a:t>
            </a:r>
            <a:r>
              <a:rPr lang="en-GB">
                <a:cs typeface="Calibri" panose="020F0502020204030204"/>
              </a:rPr>
              <a:t>​</a:t>
            </a:r>
            <a:endParaRPr lang="en-GB">
              <a:cs typeface="Calibri" panose="020F0502020204030204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95692" y="3607170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  <a:endParaRPr lang="en-US" strike="sngStrike"/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SIR (</a:t>
            </a:r>
            <a:r>
              <a:rPr lang="en-GB" b="1" strike="sngStrike">
                <a:cs typeface="Calibri" panose="020F0502020204030204"/>
              </a:rPr>
              <a:t>S</a:t>
            </a:r>
            <a:r>
              <a:rPr lang="en-GB" strike="sngStrike">
                <a:cs typeface="Calibri" panose="020F0502020204030204"/>
              </a:rPr>
              <a:t>uspend, </a:t>
            </a:r>
            <a:r>
              <a:rPr lang="en-GB" b="1" strike="sngStrike">
                <a:cs typeface="Calibri" panose="020F0502020204030204"/>
              </a:rPr>
              <a:t>I</a:t>
            </a:r>
            <a:r>
              <a:rPr lang="en-GB" strike="sngStrike">
                <a:cs typeface="Calibri" panose="020F0502020204030204"/>
              </a:rPr>
              <a:t>nject, </a:t>
            </a:r>
            <a:r>
              <a:rPr lang="en-GB" b="1" strike="sngStrike">
                <a:cs typeface="Calibri" panose="020F0502020204030204"/>
              </a:rPr>
              <a:t>R</a:t>
            </a:r>
            <a:r>
              <a:rPr lang="en-GB" strike="sngStrike">
                <a:cs typeface="Calibri" panose="020F0502020204030204"/>
              </a:rPr>
              <a:t>esume</a:t>
            </a:r>
            <a:r>
              <a:rPr lang="en-US" strike="sngStrike">
                <a:cs typeface="Calibri" panose="020F0502020204030204"/>
              </a:rPr>
              <a:t>)</a:t>
            </a:r>
            <a:endParaRPr lang="en-US" strike="sngStrike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  <a:endParaRPr lang="en-US" strike="sngStrike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Какие еще есть способы?</a:t>
            </a:r>
            <a:endParaRPr lang="en-GB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 panose="020F0502020204030204"/>
              </a:rPr>
              <a:t>APC – Asynchronous </a:t>
            </a:r>
            <a:r>
              <a:rPr lang="en-US" sz="3000" dirty="0" err="1">
                <a:cs typeface="Calibri" panose="020F0502020204030204"/>
              </a:rPr>
              <a:t>Procedure</a:t>
            </a:r>
            <a:r>
              <a:rPr lang="en-US" sz="3000" dirty="0">
                <a:cs typeface="Calibri" panose="020F0502020204030204"/>
              </a:rPr>
              <a:t> Call</a:t>
            </a:r>
            <a:endParaRPr lang="en-US" sz="3000" dirty="0">
              <a:cs typeface="Calibri" panose="020F0502020204030204"/>
            </a:endParaRPr>
          </a:p>
          <a:p>
            <a:r>
              <a:rPr lang="en-GB" sz="3000" dirty="0">
                <a:cs typeface="Calibri" panose="020F0502020204030204"/>
              </a:rPr>
              <a:t>EWMI</a:t>
            </a:r>
            <a:endParaRPr lang="en-GB" sz="3000" dirty="0">
              <a:cs typeface="Calibri" panose="020F0502020204030204"/>
            </a:endParaRPr>
          </a:p>
          <a:p>
            <a:r>
              <a:rPr lang="en-GB" sz="3000" dirty="0">
                <a:cs typeface="Calibri" panose="020F0502020204030204"/>
              </a:rPr>
              <a:t>SHIMS</a:t>
            </a:r>
            <a:endParaRPr lang="en-GB" sz="3000" dirty="0">
              <a:cs typeface="Calibri" panose="020F0502020204030204"/>
            </a:endParaRPr>
          </a:p>
          <a:p>
            <a:r>
              <a:rPr lang="en-GB" sz="3000" dirty="0">
                <a:cs typeface="Calibri" panose="020F0502020204030204"/>
              </a:rPr>
              <a:t>Userland rootkits</a:t>
            </a:r>
            <a:endParaRPr lang="en-GB" sz="3000" dirty="0">
              <a:cs typeface="Calibri" panose="020F0502020204030204"/>
            </a:endParaRPr>
          </a:p>
          <a:p>
            <a:endParaRPr lang="en-GB" sz="3000" dirty="0">
              <a:cs typeface="Calibri" panose="020F0502020204030204"/>
            </a:endParaRPr>
          </a:p>
        </p:txBody>
      </p:sp>
      <p:pic>
        <p:nvPicPr>
          <p:cNvPr id="4" name="Picture 4" descr="A picture containing indoor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3141" y="2315526"/>
            <a:ext cx="6148682" cy="4099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Rectangle 2"/>
          <p:cNvSpPr/>
          <p:nvPr/>
        </p:nvSpPr>
        <p:spPr>
          <a:xfrm>
            <a:off x="1516241" y="1610400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365886" y="15645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38437" y="62204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6241" y="2853228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16241" y="4785110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048030" y="12389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ПЗУ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2326" y="11919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ОЗУ</a:t>
            </a:r>
            <a:endParaRPr lang="en-US" dirty="0"/>
          </a:p>
        </p:txBody>
      </p:sp>
      <p:pic>
        <p:nvPicPr>
          <p:cNvPr id="21" name="Picture 22" descr="A close up of electronics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214" y="1747050"/>
            <a:ext cx="2743200" cy="24231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7363" y="2038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wow.exe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878682" y="2225793"/>
            <a:ext cx="3206043" cy="7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4400202" y="1612430"/>
            <a:ext cx="955078" cy="49689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4914429" y="4735688"/>
            <a:ext cx="4122325" cy="25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5224874" y="4999096"/>
            <a:ext cx="4122325" cy="25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2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619985" y="5262503"/>
            <a:ext cx="4122325" cy="25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3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5977466" y="5525910"/>
            <a:ext cx="4122325" cy="25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>
              <a:cs typeface="Calibri Light" panose="020F0302020204030204"/>
            </a:endParaRPr>
          </a:p>
        </p:txBody>
      </p:sp>
      <p:pic>
        <p:nvPicPr>
          <p:cNvPr id="10" name="Picture 10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659" y="1443520"/>
            <a:ext cx="5687718" cy="5231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1811</Words>
  <Application>WPS Presentation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Calibri</vt:lpstr>
      <vt:lpstr>Calibri Light</vt:lpstr>
      <vt:lpstr>office theme</vt:lpstr>
      <vt:lpstr>Способы внедрения в процесс</vt:lpstr>
      <vt:lpstr>???</vt:lpstr>
      <vt:lpstr>???</vt:lpstr>
      <vt:lpstr>???</vt:lpstr>
      <vt:lpstr>???</vt:lpstr>
      <vt:lpstr>???</vt:lpstr>
      <vt:lpstr>Какие еще есть способы?</vt:lpstr>
      <vt:lpstr>APC инъекция</vt:lpstr>
      <vt:lpstr>APC инъекция</vt:lpstr>
      <vt:lpstr>APC инъекция</vt:lpstr>
      <vt:lpstr>APC инъекция</vt:lpstr>
      <vt:lpstr>APC инъекция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v.zvereva</cp:lastModifiedBy>
  <cp:revision>404</cp:revision>
  <dcterms:created xsi:type="dcterms:W3CDTF">2013-07-15T20:26:00Z</dcterms:created>
  <dcterms:modified xsi:type="dcterms:W3CDTF">2019-01-22T15:38:59Z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