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E955-8C18-40E3-A45D-AE50E9E92F7E}" v="1" dt="2018-09-20T12:51:2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7.png"/><Relationship Id="rId4" Type="http://schemas.openxmlformats.org/officeDocument/2006/relationships/image" Target="../media/image12.jpe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8EB6AA-B6CA-4A39-926C-F1180C1B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942" y="-395765"/>
            <a:ext cx="14624382" cy="7609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65C96-4EA4-40DC-A527-4AFBBD85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895" y="2355600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50244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00BB4D1C-A5FF-4DD6-9037-AE07A153F00E}"/>
              </a:ext>
            </a:extLst>
          </p:cNvPr>
          <p:cNvSpPr/>
          <p:nvPr/>
        </p:nvSpPr>
        <p:spPr>
          <a:xfrm rot="11340000">
            <a:off x="1666449" y="2432768"/>
            <a:ext cx="8786019" cy="73152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3D93-839C-448D-A1D5-501AC96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675" y="3610308"/>
            <a:ext cx="3296653" cy="237615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sz="40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4000" b="1" dirty="0">
                <a:ea typeface="+mn-lt"/>
                <a:cs typeface="+mn-lt"/>
              </a:rPr>
              <a:t>HTTP service ID = 8</a:t>
            </a:r>
          </a:p>
          <a:p>
            <a:r>
              <a:rPr lang="en-US" sz="4000" b="1" dirty="0">
                <a:cs typeface="Calibri"/>
              </a:rPr>
              <a:t>Timestamp</a:t>
            </a:r>
          </a:p>
          <a:p>
            <a:r>
              <a:rPr lang="en-US" sz="4000" b="1" dirty="0">
                <a:cs typeface="Calibri"/>
              </a:rPr>
              <a:t>Network address</a:t>
            </a:r>
          </a:p>
          <a:p>
            <a:r>
              <a:rPr lang="en-US" sz="4000" b="1" dirty="0">
                <a:cs typeface="Calibri"/>
              </a:rPr>
              <a:t>Lifetime = 3 </a:t>
            </a:r>
            <a:r>
              <a:rPr lang="en-US" sz="4000" b="1" dirty="0" err="1">
                <a:cs typeface="Calibri"/>
              </a:rPr>
              <a:t>hrs</a:t>
            </a:r>
            <a:endParaRPr lang="en-US" sz="4000" b="1" dirty="0">
              <a:cs typeface="Calibri"/>
            </a:endParaRPr>
          </a:p>
          <a:p>
            <a:r>
              <a:rPr lang="en-US" sz="4000" b="1" dirty="0">
                <a:cs typeface="Calibri"/>
              </a:rPr>
              <a:t>HTTP service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7C6B14-7D86-4ACC-8813-FFA67D7C0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037" y="3352800"/>
            <a:ext cx="713874" cy="71387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3036C47-4123-457E-8D2C-3EE5487D4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22" y="3169570"/>
            <a:ext cx="508836" cy="508836"/>
          </a:xfrm>
          <a:prstGeom prst="rect">
            <a:avLst/>
          </a:prstGeom>
        </p:spPr>
      </p:pic>
      <p:pic>
        <p:nvPicPr>
          <p:cNvPr id="2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BDE7939-0E5A-442E-91FF-7FCF16B80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1543" y="5575884"/>
            <a:ext cx="308310" cy="30831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AC28FE-04DF-4971-B982-FC44E1F64E2F}"/>
              </a:ext>
            </a:extLst>
          </p:cNvPr>
          <p:cNvSpPr txBox="1">
            <a:spLocks/>
          </p:cNvSpPr>
          <p:nvPr/>
        </p:nvSpPr>
        <p:spPr>
          <a:xfrm>
            <a:off x="4720391" y="3592261"/>
            <a:ext cx="3296653" cy="2376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2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Response</a:t>
            </a:r>
          </a:p>
          <a:p>
            <a:r>
              <a:rPr lang="en-US" sz="3600" b="1" dirty="0">
                <a:ea typeface="+mn-lt"/>
                <a:cs typeface="+mn-lt"/>
              </a:rPr>
              <a:t>HTTP service ID = 8</a:t>
            </a:r>
          </a:p>
          <a:p>
            <a:r>
              <a:rPr lang="en-US" sz="3600" b="1" dirty="0">
                <a:cs typeface="Calibri"/>
              </a:rPr>
              <a:t>Timestamp</a:t>
            </a:r>
          </a:p>
          <a:p>
            <a:r>
              <a:rPr lang="en-US" sz="3600" b="1" dirty="0">
                <a:cs typeface="Calibri"/>
              </a:rPr>
              <a:t>Lifetime = 3 </a:t>
            </a:r>
            <a:r>
              <a:rPr lang="en-US" sz="3600" b="1" dirty="0" err="1">
                <a:cs typeface="Calibri"/>
              </a:rPr>
              <a:t>hrs</a:t>
            </a:r>
            <a:endParaRPr lang="en-US" sz="3600" b="1" dirty="0">
              <a:cs typeface="Calibri"/>
            </a:endParaRPr>
          </a:p>
          <a:p>
            <a:r>
              <a:rPr lang="en-US" sz="3600" b="1" dirty="0">
                <a:cs typeface="Calibri"/>
              </a:rPr>
              <a:t>HTTP service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97EE42F-C8E6-46CC-AA32-657021DC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1" y="3322721"/>
            <a:ext cx="713874" cy="713874"/>
          </a:xfrm>
          <a:prstGeom prst="rect">
            <a:avLst/>
          </a:prstGeom>
        </p:spPr>
      </p:pic>
      <p:pic>
        <p:nvPicPr>
          <p:cNvPr id="2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85EF7D5-EC1C-45BC-9B7F-BD22208A5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648" y="5525752"/>
            <a:ext cx="308310" cy="308310"/>
          </a:xfrm>
          <a:prstGeom prst="rect">
            <a:avLst/>
          </a:prstGeom>
        </p:spPr>
      </p:pic>
      <p:pic>
        <p:nvPicPr>
          <p:cNvPr id="30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AD863-F15E-4F5C-80BA-EA52C3413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4144" y="3173329"/>
            <a:ext cx="523875" cy="514350"/>
          </a:xfrm>
          <a:prstGeom prst="rect">
            <a:avLst/>
          </a:prstGeom>
        </p:spPr>
      </p:pic>
      <p:pic>
        <p:nvPicPr>
          <p:cNvPr id="32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BFFC4B2B-044F-4538-8BF8-47F88F853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34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F25DB91B-D649-411A-9A88-AA373B702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6060" y="1398670"/>
            <a:ext cx="576514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AC28FE-04DF-4971-B982-FC44E1F64E2F}"/>
              </a:ext>
            </a:extLst>
          </p:cNvPr>
          <p:cNvSpPr txBox="1">
            <a:spLocks/>
          </p:cNvSpPr>
          <p:nvPr/>
        </p:nvSpPr>
        <p:spPr>
          <a:xfrm>
            <a:off x="4720391" y="3592261"/>
            <a:ext cx="3296653" cy="2376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2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Response</a:t>
            </a:r>
          </a:p>
          <a:p>
            <a:r>
              <a:rPr lang="en-US" sz="3600" b="1" dirty="0">
                <a:ea typeface="+mn-lt"/>
                <a:cs typeface="+mn-lt"/>
              </a:rPr>
              <a:t>HTTP service ID = 8</a:t>
            </a:r>
          </a:p>
          <a:p>
            <a:r>
              <a:rPr lang="en-US" sz="3600" b="1" dirty="0">
                <a:cs typeface="Calibri"/>
              </a:rPr>
              <a:t>Timestamp</a:t>
            </a:r>
          </a:p>
          <a:p>
            <a:r>
              <a:rPr lang="en-US" sz="3600" b="1" dirty="0">
                <a:cs typeface="Calibri"/>
              </a:rPr>
              <a:t>Lifetime = 3 </a:t>
            </a:r>
            <a:r>
              <a:rPr lang="en-US" sz="3600" b="1" dirty="0" err="1">
                <a:cs typeface="Calibri"/>
              </a:rPr>
              <a:t>hrs</a:t>
            </a:r>
            <a:endParaRPr lang="en-US" sz="3600" b="1" dirty="0">
              <a:cs typeface="Calibri"/>
            </a:endParaRPr>
          </a:p>
          <a:p>
            <a:r>
              <a:rPr lang="en-US" sz="3600" b="1" dirty="0">
                <a:cs typeface="Calibri"/>
              </a:rPr>
              <a:t>HTTP service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97EE42F-C8E6-46CC-AA32-657021DC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21" y="3322721"/>
            <a:ext cx="713874" cy="713874"/>
          </a:xfrm>
          <a:prstGeom prst="rect">
            <a:avLst/>
          </a:prstGeom>
        </p:spPr>
      </p:pic>
      <p:pic>
        <p:nvPicPr>
          <p:cNvPr id="2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85EF7D5-EC1C-45BC-9B7F-BD22208A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648" y="5525752"/>
            <a:ext cx="308310" cy="308310"/>
          </a:xfrm>
          <a:prstGeom prst="rect">
            <a:avLst/>
          </a:prstGeom>
        </p:spPr>
      </p:pic>
      <p:pic>
        <p:nvPicPr>
          <p:cNvPr id="30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AD863-F15E-4F5C-80BA-EA52C3413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144" y="3173329"/>
            <a:ext cx="523875" cy="514350"/>
          </a:xfrm>
          <a:prstGeom prst="rect">
            <a:avLst/>
          </a:prstGeom>
        </p:spPr>
      </p:pic>
      <p:pic>
        <p:nvPicPr>
          <p:cNvPr id="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80863F6B-1FD4-47B8-ABA4-356A3B7EC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069" y="1294649"/>
            <a:ext cx="639178" cy="619125"/>
          </a:xfrm>
          <a:prstGeom prst="rect">
            <a:avLst/>
          </a:prstGeom>
        </p:spPr>
      </p:pic>
      <p:pic>
        <p:nvPicPr>
          <p:cNvPr id="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EA3C5-70C8-4FD4-AFE5-7732DBC30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6" y="2812381"/>
            <a:ext cx="576514" cy="7118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0636B3-9344-4542-8F4F-E9176AE66450}"/>
              </a:ext>
            </a:extLst>
          </p:cNvPr>
          <p:cNvCxnSpPr/>
          <p:nvPr/>
        </p:nvCxnSpPr>
        <p:spPr>
          <a:xfrm>
            <a:off x="1317458" y="1969168"/>
            <a:ext cx="5666873" cy="10647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C000B3-46C9-42DB-A995-23CA13D87E18}"/>
              </a:ext>
            </a:extLst>
          </p:cNvPr>
          <p:cNvSpPr/>
          <p:nvPr/>
        </p:nvSpPr>
        <p:spPr>
          <a:xfrm>
            <a:off x="4455694" y="5077326"/>
            <a:ext cx="3681662" cy="904373"/>
          </a:xfrm>
          <a:prstGeom prst="ellipse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16C38FDA-7FEF-47ED-9796-9C9CA3C99C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060" y="1398670"/>
            <a:ext cx="576514" cy="71186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AEDE09-4316-4762-9077-8265C2386401}"/>
              </a:ext>
            </a:extLst>
          </p:cNvPr>
          <p:cNvSpPr txBox="1">
            <a:spLocks/>
          </p:cNvSpPr>
          <p:nvPr/>
        </p:nvSpPr>
        <p:spPr>
          <a:xfrm>
            <a:off x="717886" y="3429834"/>
            <a:ext cx="3146260" cy="461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A542BFA-8F54-40D8-AB75-1A9F7031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037" y="3352800"/>
            <a:ext cx="713874" cy="713874"/>
          </a:xfrm>
          <a:prstGeom prst="rect">
            <a:avLst/>
          </a:prstGeom>
        </p:spPr>
      </p:pic>
      <p:pic>
        <p:nvPicPr>
          <p:cNvPr id="3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3C35CDAC-A1A3-4D7D-AAA3-7418FC9FD4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622" y="3169570"/>
            <a:ext cx="508836" cy="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8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3D93-839C-448D-A1D5-501AC96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6" y="3429834"/>
            <a:ext cx="3146260" cy="461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7C6B14-7D86-4ACC-8813-FFA67D7C0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037" y="3352800"/>
            <a:ext cx="713874" cy="71387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3036C47-4123-457E-8D2C-3EE5487D4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622" y="3169570"/>
            <a:ext cx="508836" cy="508836"/>
          </a:xfrm>
          <a:prstGeom prst="rect">
            <a:avLst/>
          </a:prstGeom>
        </p:spPr>
      </p:pic>
      <p:pic>
        <p:nvPicPr>
          <p:cNvPr id="2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BDE7939-0E5A-442E-91FF-7FCF16B80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701" y="1404937"/>
            <a:ext cx="308310" cy="308310"/>
          </a:xfrm>
          <a:prstGeom prst="rect">
            <a:avLst/>
          </a:prstGeom>
        </p:spPr>
      </p:pic>
      <p:pic>
        <p:nvPicPr>
          <p:cNvPr id="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80863F6B-1FD4-47B8-ABA4-356A3B7EC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911" y="1354807"/>
            <a:ext cx="639178" cy="619125"/>
          </a:xfrm>
          <a:prstGeom prst="rect">
            <a:avLst/>
          </a:prstGeom>
        </p:spPr>
      </p:pic>
      <p:pic>
        <p:nvPicPr>
          <p:cNvPr id="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EA3C5-70C8-4FD4-AFE5-7732DBC30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8876" y="1208171"/>
            <a:ext cx="576514" cy="71186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7C299-EADA-437F-95F7-0C675AC515FF}"/>
              </a:ext>
            </a:extLst>
          </p:cNvPr>
          <p:cNvSpPr>
            <a:spLocks noGrp="1"/>
          </p:cNvSpPr>
          <p:nvPr/>
        </p:nvSpPr>
        <p:spPr>
          <a:xfrm>
            <a:off x="928436" y="4713201"/>
            <a:ext cx="2364207" cy="872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7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B9BC8B-73CD-4F0C-988C-68C8E9B31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9359" y="4523121"/>
            <a:ext cx="378494" cy="378494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3DBB2CE6-D30E-4F46-841E-1F4DAF9A76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8912" y="4342648"/>
            <a:ext cx="338389" cy="358441"/>
          </a:xfrm>
          <a:prstGeom prst="rect">
            <a:avLst/>
          </a:prstGeom>
        </p:spPr>
      </p:pic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0450A081-FCB9-4826-9553-7A6E1092FC79}"/>
              </a:ext>
            </a:extLst>
          </p:cNvPr>
          <p:cNvSpPr/>
          <p:nvPr/>
        </p:nvSpPr>
        <p:spPr>
          <a:xfrm rot="1740000">
            <a:off x="3340844" y="1761004"/>
            <a:ext cx="8786019" cy="73152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86672D8-9AFB-4CFA-B8CC-8F429DC28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510" y="1116931"/>
            <a:ext cx="533401" cy="563479"/>
          </a:xfrm>
          <a:prstGeom prst="rect">
            <a:avLst/>
          </a:prstGeom>
        </p:spPr>
      </p:pic>
      <p:pic>
        <p:nvPicPr>
          <p:cNvPr id="33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76DC06CB-C5EE-4A27-87A3-18614CBEC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490" y="1054017"/>
            <a:ext cx="328363" cy="308311"/>
          </a:xfrm>
          <a:prstGeom prst="rect">
            <a:avLst/>
          </a:prstGeom>
        </p:spPr>
      </p:pic>
      <p:pic>
        <p:nvPicPr>
          <p:cNvPr id="34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819B36-B5C4-4951-A9AA-9E4A29B61D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8332" y="1535279"/>
            <a:ext cx="378494" cy="378494"/>
          </a:xfrm>
          <a:prstGeom prst="rect">
            <a:avLst/>
          </a:prstGeom>
        </p:spPr>
      </p:pic>
      <p:pic>
        <p:nvPicPr>
          <p:cNvPr id="35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DCFE5C2-BE19-419F-87EC-AE52EAE69A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885" y="1354806"/>
            <a:ext cx="338389" cy="358441"/>
          </a:xfrm>
          <a:prstGeom prst="rect">
            <a:avLst/>
          </a:prstGeom>
        </p:spPr>
      </p:pic>
      <p:pic>
        <p:nvPicPr>
          <p:cNvPr id="36" name="Picture 3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3AB9E5-8851-4235-B8F5-4CBC56CF0A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15" y="1806169"/>
            <a:ext cx="1269332" cy="999767"/>
          </a:xfrm>
          <a:prstGeom prst="rect">
            <a:avLst/>
          </a:prstGeom>
        </p:spPr>
      </p:pic>
      <p:pic>
        <p:nvPicPr>
          <p:cNvPr id="3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FFF24E-B52B-48DA-B440-0BAB8CBBE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26" y="2089484"/>
            <a:ext cx="713874" cy="713874"/>
          </a:xfrm>
          <a:prstGeom prst="rect">
            <a:avLst/>
          </a:prstGeom>
        </p:spPr>
      </p:pic>
      <p:pic>
        <p:nvPicPr>
          <p:cNvPr id="39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17475EE4-F7B9-4428-8048-E2C9DA48C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11" y="1906254"/>
            <a:ext cx="508836" cy="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5941594" y="2547517"/>
            <a:ext cx="2715128" cy="2376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timestamp</a:t>
            </a:r>
            <a:endParaRPr lang="en-US" sz="1800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CB4E8-71E4-4672-8933-16E5895CE9F1}"/>
              </a:ext>
            </a:extLst>
          </p:cNvPr>
          <p:cNvSpPr txBox="1"/>
          <p:nvPr/>
        </p:nvSpPr>
        <p:spPr>
          <a:xfrm>
            <a:off x="2618872" y="41629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Expired?</a:t>
            </a:r>
            <a:endParaRPr lang="en-US" b="1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4263B-1564-4F22-A0F0-3BF3DABCEF8B}"/>
              </a:ext>
            </a:extLst>
          </p:cNvPr>
          <p:cNvSpPr txBox="1"/>
          <p:nvPr/>
        </p:nvSpPr>
        <p:spPr>
          <a:xfrm>
            <a:off x="6898105" y="5215690"/>
            <a:ext cx="13334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HTTP cache</a:t>
            </a:r>
            <a:endParaRPr lang="en-US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EC30E-E97E-4251-8398-14850B439475}"/>
              </a:ext>
            </a:extLst>
          </p:cNvPr>
          <p:cNvSpPr txBox="1"/>
          <p:nvPr/>
        </p:nvSpPr>
        <p:spPr>
          <a:xfrm>
            <a:off x="6980321" y="403058"/>
            <a:ext cx="501917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Cравнить</a:t>
            </a:r>
            <a:r>
              <a:rPr lang="en-US" dirty="0">
                <a:cs typeface="Calibri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</a:t>
            </a:r>
            <a:endParaRPr lang="en-US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Сравнить</a:t>
            </a:r>
            <a:r>
              <a:rPr lang="en-US" dirty="0">
                <a:cs typeface="Calibri"/>
              </a:rPr>
              <a:t> timestamp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Проверить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не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истекло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ли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время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действия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тикета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Проверить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свой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кэш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Проверить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что</a:t>
            </a:r>
            <a:r>
              <a:rPr lang="en-US" dirty="0">
                <a:cs typeface="Calibri"/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IP</a:t>
            </a:r>
            <a:r>
              <a:rPr lang="en-US" dirty="0">
                <a:cs typeface="Calibri"/>
              </a:rPr>
              <a:t> в </a:t>
            </a:r>
            <a:r>
              <a:rPr lang="en-US" dirty="0" err="1">
                <a:cs typeface="Calibri"/>
              </a:rPr>
              <a:t>пределах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сети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409090-C750-4137-8433-0B548010B433}"/>
              </a:ext>
            </a:extLst>
          </p:cNvPr>
          <p:cNvSpPr txBox="1"/>
          <p:nvPr/>
        </p:nvSpPr>
        <p:spPr>
          <a:xfrm>
            <a:off x="5303921" y="5586663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Auth in cache?</a:t>
            </a:r>
            <a:endParaRPr lang="en-US"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0831CC-2263-455D-A8F2-B51814DBE818}"/>
              </a:ext>
            </a:extLst>
          </p:cNvPr>
          <p:cNvSpPr/>
          <p:nvPr/>
        </p:nvSpPr>
        <p:spPr>
          <a:xfrm>
            <a:off x="2540669" y="816141"/>
            <a:ext cx="1726532" cy="5735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CC64A-9F19-4228-BF43-10CE7CC95910}"/>
              </a:ext>
            </a:extLst>
          </p:cNvPr>
          <p:cNvSpPr txBox="1"/>
          <p:nvPr/>
        </p:nvSpPr>
        <p:spPr>
          <a:xfrm>
            <a:off x="2817394" y="1656347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 range?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5891AE-2FBB-414C-B9AC-E174BCBEEB9F}"/>
              </a:ext>
            </a:extLst>
          </p:cNvPr>
          <p:cNvSpPr txBox="1"/>
          <p:nvPr/>
        </p:nvSpPr>
        <p:spPr>
          <a:xfrm>
            <a:off x="3529262" y="2648952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Cmp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CA2BE1-3912-45D2-B260-EED2C1BE50C1}"/>
              </a:ext>
            </a:extLst>
          </p:cNvPr>
          <p:cNvSpPr txBox="1"/>
          <p:nvPr/>
        </p:nvSpPr>
        <p:spPr>
          <a:xfrm>
            <a:off x="3489156" y="3160294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Cmp</a:t>
            </a:r>
            <a:r>
              <a:rPr lang="en-US" b="1" dirty="0"/>
              <a:t>()</a:t>
            </a:r>
            <a:endParaRPr lang="en-US" dirty="0"/>
          </a:p>
        </p:txBody>
      </p:sp>
      <p:pic>
        <p:nvPicPr>
          <p:cNvPr id="3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241CE98-6083-4141-B805-DB10F439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4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5F598E0-45BD-4762-939E-3AB3BDA75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902" y="1368591"/>
            <a:ext cx="576514" cy="711869"/>
          </a:xfrm>
          <a:prstGeom prst="rect">
            <a:avLst/>
          </a:prstGeom>
        </p:spPr>
      </p:pic>
      <p:pic>
        <p:nvPicPr>
          <p:cNvPr id="2" name="Picture 3" descr="A picture containing monitor, sitting, floor, microwave&#10;&#10;Description generated with high confidence">
            <a:extLst>
              <a:ext uri="{FF2B5EF4-FFF2-40B4-BE49-F238E27FC236}">
                <a16:creationId xmlns:a16="http://schemas.microsoft.com/office/drawing/2014/main" id="{19EAA274-523A-4FE8-BED1-F3E8D31BC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2774" y="5638799"/>
            <a:ext cx="824164" cy="8241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400321-5A5E-4FEA-AADB-7FE1BF465209}"/>
              </a:ext>
            </a:extLst>
          </p:cNvPr>
          <p:cNvSpPr txBox="1">
            <a:spLocks/>
          </p:cNvSpPr>
          <p:nvPr/>
        </p:nvSpPr>
        <p:spPr>
          <a:xfrm>
            <a:off x="286754" y="2547519"/>
            <a:ext cx="3296653" cy="2376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sz="40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4000" b="1" dirty="0">
                <a:ea typeface="+mn-lt"/>
                <a:cs typeface="+mn-lt"/>
              </a:rPr>
              <a:t>HTTP service ID = 8</a:t>
            </a:r>
          </a:p>
          <a:p>
            <a:r>
              <a:rPr lang="en-US" sz="4000" b="1" dirty="0">
                <a:cs typeface="Calibri"/>
              </a:rPr>
              <a:t>Timestamp</a:t>
            </a:r>
          </a:p>
          <a:p>
            <a:r>
              <a:rPr lang="en-US" sz="4000" b="1" dirty="0">
                <a:cs typeface="Calibri"/>
              </a:rPr>
              <a:t>Network address</a:t>
            </a:r>
          </a:p>
          <a:p>
            <a:r>
              <a:rPr lang="en-US" sz="4000" b="1" dirty="0">
                <a:cs typeface="Calibri"/>
              </a:rPr>
              <a:t>Lifetime = 3 </a:t>
            </a:r>
            <a:r>
              <a:rPr lang="en-US" sz="4000" b="1" dirty="0" err="1">
                <a:cs typeface="Calibri"/>
              </a:rPr>
              <a:t>hrs</a:t>
            </a:r>
            <a:endParaRPr lang="en-US" sz="4000" b="1" dirty="0">
              <a:cs typeface="Calibri"/>
            </a:endParaRPr>
          </a:p>
          <a:p>
            <a:r>
              <a:rPr lang="en-US" sz="4000" b="1" dirty="0">
                <a:cs typeface="Calibri"/>
              </a:rPr>
              <a:t>HTTP service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4093998-34AE-4674-83AB-9EB966608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9464" y="4583279"/>
            <a:ext cx="308310" cy="30831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321BE5-9855-4F1C-AA22-93DD689E5811}"/>
              </a:ext>
            </a:extLst>
          </p:cNvPr>
          <p:cNvCxnSpPr>
            <a:cxnSpLocks/>
          </p:cNvCxnSpPr>
          <p:nvPr/>
        </p:nvCxnSpPr>
        <p:spPr>
          <a:xfrm flipV="1">
            <a:off x="455194" y="4537909"/>
            <a:ext cx="3621505" cy="802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93ADD-74B6-41FA-B755-FF2399ABAC7C}"/>
              </a:ext>
            </a:extLst>
          </p:cNvPr>
          <p:cNvCxnSpPr/>
          <p:nvPr/>
        </p:nvCxnSpPr>
        <p:spPr>
          <a:xfrm>
            <a:off x="2039353" y="3072063"/>
            <a:ext cx="3932320" cy="12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24C383-D9A7-42FB-804E-79206F89DC33}"/>
              </a:ext>
            </a:extLst>
          </p:cNvPr>
          <p:cNvCxnSpPr>
            <a:cxnSpLocks/>
          </p:cNvCxnSpPr>
          <p:nvPr/>
        </p:nvCxnSpPr>
        <p:spPr>
          <a:xfrm flipV="1">
            <a:off x="1768643" y="3394910"/>
            <a:ext cx="4203030" cy="318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0C6AB9-D162-4EA3-BF84-E9FCE38773C1}"/>
              </a:ext>
            </a:extLst>
          </p:cNvPr>
          <p:cNvCxnSpPr>
            <a:cxnSpLocks/>
          </p:cNvCxnSpPr>
          <p:nvPr/>
        </p:nvCxnSpPr>
        <p:spPr>
          <a:xfrm flipH="1">
            <a:off x="1499936" y="1397667"/>
            <a:ext cx="1642311" cy="2538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D9D04CD-9D07-4EBE-B40B-D4AA4234C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2274" y="2330116"/>
            <a:ext cx="713874" cy="713874"/>
          </a:xfrm>
          <a:prstGeom prst="rect">
            <a:avLst/>
          </a:prstGeom>
        </p:spPr>
      </p:pic>
      <p:pic>
        <p:nvPicPr>
          <p:cNvPr id="21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BD28176E-E7F7-42E9-90FF-A85117BBEA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38" y="2136860"/>
            <a:ext cx="508836" cy="508836"/>
          </a:xfrm>
          <a:prstGeom prst="rect">
            <a:avLst/>
          </a:prstGeom>
        </p:spPr>
      </p:pic>
      <p:pic>
        <p:nvPicPr>
          <p:cNvPr id="24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CA5A5C-B881-426C-9A53-18C5FFA806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3280" y="2467726"/>
            <a:ext cx="378494" cy="378494"/>
          </a:xfrm>
          <a:prstGeom prst="rect">
            <a:avLst/>
          </a:prstGeom>
        </p:spPr>
      </p:pic>
      <p:pic>
        <p:nvPicPr>
          <p:cNvPr id="26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BA765EFA-CACD-417F-8E38-9FE9F65B08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2833" y="2287253"/>
            <a:ext cx="338389" cy="358441"/>
          </a:xfrm>
          <a:prstGeom prst="rect">
            <a:avLst/>
          </a:prstGeom>
        </p:spPr>
      </p:pic>
      <p:pic>
        <p:nvPicPr>
          <p:cNvPr id="27" name="Picture 28">
            <a:extLst>
              <a:ext uri="{FF2B5EF4-FFF2-40B4-BE49-F238E27FC236}">
                <a16:creationId xmlns:a16="http://schemas.microsoft.com/office/drawing/2014/main" id="{31A0EECC-AFE6-4B03-BCB9-D6F5AE8E2F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81385" y="4833938"/>
            <a:ext cx="548941" cy="508837"/>
          </a:xfrm>
          <a:prstGeom prst="rect">
            <a:avLst/>
          </a:prstGeom>
        </p:spPr>
      </p:pic>
      <p:pic>
        <p:nvPicPr>
          <p:cNvPr id="47" name="Picture 28">
            <a:extLst>
              <a:ext uri="{FF2B5EF4-FFF2-40B4-BE49-F238E27FC236}">
                <a16:creationId xmlns:a16="http://schemas.microsoft.com/office/drawing/2014/main" id="{4C9F3F00-F5DA-474D-BB7E-25A734DD76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7911" y="1916280"/>
            <a:ext cx="548941" cy="50883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D17EB5-C7AB-403F-8366-0FEEC0C9CFD7}"/>
              </a:ext>
            </a:extLst>
          </p:cNvPr>
          <p:cNvCxnSpPr/>
          <p:nvPr/>
        </p:nvCxnSpPr>
        <p:spPr>
          <a:xfrm flipV="1">
            <a:off x="3463091" y="2562726"/>
            <a:ext cx="4844714" cy="217370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5B24AD5-4446-4B07-A88A-6E602B4B4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2043" y="2207042"/>
            <a:ext cx="308310" cy="308310"/>
          </a:xfrm>
          <a:prstGeom prst="rect">
            <a:avLst/>
          </a:prstGeom>
        </p:spPr>
      </p:pic>
      <p:pic>
        <p:nvPicPr>
          <p:cNvPr id="50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B205CAE-6DA7-4503-8BEF-357A0540A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6595" y="1394910"/>
            <a:ext cx="308310" cy="308310"/>
          </a:xfrm>
          <a:prstGeom prst="rect">
            <a:avLst/>
          </a:prstGeom>
        </p:spPr>
      </p:pic>
      <p:pic>
        <p:nvPicPr>
          <p:cNvPr id="32" name="Picture 3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D257A5D0-3030-4FDA-A8AA-0E21ADE2C1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3662" y="111722"/>
            <a:ext cx="1269332" cy="999767"/>
          </a:xfrm>
          <a:prstGeom prst="rect">
            <a:avLst/>
          </a:prstGeom>
        </p:spPr>
      </p:pic>
      <p:pic>
        <p:nvPicPr>
          <p:cNvPr id="36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1518921-7005-4B0C-8CA0-DC02F5CC79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273" y="395037"/>
            <a:ext cx="713874" cy="713874"/>
          </a:xfrm>
          <a:prstGeom prst="rect">
            <a:avLst/>
          </a:prstGeom>
        </p:spPr>
      </p:pic>
      <p:pic>
        <p:nvPicPr>
          <p:cNvPr id="5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0E58BB-9B34-4C59-9211-D3CD9D102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858" y="211807"/>
            <a:ext cx="508836" cy="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pic>
        <p:nvPicPr>
          <p:cNvPr id="3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241CE98-6083-4141-B805-DB10F439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4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5F598E0-45BD-4762-939E-3AB3BDA75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902" y="1368591"/>
            <a:ext cx="576514" cy="711869"/>
          </a:xfrm>
          <a:prstGeom prst="rect">
            <a:avLst/>
          </a:prstGeom>
        </p:spPr>
      </p:pic>
      <p:pic>
        <p:nvPicPr>
          <p:cNvPr id="27" name="Picture 28">
            <a:extLst>
              <a:ext uri="{FF2B5EF4-FFF2-40B4-BE49-F238E27FC236}">
                <a16:creationId xmlns:a16="http://schemas.microsoft.com/office/drawing/2014/main" id="{31A0EECC-AFE6-4B03-BCB9-D6F5AE8E2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1385" y="4833938"/>
            <a:ext cx="548941" cy="508837"/>
          </a:xfrm>
          <a:prstGeom prst="rect">
            <a:avLst/>
          </a:prstGeom>
        </p:spPr>
      </p:pic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BE87A1E6-61EE-4467-A68F-37193E8197AD}"/>
              </a:ext>
            </a:extLst>
          </p:cNvPr>
          <p:cNvSpPr/>
          <p:nvPr/>
        </p:nvSpPr>
        <p:spPr>
          <a:xfrm rot="12060000">
            <a:off x="431744" y="3882839"/>
            <a:ext cx="11473071" cy="751572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1FEEC3-FB82-4B84-BD8B-480C9676558A}"/>
              </a:ext>
            </a:extLst>
          </p:cNvPr>
          <p:cNvSpPr>
            <a:spLocks noGrp="1"/>
          </p:cNvSpPr>
          <p:nvPr/>
        </p:nvSpPr>
        <p:spPr>
          <a:xfrm>
            <a:off x="938462" y="3901070"/>
            <a:ext cx="2163681" cy="1132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cs typeface="Calibri"/>
              </a:rPr>
              <a:t>Authenticator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Server ID = 8</a:t>
            </a:r>
            <a:endParaRPr lang="en-US" sz="18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timestamp</a:t>
            </a:r>
            <a:endParaRPr lang="en-US" sz="1800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DD1267-B3FC-483A-9C1C-0D1939BA4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8979" y="3641558"/>
            <a:ext cx="567491" cy="557464"/>
          </a:xfrm>
          <a:prstGeom prst="rect">
            <a:avLst/>
          </a:prstGeom>
        </p:spPr>
      </p:pic>
      <p:pic>
        <p:nvPicPr>
          <p:cNvPr id="28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DD39C234-D66B-4B25-8A1C-37D1E255D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7254" y="3440280"/>
            <a:ext cx="508837" cy="548941"/>
          </a:xfrm>
          <a:prstGeom prst="rect">
            <a:avLst/>
          </a:prstGeom>
        </p:spPr>
      </p:pic>
      <p:pic>
        <p:nvPicPr>
          <p:cNvPr id="29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8269CDD-EA86-4488-8C9A-691CDCDDFD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596" y="1414963"/>
            <a:ext cx="308310" cy="308310"/>
          </a:xfrm>
          <a:prstGeom prst="rect">
            <a:avLst/>
          </a:prstGeom>
        </p:spPr>
      </p:pic>
      <p:pic>
        <p:nvPicPr>
          <p:cNvPr id="31" name="Picture 3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0063757-C333-4F24-80E8-FDAE502AD1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3478" y="252090"/>
            <a:ext cx="1269332" cy="999767"/>
          </a:xfrm>
          <a:prstGeom prst="rect">
            <a:avLst/>
          </a:prstGeom>
        </p:spPr>
      </p:pic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458071-3FE6-49AD-AED3-C1F13E1991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8089" y="535405"/>
            <a:ext cx="713874" cy="713874"/>
          </a:xfrm>
          <a:prstGeom prst="rect">
            <a:avLst/>
          </a:prstGeom>
        </p:spPr>
      </p:pic>
      <p:pic>
        <p:nvPicPr>
          <p:cNvPr id="3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C20F89B1-3FF1-40F8-A1E4-C610540F20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4674" y="352175"/>
            <a:ext cx="508836" cy="50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72B-C573-4156-8785-EE10409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Golden ticket vs Silver ticket </a:t>
            </a:r>
            <a:endParaRPr lang="en-US" dirty="0" err="1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1FBE00-C1AE-42C5-A904-5B863AA8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645103"/>
            <a:ext cx="4227095" cy="18833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89B8B3A-8A7F-4452-A28C-9D408B71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12" y="3778667"/>
            <a:ext cx="4264192" cy="27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(id=2)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B95BA6-E920-4667-A52F-36C13751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569" y="863097"/>
            <a:ext cx="3106154" cy="1293313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Authentication request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 192.168.180.12</a:t>
            </a:r>
          </a:p>
          <a:p>
            <a:r>
              <a:rPr lang="en-US" dirty="0">
                <a:cs typeface="Calibri"/>
              </a:rPr>
              <a:t>Lifetime = 3 </a:t>
            </a:r>
            <a:r>
              <a:rPr lang="en-US" dirty="0" err="1">
                <a:cs typeface="Calibri"/>
              </a:rPr>
              <a:t>hrs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20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0B1F641-5D4F-436E-84D6-4426FE0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886" y="2648200"/>
            <a:ext cx="378494" cy="378494"/>
          </a:xfrm>
          <a:prstGeom prst="rect">
            <a:avLst/>
          </a:prstGeom>
        </p:spPr>
      </p:pic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F72E729F-3461-43AA-8C76-B71E642CE744}"/>
              </a:ext>
            </a:extLst>
          </p:cNvPr>
          <p:cNvSpPr/>
          <p:nvPr/>
        </p:nvSpPr>
        <p:spPr>
          <a:xfrm rot="900000">
            <a:off x="1285449" y="1049136"/>
            <a:ext cx="8786019" cy="73152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C5CF6B-2CFD-4486-89BC-090661592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585" y="4604084"/>
            <a:ext cx="768016" cy="768016"/>
          </a:xfrm>
          <a:prstGeom prst="rect">
            <a:avLst/>
          </a:prstGeom>
        </p:spPr>
      </p:pic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0DBF598C-210A-4F70-8734-C3BF4F7D77C5}"/>
              </a:ext>
            </a:extLst>
          </p:cNvPr>
          <p:cNvSpPr/>
          <p:nvPr/>
        </p:nvSpPr>
        <p:spPr>
          <a:xfrm rot="3780000">
            <a:off x="7058491" y="2109579"/>
            <a:ext cx="731520" cy="51063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9E1FE-9583-4FC5-AF15-6E976C93EBCD}"/>
              </a:ext>
            </a:extLst>
          </p:cNvPr>
          <p:cNvSpPr txBox="1"/>
          <p:nvPr/>
        </p:nvSpPr>
        <p:spPr>
          <a:xfrm>
            <a:off x="5566611" y="447374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 101 exists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?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E5C2FEF-2122-4E60-8510-054C726F2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8649" y="4783806"/>
            <a:ext cx="418599" cy="418599"/>
          </a:xfrm>
          <a:prstGeom prst="rect">
            <a:avLst/>
          </a:prstGeom>
        </p:spPr>
      </p:pic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587637BA-A836-4DCA-89FA-EE7299EEAFDC}"/>
              </a:ext>
            </a:extLst>
          </p:cNvPr>
          <p:cNvSpPr/>
          <p:nvPr/>
        </p:nvSpPr>
        <p:spPr>
          <a:xfrm rot="14820000">
            <a:off x="6396754" y="625684"/>
            <a:ext cx="731520" cy="510636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C87CE-8444-4271-B916-6579EEDE3CCC}"/>
              </a:ext>
            </a:extLst>
          </p:cNvPr>
          <p:cNvSpPr txBox="1"/>
          <p:nvPr/>
        </p:nvSpPr>
        <p:spPr>
          <a:xfrm>
            <a:off x="5255794" y="2518609"/>
            <a:ext cx="5273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dirty="0"/>
          </a:p>
        </p:txBody>
      </p:sp>
      <p:pic>
        <p:nvPicPr>
          <p:cNvPr id="32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7DBDD28-9FA0-41FB-8976-014454A27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201" y="2788569"/>
            <a:ext cx="418599" cy="418599"/>
          </a:xfrm>
          <a:prstGeom prst="rect">
            <a:avLst/>
          </a:prstGeom>
        </p:spPr>
      </p:pic>
      <p:pic>
        <p:nvPicPr>
          <p:cNvPr id="38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56764D05-8FF5-4E22-8CF3-053A28A31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003747-5A12-47DA-8BB7-7C8AD007C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2044" y="703095"/>
            <a:ext cx="378494" cy="3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(id=2)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8147A45C-F79F-44DD-87DE-37CDC6130BD6}"/>
              </a:ext>
            </a:extLst>
          </p:cNvPr>
          <p:cNvSpPr txBox="1"/>
          <p:nvPr/>
        </p:nvSpPr>
        <p:spPr>
          <a:xfrm>
            <a:off x="8554452" y="613610"/>
            <a:ext cx="34550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 generates a random session key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 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495EF48-50F5-43DB-BAFE-AEEE93805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0981" y="847223"/>
            <a:ext cx="576514" cy="711869"/>
          </a:xfrm>
          <a:prstGeom prst="rect">
            <a:avLst/>
          </a:prstGeom>
        </p:spPr>
      </p:pic>
      <p:pic>
        <p:nvPicPr>
          <p:cNvPr id="3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09171CA-74DF-45E9-B41B-A71849AE8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9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(id=2)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33" name="Arrow: Curved Down 32">
            <a:extLst>
              <a:ext uri="{FF2B5EF4-FFF2-40B4-BE49-F238E27FC236}">
                <a16:creationId xmlns:a16="http://schemas.microsoft.com/office/drawing/2014/main" id="{9D4B5118-C070-48BF-B659-7A768B534703}"/>
              </a:ext>
            </a:extLst>
          </p:cNvPr>
          <p:cNvSpPr/>
          <p:nvPr/>
        </p:nvSpPr>
        <p:spPr>
          <a:xfrm rot="11160000">
            <a:off x="493370" y="2693451"/>
            <a:ext cx="8786019" cy="731520"/>
          </a:xfrm>
          <a:prstGeom prst="curved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7F910-B163-439D-B88E-806E4F34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069" y="1815597"/>
            <a:ext cx="3136232" cy="151389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granting ticket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b="1" dirty="0">
                <a:cs typeface="Calibri"/>
              </a:rPr>
              <a:t>Timestamp</a:t>
            </a:r>
          </a:p>
          <a:p>
            <a:r>
              <a:rPr lang="en-US" b="1" dirty="0">
                <a:cs typeface="Calibri"/>
              </a:rPr>
              <a:t>Network address</a:t>
            </a:r>
          </a:p>
          <a:p>
            <a:r>
              <a:rPr lang="en-US" b="1" dirty="0">
                <a:cs typeface="Calibri"/>
              </a:rPr>
              <a:t>Lifetime = 3 </a:t>
            </a:r>
            <a:r>
              <a:rPr lang="en-US" b="1" dirty="0" err="1">
                <a:cs typeface="Calibri"/>
              </a:rPr>
              <a:t>hrs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TGS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5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BCA3C0-7200-424C-8AD5-5E1DCF4A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201" y="2858752"/>
            <a:ext cx="418599" cy="4185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55AA7-8F7F-450E-987D-085004896963}"/>
              </a:ext>
            </a:extLst>
          </p:cNvPr>
          <p:cNvSpPr txBox="1">
            <a:spLocks/>
          </p:cNvSpPr>
          <p:nvPr/>
        </p:nvSpPr>
        <p:spPr>
          <a:xfrm>
            <a:off x="2223837" y="3582234"/>
            <a:ext cx="3136232" cy="1513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Response</a:t>
            </a: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b="1" dirty="0">
                <a:cs typeface="Calibri"/>
              </a:rPr>
              <a:t>Timestamp</a:t>
            </a:r>
          </a:p>
          <a:p>
            <a:r>
              <a:rPr lang="en-US" b="1" dirty="0">
                <a:cs typeface="Calibri"/>
              </a:rPr>
              <a:t>Lifetime = 3 </a:t>
            </a:r>
            <a:r>
              <a:rPr lang="en-US" b="1" dirty="0" err="1">
                <a:cs typeface="Calibri"/>
              </a:rPr>
              <a:t>hrs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TGS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39A0B6D-7EAE-4996-B1D0-5626E12D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095" y="4603331"/>
            <a:ext cx="418599" cy="41859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C690FEA-B7F7-4725-8994-4479E385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570" y="2457701"/>
            <a:ext cx="568994" cy="568994"/>
          </a:xfrm>
          <a:prstGeom prst="rect">
            <a:avLst/>
          </a:prstGeom>
        </p:spPr>
      </p:pic>
      <p:pic>
        <p:nvPicPr>
          <p:cNvPr id="19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7C65BD2-41F8-4A50-BF29-0612E6910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333" y="4292516"/>
            <a:ext cx="498810" cy="498810"/>
          </a:xfrm>
          <a:prstGeom prst="rect">
            <a:avLst/>
          </a:prstGeom>
        </p:spPr>
      </p:pic>
      <p:pic>
        <p:nvPicPr>
          <p:cNvPr id="2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5F07D81-60E5-4C13-BAAE-263704313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4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8EF722C-7274-47CF-882B-C792F03F4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2454" y="4657223"/>
            <a:ext cx="345909" cy="431133"/>
          </a:xfrm>
          <a:prstGeom prst="rect">
            <a:avLst/>
          </a:prstGeom>
        </p:spPr>
      </p:pic>
      <p:pic>
        <p:nvPicPr>
          <p:cNvPr id="4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2982611-955C-4788-B392-2473FB3E2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9085" y="2912643"/>
            <a:ext cx="345909" cy="431133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4F79478-FD45-496B-8E80-1B255672A5B9}"/>
              </a:ext>
            </a:extLst>
          </p:cNvPr>
          <p:cNvSpPr txBox="1">
            <a:spLocks/>
          </p:cNvSpPr>
          <p:nvPr/>
        </p:nvSpPr>
        <p:spPr>
          <a:xfrm>
            <a:off x="2191753" y="1494755"/>
            <a:ext cx="1872917" cy="2906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hash(Password + salt)</a:t>
            </a:r>
            <a:endParaRPr lang="en-US" sz="140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20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(id=2)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7F910-B163-439D-B88E-806E4F34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11" y="181307"/>
            <a:ext cx="2474496" cy="3508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granting ticket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55AA7-8F7F-450E-987D-085004896963}"/>
              </a:ext>
            </a:extLst>
          </p:cNvPr>
          <p:cNvSpPr txBox="1">
            <a:spLocks/>
          </p:cNvSpPr>
          <p:nvPr/>
        </p:nvSpPr>
        <p:spPr>
          <a:xfrm>
            <a:off x="479258" y="4093576"/>
            <a:ext cx="3136232" cy="1513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Response</a:t>
            </a: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b="1" dirty="0">
                <a:cs typeface="Calibri"/>
              </a:rPr>
              <a:t>Timestamp</a:t>
            </a:r>
          </a:p>
          <a:p>
            <a:r>
              <a:rPr lang="en-US" b="1" dirty="0">
                <a:cs typeface="Calibri"/>
              </a:rPr>
              <a:t>Lifetime = 3 </a:t>
            </a:r>
            <a:r>
              <a:rPr lang="en-US" b="1" dirty="0" err="1">
                <a:cs typeface="Calibri"/>
              </a:rPr>
              <a:t>hrs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TGS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39A0B6D-7EAE-4996-B1D0-5626E12D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32" y="3670884"/>
            <a:ext cx="418599" cy="418599"/>
          </a:xfrm>
          <a:prstGeom prst="rect">
            <a:avLst/>
          </a:prstGeom>
        </p:spPr>
      </p:pic>
      <p:pic>
        <p:nvPicPr>
          <p:cNvPr id="19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7C65BD2-41F8-4A50-BF29-0612E6910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70" y="3360069"/>
            <a:ext cx="498810" cy="498810"/>
          </a:xfrm>
          <a:prstGeom prst="rect">
            <a:avLst/>
          </a:prstGeom>
        </p:spPr>
      </p:pic>
      <p:pic>
        <p:nvPicPr>
          <p:cNvPr id="2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5F07D81-60E5-4C13-BAAE-263704313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438" y="2969044"/>
            <a:ext cx="639178" cy="619125"/>
          </a:xfrm>
          <a:prstGeom prst="rect">
            <a:avLst/>
          </a:prstGeom>
        </p:spPr>
      </p:pic>
      <p:pic>
        <p:nvPicPr>
          <p:cNvPr id="1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D5C59C2-8650-4E16-8E97-238FAC97B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358" y="422357"/>
            <a:ext cx="418599" cy="418599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AD44C81D-E807-43B6-953E-C12670063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727" y="21306"/>
            <a:ext cx="568994" cy="568994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DC7AEEFA-5B5F-4633-9FA7-EEBFAF1153D7}"/>
              </a:ext>
            </a:extLst>
          </p:cNvPr>
          <p:cNvSpPr/>
          <p:nvPr/>
        </p:nvSpPr>
        <p:spPr>
          <a:xfrm>
            <a:off x="710183" y="1917112"/>
            <a:ext cx="484632" cy="20913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E57A17-3639-4C41-A939-EE72D364CCB4}"/>
              </a:ext>
            </a:extLst>
          </p:cNvPr>
          <p:cNvSpPr/>
          <p:nvPr/>
        </p:nvSpPr>
        <p:spPr>
          <a:xfrm>
            <a:off x="114300" y="5277851"/>
            <a:ext cx="2548689" cy="4130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0EE1C72-D41B-4830-8BC4-2647E45F2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7586" y="5389144"/>
            <a:ext cx="576514" cy="711869"/>
          </a:xfrm>
          <a:prstGeom prst="rect">
            <a:avLst/>
          </a:prstGeom>
        </p:spPr>
      </p:pic>
      <p:pic>
        <p:nvPicPr>
          <p:cNvPr id="21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0DD4C1C-7616-4A5D-A646-EC78416E1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(id=2)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534B09D-D481-4C56-9DFE-B6F070CA6DA8}"/>
              </a:ext>
            </a:extLst>
          </p:cNvPr>
          <p:cNvSpPr>
            <a:spLocks noGrp="1"/>
          </p:cNvSpPr>
          <p:nvPr/>
        </p:nvSpPr>
        <p:spPr>
          <a:xfrm>
            <a:off x="1580147" y="6036676"/>
            <a:ext cx="2474496" cy="35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granting ticket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2" name="Picture 2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4B6C51-FB51-47F9-9D2A-3D59F0588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962" y="5676147"/>
            <a:ext cx="418599" cy="4185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867843-B074-4838-956E-34F027E61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464" y="5485649"/>
            <a:ext cx="468731" cy="46873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1F5D713-A12B-4A42-80D1-EF75A782006C}"/>
              </a:ext>
            </a:extLst>
          </p:cNvPr>
          <p:cNvSpPr>
            <a:spLocks noGrp="1"/>
          </p:cNvSpPr>
          <p:nvPr/>
        </p:nvSpPr>
        <p:spPr>
          <a:xfrm>
            <a:off x="1580147" y="4612938"/>
            <a:ext cx="2364207" cy="872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6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34009F3-5D40-44D1-90F1-354C88697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070" y="4422858"/>
            <a:ext cx="378494" cy="378494"/>
          </a:xfrm>
          <a:prstGeom prst="rect">
            <a:avLst/>
          </a:prstGeom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A6960ADB-093B-4B4B-98F0-CE0F35550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333" y="4142122"/>
            <a:ext cx="518862" cy="508836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E221A68-6AF9-4A13-BBB7-87EE262C906D}"/>
              </a:ext>
            </a:extLst>
          </p:cNvPr>
          <p:cNvSpPr>
            <a:spLocks noGrp="1"/>
          </p:cNvSpPr>
          <p:nvPr/>
        </p:nvSpPr>
        <p:spPr>
          <a:xfrm>
            <a:off x="1580147" y="3209254"/>
            <a:ext cx="2364207" cy="902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Request</a:t>
            </a: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Service ID = 8</a:t>
            </a:r>
            <a:endParaRPr lang="en-US" sz="1100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Lifetime = 1hr</a:t>
            </a:r>
            <a:endParaRPr lang="en-US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32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6F54640-1F50-4331-9063-36CCA6837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833" y="3209673"/>
            <a:ext cx="378494" cy="378494"/>
          </a:xfrm>
          <a:prstGeom prst="rect">
            <a:avLst/>
          </a:prstGeom>
        </p:spPr>
      </p:pic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E4B90676-B5C2-42A1-A111-693594E1E3C0}"/>
              </a:ext>
            </a:extLst>
          </p:cNvPr>
          <p:cNvSpPr/>
          <p:nvPr/>
        </p:nvSpPr>
        <p:spPr>
          <a:xfrm rot="1020000">
            <a:off x="2568818" y="968925"/>
            <a:ext cx="8786019" cy="731520"/>
          </a:xfrm>
          <a:prstGeom prst="curved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5E12D5-4EC1-4FB4-B353-C5B4E5395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490" y="753225"/>
            <a:ext cx="378494" cy="378494"/>
          </a:xfrm>
          <a:prstGeom prst="rect">
            <a:avLst/>
          </a:prstGeom>
        </p:spPr>
      </p:pic>
      <p:pic>
        <p:nvPicPr>
          <p:cNvPr id="36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64DC44-3FBF-44AA-8E6D-614C764B6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517" y="1274594"/>
            <a:ext cx="378494" cy="378494"/>
          </a:xfrm>
          <a:prstGeom prst="rect">
            <a:avLst/>
          </a:prstGeom>
        </p:spPr>
      </p:pic>
      <p:pic>
        <p:nvPicPr>
          <p:cNvPr id="3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10598EAF-5C27-40AF-BB39-038EFCA2D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780" y="993858"/>
            <a:ext cx="518862" cy="508836"/>
          </a:xfrm>
          <a:prstGeom prst="rect">
            <a:avLst/>
          </a:prstGeom>
        </p:spPr>
      </p:pic>
      <p:pic>
        <p:nvPicPr>
          <p:cNvPr id="40" name="Picture 3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DF4238A-2693-43B3-A0F7-B0BD7D8B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567" y="1535279"/>
            <a:ext cx="418599" cy="418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52DBF1-125A-412B-94B4-22F1A8A35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885" y="1244517"/>
            <a:ext cx="468731" cy="468731"/>
          </a:xfrm>
          <a:prstGeom prst="rect">
            <a:avLst/>
          </a:prstGeom>
        </p:spPr>
      </p:pic>
      <p:pic>
        <p:nvPicPr>
          <p:cNvPr id="3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5E5EAF16-734C-43D8-B27A-481F01815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4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6F231AF-96F9-4E36-856E-96A4D242C0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5770" y="1388644"/>
            <a:ext cx="576514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64" y="3660440"/>
            <a:ext cx="3296653" cy="237615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granting ticket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6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sz="64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sz="6400" b="1" dirty="0">
                <a:cs typeface="Calibri"/>
              </a:rPr>
              <a:t>Timestamp</a:t>
            </a:r>
          </a:p>
          <a:p>
            <a:r>
              <a:rPr lang="en-US" sz="6400" b="1" dirty="0">
                <a:cs typeface="Calibri"/>
              </a:rPr>
              <a:t>Network address</a:t>
            </a:r>
          </a:p>
          <a:p>
            <a:r>
              <a:rPr lang="en-US" sz="6400" b="1" dirty="0">
                <a:cs typeface="Calibri"/>
              </a:rPr>
              <a:t>Lifetime = 3 </a:t>
            </a:r>
            <a:r>
              <a:rPr lang="en-US" sz="6400" b="1" dirty="0" err="1">
                <a:cs typeface="Calibri"/>
              </a:rPr>
              <a:t>hrs</a:t>
            </a:r>
            <a:endParaRPr lang="en-US" sz="6400" b="1" dirty="0">
              <a:cs typeface="Calibri"/>
            </a:endParaRPr>
          </a:p>
          <a:p>
            <a:r>
              <a:rPr lang="en-US" sz="6400" b="1" dirty="0">
                <a:cs typeface="Calibri"/>
              </a:rPr>
              <a:t>TGS session key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34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144810B-0BA8-49FB-BD6F-84F00133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303" y="3564355"/>
            <a:ext cx="438150" cy="438150"/>
          </a:xfrm>
          <a:prstGeom prst="rect">
            <a:avLst/>
          </a:prstGeom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0AE7BD28-B655-4BB5-A859-0460B63C3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165" y="3301164"/>
            <a:ext cx="485775" cy="47625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3583B021-3322-4ACE-8CA3-00D268A30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7885" y="2818648"/>
            <a:ext cx="498810" cy="548941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6847F021-F0B9-4217-96D9-F7E30826C95A}"/>
              </a:ext>
            </a:extLst>
          </p:cNvPr>
          <p:cNvSpPr/>
          <p:nvPr/>
        </p:nvSpPr>
        <p:spPr>
          <a:xfrm>
            <a:off x="144379" y="5618746"/>
            <a:ext cx="2548689" cy="4130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37BC449C-A3EC-438D-ABEF-41FAECDDCF2A}"/>
              </a:ext>
            </a:extLst>
          </p:cNvPr>
          <p:cNvSpPr/>
          <p:nvPr/>
        </p:nvSpPr>
        <p:spPr>
          <a:xfrm rot="20100000">
            <a:off x="1368444" y="3494292"/>
            <a:ext cx="6209256" cy="731520"/>
          </a:xfrm>
          <a:prstGeom prst="curved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5891463" y="3349622"/>
            <a:ext cx="2364207" cy="872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CB47401-5B1A-44C5-9726-3585BA963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065" y="2822408"/>
            <a:ext cx="523875" cy="514350"/>
          </a:xfrm>
          <a:prstGeom prst="rect">
            <a:avLst/>
          </a:prstGeom>
        </p:spPr>
      </p:pic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3269" y="3140743"/>
            <a:ext cx="381000" cy="381000"/>
          </a:xfrm>
          <a:prstGeom prst="rect">
            <a:avLst/>
          </a:prstGeom>
        </p:spPr>
      </p:pic>
      <p:pic>
        <p:nvPicPr>
          <p:cNvPr id="2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E2CAE385-D94C-4B3D-BE79-91E5CE00B4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1454" y="2722143"/>
            <a:ext cx="576514" cy="711869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B75AC5D5-9EF9-4AC6-ABE4-11B3B39DBE55}"/>
              </a:ext>
            </a:extLst>
          </p:cNvPr>
          <p:cNvSpPr/>
          <p:nvPr/>
        </p:nvSpPr>
        <p:spPr>
          <a:xfrm rot="5460000">
            <a:off x="6540185" y="-1675817"/>
            <a:ext cx="731520" cy="8394993"/>
          </a:xfrm>
          <a:prstGeom prst="curved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727B9BC-4D39-4016-ACE4-2C05A8F15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82637" y="2529137"/>
            <a:ext cx="381000" cy="381000"/>
          </a:xfrm>
          <a:prstGeom prst="rect">
            <a:avLst/>
          </a:prstGeom>
        </p:spPr>
      </p:pic>
      <p:pic>
        <p:nvPicPr>
          <p:cNvPr id="1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36AB8AB2-1D42-4C90-BE9E-532CEB8822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066FEC08-FEDE-48BF-B1BD-216A137E45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5849" y="1368591"/>
            <a:ext cx="576514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2" y="2547519"/>
            <a:ext cx="3296653" cy="237615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granting ticket</a:t>
            </a:r>
            <a:endParaRPr lang="en-US" sz="4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sz="400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sz="4000" b="1" dirty="0">
                <a:cs typeface="Calibri"/>
              </a:rPr>
              <a:t>Timestamp</a:t>
            </a:r>
          </a:p>
          <a:p>
            <a:r>
              <a:rPr lang="en-US" sz="4000" b="1" dirty="0">
                <a:cs typeface="Calibri"/>
              </a:rPr>
              <a:t>Network address</a:t>
            </a:r>
          </a:p>
          <a:p>
            <a:r>
              <a:rPr lang="en-US" sz="4000" b="1" dirty="0">
                <a:cs typeface="Calibri"/>
              </a:rPr>
              <a:t>Lifetime = 3 </a:t>
            </a:r>
            <a:r>
              <a:rPr lang="en-US" sz="4000" b="1" dirty="0" err="1">
                <a:cs typeface="Calibri"/>
              </a:rPr>
              <a:t>hrs</a:t>
            </a:r>
            <a:endParaRPr lang="en-US" sz="4000" b="1" dirty="0">
              <a:cs typeface="Calibri"/>
            </a:endParaRPr>
          </a:p>
          <a:p>
            <a:r>
              <a:rPr lang="en-US" sz="4000" b="1" dirty="0">
                <a:cs typeface="Calibri"/>
              </a:rPr>
              <a:t>TGS session key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5941594" y="2547517"/>
            <a:ext cx="2715128" cy="2376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cs typeface="Calibri"/>
              </a:rPr>
              <a:t>timestamp</a:t>
            </a:r>
            <a:endParaRPr lang="en-US" sz="1800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321BE5-9855-4F1C-AA22-93DD689E5811}"/>
              </a:ext>
            </a:extLst>
          </p:cNvPr>
          <p:cNvCxnSpPr>
            <a:cxnSpLocks/>
          </p:cNvCxnSpPr>
          <p:nvPr/>
        </p:nvCxnSpPr>
        <p:spPr>
          <a:xfrm flipV="1">
            <a:off x="455194" y="4537909"/>
            <a:ext cx="3621505" cy="802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7CB4E8-71E4-4672-8933-16E5895CE9F1}"/>
              </a:ext>
            </a:extLst>
          </p:cNvPr>
          <p:cNvSpPr txBox="1"/>
          <p:nvPr/>
        </p:nvSpPr>
        <p:spPr>
          <a:xfrm>
            <a:off x="2618872" y="41629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Expired?</a:t>
            </a:r>
            <a:endParaRPr lang="en-US" b="1" dirty="0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9F6247EA-F65E-426C-8BA6-CC906A571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827" y="5588668"/>
            <a:ext cx="643690" cy="643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D4263B-1564-4F22-A0F0-3BF3DABCEF8B}"/>
              </a:ext>
            </a:extLst>
          </p:cNvPr>
          <p:cNvSpPr txBox="1"/>
          <p:nvPr/>
        </p:nvSpPr>
        <p:spPr>
          <a:xfrm>
            <a:off x="6898105" y="5215690"/>
            <a:ext cx="13334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BF9000"/>
                </a:solidFill>
              </a:rPr>
              <a:t>TGS cache</a:t>
            </a:r>
            <a:endParaRPr lang="en-US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EC30E-E97E-4251-8398-14850B439475}"/>
              </a:ext>
            </a:extLst>
          </p:cNvPr>
          <p:cNvSpPr txBox="1"/>
          <p:nvPr/>
        </p:nvSpPr>
        <p:spPr>
          <a:xfrm>
            <a:off x="6980321" y="403058"/>
            <a:ext cx="501917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Cравнить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Сравнить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timestamp</a:t>
            </a:r>
          </a:p>
          <a:p>
            <a:pPr marL="342900" indent="-342900">
              <a:buAutoNum type="arabicPeriod"/>
            </a:pP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Проверить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,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не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истекло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ли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время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действия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тикета</a:t>
            </a:r>
            <a:endParaRPr lang="en-US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Проверить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свой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кэш</a:t>
            </a:r>
            <a:endParaRPr lang="en-US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Проверить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что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в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пределах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cs typeface="Calibri"/>
              </a:rPr>
              <a:t>сети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409090-C750-4137-8433-0B548010B433}"/>
              </a:ext>
            </a:extLst>
          </p:cNvPr>
          <p:cNvSpPr txBox="1"/>
          <p:nvPr/>
        </p:nvSpPr>
        <p:spPr>
          <a:xfrm>
            <a:off x="5303921" y="5586663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Auth in cache?</a:t>
            </a:r>
            <a:endParaRPr lang="en-US">
              <a:solidFill>
                <a:schemeClr val="accent4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C93ADD-74B6-41FA-B755-FF2399ABAC7C}"/>
              </a:ext>
            </a:extLst>
          </p:cNvPr>
          <p:cNvCxnSpPr/>
          <p:nvPr/>
        </p:nvCxnSpPr>
        <p:spPr>
          <a:xfrm>
            <a:off x="2039353" y="3072063"/>
            <a:ext cx="3932320" cy="1203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24C383-D9A7-42FB-804E-79206F89DC33}"/>
              </a:ext>
            </a:extLst>
          </p:cNvPr>
          <p:cNvCxnSpPr>
            <a:cxnSpLocks/>
          </p:cNvCxnSpPr>
          <p:nvPr/>
        </p:nvCxnSpPr>
        <p:spPr>
          <a:xfrm flipV="1">
            <a:off x="1768643" y="3394910"/>
            <a:ext cx="4203030" cy="31883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20831CC-2263-455D-A8F2-B51814DBE818}"/>
              </a:ext>
            </a:extLst>
          </p:cNvPr>
          <p:cNvSpPr/>
          <p:nvPr/>
        </p:nvSpPr>
        <p:spPr>
          <a:xfrm>
            <a:off x="2540669" y="816141"/>
            <a:ext cx="1726532" cy="573506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0C6AB9-D162-4EA3-BF84-E9FCE38773C1}"/>
              </a:ext>
            </a:extLst>
          </p:cNvPr>
          <p:cNvCxnSpPr>
            <a:cxnSpLocks/>
          </p:cNvCxnSpPr>
          <p:nvPr/>
        </p:nvCxnSpPr>
        <p:spPr>
          <a:xfrm flipH="1">
            <a:off x="1499936" y="1397667"/>
            <a:ext cx="1642311" cy="253866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85CC64A-9F19-4228-BF43-10CE7CC95910}"/>
              </a:ext>
            </a:extLst>
          </p:cNvPr>
          <p:cNvSpPr txBox="1"/>
          <p:nvPr/>
        </p:nvSpPr>
        <p:spPr>
          <a:xfrm>
            <a:off x="2817394" y="1656347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 range?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5891AE-2FBB-414C-B9AC-E174BCBEEB9F}"/>
              </a:ext>
            </a:extLst>
          </p:cNvPr>
          <p:cNvSpPr txBox="1"/>
          <p:nvPr/>
        </p:nvSpPr>
        <p:spPr>
          <a:xfrm>
            <a:off x="3529262" y="2648952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Cmp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CA2BE1-3912-45D2-B260-EED2C1BE50C1}"/>
              </a:ext>
            </a:extLst>
          </p:cNvPr>
          <p:cNvSpPr txBox="1"/>
          <p:nvPr/>
        </p:nvSpPr>
        <p:spPr>
          <a:xfrm>
            <a:off x="3489156" y="3160294"/>
            <a:ext cx="1724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Cmp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241CE98-6083-4141-B805-DB10F439F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4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5F598E0-45BD-4762-939E-3AB3BDA75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902" y="1368591"/>
            <a:ext cx="576514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7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3" y="3214214"/>
            <a:ext cx="2743200" cy="2896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8644690" y="6248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Kerberos realm</a:t>
            </a:r>
            <a:endParaRPr lang="en-US" b="1" u="sng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9256295" y="2839451"/>
            <a:ext cx="8883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1. 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088480" y="2909635"/>
            <a:ext cx="19811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2. TGS</a:t>
            </a:r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(id=2)</a:t>
            </a:r>
            <a:endParaRPr lang="en-US">
              <a:solidFill>
                <a:schemeClr val="accent4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730163" y="4423607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/>
              <a:t>3. HTTP</a:t>
            </a:r>
            <a:r>
              <a:rPr lang="en-US" b="1" u="sng" dirty="0">
                <a:cs typeface="Calibri"/>
              </a:rPr>
              <a:t>(id=8)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46B58-E134-4B7B-83D7-3BE4199F9D1B}"/>
              </a:ext>
            </a:extLst>
          </p:cNvPr>
          <p:cNvSpPr txBox="1"/>
          <p:nvPr/>
        </p:nvSpPr>
        <p:spPr>
          <a:xfrm>
            <a:off x="8524373" y="503321"/>
            <a:ext cx="34550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TGS generates a random session key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 for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>
                <a:cs typeface="Calibri"/>
              </a:rPr>
              <a:t>HTTP service</a:t>
            </a:r>
            <a:endParaRPr lang="en-US" dirty="0">
              <a:cs typeface="Calibri"/>
            </a:endParaRPr>
          </a:p>
        </p:txBody>
      </p:sp>
      <p:pic>
        <p:nvPicPr>
          <p:cNvPr id="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56AAD1E-D7E1-4C7D-A4CF-AB9B4887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149" y="883569"/>
            <a:ext cx="538915" cy="5389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525E55C-8D6A-445C-8039-E33EA46C7E70}"/>
              </a:ext>
            </a:extLst>
          </p:cNvPr>
          <p:cNvSpPr txBox="1"/>
          <p:nvPr/>
        </p:nvSpPr>
        <p:spPr>
          <a:xfrm>
            <a:off x="9547057" y="1185110"/>
            <a:ext cx="189096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cs typeface="Calibri"/>
              </a:rPr>
              <a:t>Client ID + timestamp</a:t>
            </a:r>
          </a:p>
        </p:txBody>
      </p:sp>
      <p:pic>
        <p:nvPicPr>
          <p:cNvPr id="18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EC7B2941-F727-43CE-AEBD-9C78BC845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201" y="1294649"/>
            <a:ext cx="639178" cy="619125"/>
          </a:xfrm>
          <a:prstGeom prst="rect">
            <a:avLst/>
          </a:prstGeom>
        </p:spPr>
      </p:pic>
      <p:pic>
        <p:nvPicPr>
          <p:cNvPr id="2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D36D2E46-AEBC-4B56-8C09-51F36D8CE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55" y="1428749"/>
            <a:ext cx="576514" cy="7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Kerberos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Golden ticket vs Silver ticket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885</cp:revision>
  <dcterms:created xsi:type="dcterms:W3CDTF">2013-07-15T20:26:40Z</dcterms:created>
  <dcterms:modified xsi:type="dcterms:W3CDTF">2018-09-21T11:52:35Z</dcterms:modified>
</cp:coreProperties>
</file>