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67" r:id="rId3"/>
    <p:sldId id="258" r:id="rId4"/>
    <p:sldId id="259" r:id="rId5"/>
    <p:sldId id="262" r:id="rId6"/>
    <p:sldId id="257" r:id="rId7"/>
    <p:sldId id="261" r:id="rId8"/>
    <p:sldId id="264" r:id="rId9"/>
    <p:sldId id="265" r:id="rId10"/>
    <p:sldId id="266" r:id="rId11"/>
    <p:sldId id="268" r:id="rId12"/>
    <p:sldId id="263" r:id="rId13"/>
    <p:sldId id="273" r:id="rId14"/>
    <p:sldId id="271" r:id="rId15"/>
    <p:sldId id="270" r:id="rId16"/>
    <p:sldId id="274" r:id="rId17"/>
    <p:sldId id="269" r:id="rId18"/>
    <p:sldId id="279" r:id="rId19"/>
    <p:sldId id="277" r:id="rId20"/>
    <p:sldId id="276" r:id="rId21"/>
    <p:sldId id="280" r:id="rId22"/>
    <p:sldId id="275" r:id="rId23"/>
    <p:sldId id="285" r:id="rId24"/>
    <p:sldId id="286" r:id="rId25"/>
    <p:sldId id="287" r:id="rId26"/>
    <p:sldId id="283" r:id="rId27"/>
    <p:sldId id="282" r:id="rId28"/>
    <p:sldId id="292" r:id="rId29"/>
    <p:sldId id="290" r:id="rId30"/>
    <p:sldId id="288" r:id="rId31"/>
    <p:sldId id="296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9" autoAdjust="0"/>
    <p:restoredTop sz="94660"/>
  </p:normalViewPr>
  <p:slideViewPr>
    <p:cSldViewPr snapToGrid="0">
      <p:cViewPr varScale="1">
        <p:scale>
          <a:sx n="84" d="100"/>
          <a:sy n="84" d="100"/>
        </p:scale>
        <p:origin x="184" y="7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1/20/22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15553" y="1112337"/>
            <a:ext cx="7660106" cy="2387600"/>
          </a:xfrm>
        </p:spPr>
        <p:txBody>
          <a:bodyPr/>
          <a:lstStyle/>
          <a:p>
            <a:r>
              <a:rPr lang="en-US" dirty="0" err="1">
                <a:cs typeface="Calibri Light" panose="020F0302020204030204"/>
              </a:rPr>
              <a:t>Способы</a:t>
            </a:r>
            <a:r>
              <a:rPr lang="en-US" dirty="0">
                <a:cs typeface="Calibri Light" panose="020F0302020204030204"/>
              </a:rPr>
              <a:t> </a:t>
            </a:r>
            <a:r>
              <a:rPr lang="en-US" dirty="0" err="1">
                <a:cs typeface="Calibri Light" panose="020F0302020204030204"/>
              </a:rPr>
              <a:t>внедрения</a:t>
            </a:r>
            <a:r>
              <a:rPr lang="en-US" dirty="0">
                <a:cs typeface="Calibri Light" panose="020F0302020204030204"/>
              </a:rPr>
              <a:t> в </a:t>
            </a:r>
            <a:r>
              <a:rPr lang="en-US" dirty="0" err="1">
                <a:cs typeface="Calibri Light" panose="020F0302020204030204"/>
              </a:rPr>
              <a:t>процесс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 err="1">
                <a:cs typeface="Calibri" panose="020F0502020204030204"/>
              </a:rPr>
              <a:t>Часть</a:t>
            </a:r>
            <a:r>
              <a:rPr lang="en-US" dirty="0">
                <a:cs typeface="Calibri" panose="020F0502020204030204"/>
              </a:rPr>
              <a:t> 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Rectangle 2"/>
          <p:cNvSpPr/>
          <p:nvPr/>
        </p:nvSpPr>
        <p:spPr>
          <a:xfrm>
            <a:off x="4365458" y="1477879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4403557" y="90437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Наш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больной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процесс</a:t>
            </a:r>
            <a:endParaRPr lang="en-US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1947110" y="13756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047373" y="608797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365458" y="3052011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4365458" y="5127458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796590" y="1979195"/>
            <a:ext cx="2127584" cy="55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mal.dll MZPE  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7079" y="3150268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>
                <a:solidFill>
                  <a:srgbClr val="FFFFFF"/>
                </a:solidFill>
              </a:rPr>
              <a:t>👹</a:t>
            </a:r>
            <a:r>
              <a:rPr lang="en-GB">
                <a:cs typeface="Calibri" panose="020F0502020204030204"/>
              </a:rPr>
              <a:t>​</a:t>
            </a:r>
            <a:endParaRPr lang="en-GB"/>
          </a:p>
        </p:txBody>
      </p:sp>
      <p:sp>
        <p:nvSpPr>
          <p:cNvPr id="14" name="Rectangle: Rounded Corners 13"/>
          <p:cNvSpPr/>
          <p:nvPr/>
        </p:nvSpPr>
        <p:spPr>
          <a:xfrm>
            <a:off x="395037" y="3062035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Injector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1379671" y="2049601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18" name="Straight Arrow Connector 17"/>
          <p:cNvCxnSpPr/>
          <p:nvPr/>
        </p:nvCxnSpPr>
        <p:spPr>
          <a:xfrm flipV="1">
            <a:off x="976563" y="2432386"/>
            <a:ext cx="1576136" cy="62965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3773905" y="2241885"/>
            <a:ext cx="1044741" cy="8021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pic>
        <p:nvPicPr>
          <p:cNvPr id="3" name="Picture 3" descr="A screenshot of a video game&#10;&#10;Description generated with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78" y="1371588"/>
            <a:ext cx="5801226" cy="4967058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16479" y="2336903"/>
            <a:ext cx="6342646" cy="3658061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2756891" y="1373752"/>
            <a:ext cx="3735805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CreateProcess</a:t>
            </a:r>
            <a:r>
              <a:rPr lang="en-GB" dirty="0">
                <a:cs typeface="Calibri" panose="020F0502020204030204"/>
              </a:rPr>
              <a:t>(CREATE_SUSPENDED)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840972" y="2430601"/>
            <a:ext cx="309961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>
                <a:cs typeface="Calibri" panose="020F0502020204030204"/>
              </a:rPr>
              <a:t>NtUnmapViewOfSection</a:t>
            </a:r>
            <a:r>
              <a:rPr lang="en-GB" dirty="0">
                <a:cs typeface="Calibri" panose="020F0502020204030204"/>
              </a:rPr>
              <a:t>()</a:t>
            </a:r>
            <a:endParaRPr lang="en-GB" dirty="0" err="1">
              <a:cs typeface="Calibri" panose="020F0502020204030204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2803699" y="4167478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16" name="Straight Arrow Connector 15"/>
          <p:cNvCxnSpPr/>
          <p:nvPr/>
        </p:nvCxnSpPr>
        <p:spPr>
          <a:xfrm flipH="1">
            <a:off x="2309346" y="1747227"/>
            <a:ext cx="2264063" cy="66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>
            <a:off x="3948055" y="3768899"/>
            <a:ext cx="1265" cy="3919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4013176" y="5156862"/>
            <a:ext cx="4713" cy="3394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745260" y="1333647"/>
            <a:ext cx="498674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Создаем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загружаем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в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запускаем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Пока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он</a:t>
            </a:r>
            <a:r>
              <a:rPr lang="en-GB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"висит"</a:t>
            </a:r>
          </a:p>
        </p:txBody>
      </p:sp>
      <p:sp>
        <p:nvSpPr>
          <p:cNvPr id="26" name="TextBox 25"/>
          <p:cNvSpPr txBox="1"/>
          <p:nvPr/>
        </p:nvSpPr>
        <p:spPr>
          <a:xfrm>
            <a:off x="7262543" y="3362171"/>
            <a:ext cx="4314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Выделяем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5945399" y="4171794"/>
            <a:ext cx="600673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b="1" u="sng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Затираем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вредоносным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кодом</a:t>
            </a:r>
            <a:r>
              <a:rPr lang="en-GB" b="1" u="sng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u="sng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целиком</a:t>
            </a:r>
            <a:endParaRPr lang="en-US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054485" y="4789108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SetThreadContext</a:t>
            </a:r>
            <a:r>
              <a:rPr lang="en-GB" dirty="0"/>
              <a:t>(</a:t>
            </a:r>
            <a:r>
              <a:rPr lang="en-GB" dirty="0" err="1"/>
              <a:t>desired_entry_point</a:t>
            </a:r>
            <a:r>
              <a:rPr lang="en-GB" dirty="0"/>
              <a:t>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/>
          <p:nvPr/>
        </p:nvCxnSpPr>
        <p:spPr>
          <a:xfrm>
            <a:off x="3974209" y="4542959"/>
            <a:ext cx="1265" cy="2816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6558958" y="5558078"/>
            <a:ext cx="4314237" cy="923330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/*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Запускам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приостановленный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только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уже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вместо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изначально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хорошего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кода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запущен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вредоносный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*/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4390288" y="2430601"/>
            <a:ext cx="311967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ZwUnmapViewOfSection</a:t>
            </a:r>
            <a:r>
              <a:rPr lang="en-GB" dirty="0"/>
              <a:t>()</a:t>
            </a:r>
            <a:endParaRPr lang="en-GB" dirty="0">
              <a:cs typeface="Calibri" panose="020F0502020204030204"/>
            </a:endParaRPr>
          </a:p>
        </p:txBody>
      </p:sp>
      <p:cxnSp>
        <p:nvCxnSpPr>
          <p:cNvPr id="37" name="Straight Arrow Connector 36"/>
          <p:cNvCxnSpPr/>
          <p:nvPr/>
        </p:nvCxnSpPr>
        <p:spPr>
          <a:xfrm>
            <a:off x="4603487" y="1747227"/>
            <a:ext cx="2568622" cy="6683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7567417" y="2426514"/>
            <a:ext cx="4986742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Особождаем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всю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endParaRPr lang="en-GB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код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стэк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кучу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ds,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bss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)</a:t>
            </a:r>
          </a:p>
        </p:txBody>
      </p:sp>
      <p:sp>
        <p:nvSpPr>
          <p:cNvPr id="39" name="TextBox 38"/>
          <p:cNvSpPr txBox="1"/>
          <p:nvPr/>
        </p:nvSpPr>
        <p:spPr>
          <a:xfrm>
            <a:off x="2295698" y="3394435"/>
            <a:ext cx="384558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/>
              <a:t>VirtualAllocEx(desired_start_address)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40" name="Straight Arrow Connector 39"/>
          <p:cNvCxnSpPr/>
          <p:nvPr/>
        </p:nvCxnSpPr>
        <p:spPr>
          <a:xfrm>
            <a:off x="2276365" y="2796358"/>
            <a:ext cx="1777850" cy="57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41" name="Straight Arrow Connector 40"/>
          <p:cNvCxnSpPr/>
          <p:nvPr/>
        </p:nvCxnSpPr>
        <p:spPr>
          <a:xfrm flipH="1">
            <a:off x="4120476" y="2796358"/>
            <a:ext cx="1711890" cy="5799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2" name="TextBox 41"/>
          <p:cNvSpPr txBox="1"/>
          <p:nvPr/>
        </p:nvSpPr>
        <p:spPr>
          <a:xfrm>
            <a:off x="5846007" y="4723968"/>
            <a:ext cx="6006734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Устанавливаем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точку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входа</a:t>
            </a:r>
          </a:p>
        </p:txBody>
      </p:sp>
      <p:sp>
        <p:nvSpPr>
          <p:cNvPr id="43" name="TextBox 42"/>
          <p:cNvSpPr txBox="1"/>
          <p:nvPr/>
        </p:nvSpPr>
        <p:spPr>
          <a:xfrm>
            <a:off x="2032398" y="5562151"/>
            <a:ext cx="39380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ResumeThread</a:t>
            </a:r>
            <a:r>
              <a:rPr lang="en-GB" dirty="0"/>
              <a:t>()</a:t>
            </a:r>
            <a:endParaRPr lang="en-GB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sp>
        <p:nvSpPr>
          <p:cNvPr id="3" name="Rectangle 2"/>
          <p:cNvSpPr/>
          <p:nvPr/>
        </p:nvSpPr>
        <p:spPr>
          <a:xfrm>
            <a:off x="1516241" y="1610400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770253" y="1003764"/>
            <a:ext cx="4465982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b="1" dirty="0" err="1"/>
              <a:t>Создан</a:t>
            </a:r>
            <a:r>
              <a:rPr lang="en-GB" b="1" dirty="0"/>
              <a:t> </a:t>
            </a:r>
            <a:r>
              <a:rPr lang="en-GB" dirty="0" err="1"/>
              <a:t>хороший</a:t>
            </a:r>
            <a:r>
              <a:rPr lang="en-GB" dirty="0"/>
              <a:t> </a:t>
            </a:r>
            <a:r>
              <a:rPr lang="en-GB" dirty="0" err="1"/>
              <a:t>здоровый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, а...</a:t>
            </a:r>
            <a:endParaRPr lang="en-US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-902108" y="150813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801844" y="6220499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16241" y="2853228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16241" y="4785110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2" name="Rectangle 11"/>
          <p:cNvSpPr/>
          <p:nvPr/>
        </p:nvSpPr>
        <p:spPr>
          <a:xfrm>
            <a:off x="7888328" y="1555182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TextBox 12"/>
          <p:cNvSpPr txBox="1"/>
          <p:nvPr/>
        </p:nvSpPr>
        <p:spPr>
          <a:xfrm>
            <a:off x="5469980" y="1452913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5570244" y="6165281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7888328" y="2798010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16" name="Rectangle 15"/>
          <p:cNvSpPr/>
          <p:nvPr/>
        </p:nvSpPr>
        <p:spPr>
          <a:xfrm>
            <a:off x="7888328" y="4729892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7966068" y="1692065"/>
            <a:ext cx="2734975" cy="4661626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mal.dll MZPE  👹</a:t>
            </a:r>
          </a:p>
        </p:txBody>
      </p:sp>
      <p:cxnSp>
        <p:nvCxnSpPr>
          <p:cNvPr id="5" name="Straight Arrow Connector 4"/>
          <p:cNvCxnSpPr/>
          <p:nvPr/>
        </p:nvCxnSpPr>
        <p:spPr>
          <a:xfrm>
            <a:off x="4523408" y="3639930"/>
            <a:ext cx="3167269" cy="19879"/>
          </a:xfrm>
          <a:prstGeom prst="straightConnector1">
            <a:avLst/>
          </a:prstGeom>
          <a:ln w="57150">
            <a:prstDash val="dash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6943557" y="1036894"/>
            <a:ext cx="4399721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b="1" dirty="0"/>
              <a:t>...</a:t>
            </a:r>
            <a:r>
              <a:rPr lang="en-GB" b="1" dirty="0" err="1"/>
              <a:t>запущен</a:t>
            </a:r>
            <a:r>
              <a:rPr lang="en-GB" dirty="0"/>
              <a:t> </a:t>
            </a:r>
            <a:r>
              <a:rPr lang="en-GB" dirty="0" err="1"/>
              <a:t>плохой</a:t>
            </a:r>
            <a:r>
              <a:rPr lang="en-GB" dirty="0"/>
              <a:t> и </a:t>
            </a:r>
            <a:r>
              <a:rPr lang="en-GB" dirty="0" err="1"/>
              <a:t>вредный</a:t>
            </a:r>
            <a:r>
              <a:rPr lang="en-GB" dirty="0"/>
              <a:t> 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11" name="Rectangle: Rounded Corners 10"/>
          <p:cNvSpPr/>
          <p:nvPr/>
        </p:nvSpPr>
        <p:spPr>
          <a:xfrm>
            <a:off x="8696827" y="134351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Injector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5590724" y="585759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 flipH="1">
            <a:off x="7996989" y="374986"/>
            <a:ext cx="719890" cy="352926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4377489" y="1006642"/>
            <a:ext cx="2725153" cy="81413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pic>
        <p:nvPicPr>
          <p:cNvPr id="4" name="Picture 5" descr="A screenshot of a social media post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32835" y="1319638"/>
            <a:ext cx="8353285" cy="439541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2313" y="1166887"/>
            <a:ext cx="7867373" cy="5363530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Process Hollowing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необходимости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с API </a:t>
            </a:r>
            <a:r>
              <a:rPr lang="en-GB" dirty="0" err="1">
                <a:cs typeface="Calibri" panose="020F0502020204030204"/>
              </a:rPr>
              <a:t>функциями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 и </a:t>
            </a:r>
            <a:r>
              <a:rPr lang="en-GB" dirty="0" err="1">
                <a:cs typeface="Calibri" panose="020F0502020204030204"/>
              </a:rPr>
              <a:t>LoadLibrary</a:t>
            </a:r>
            <a:r>
              <a:rPr lang="en-GB" dirty="0">
                <a:cs typeface="Calibri" panose="020F0502020204030204"/>
              </a:rPr>
              <a:t>(), </a:t>
            </a:r>
            <a:r>
              <a:rPr lang="en-GB" dirty="0" err="1">
                <a:cs typeface="Calibri" panose="020F0502020204030204"/>
              </a:rPr>
              <a:t>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есть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техника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скрытная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GB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4140522" y="1030259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CreateTool32Snapshot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203154" y="1630105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Thread32First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4140522" y="3128358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OpenThread</a:t>
            </a:r>
            <a:r>
              <a:rPr lang="en-GB" dirty="0">
                <a:cs typeface="Calibri" panose="020F0502020204030204"/>
              </a:rPr>
              <a:t>()</a:t>
            </a:r>
            <a:endParaRPr lang="en-US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622651" y="2288624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Thread32Next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4510604" y="4546154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VirtualAllocEx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327408" y="5147733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678657" y="1403732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466619" y="2662716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632239" y="1984144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6974627" y="1766017"/>
            <a:ext cx="5216232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Ищем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подходящий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поток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threadid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8588492" y="994486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список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процессов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248207" y="3088253"/>
            <a:ext cx="3693348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Открываем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handle</a:t>
            </a:r>
            <a:endParaRPr lang="en-GB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127149" y="4486863"/>
            <a:ext cx="4314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Выделяем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7319731" y="4867243"/>
            <a:ext cx="4614530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Пишем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путь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к 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+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LoadLinrary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()_address в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или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шелкод</a:t>
            </a:r>
            <a:endParaRPr lang="en-US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3448706" y="368523"/>
            <a:ext cx="4628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AdjustTokenPrivileges</a:t>
            </a:r>
            <a:r>
              <a:rPr lang="en-GB" dirty="0">
                <a:cs typeface="Calibri" panose="020F0502020204030204"/>
              </a:rPr>
              <a:t>(SE_DEBUG_PRIVILEGE)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572081" y="740881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8077149" y="412959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Повышаем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права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560734" y="3884417"/>
            <a:ext cx="180622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SuspendThread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127148" y="3885282"/>
            <a:ext cx="4314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Ставим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исполнение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потока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паузу</a:t>
            </a:r>
          </a:p>
        </p:txBody>
      </p:sp>
      <p:cxnSp>
        <p:nvCxnSpPr>
          <p:cNvPr id="35" name="Straight Arrow Connector 34"/>
          <p:cNvCxnSpPr/>
          <p:nvPr/>
        </p:nvCxnSpPr>
        <p:spPr>
          <a:xfrm>
            <a:off x="5366355" y="3545031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>
            <a:off x="5366355" y="4256899"/>
            <a:ext cx="1884" cy="2948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5358213" y="4918635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8" name="TextBox 37"/>
          <p:cNvSpPr txBox="1"/>
          <p:nvPr/>
        </p:nvSpPr>
        <p:spPr>
          <a:xfrm>
            <a:off x="4287302" y="5739285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SetThreadContext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39" name="Straight Arrow Connector 38"/>
          <p:cNvCxnSpPr/>
          <p:nvPr/>
        </p:nvCxnSpPr>
        <p:spPr>
          <a:xfrm flipH="1">
            <a:off x="5318107" y="5510187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7179362" y="5699426"/>
            <a:ext cx="5196056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меняем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значение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EIP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регистра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устанавливая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шеллкод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или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EP 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4317381" y="6350890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ResumeThread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42" name="Straight Arrow Connector 41"/>
          <p:cNvCxnSpPr/>
          <p:nvPr/>
        </p:nvCxnSpPr>
        <p:spPr>
          <a:xfrm flipH="1">
            <a:off x="5348186" y="6121792"/>
            <a:ext cx="8142" cy="2347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948756" y="6290979"/>
            <a:ext cx="461453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запускаем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вредоносный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1598195" y="1457826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543426" y="88432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Наш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больной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процесс</a:t>
            </a:r>
            <a:endParaRPr lang="en-US" dirty="0" err="1"/>
          </a:p>
        </p:txBody>
      </p:sp>
      <p:sp>
        <p:nvSpPr>
          <p:cNvPr id="5" name="TextBox 4"/>
          <p:cNvSpPr txBox="1"/>
          <p:nvPr/>
        </p:nvSpPr>
        <p:spPr>
          <a:xfrm>
            <a:off x="2448426" y="1696450"/>
            <a:ext cx="2041358" cy="92333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b="1" dirty="0">
                <a:latin typeface="Courier New" panose="02070309020205020404"/>
                <a:cs typeface="Courier New" panose="02070309020205020404"/>
              </a:rPr>
              <a:t>\</a:t>
            </a:r>
            <a:r>
              <a:rPr lang="en-GB" b="1" dirty="0" err="1">
                <a:latin typeface="Courier New" panose="02070309020205020404"/>
                <a:cs typeface="Courier New" panose="02070309020205020404"/>
              </a:rPr>
              <a:t>xeb</a:t>
            </a:r>
            <a:r>
              <a:rPr lang="en-GB" b="1" dirty="0">
                <a:latin typeface="Courier New" panose="02070309020205020404"/>
                <a:cs typeface="Courier New" panose="02070309020205020404"/>
              </a:rPr>
              <a:t>\x19\x31\xc0\x31\</a:t>
            </a:r>
            <a:r>
              <a:rPr lang="en-GB" b="1" dirty="0" err="1">
                <a:latin typeface="Courier New" panose="02070309020205020404"/>
                <a:cs typeface="Courier New" panose="02070309020205020404"/>
              </a:rPr>
              <a:t>xdb</a:t>
            </a:r>
            <a:r>
              <a:rPr lang="en-GB" b="1" dirty="0">
                <a:latin typeface="Courier New" panose="02070309020205020404"/>
                <a:cs typeface="Courier New" panose="02070309020205020404"/>
              </a:rPr>
              <a:t>\x31\xd2\x31...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-820153" y="1355557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-719890" y="606792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1598195" y="3031958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1598195" y="5107405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4" name="TextBox 13"/>
          <p:cNvSpPr txBox="1"/>
          <p:nvPr/>
        </p:nvSpPr>
        <p:spPr>
          <a:xfrm>
            <a:off x="-790073" y="1786688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0xffff1234</a:t>
            </a:r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3864142" y="3322721"/>
            <a:ext cx="1746584" cy="463215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EIP = 0xffff1234</a:t>
            </a:r>
            <a:endParaRPr lang="en-US" dirty="0"/>
          </a:p>
        </p:txBody>
      </p:sp>
      <p:sp>
        <p:nvSpPr>
          <p:cNvPr id="18" name="TextBox 17"/>
          <p:cNvSpPr txBox="1"/>
          <p:nvPr/>
        </p:nvSpPr>
        <p:spPr>
          <a:xfrm>
            <a:off x="6974355" y="2641154"/>
            <a:ext cx="4875387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SetThreadContext</a:t>
            </a:r>
            <a:r>
              <a:rPr lang="en-GB" dirty="0"/>
              <a:t>(_ARM64_NT_CONTEXT)</a:t>
            </a:r>
            <a:endParaRPr lang="en-GB" dirty="0">
              <a:cs typeface="Calibri" panose="020F0502020204030204"/>
            </a:endParaRPr>
          </a:p>
        </p:txBody>
      </p:sp>
      <p:sp>
        <p:nvSpPr>
          <p:cNvPr id="23" name="Rectangle: Rounded Corners 22"/>
          <p:cNvSpPr/>
          <p:nvPr/>
        </p:nvSpPr>
        <p:spPr>
          <a:xfrm>
            <a:off x="5348037" y="164430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Injector</a:t>
            </a:r>
            <a:endParaRPr lang="en-US" dirty="0"/>
          </a:p>
        </p:txBody>
      </p:sp>
      <p:sp>
        <p:nvSpPr>
          <p:cNvPr id="25" name="TextBox 24"/>
          <p:cNvSpPr txBox="1"/>
          <p:nvPr/>
        </p:nvSpPr>
        <p:spPr>
          <a:xfrm>
            <a:off x="3465145" y="986812"/>
            <a:ext cx="2398889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>
            <a:off x="6952249" y="816144"/>
            <a:ext cx="2729161" cy="184684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 flipH="1">
            <a:off x="2211804" y="1116932"/>
            <a:ext cx="1241259" cy="66374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0" name="Rectangle 29"/>
          <p:cNvSpPr/>
          <p:nvPr/>
        </p:nvSpPr>
        <p:spPr>
          <a:xfrm>
            <a:off x="4495801" y="5107405"/>
            <a:ext cx="4834689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Приостановленный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1</a:t>
            </a:r>
            <a:endParaRPr lang="en-US" dirty="0" err="1"/>
          </a:p>
        </p:txBody>
      </p:sp>
      <p:sp>
        <p:nvSpPr>
          <p:cNvPr id="31" name="Rectangle 30"/>
          <p:cNvSpPr/>
          <p:nvPr/>
        </p:nvSpPr>
        <p:spPr>
          <a:xfrm>
            <a:off x="4495801" y="5448299"/>
            <a:ext cx="4834689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 2</a:t>
            </a:r>
            <a:endParaRPr lang="en-US" dirty="0"/>
          </a:p>
        </p:txBody>
      </p:sp>
      <p:sp>
        <p:nvSpPr>
          <p:cNvPr id="32" name="Rectangle 31"/>
          <p:cNvSpPr/>
          <p:nvPr/>
        </p:nvSpPr>
        <p:spPr>
          <a:xfrm>
            <a:off x="4495801" y="5789193"/>
            <a:ext cx="4834689" cy="3328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3</a:t>
            </a:r>
            <a:endParaRPr lang="en-US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7545805" y="3052011"/>
            <a:ext cx="2063417" cy="2007269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4918911" y="3795964"/>
            <a:ext cx="970548" cy="130141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H="1" flipV="1">
            <a:off x="3765883" y="2683043"/>
            <a:ext cx="539419" cy="609598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>
            <a:off x="4126830" y="304800"/>
            <a:ext cx="1241259" cy="66374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37" name="TextBox 36"/>
          <p:cNvSpPr txBox="1"/>
          <p:nvPr/>
        </p:nvSpPr>
        <p:spPr>
          <a:xfrm>
            <a:off x="4102768" y="342899"/>
            <a:ext cx="637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38" name="TextBox 37"/>
          <p:cNvSpPr txBox="1"/>
          <p:nvPr/>
        </p:nvSpPr>
        <p:spPr>
          <a:xfrm>
            <a:off x="7511715" y="593556"/>
            <a:ext cx="637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2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5346030" y="4072687"/>
            <a:ext cx="637674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US" dirty="0"/>
              <a:t>3</a:t>
            </a:r>
            <a:endParaRPr lang="en-US" dirty="0">
              <a:cs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Способы</a:t>
            </a:r>
            <a:endParaRPr lang="en-US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77500" lnSpcReduction="20000"/>
          </a:bodyPr>
          <a:lstStyle/>
          <a:p>
            <a:r>
              <a:rPr lang="en-GB" dirty="0" err="1">
                <a:cs typeface="Calibri" panose="020F0502020204030204"/>
              </a:rPr>
              <a:t>Классический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способ</a:t>
            </a:r>
            <a:r>
              <a:rPr lang="en-GB" dirty="0">
                <a:cs typeface="Calibri" panose="020F0502020204030204"/>
              </a:rPr>
              <a:t> - 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путь</a:t>
            </a:r>
            <a:r>
              <a:rPr lang="en-GB" dirty="0">
                <a:cs typeface="Calibri" panose="020F0502020204030204"/>
              </a:rPr>
              <a:t> к </a:t>
            </a:r>
            <a:r>
              <a:rPr lang="en-GB" dirty="0" err="1">
                <a:cs typeface="Calibri" panose="020F0502020204030204"/>
              </a:rPr>
              <a:t>вредной</a:t>
            </a:r>
            <a:r>
              <a:rPr lang="en-GB" dirty="0">
                <a:cs typeface="Calibri" panose="020F0502020204030204"/>
              </a:rPr>
              <a:t> .</a:t>
            </a:r>
            <a:r>
              <a:rPr lang="en-GB" dirty="0" err="1">
                <a:cs typeface="Calibri" panose="020F0502020204030204"/>
              </a:rPr>
              <a:t>dll</a:t>
            </a:r>
          </a:p>
          <a:p>
            <a:r>
              <a:rPr lang="en-GB" dirty="0">
                <a:cs typeface="Calibri" panose="020F0502020204030204"/>
              </a:rPr>
              <a:t>PE </a:t>
            </a:r>
            <a:r>
              <a:rPr lang="en-GB" dirty="0" err="1">
                <a:cs typeface="Calibri" panose="020F0502020204030204"/>
              </a:rPr>
              <a:t>инъекция</a:t>
            </a:r>
            <a:r>
              <a:rPr lang="en-GB" dirty="0">
                <a:cs typeface="Calibri" panose="020F0502020204030204"/>
              </a:rPr>
              <a:t> -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хорошего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копируется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весь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вредный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файл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Выкорчевывание</a:t>
            </a:r>
            <a:r>
              <a:rPr lang="en-GB" dirty="0">
                <a:cs typeface="Calibri" panose="020F0502020204030204"/>
              </a:rPr>
              <a:t> (Process Hollowing) - </a:t>
            </a:r>
            <a:r>
              <a:rPr lang="en-GB" dirty="0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загруженный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память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хороший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перезаписывается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полностью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вредным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Похищение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потока</a:t>
            </a:r>
            <a:r>
              <a:rPr lang="en-GB" dirty="0">
                <a:cs typeface="Calibri" panose="020F0502020204030204"/>
              </a:rPr>
              <a:t> - </a:t>
            </a:r>
            <a:r>
              <a:rPr lang="en-GB" b="1" dirty="0">
                <a:cs typeface="Calibri" panose="020F0502020204030204"/>
              </a:rPr>
              <a:t>SIR </a:t>
            </a:r>
            <a:r>
              <a:rPr lang="en-GB" dirty="0">
                <a:cs typeface="Calibri" panose="020F0502020204030204"/>
              </a:rPr>
              <a:t>(</a:t>
            </a:r>
            <a:r>
              <a:rPr lang="en-GB" b="1" dirty="0">
                <a:cs typeface="Calibri" panose="020F0502020204030204"/>
              </a:rPr>
              <a:t>S</a:t>
            </a:r>
            <a:r>
              <a:rPr lang="en-GB" dirty="0">
                <a:cs typeface="Calibri" panose="020F0502020204030204"/>
              </a:rPr>
              <a:t>uspend, </a:t>
            </a:r>
            <a:r>
              <a:rPr lang="en-GB" b="1" dirty="0">
                <a:cs typeface="Calibri" panose="020F0502020204030204"/>
              </a:rPr>
              <a:t>I</a:t>
            </a:r>
            <a:r>
              <a:rPr lang="en-GB" dirty="0">
                <a:cs typeface="Calibri" panose="020F0502020204030204"/>
              </a:rPr>
              <a:t>nject, </a:t>
            </a:r>
            <a:r>
              <a:rPr lang="en-GB" b="1" dirty="0">
                <a:cs typeface="Calibri" panose="020F0502020204030204"/>
              </a:rPr>
              <a:t>R</a:t>
            </a:r>
            <a:r>
              <a:rPr lang="en-GB" dirty="0">
                <a:cs typeface="Calibri" panose="020F0502020204030204"/>
              </a:rPr>
              <a:t>esume) - </a:t>
            </a:r>
            <a:r>
              <a:rPr lang="en-GB" dirty="0" err="1">
                <a:cs typeface="Calibri" panose="020F0502020204030204"/>
              </a:rPr>
              <a:t>подмена</a:t>
            </a:r>
            <a:r>
              <a:rPr lang="en-GB" dirty="0">
                <a:cs typeface="Calibri" panose="020F0502020204030204"/>
              </a:rPr>
              <a:t> EIP в </a:t>
            </a:r>
            <a:r>
              <a:rPr lang="en-GB" dirty="0" err="1">
                <a:cs typeface="Calibri" panose="020F0502020204030204"/>
              </a:rPr>
              <a:t>существующием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хорошем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потоке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SetWindowsHookEx</a:t>
            </a:r>
            <a:r>
              <a:rPr lang="en-GB" dirty="0">
                <a:cs typeface="Calibri" panose="020F0502020204030204"/>
              </a:rPr>
              <a:t>() - </a:t>
            </a:r>
            <a:r>
              <a:rPr lang="en-GB" dirty="0" err="1">
                <a:cs typeface="Calibri" panose="020F0502020204030204"/>
              </a:rPr>
              <a:t>перехват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вызовов</a:t>
            </a:r>
            <a:endParaRPr lang="en-GB" dirty="0">
              <a:cs typeface="Calibri" panose="020F0502020204030204"/>
            </a:endParaRPr>
          </a:p>
          <a:p>
            <a:r>
              <a:rPr lang="en-GB" dirty="0" err="1">
                <a:cs typeface="Calibri" panose="020F0502020204030204"/>
              </a:rPr>
              <a:t>Отправление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внедрение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берет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себя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реестр</a:t>
            </a:r>
          </a:p>
          <a:p>
            <a:r>
              <a:rPr lang="en-GB" dirty="0">
                <a:cs typeface="Calibri" panose="020F0502020204030204"/>
              </a:rPr>
              <a:t>APC</a:t>
            </a:r>
          </a:p>
          <a:p>
            <a:r>
              <a:rPr lang="en-GB" dirty="0">
                <a:cs typeface="Calibri" panose="020F0502020204030204"/>
              </a:rPr>
              <a:t>EWMI с </a:t>
            </a:r>
            <a:r>
              <a:rPr lang="en-GB" dirty="0" err="1">
                <a:cs typeface="Calibri" panose="020F0502020204030204"/>
              </a:rPr>
              <a:t>помощью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SetWindowLong</a:t>
            </a:r>
            <a:r>
              <a:rPr lang="en-GB" dirty="0">
                <a:cs typeface="Calibri" panose="020F0502020204030204"/>
              </a:rPr>
              <a:t>()</a:t>
            </a:r>
          </a:p>
          <a:p>
            <a:r>
              <a:rPr lang="en-GB" dirty="0">
                <a:cs typeface="Calibri" panose="020F0502020204030204"/>
              </a:rPr>
              <a:t>SHIMS</a:t>
            </a:r>
          </a:p>
          <a:p>
            <a:r>
              <a:rPr lang="en-GB" dirty="0">
                <a:cs typeface="Calibri" panose="020F0502020204030204"/>
              </a:rPr>
              <a:t>Userland rootkit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pic>
        <p:nvPicPr>
          <p:cNvPr id="4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6716" y="469021"/>
            <a:ext cx="10313067" cy="6030247"/>
          </a:xfrm>
          <a:prstGeom prst="rect">
            <a:avLst/>
          </a:prstGeom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48164" y="606833"/>
            <a:ext cx="8869278" cy="6035360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SIR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так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шумно</a:t>
            </a:r>
            <a:r>
              <a:rPr lang="en-GB" dirty="0">
                <a:cs typeface="Calibri" panose="020F0502020204030204"/>
              </a:rPr>
              <a:t>", </a:t>
            </a:r>
            <a:r>
              <a:rPr lang="en-GB" dirty="0" err="1">
                <a:cs typeface="Calibri" panose="020F0502020204030204"/>
              </a:rPr>
              <a:t>потому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что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создается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извращения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творятся</a:t>
            </a:r>
            <a:r>
              <a:rPr lang="en-GB" dirty="0">
                <a:cs typeface="Calibri" panose="020F0502020204030204"/>
              </a:rPr>
              <a:t> с </a:t>
            </a:r>
            <a:r>
              <a:rPr lang="en-GB" dirty="0" err="1">
                <a:cs typeface="Calibri" panose="020F0502020204030204"/>
              </a:rPr>
              <a:t>уже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запущенным</a:t>
            </a:r>
          </a:p>
          <a:p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: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вдруг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приостановлен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время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системного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вызова</a:t>
            </a:r>
            <a:r>
              <a:rPr lang="en-GB" dirty="0">
                <a:cs typeface="Calibri" panose="020F0502020204030204"/>
              </a:rPr>
              <a:t> - </a:t>
            </a:r>
            <a:r>
              <a:rPr lang="en-GB" dirty="0" err="1">
                <a:cs typeface="Calibri" panose="020F0502020204030204"/>
              </a:rPr>
              <a:t>программа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крашнется</a:t>
            </a:r>
            <a:r>
              <a:rPr lang="en-GB" dirty="0">
                <a:cs typeface="Calibri" panose="020F0502020204030204"/>
              </a:rPr>
              <a:t>. </a:t>
            </a:r>
            <a:r>
              <a:rPr lang="en-GB" dirty="0" err="1">
                <a:cs typeface="Calibri" panose="020F0502020204030204"/>
              </a:rPr>
              <a:t>Для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этого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более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умные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трояны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могут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проверять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EIP и </a:t>
            </a:r>
            <a:r>
              <a:rPr lang="en-GB" dirty="0" err="1">
                <a:cs typeface="Calibri" panose="020F0502020204030204"/>
              </a:rPr>
              <a:t>отложить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</a:t>
            </a:r>
            <a:r>
              <a:rPr lang="en-GB" dirty="0">
                <a:cs typeface="Calibri" panose="020F0502020204030204"/>
              </a:rPr>
              <a:t>, </a:t>
            </a:r>
            <a:r>
              <a:rPr lang="en-GB" dirty="0" err="1">
                <a:cs typeface="Calibri" panose="020F0502020204030204"/>
              </a:rPr>
              <a:t>если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его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значение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находится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пределах</a:t>
            </a:r>
            <a:r>
              <a:rPr lang="en-GB" dirty="0">
                <a:cs typeface="Calibri" panose="020F0502020204030204"/>
              </a:rPr>
              <a:t> ntdll.dll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GB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3819680" y="1842391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CreateTool32Snapshot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852233" y="2512421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Thread32First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819680" y="3910410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SetWindowsHookEx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412099" y="3110781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Thread32Next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5578394" y="2877601"/>
            <a:ext cx="646" cy="2260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>
            <a:off x="5175856" y="3484874"/>
            <a:ext cx="1884" cy="42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140950" y="2214749"/>
            <a:ext cx="1884" cy="3029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7215258" y="3109543"/>
            <a:ext cx="5216232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Ищем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подходящий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поток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и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threadid</a:t>
            </a:r>
            <a:endParaRPr lang="en-US" b="1" dirty="0" err="1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7325175" y="2137485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b="1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список</a:t>
            </a:r>
            <a:r>
              <a:rPr lang="en-GB" b="1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процессов</a:t>
            </a:r>
            <a:endParaRPr lang="en-GB" dirty="0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25" name="TextBox 24"/>
          <p:cNvSpPr txBox="1"/>
          <p:nvPr/>
        </p:nvSpPr>
        <p:spPr>
          <a:xfrm>
            <a:off x="6995917" y="3910411"/>
            <a:ext cx="3693348" cy="646331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</a:rPr>
              <a:t>//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Устанавливаем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"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якорь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"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событие</a:t>
            </a:r>
            <a:endParaRPr lang="en-GB" b="1" dirty="0" err="1">
              <a:solidFill>
                <a:schemeClr val="accent6">
                  <a:lumMod val="75000"/>
                </a:schemeClr>
              </a:solidFill>
              <a:cs typeface="Calibri" panose="020F0502020204030204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877206" y="1170628"/>
            <a:ext cx="462814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AdjustTokenPrivileges</a:t>
            </a:r>
            <a:r>
              <a:rPr lang="en-GB" dirty="0">
                <a:cs typeface="Calibri" panose="020F0502020204030204"/>
              </a:rPr>
              <a:t>(SE_DEBUG_PRIVILEGE)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31" name="Straight Arrow Connector 30"/>
          <p:cNvCxnSpPr/>
          <p:nvPr/>
        </p:nvCxnSpPr>
        <p:spPr>
          <a:xfrm>
            <a:off x="5130923" y="1553012"/>
            <a:ext cx="11910" cy="29289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4" name="TextBox 33"/>
          <p:cNvSpPr txBox="1"/>
          <p:nvPr/>
        </p:nvSpPr>
        <p:spPr>
          <a:xfrm>
            <a:off x="7946806" y="1114801"/>
            <a:ext cx="3298237" cy="369332"/>
          </a:xfrm>
          <a:prstGeom prst="rect">
            <a:avLst/>
          </a:prstGeom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Повышаем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права</a:t>
            </a:r>
          </a:p>
        </p:txBody>
      </p:sp>
      <p:sp>
        <p:nvSpPr>
          <p:cNvPr id="3" name="Rectangle 2"/>
          <p:cNvSpPr/>
          <p:nvPr/>
        </p:nvSpPr>
        <p:spPr>
          <a:xfrm>
            <a:off x="2119563" y="1818775"/>
            <a:ext cx="5285873" cy="1706480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7016" y="44283"/>
            <a:ext cx="10515600" cy="1325563"/>
          </a:xfrm>
        </p:spPr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686800" y="1477879"/>
            <a:ext cx="2889585" cy="497505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Box 3"/>
          <p:cNvSpPr txBox="1"/>
          <p:nvPr/>
        </p:nvSpPr>
        <p:spPr>
          <a:xfrm>
            <a:off x="8564478" y="844215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Наш</a:t>
            </a:r>
            <a:r>
              <a:rPr lang="en-GB" dirty="0">
                <a:cs typeface="Calibri" panose="020F0502020204030204"/>
              </a:rPr>
              <a:t> "</a:t>
            </a:r>
            <a:r>
              <a:rPr lang="en-GB" dirty="0" err="1">
                <a:cs typeface="Calibri" panose="020F0502020204030204"/>
              </a:rPr>
              <a:t>больной</a:t>
            </a:r>
            <a:r>
              <a:rPr lang="en-GB" dirty="0">
                <a:cs typeface="Calibri" panose="020F0502020204030204"/>
              </a:rPr>
              <a:t>" </a:t>
            </a:r>
            <a:r>
              <a:rPr lang="en-GB" dirty="0" err="1">
                <a:cs typeface="Calibri" panose="020F0502020204030204"/>
              </a:rPr>
              <a:t>процесс</a:t>
            </a:r>
            <a:endParaRPr lang="en-US" dirty="0" err="1"/>
          </a:p>
        </p:txBody>
      </p:sp>
      <p:sp>
        <p:nvSpPr>
          <p:cNvPr id="6" name="TextBox 5"/>
          <p:cNvSpPr txBox="1"/>
          <p:nvPr/>
        </p:nvSpPr>
        <p:spPr>
          <a:xfrm>
            <a:off x="6479005" y="137561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0xffffffff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6669505" y="6218320"/>
            <a:ext cx="27432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0x00000000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8686800" y="3062037"/>
            <a:ext cx="2889583" cy="904374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Stack</a:t>
            </a:r>
            <a:endParaRPr lang="en-GB" dirty="0"/>
          </a:p>
        </p:txBody>
      </p:sp>
      <p:sp>
        <p:nvSpPr>
          <p:cNvPr id="9" name="Rectangle 8"/>
          <p:cNvSpPr/>
          <p:nvPr/>
        </p:nvSpPr>
        <p:spPr>
          <a:xfrm>
            <a:off x="8686800" y="5067300"/>
            <a:ext cx="2889583" cy="904374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Code</a:t>
            </a:r>
            <a:endParaRPr lang="en-GB" dirty="0"/>
          </a:p>
        </p:txBody>
      </p:sp>
      <p:sp>
        <p:nvSpPr>
          <p:cNvPr id="10" name="Rectangle 9"/>
          <p:cNvSpPr/>
          <p:nvPr/>
        </p:nvSpPr>
        <p:spPr>
          <a:xfrm>
            <a:off x="4766510" y="2360196"/>
            <a:ext cx="2127584" cy="553453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cs typeface="Calibri" panose="020F0502020204030204"/>
              </a:rPr>
              <a:t>mal.dll MZPE  👹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697079" y="3150268"/>
            <a:ext cx="609600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>
                <a:solidFill>
                  <a:srgbClr val="FFFFFF"/>
                </a:solidFill>
              </a:rPr>
              <a:t>👹</a:t>
            </a:r>
            <a:r>
              <a:rPr lang="en-GB">
                <a:cs typeface="Calibri" panose="020F0502020204030204"/>
              </a:rPr>
              <a:t>​</a:t>
            </a:r>
            <a:endParaRPr lang="en-GB"/>
          </a:p>
        </p:txBody>
      </p:sp>
      <p:sp>
        <p:nvSpPr>
          <p:cNvPr id="14" name="Rectangle: Rounded Corners 13"/>
          <p:cNvSpPr/>
          <p:nvPr/>
        </p:nvSpPr>
        <p:spPr>
          <a:xfrm>
            <a:off x="395037" y="3062035"/>
            <a:ext cx="1736557" cy="63366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cs typeface="Calibri" panose="020F0502020204030204"/>
              </a:rPr>
              <a:t>Injector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>
            <a:off x="1608221" y="3753854"/>
            <a:ext cx="1124952" cy="693822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5498430" y="4545932"/>
            <a:ext cx="1816767" cy="703847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2736838" y="4301437"/>
            <a:ext cx="2743200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SetWindowsHookEx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>
              <a:cs typeface="Calibri" panose="020F0502020204030204"/>
            </a:endParaRPr>
          </a:p>
        </p:txBody>
      </p:sp>
      <p:sp>
        <p:nvSpPr>
          <p:cNvPr id="12" name="Rectangle 11"/>
          <p:cNvSpPr/>
          <p:nvPr/>
        </p:nvSpPr>
        <p:spPr>
          <a:xfrm>
            <a:off x="7343274" y="5067300"/>
            <a:ext cx="1335505" cy="32284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1</a:t>
            </a:r>
            <a:endParaRPr lang="en-US" dirty="0" err="1"/>
          </a:p>
        </p:txBody>
      </p:sp>
      <p:sp>
        <p:nvSpPr>
          <p:cNvPr id="13" name="Rectangle 12"/>
          <p:cNvSpPr/>
          <p:nvPr/>
        </p:nvSpPr>
        <p:spPr>
          <a:xfrm>
            <a:off x="7343274" y="5398168"/>
            <a:ext cx="1335505" cy="31282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 2</a:t>
            </a:r>
            <a:endParaRPr lang="en-US" dirty="0"/>
          </a:p>
        </p:txBody>
      </p:sp>
      <p:sp>
        <p:nvSpPr>
          <p:cNvPr id="22" name="Rectangle 21"/>
          <p:cNvSpPr/>
          <p:nvPr/>
        </p:nvSpPr>
        <p:spPr>
          <a:xfrm>
            <a:off x="7343274" y="5719010"/>
            <a:ext cx="1335505" cy="3529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 3</a:t>
            </a:r>
            <a:endParaRPr lang="en-US" dirty="0"/>
          </a:p>
        </p:txBody>
      </p:sp>
      <p:cxnSp>
        <p:nvCxnSpPr>
          <p:cNvPr id="23" name="Straight Arrow Connector 22"/>
          <p:cNvCxnSpPr/>
          <p:nvPr/>
        </p:nvCxnSpPr>
        <p:spPr>
          <a:xfrm flipV="1">
            <a:off x="5528509" y="2963779"/>
            <a:ext cx="944478" cy="1441785"/>
          </a:xfrm>
          <a:prstGeom prst="straightConnector1">
            <a:avLst/>
          </a:prstGeom>
          <a:ln w="57150">
            <a:prstDash val="sys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>
                <a:solidFill>
                  <a:schemeClr val="accent1"/>
                </a:solidFill>
                <a:cs typeface="Calibri" panose="020F0502020204030204"/>
              </a:rPr>
              <a:t>SetWindowsHookEx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event_type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target_mal_function_address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>
                <a:solidFill>
                  <a:srgbClr val="7030A0"/>
                </a:solidFill>
                <a:cs typeface="Calibri" panose="020F0502020204030204"/>
              </a:rPr>
              <a:t>module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1"/>
                </a:solidFill>
                <a:cs typeface="Calibri" panose="020F0502020204030204"/>
              </a:rPr>
              <a:t>thread_id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)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92333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WH</a:t>
            </a:r>
            <a:r>
              <a:rPr lang="en-GB" dirty="0">
                <a:cs typeface="Calibri" panose="020F0502020204030204"/>
              </a:rPr>
              <a:t>_KEYBOARD</a:t>
            </a:r>
            <a:endParaRPr lang="en-US" dirty="0">
              <a:cs typeface="Calibri" panose="020F0502020204030204"/>
            </a:endParaRPr>
          </a:p>
          <a:p>
            <a:pPr algn="ctr"/>
            <a:r>
              <a:rPr lang="en-GB" dirty="0">
                <a:cs typeface="Calibri" panose="020F0502020204030204"/>
              </a:rPr>
              <a:t>WH_MOUSE</a:t>
            </a:r>
          </a:p>
          <a:p>
            <a:pPr algn="ctr"/>
            <a:r>
              <a:rPr lang="en-GB" dirty="0">
                <a:cs typeface="Calibri" panose="020F0502020204030204"/>
              </a:rPr>
              <a:t>CBT … etc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4828724" y="4947206"/>
            <a:ext cx="23988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GetProcessAdress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5292655" y="3693917"/>
            <a:ext cx="200674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LoadLibrary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  <a:endParaRPr lang="en-US" dirty="0">
              <a:cs typeface="Calibri" panose="020F0502020204030204"/>
            </a:endParaRP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6039853" y="3214438"/>
            <a:ext cx="2006" cy="4792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041858" y="4046623"/>
            <a:ext cx="8021" cy="9304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4483767" y="1977189"/>
            <a:ext cx="3495174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ищем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адрес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своей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вредоносной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функции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652084" y="5105398"/>
            <a:ext cx="4678278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если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указать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"0",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тогда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все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потоки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будут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реагировать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событие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это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шумно</a:t>
            </a:r>
          </a:p>
        </p:txBody>
      </p:sp>
      <p:sp>
        <p:nvSpPr>
          <p:cNvPr id="4" name="Rectangle 3"/>
          <p:cNvSpPr/>
          <p:nvPr/>
        </p:nvSpPr>
        <p:spPr>
          <a:xfrm>
            <a:off x="8556458" y="4174957"/>
            <a:ext cx="2658978" cy="854243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 err="1">
                <a:cs typeface="Calibri" panose="020F0502020204030204"/>
              </a:rPr>
              <a:t>Поток</a:t>
            </a:r>
            <a:r>
              <a:rPr lang="en-US" dirty="0">
                <a:cs typeface="Calibri" panose="020F0502020204030204"/>
              </a:rPr>
              <a:t>, в </a:t>
            </a:r>
            <a:r>
              <a:rPr lang="en-US" dirty="0" err="1">
                <a:cs typeface="Calibri" panose="020F0502020204030204"/>
              </a:rPr>
              <a:t>который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внедряем</a:t>
            </a:r>
            <a:r>
              <a:rPr lang="en-US" dirty="0">
                <a:cs typeface="Calibri" panose="020F0502020204030204"/>
              </a:rPr>
              <a:t> </a:t>
            </a:r>
            <a:r>
              <a:rPr lang="en-US" dirty="0" err="1">
                <a:cs typeface="Calibri" panose="020F0502020204030204"/>
              </a:rPr>
              <a:t>код</a:t>
            </a:r>
            <a:endParaRPr lang="en-US" dirty="0" err="1"/>
          </a:p>
        </p:txBody>
      </p:sp>
      <p:cxnSp>
        <p:nvCxnSpPr>
          <p:cNvPr id="7" name="Straight Arrow Connector 6"/>
          <p:cNvCxnSpPr/>
          <p:nvPr/>
        </p:nvCxnSpPr>
        <p:spPr>
          <a:xfrm flipH="1" flipV="1">
            <a:off x="9039725" y="3234490"/>
            <a:ext cx="1050758" cy="910390"/>
          </a:xfrm>
          <a:prstGeom prst="straightConnector1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8005" y="790500"/>
            <a:ext cx="8789068" cy="5457473"/>
          </a:xfrm>
          <a:prstGeom prst="rect">
            <a:avLst/>
          </a:prstGeom>
        </p:spPr>
      </p:pic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HOOK</a:t>
            </a:r>
            <a:endParaRPr lang="en-US" dirty="0"/>
          </a:p>
        </p:txBody>
      </p:sp>
      <p:pic>
        <p:nvPicPr>
          <p:cNvPr id="4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8821" y="425647"/>
            <a:ext cx="9591173" cy="6086914"/>
          </a:xfrm>
          <a:prstGeom prst="rect">
            <a:avLst/>
          </a:prstGeom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GB" dirty="0" err="1"/>
          </a:p>
        </p:txBody>
      </p:sp>
      <p:sp>
        <p:nvSpPr>
          <p:cNvPr id="11" name="TextBox 10"/>
          <p:cNvSpPr txBox="1"/>
          <p:nvPr/>
        </p:nvSpPr>
        <p:spPr>
          <a:xfrm>
            <a:off x="447224" y="1698680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447224" y="2199995"/>
            <a:ext cx="9216783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/CurrentVersion/Windows/</a:t>
            </a:r>
            <a:r>
              <a:rPr lang="en-GB" dirty="0" err="1">
                <a:cs typeface="Calibri" panose="020F0502020204030204"/>
              </a:rPr>
              <a:t>Appinit_Dlls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447224" y="3543521"/>
            <a:ext cx="7582494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System/</a:t>
            </a:r>
            <a:r>
              <a:rPr lang="en-GB" dirty="0" err="1">
                <a:cs typeface="Calibri" panose="020F0502020204030204"/>
              </a:rPr>
              <a:t>CurrentControlSet</a:t>
            </a:r>
            <a:r>
              <a:rPr lang="en-GB" dirty="0">
                <a:cs typeface="Calibri" panose="020F0502020204030204"/>
              </a:rPr>
              <a:t>/Control/Session Manager/</a:t>
            </a:r>
            <a:r>
              <a:rPr lang="en-GB" dirty="0" err="1">
                <a:cs typeface="Calibri" panose="020F0502020204030204"/>
              </a:rPr>
              <a:t>AppCertDlls</a:t>
            </a:r>
            <a:endParaRPr lang="en-US" dirty="0" err="1">
              <a:cs typeface="Calibri" panose="020F0502020204030204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47224" y="4997337"/>
            <a:ext cx="9828388" cy="36933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/>
              <a:t>HKLM/</a:t>
            </a:r>
            <a:r>
              <a:rPr lang="en-GB" dirty="0">
                <a:cs typeface="Calibri" panose="020F0502020204030204"/>
              </a:rPr>
              <a:t>Software/Wow6432Node/Microsoft/</a:t>
            </a:r>
            <a:r>
              <a:rPr lang="en-GB" dirty="0" err="1">
                <a:cs typeface="Calibri" panose="020F0502020204030204"/>
              </a:rPr>
              <a:t>WindowsNT</a:t>
            </a:r>
            <a:r>
              <a:rPr lang="en-GB" dirty="0">
                <a:cs typeface="Calibri" panose="020F0502020204030204"/>
              </a:rPr>
              <a:t>/CurrentVersion/image file execution options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-3106155" y="2699084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загрузке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User32.dll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загружаться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-1632285" y="4092742"/>
            <a:ext cx="12157910" cy="646331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при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вызовах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CreateProcessAsUser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CreateProcessWithLogonW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</a:t>
            </a:r>
            <a:endParaRPr lang="en-US" dirty="0">
              <a:solidFill>
                <a:schemeClr val="accent6">
                  <a:lumMod val="75000"/>
                </a:schemeClr>
              </a:solidFill>
            </a:endParaRPr>
          </a:p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CreateProcessWithTokenW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WinExec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будет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вызываться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mal.dll */</a:t>
            </a:r>
            <a:endParaRPr lang="en-GB" dirty="0">
              <a:solidFill>
                <a:schemeClr val="accent6">
                  <a:lumMod val="75000"/>
                </a:schemeClr>
              </a:solidFill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-1411705" y="5666873"/>
            <a:ext cx="12157910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/* IFEO -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обычно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используется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для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аттача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дебаггера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.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Меняется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поле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"Debugger Value" */</a:t>
            </a: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pic>
        <p:nvPicPr>
          <p:cNvPr id="3" name="Picture 4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03295" y="549596"/>
            <a:ext cx="6723647" cy="62400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Box 104">
            <a:extLst>
              <a:ext uri="{FF2B5EF4-FFF2-40B4-BE49-F238E27FC236}">
                <a16:creationId xmlns:a16="http://schemas.microsoft.com/office/drawing/2014/main" id="{71370285-D919-F241-BDEA-4F790F1D9A19}"/>
              </a:ext>
            </a:extLst>
          </p:cNvPr>
          <p:cNvSpPr txBox="1"/>
          <p:nvPr/>
        </p:nvSpPr>
        <p:spPr>
          <a:xfrm>
            <a:off x="4100416" y="98012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6" name="TextBox 105">
            <a:extLst>
              <a:ext uri="{FF2B5EF4-FFF2-40B4-BE49-F238E27FC236}">
                <a16:creationId xmlns:a16="http://schemas.microsoft.com/office/drawing/2014/main" id="{B98BB465-ADAB-3340-82BA-46F21669A032}"/>
              </a:ext>
            </a:extLst>
          </p:cNvPr>
          <p:cNvSpPr txBox="1"/>
          <p:nvPr/>
        </p:nvSpPr>
        <p:spPr>
          <a:xfrm>
            <a:off x="4082839" y="16100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F223F33D-65A6-314D-959F-367464B92BA2}"/>
              </a:ext>
            </a:extLst>
          </p:cNvPr>
          <p:cNvSpPr txBox="1"/>
          <p:nvPr/>
        </p:nvSpPr>
        <p:spPr>
          <a:xfrm>
            <a:off x="4117472" y="315960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8" name="TextBox 107">
            <a:extLst>
              <a:ext uri="{FF2B5EF4-FFF2-40B4-BE49-F238E27FC236}">
                <a16:creationId xmlns:a16="http://schemas.microsoft.com/office/drawing/2014/main" id="{A4F9301D-1255-7E47-9082-E959E3EE8DF8}"/>
              </a:ext>
            </a:extLst>
          </p:cNvPr>
          <p:cNvSpPr txBox="1"/>
          <p:nvPr/>
        </p:nvSpPr>
        <p:spPr>
          <a:xfrm>
            <a:off x="4288785" y="235997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9" name="TextBox 108">
            <a:extLst>
              <a:ext uri="{FF2B5EF4-FFF2-40B4-BE49-F238E27FC236}">
                <a16:creationId xmlns:a16="http://schemas.microsoft.com/office/drawing/2014/main" id="{56A32A9E-CDF1-B142-BCC6-FA4153BDE40B}"/>
              </a:ext>
            </a:extLst>
          </p:cNvPr>
          <p:cNvSpPr txBox="1"/>
          <p:nvPr/>
        </p:nvSpPr>
        <p:spPr>
          <a:xfrm>
            <a:off x="4627120" y="3925693"/>
            <a:ext cx="2134191" cy="338554"/>
          </a:xfrm>
          <a:custGeom>
            <a:avLst/>
            <a:gdLst>
              <a:gd name="connsiteX0" fmla="*/ 0 w 2134191"/>
              <a:gd name="connsiteY0" fmla="*/ 0 h 338554"/>
              <a:gd name="connsiteX1" fmla="*/ 554890 w 2134191"/>
              <a:gd name="connsiteY1" fmla="*/ 0 h 338554"/>
              <a:gd name="connsiteX2" fmla="*/ 1067096 w 2134191"/>
              <a:gd name="connsiteY2" fmla="*/ 0 h 338554"/>
              <a:gd name="connsiteX3" fmla="*/ 1643327 w 2134191"/>
              <a:gd name="connsiteY3" fmla="*/ 0 h 338554"/>
              <a:gd name="connsiteX4" fmla="*/ 2134191 w 2134191"/>
              <a:gd name="connsiteY4" fmla="*/ 0 h 338554"/>
              <a:gd name="connsiteX5" fmla="*/ 2134191 w 2134191"/>
              <a:gd name="connsiteY5" fmla="*/ 338554 h 338554"/>
              <a:gd name="connsiteX6" fmla="*/ 1621985 w 2134191"/>
              <a:gd name="connsiteY6" fmla="*/ 338554 h 338554"/>
              <a:gd name="connsiteX7" fmla="*/ 1045754 w 2134191"/>
              <a:gd name="connsiteY7" fmla="*/ 338554 h 338554"/>
              <a:gd name="connsiteX8" fmla="*/ 512206 w 2134191"/>
              <a:gd name="connsiteY8" fmla="*/ 338554 h 338554"/>
              <a:gd name="connsiteX9" fmla="*/ 0 w 2134191"/>
              <a:gd name="connsiteY9" fmla="*/ 338554 h 338554"/>
              <a:gd name="connsiteX10" fmla="*/ 0 w 21341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4191" h="338554" fill="none" extrusionOk="0">
                <a:moveTo>
                  <a:pt x="0" y="0"/>
                </a:moveTo>
                <a:cubicBezTo>
                  <a:pt x="235263" y="-13560"/>
                  <a:pt x="364758" y="9773"/>
                  <a:pt x="554890" y="0"/>
                </a:cubicBezTo>
                <a:cubicBezTo>
                  <a:pt x="745022" y="-9773"/>
                  <a:pt x="874859" y="-23413"/>
                  <a:pt x="1067096" y="0"/>
                </a:cubicBezTo>
                <a:cubicBezTo>
                  <a:pt x="1259333" y="23413"/>
                  <a:pt x="1485670" y="4130"/>
                  <a:pt x="1643327" y="0"/>
                </a:cubicBezTo>
                <a:cubicBezTo>
                  <a:pt x="1800984" y="-4130"/>
                  <a:pt x="1981304" y="3315"/>
                  <a:pt x="2134191" y="0"/>
                </a:cubicBezTo>
                <a:cubicBezTo>
                  <a:pt x="2121966" y="130493"/>
                  <a:pt x="2149298" y="180768"/>
                  <a:pt x="2134191" y="338554"/>
                </a:cubicBezTo>
                <a:cubicBezTo>
                  <a:pt x="1943671" y="333066"/>
                  <a:pt x="1876702" y="363232"/>
                  <a:pt x="1621985" y="338554"/>
                </a:cubicBezTo>
                <a:cubicBezTo>
                  <a:pt x="1367268" y="313876"/>
                  <a:pt x="1253014" y="365472"/>
                  <a:pt x="1045754" y="338554"/>
                </a:cubicBezTo>
                <a:cubicBezTo>
                  <a:pt x="838494" y="311636"/>
                  <a:pt x="676082" y="339703"/>
                  <a:pt x="512206" y="338554"/>
                </a:cubicBezTo>
                <a:cubicBezTo>
                  <a:pt x="348330" y="337405"/>
                  <a:pt x="244203" y="351296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134191" h="338554" stroke="0" extrusionOk="0">
                <a:moveTo>
                  <a:pt x="0" y="0"/>
                </a:moveTo>
                <a:cubicBezTo>
                  <a:pt x="121094" y="6856"/>
                  <a:pt x="281053" y="-9843"/>
                  <a:pt x="490864" y="0"/>
                </a:cubicBezTo>
                <a:cubicBezTo>
                  <a:pt x="700675" y="9843"/>
                  <a:pt x="835887" y="-19848"/>
                  <a:pt x="1003070" y="0"/>
                </a:cubicBezTo>
                <a:cubicBezTo>
                  <a:pt x="1170253" y="19848"/>
                  <a:pt x="1425117" y="-21212"/>
                  <a:pt x="1579301" y="0"/>
                </a:cubicBezTo>
                <a:cubicBezTo>
                  <a:pt x="1733485" y="21212"/>
                  <a:pt x="1984363" y="2160"/>
                  <a:pt x="2134191" y="0"/>
                </a:cubicBezTo>
                <a:cubicBezTo>
                  <a:pt x="2149433" y="78070"/>
                  <a:pt x="2147127" y="257436"/>
                  <a:pt x="2134191" y="338554"/>
                </a:cubicBezTo>
                <a:cubicBezTo>
                  <a:pt x="2000823" y="342954"/>
                  <a:pt x="1832486" y="355637"/>
                  <a:pt x="1621985" y="338554"/>
                </a:cubicBezTo>
                <a:cubicBezTo>
                  <a:pt x="1411484" y="321471"/>
                  <a:pt x="1301851" y="312510"/>
                  <a:pt x="1088437" y="338554"/>
                </a:cubicBezTo>
                <a:cubicBezTo>
                  <a:pt x="875023" y="364598"/>
                  <a:pt x="769378" y="317164"/>
                  <a:pt x="576232" y="338554"/>
                </a:cubicBezTo>
                <a:cubicBezTo>
                  <a:pt x="383086" y="359944"/>
                  <a:pt x="178899" y="32982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0" name="TextBox 109">
            <a:extLst>
              <a:ext uri="{FF2B5EF4-FFF2-40B4-BE49-F238E27FC236}">
                <a16:creationId xmlns:a16="http://schemas.microsoft.com/office/drawing/2014/main" id="{C6035509-8779-154D-B0D9-6E2FCFDD0328}"/>
              </a:ext>
            </a:extLst>
          </p:cNvPr>
          <p:cNvSpPr txBox="1"/>
          <p:nvPr/>
        </p:nvSpPr>
        <p:spPr>
          <a:xfrm>
            <a:off x="4444727" y="4687693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03489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47422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28762" y="-5067"/>
                  <a:pt x="441757" y="6228"/>
                  <a:pt x="575733" y="0"/>
                </a:cubicBezTo>
                <a:cubicBezTo>
                  <a:pt x="709709" y="-6228"/>
                  <a:pt x="934112" y="-18915"/>
                  <a:pt x="1103489" y="0"/>
                </a:cubicBezTo>
                <a:cubicBezTo>
                  <a:pt x="1272866" y="18915"/>
                  <a:pt x="1454716" y="25051"/>
                  <a:pt x="1703211" y="0"/>
                </a:cubicBezTo>
                <a:cubicBezTo>
                  <a:pt x="1951706" y="-25051"/>
                  <a:pt x="2154816" y="22910"/>
                  <a:pt x="2398889" y="0"/>
                </a:cubicBezTo>
                <a:cubicBezTo>
                  <a:pt x="2393359" y="93229"/>
                  <a:pt x="2395481" y="247868"/>
                  <a:pt x="2398889" y="338554"/>
                </a:cubicBezTo>
                <a:cubicBezTo>
                  <a:pt x="2240472" y="315254"/>
                  <a:pt x="2061619" y="355794"/>
                  <a:pt x="1847145" y="338554"/>
                </a:cubicBezTo>
                <a:cubicBezTo>
                  <a:pt x="1632671" y="321314"/>
                  <a:pt x="1458261" y="354244"/>
                  <a:pt x="1247422" y="338554"/>
                </a:cubicBezTo>
                <a:cubicBezTo>
                  <a:pt x="1036583" y="322864"/>
                  <a:pt x="850481" y="335136"/>
                  <a:pt x="695678" y="338554"/>
                </a:cubicBezTo>
                <a:cubicBezTo>
                  <a:pt x="540875" y="341972"/>
                  <a:pt x="319150" y="335838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26937" y="-17395"/>
                  <a:pt x="388480" y="-25839"/>
                  <a:pt x="599722" y="0"/>
                </a:cubicBezTo>
                <a:cubicBezTo>
                  <a:pt x="810964" y="25839"/>
                  <a:pt x="996775" y="2753"/>
                  <a:pt x="1175456" y="0"/>
                </a:cubicBezTo>
                <a:cubicBezTo>
                  <a:pt x="1354137" y="-2753"/>
                  <a:pt x="1500361" y="-18474"/>
                  <a:pt x="1751189" y="0"/>
                </a:cubicBezTo>
                <a:cubicBezTo>
                  <a:pt x="2002017" y="18474"/>
                  <a:pt x="2159748" y="30292"/>
                  <a:pt x="2398889" y="0"/>
                </a:cubicBezTo>
                <a:cubicBezTo>
                  <a:pt x="2382137" y="114139"/>
                  <a:pt x="2413909" y="208117"/>
                  <a:pt x="2398889" y="338554"/>
                </a:cubicBezTo>
                <a:cubicBezTo>
                  <a:pt x="2250523" y="353088"/>
                  <a:pt x="2023636" y="363397"/>
                  <a:pt x="1847145" y="338554"/>
                </a:cubicBezTo>
                <a:cubicBezTo>
                  <a:pt x="1670654" y="313711"/>
                  <a:pt x="1406983" y="367488"/>
                  <a:pt x="1199445" y="338554"/>
                </a:cubicBezTo>
                <a:cubicBezTo>
                  <a:pt x="991907" y="309620"/>
                  <a:pt x="779193" y="359804"/>
                  <a:pt x="551744" y="338554"/>
                </a:cubicBezTo>
                <a:cubicBezTo>
                  <a:pt x="324295" y="317304"/>
                  <a:pt x="123643" y="359325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88543C67-F022-2A4B-8F92-B947DD15BCAB}"/>
              </a:ext>
            </a:extLst>
          </p:cNvPr>
          <p:cNvCxnSpPr>
            <a:cxnSpLocks/>
          </p:cNvCxnSpPr>
          <p:nvPr/>
        </p:nvCxnSpPr>
        <p:spPr>
          <a:xfrm>
            <a:off x="5458078" y="1353600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2" name="Straight Arrow Connector 111">
            <a:extLst>
              <a:ext uri="{FF2B5EF4-FFF2-40B4-BE49-F238E27FC236}">
                <a16:creationId xmlns:a16="http://schemas.microsoft.com/office/drawing/2014/main" id="{D17C57A5-28E6-F242-BEB9-9E4F830DF2A6}"/>
              </a:ext>
            </a:extLst>
          </p:cNvPr>
          <p:cNvCxnSpPr>
            <a:cxnSpLocks/>
          </p:cNvCxnSpPr>
          <p:nvPr/>
        </p:nvCxnSpPr>
        <p:spPr>
          <a:xfrm>
            <a:off x="5593097" y="3533082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3" name="Straight Arrow Connector 112">
            <a:extLst>
              <a:ext uri="{FF2B5EF4-FFF2-40B4-BE49-F238E27FC236}">
                <a16:creationId xmlns:a16="http://schemas.microsoft.com/office/drawing/2014/main" id="{9DC95365-6B57-AC43-B0B2-EFD5EB4BAAFD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2084065" y="5026247"/>
            <a:ext cx="3560107" cy="91547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F3BA5B79-42BB-8646-8D0B-84C881C2A3BA}"/>
              </a:ext>
            </a:extLst>
          </p:cNvPr>
          <p:cNvCxnSpPr>
            <a:cxnSpLocks/>
          </p:cNvCxnSpPr>
          <p:nvPr/>
        </p:nvCxnSpPr>
        <p:spPr>
          <a:xfrm>
            <a:off x="5611170" y="4300157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5" name="Straight Arrow Connector 114">
            <a:extLst>
              <a:ext uri="{FF2B5EF4-FFF2-40B4-BE49-F238E27FC236}">
                <a16:creationId xmlns:a16="http://schemas.microsoft.com/office/drawing/2014/main" id="{494E0F9C-218F-3247-8F50-76CDA9167ADB}"/>
              </a:ext>
            </a:extLst>
          </p:cNvPr>
          <p:cNvCxnSpPr>
            <a:cxnSpLocks/>
          </p:cNvCxnSpPr>
          <p:nvPr/>
        </p:nvCxnSpPr>
        <p:spPr>
          <a:xfrm>
            <a:off x="5543833" y="2734071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AE6F8125-F7F9-E441-9E79-F6F5FBDBD588}"/>
              </a:ext>
            </a:extLst>
          </p:cNvPr>
          <p:cNvCxnSpPr>
            <a:cxnSpLocks/>
          </p:cNvCxnSpPr>
          <p:nvPr/>
        </p:nvCxnSpPr>
        <p:spPr>
          <a:xfrm>
            <a:off x="5438742" y="1975289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7" name="Straight Arrow Connector 116">
            <a:extLst>
              <a:ext uri="{FF2B5EF4-FFF2-40B4-BE49-F238E27FC236}">
                <a16:creationId xmlns:a16="http://schemas.microsoft.com/office/drawing/2014/main" id="{9016B1A9-820A-F74E-8D3C-280E431B98D4}"/>
              </a:ext>
            </a:extLst>
          </p:cNvPr>
          <p:cNvCxnSpPr>
            <a:cxnSpLocks/>
            <a:stCxn id="110" idx="2"/>
          </p:cNvCxnSpPr>
          <p:nvPr/>
        </p:nvCxnSpPr>
        <p:spPr>
          <a:xfrm flipH="1">
            <a:off x="5497716" y="5026247"/>
            <a:ext cx="146456" cy="100013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7916E6B3-5F88-CB42-91AB-C69A36E32682}"/>
              </a:ext>
            </a:extLst>
          </p:cNvPr>
          <p:cNvCxnSpPr>
            <a:cxnSpLocks/>
            <a:stCxn id="110" idx="2"/>
          </p:cNvCxnSpPr>
          <p:nvPr/>
        </p:nvCxnSpPr>
        <p:spPr>
          <a:xfrm>
            <a:off x="5644172" y="5026247"/>
            <a:ext cx="2621175" cy="95310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19" name="TextBox 118">
            <a:extLst>
              <a:ext uri="{FF2B5EF4-FFF2-40B4-BE49-F238E27FC236}">
                <a16:creationId xmlns:a16="http://schemas.microsoft.com/office/drawing/2014/main" id="{4E379B47-9ECC-3543-B644-502BAE633294}"/>
              </a:ext>
            </a:extLst>
          </p:cNvPr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707445 w 4628144"/>
              <a:gd name="connsiteY1" fmla="*/ 0 h 338554"/>
              <a:gd name="connsiteX2" fmla="*/ 1322327 w 4628144"/>
              <a:gd name="connsiteY2" fmla="*/ 0 h 338554"/>
              <a:gd name="connsiteX3" fmla="*/ 2076053 w 4628144"/>
              <a:gd name="connsiteY3" fmla="*/ 0 h 338554"/>
              <a:gd name="connsiteX4" fmla="*/ 2783498 w 4628144"/>
              <a:gd name="connsiteY4" fmla="*/ 0 h 338554"/>
              <a:gd name="connsiteX5" fmla="*/ 3305817 w 4628144"/>
              <a:gd name="connsiteY5" fmla="*/ 0 h 338554"/>
              <a:gd name="connsiteX6" fmla="*/ 4059543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876061 w 4628144"/>
              <a:gd name="connsiteY11" fmla="*/ 338554 h 338554"/>
              <a:gd name="connsiteX12" fmla="*/ 2261179 w 4628144"/>
              <a:gd name="connsiteY12" fmla="*/ 338554 h 338554"/>
              <a:gd name="connsiteX13" fmla="*/ 1507453 w 4628144"/>
              <a:gd name="connsiteY13" fmla="*/ 338554 h 338554"/>
              <a:gd name="connsiteX14" fmla="*/ 938852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18933" y="34358"/>
                  <a:pt x="436640" y="-19935"/>
                  <a:pt x="707445" y="0"/>
                </a:cubicBezTo>
                <a:cubicBezTo>
                  <a:pt x="978250" y="19935"/>
                  <a:pt x="1176562" y="-1184"/>
                  <a:pt x="1322327" y="0"/>
                </a:cubicBezTo>
                <a:cubicBezTo>
                  <a:pt x="1468092" y="1184"/>
                  <a:pt x="1727034" y="-9625"/>
                  <a:pt x="2076053" y="0"/>
                </a:cubicBezTo>
                <a:cubicBezTo>
                  <a:pt x="2425072" y="9625"/>
                  <a:pt x="2504662" y="34961"/>
                  <a:pt x="2783498" y="0"/>
                </a:cubicBezTo>
                <a:cubicBezTo>
                  <a:pt x="3062334" y="-34961"/>
                  <a:pt x="3136873" y="-7646"/>
                  <a:pt x="3305817" y="0"/>
                </a:cubicBezTo>
                <a:cubicBezTo>
                  <a:pt x="3474761" y="7646"/>
                  <a:pt x="3844382" y="17939"/>
                  <a:pt x="4059543" y="0"/>
                </a:cubicBezTo>
                <a:cubicBezTo>
                  <a:pt x="4274704" y="-17939"/>
                  <a:pt x="4457894" y="3284"/>
                  <a:pt x="4628144" y="0"/>
                </a:cubicBezTo>
                <a:cubicBezTo>
                  <a:pt x="4638132" y="142066"/>
                  <a:pt x="4627614" y="245248"/>
                  <a:pt x="4628144" y="338554"/>
                </a:cubicBezTo>
                <a:cubicBezTo>
                  <a:pt x="4383395" y="351779"/>
                  <a:pt x="4272182" y="319073"/>
                  <a:pt x="3966981" y="338554"/>
                </a:cubicBezTo>
                <a:cubicBezTo>
                  <a:pt x="3661780" y="358035"/>
                  <a:pt x="3658658" y="335407"/>
                  <a:pt x="3398380" y="338554"/>
                </a:cubicBezTo>
                <a:cubicBezTo>
                  <a:pt x="3138102" y="341701"/>
                  <a:pt x="2994827" y="358248"/>
                  <a:pt x="2876061" y="338554"/>
                </a:cubicBezTo>
                <a:cubicBezTo>
                  <a:pt x="2757295" y="318860"/>
                  <a:pt x="2551275" y="344995"/>
                  <a:pt x="2261179" y="338554"/>
                </a:cubicBezTo>
                <a:cubicBezTo>
                  <a:pt x="1971083" y="332113"/>
                  <a:pt x="1709638" y="367602"/>
                  <a:pt x="1507453" y="338554"/>
                </a:cubicBezTo>
                <a:cubicBezTo>
                  <a:pt x="1305268" y="309506"/>
                  <a:pt x="1205615" y="342190"/>
                  <a:pt x="938852" y="338554"/>
                </a:cubicBezTo>
                <a:cubicBezTo>
                  <a:pt x="672089" y="334918"/>
                  <a:pt x="346248" y="382401"/>
                  <a:pt x="0" y="338554"/>
                </a:cubicBezTo>
                <a:cubicBezTo>
                  <a:pt x="893" y="212851"/>
                  <a:pt x="-4383" y="99228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245787" y="3340"/>
                  <a:pt x="374736" y="12327"/>
                  <a:pt x="522319" y="0"/>
                </a:cubicBezTo>
                <a:cubicBezTo>
                  <a:pt x="669902" y="-12327"/>
                  <a:pt x="1007047" y="17577"/>
                  <a:pt x="1137201" y="0"/>
                </a:cubicBezTo>
                <a:cubicBezTo>
                  <a:pt x="1267355" y="-17577"/>
                  <a:pt x="1514283" y="6125"/>
                  <a:pt x="1752083" y="0"/>
                </a:cubicBezTo>
                <a:cubicBezTo>
                  <a:pt x="1989883" y="-6125"/>
                  <a:pt x="2157349" y="-22066"/>
                  <a:pt x="2366965" y="0"/>
                </a:cubicBezTo>
                <a:cubicBezTo>
                  <a:pt x="2576581" y="22066"/>
                  <a:pt x="2687188" y="14573"/>
                  <a:pt x="2981847" y="0"/>
                </a:cubicBezTo>
                <a:cubicBezTo>
                  <a:pt x="3276506" y="-14573"/>
                  <a:pt x="3243857" y="-13089"/>
                  <a:pt x="3504166" y="0"/>
                </a:cubicBezTo>
                <a:cubicBezTo>
                  <a:pt x="3764475" y="13089"/>
                  <a:pt x="4271317" y="-40956"/>
                  <a:pt x="4628144" y="0"/>
                </a:cubicBezTo>
                <a:cubicBezTo>
                  <a:pt x="4636794" y="97687"/>
                  <a:pt x="4620702" y="171926"/>
                  <a:pt x="4628144" y="338554"/>
                </a:cubicBezTo>
                <a:cubicBezTo>
                  <a:pt x="4298475" y="313479"/>
                  <a:pt x="4213537" y="364397"/>
                  <a:pt x="3966981" y="338554"/>
                </a:cubicBezTo>
                <a:cubicBezTo>
                  <a:pt x="3720425" y="312711"/>
                  <a:pt x="3541286" y="338245"/>
                  <a:pt x="3305817" y="338554"/>
                </a:cubicBezTo>
                <a:cubicBezTo>
                  <a:pt x="3070348" y="338863"/>
                  <a:pt x="2852525" y="354985"/>
                  <a:pt x="2737217" y="338554"/>
                </a:cubicBezTo>
                <a:cubicBezTo>
                  <a:pt x="2621909" y="322123"/>
                  <a:pt x="2469252" y="332854"/>
                  <a:pt x="2214897" y="338554"/>
                </a:cubicBezTo>
                <a:cubicBezTo>
                  <a:pt x="1960542" y="344254"/>
                  <a:pt x="1817093" y="359304"/>
                  <a:pt x="1692578" y="338554"/>
                </a:cubicBezTo>
                <a:cubicBezTo>
                  <a:pt x="1568063" y="317804"/>
                  <a:pt x="1237730" y="317558"/>
                  <a:pt x="1031415" y="338554"/>
                </a:cubicBezTo>
                <a:cubicBezTo>
                  <a:pt x="825100" y="359550"/>
                  <a:pt x="306179" y="304761"/>
                  <a:pt x="0" y="338554"/>
                </a:cubicBezTo>
                <a:cubicBezTo>
                  <a:pt x="-11696" y="188797"/>
                  <a:pt x="1888" y="1333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26643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120" name="Straight Arrow Connector 119">
            <a:extLst>
              <a:ext uri="{FF2B5EF4-FFF2-40B4-BE49-F238E27FC236}">
                <a16:creationId xmlns:a16="http://schemas.microsoft.com/office/drawing/2014/main" id="{169ECBAE-F2B7-0741-9874-292D52AA13D0}"/>
              </a:ext>
            </a:extLst>
          </p:cNvPr>
          <p:cNvCxnSpPr>
            <a:cxnSpLocks/>
          </p:cNvCxnSpPr>
          <p:nvPr/>
        </p:nvCxnSpPr>
        <p:spPr>
          <a:xfrm>
            <a:off x="5572081" y="740881"/>
            <a:ext cx="11910" cy="24276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23" name="TextBox 1">
            <a:extLst>
              <a:ext uri="{FF2B5EF4-FFF2-40B4-BE49-F238E27FC236}">
                <a16:creationId xmlns:a16="http://schemas.microsoft.com/office/drawing/2014/main" id="{77665058-A12A-624C-86D8-BB1A7F6A0873}"/>
              </a:ext>
            </a:extLst>
          </p:cNvPr>
          <p:cNvSpPr txBox="1"/>
          <p:nvPr/>
        </p:nvSpPr>
        <p:spPr>
          <a:xfrm>
            <a:off x="7139848" y="532243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124" name="Group 123">
            <a:extLst>
              <a:ext uri="{FF2B5EF4-FFF2-40B4-BE49-F238E27FC236}">
                <a16:creationId xmlns:a16="http://schemas.microsoft.com/office/drawing/2014/main" id="{48148FE9-4113-2540-A75A-F4853EA4360B}"/>
              </a:ext>
            </a:extLst>
          </p:cNvPr>
          <p:cNvGrpSpPr/>
          <p:nvPr/>
        </p:nvGrpSpPr>
        <p:grpSpPr>
          <a:xfrm>
            <a:off x="7947377" y="412959"/>
            <a:ext cx="3428009" cy="369332"/>
            <a:chOff x="7947377" y="412959"/>
            <a:chExt cx="3428009" cy="369332"/>
          </a:xfrm>
        </p:grpSpPr>
        <p:sp>
          <p:nvSpPr>
            <p:cNvPr id="125" name="TextBox 124">
              <a:extLst>
                <a:ext uri="{FF2B5EF4-FFF2-40B4-BE49-F238E27FC236}">
                  <a16:creationId xmlns:a16="http://schemas.microsoft.com/office/drawing/2014/main" id="{4728F287-F1D3-6948-B0AF-541E2EFC95BC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E13428CF-8CAF-5E4B-9806-78730AEEF7D2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7" name="Group 126">
            <a:extLst>
              <a:ext uri="{FF2B5EF4-FFF2-40B4-BE49-F238E27FC236}">
                <a16:creationId xmlns:a16="http://schemas.microsoft.com/office/drawing/2014/main" id="{7F5CA7B7-0CEE-DA49-A5DA-FEF73E6DB961}"/>
              </a:ext>
            </a:extLst>
          </p:cNvPr>
          <p:cNvGrpSpPr/>
          <p:nvPr/>
        </p:nvGrpSpPr>
        <p:grpSpPr>
          <a:xfrm>
            <a:off x="513311" y="1655427"/>
            <a:ext cx="3704968" cy="369090"/>
            <a:chOff x="407950" y="1260272"/>
            <a:chExt cx="3704968" cy="369090"/>
          </a:xfrm>
        </p:grpSpPr>
        <p:sp>
          <p:nvSpPr>
            <p:cNvPr id="128" name="TextBox 127">
              <a:extLst>
                <a:ext uri="{FF2B5EF4-FFF2-40B4-BE49-F238E27FC236}">
                  <a16:creationId xmlns:a16="http://schemas.microsoft.com/office/drawing/2014/main" id="{44869D78-363B-BF4E-AF26-B6C9FA9967D9}"/>
                </a:ext>
              </a:extLst>
            </p:cNvPr>
            <p:cNvSpPr txBox="1"/>
            <p:nvPr/>
          </p:nvSpPr>
          <p:spPr>
            <a:xfrm>
              <a:off x="407950" y="126027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processes</a:t>
              </a:r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66F77F06-9CD6-8544-9DF8-CFB9F08568BC}"/>
                </a:ext>
              </a:extLst>
            </p:cNvPr>
            <p:cNvCxnSpPr>
              <a:cxnSpLocks/>
            </p:cNvCxnSpPr>
            <p:nvPr/>
          </p:nvCxnSpPr>
          <p:spPr>
            <a:xfrm>
              <a:off x="605837" y="1629362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0" name="Group 129">
            <a:extLst>
              <a:ext uri="{FF2B5EF4-FFF2-40B4-BE49-F238E27FC236}">
                <a16:creationId xmlns:a16="http://schemas.microsoft.com/office/drawing/2014/main" id="{A4880E44-D392-2D40-8C9C-7642AF31C213}"/>
              </a:ext>
            </a:extLst>
          </p:cNvPr>
          <p:cNvGrpSpPr/>
          <p:nvPr/>
        </p:nvGrpSpPr>
        <p:grpSpPr>
          <a:xfrm>
            <a:off x="6554449" y="2172360"/>
            <a:ext cx="5856974" cy="604311"/>
            <a:chOff x="7228086" y="2628348"/>
            <a:chExt cx="5856974" cy="604311"/>
          </a:xfrm>
        </p:grpSpPr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B7FE1B96-09E6-214B-8630-41AE84D0C750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processid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58184510-F26E-D846-94FB-58E32EFAAE12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3" name="Group 132">
            <a:extLst>
              <a:ext uri="{FF2B5EF4-FFF2-40B4-BE49-F238E27FC236}">
                <a16:creationId xmlns:a16="http://schemas.microsoft.com/office/drawing/2014/main" id="{0A8CE208-89EF-4840-B37F-ADA9A2E4B31C}"/>
              </a:ext>
            </a:extLst>
          </p:cNvPr>
          <p:cNvGrpSpPr/>
          <p:nvPr/>
        </p:nvGrpSpPr>
        <p:grpSpPr>
          <a:xfrm>
            <a:off x="14861" y="3183672"/>
            <a:ext cx="4203418" cy="399627"/>
            <a:chOff x="325872" y="3609621"/>
            <a:chExt cx="4203418" cy="399627"/>
          </a:xfrm>
        </p:grpSpPr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D0364327-65B6-F14E-8B97-63A6FE5D8F6A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135" name="Straight Connector 134">
              <a:extLst>
                <a:ext uri="{FF2B5EF4-FFF2-40B4-BE49-F238E27FC236}">
                  <a16:creationId xmlns:a16="http://schemas.microsoft.com/office/drawing/2014/main" id="{C97CD9BD-ADDF-624F-A909-43FDB2D92F7A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6" name="Group 135">
            <a:extLst>
              <a:ext uri="{FF2B5EF4-FFF2-40B4-BE49-F238E27FC236}">
                <a16:creationId xmlns:a16="http://schemas.microsoft.com/office/drawing/2014/main" id="{B4534DF5-F07B-2742-AF64-B73ED3E6861E}"/>
              </a:ext>
            </a:extLst>
          </p:cNvPr>
          <p:cNvGrpSpPr/>
          <p:nvPr/>
        </p:nvGrpSpPr>
        <p:grpSpPr>
          <a:xfrm>
            <a:off x="6338935" y="3744674"/>
            <a:ext cx="4541387" cy="588121"/>
            <a:chOff x="6461893" y="4231060"/>
            <a:chExt cx="4541387" cy="588121"/>
          </a:xfrm>
        </p:grpSpPr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7E0ECA06-E10C-454C-A977-8FBBA9182AE2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38" name="Straight Connector 137">
              <a:extLst>
                <a:ext uri="{FF2B5EF4-FFF2-40B4-BE49-F238E27FC236}">
                  <a16:creationId xmlns:a16="http://schemas.microsoft.com/office/drawing/2014/main" id="{E39EC5FF-1EC3-2743-9EB7-920A75BFDF37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9" name="Group 138">
            <a:extLst>
              <a:ext uri="{FF2B5EF4-FFF2-40B4-BE49-F238E27FC236}">
                <a16:creationId xmlns:a16="http://schemas.microsoft.com/office/drawing/2014/main" id="{905E41C6-53AA-EE4F-9ACF-55A5C4E5AF90}"/>
              </a:ext>
            </a:extLst>
          </p:cNvPr>
          <p:cNvGrpSpPr/>
          <p:nvPr/>
        </p:nvGrpSpPr>
        <p:grpSpPr>
          <a:xfrm>
            <a:off x="-101615" y="4753740"/>
            <a:ext cx="4832295" cy="388341"/>
            <a:chOff x="6170985" y="4430840"/>
            <a:chExt cx="4832295" cy="388341"/>
          </a:xfrm>
        </p:grpSpPr>
        <p:sp>
          <p:nvSpPr>
            <p:cNvPr id="140" name="TextBox 139">
              <a:extLst>
                <a:ext uri="{FF2B5EF4-FFF2-40B4-BE49-F238E27FC236}">
                  <a16:creationId xmlns:a16="http://schemas.microsoft.com/office/drawing/2014/main" id="{99898CDF-E027-0F40-89A6-77D581F59694}"/>
                </a:ext>
              </a:extLst>
            </p:cNvPr>
            <p:cNvSpPr txBox="1"/>
            <p:nvPr/>
          </p:nvSpPr>
          <p:spPr>
            <a:xfrm>
              <a:off x="6170985" y="4430840"/>
              <a:ext cx="4757132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path string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141" name="Straight Connector 140">
              <a:extLst>
                <a:ext uri="{FF2B5EF4-FFF2-40B4-BE49-F238E27FC236}">
                  <a16:creationId xmlns:a16="http://schemas.microsoft.com/office/drawing/2014/main" id="{19BAE356-1075-1845-BC13-B6ABDC0D2981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42" name="TextBox 141">
            <a:extLst>
              <a:ext uri="{FF2B5EF4-FFF2-40B4-BE49-F238E27FC236}">
                <a16:creationId xmlns:a16="http://schemas.microsoft.com/office/drawing/2014/main" id="{A8DF641C-4166-6240-B5C3-652D0D10BA8D}"/>
              </a:ext>
            </a:extLst>
          </p:cNvPr>
          <p:cNvSpPr txBox="1"/>
          <p:nvPr/>
        </p:nvSpPr>
        <p:spPr>
          <a:xfrm>
            <a:off x="714963" y="5947362"/>
            <a:ext cx="2472691" cy="338554"/>
          </a:xfrm>
          <a:custGeom>
            <a:avLst/>
            <a:gdLst>
              <a:gd name="connsiteX0" fmla="*/ 0 w 2472691"/>
              <a:gd name="connsiteY0" fmla="*/ 0 h 338554"/>
              <a:gd name="connsiteX1" fmla="*/ 642900 w 2472691"/>
              <a:gd name="connsiteY1" fmla="*/ 0 h 338554"/>
              <a:gd name="connsiteX2" fmla="*/ 1261072 w 2472691"/>
              <a:gd name="connsiteY2" fmla="*/ 0 h 338554"/>
              <a:gd name="connsiteX3" fmla="*/ 1879245 w 2472691"/>
              <a:gd name="connsiteY3" fmla="*/ 0 h 338554"/>
              <a:gd name="connsiteX4" fmla="*/ 2472691 w 2472691"/>
              <a:gd name="connsiteY4" fmla="*/ 0 h 338554"/>
              <a:gd name="connsiteX5" fmla="*/ 2472691 w 2472691"/>
              <a:gd name="connsiteY5" fmla="*/ 338554 h 338554"/>
              <a:gd name="connsiteX6" fmla="*/ 1805064 w 2472691"/>
              <a:gd name="connsiteY6" fmla="*/ 338554 h 338554"/>
              <a:gd name="connsiteX7" fmla="*/ 1186892 w 2472691"/>
              <a:gd name="connsiteY7" fmla="*/ 338554 h 338554"/>
              <a:gd name="connsiteX8" fmla="*/ 568719 w 2472691"/>
              <a:gd name="connsiteY8" fmla="*/ 338554 h 338554"/>
              <a:gd name="connsiteX9" fmla="*/ 0 w 2472691"/>
              <a:gd name="connsiteY9" fmla="*/ 338554 h 338554"/>
              <a:gd name="connsiteX10" fmla="*/ 0 w 24726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2691" h="338554" fill="none" extrusionOk="0">
                <a:moveTo>
                  <a:pt x="0" y="0"/>
                </a:moveTo>
                <a:cubicBezTo>
                  <a:pt x="172044" y="12256"/>
                  <a:pt x="422255" y="-20115"/>
                  <a:pt x="642900" y="0"/>
                </a:cubicBezTo>
                <a:cubicBezTo>
                  <a:pt x="863545" y="20115"/>
                  <a:pt x="1092505" y="23897"/>
                  <a:pt x="1261072" y="0"/>
                </a:cubicBezTo>
                <a:cubicBezTo>
                  <a:pt x="1429639" y="-23897"/>
                  <a:pt x="1631619" y="2914"/>
                  <a:pt x="1879245" y="0"/>
                </a:cubicBezTo>
                <a:cubicBezTo>
                  <a:pt x="2126871" y="-2914"/>
                  <a:pt x="2255104" y="19913"/>
                  <a:pt x="2472691" y="0"/>
                </a:cubicBezTo>
                <a:cubicBezTo>
                  <a:pt x="2480847" y="86163"/>
                  <a:pt x="2478415" y="187234"/>
                  <a:pt x="2472691" y="338554"/>
                </a:cubicBezTo>
                <a:cubicBezTo>
                  <a:pt x="2219650" y="327205"/>
                  <a:pt x="2034064" y="347436"/>
                  <a:pt x="1805064" y="338554"/>
                </a:cubicBezTo>
                <a:cubicBezTo>
                  <a:pt x="1576064" y="329672"/>
                  <a:pt x="1356400" y="312820"/>
                  <a:pt x="1186892" y="338554"/>
                </a:cubicBezTo>
                <a:cubicBezTo>
                  <a:pt x="1017384" y="364288"/>
                  <a:pt x="858365" y="338272"/>
                  <a:pt x="568719" y="338554"/>
                </a:cubicBezTo>
                <a:cubicBezTo>
                  <a:pt x="279073" y="338836"/>
                  <a:pt x="128142" y="364971"/>
                  <a:pt x="0" y="338554"/>
                </a:cubicBezTo>
                <a:cubicBezTo>
                  <a:pt x="-16922" y="251784"/>
                  <a:pt x="8555" y="151654"/>
                  <a:pt x="0" y="0"/>
                </a:cubicBezTo>
                <a:close/>
              </a:path>
              <a:path w="2472691" h="338554" stroke="0" extrusionOk="0">
                <a:moveTo>
                  <a:pt x="0" y="0"/>
                </a:moveTo>
                <a:cubicBezTo>
                  <a:pt x="193207" y="7173"/>
                  <a:pt x="323709" y="3873"/>
                  <a:pt x="568719" y="0"/>
                </a:cubicBezTo>
                <a:cubicBezTo>
                  <a:pt x="813729" y="-3873"/>
                  <a:pt x="1031847" y="-26196"/>
                  <a:pt x="1162165" y="0"/>
                </a:cubicBezTo>
                <a:cubicBezTo>
                  <a:pt x="1292483" y="26196"/>
                  <a:pt x="1607826" y="14893"/>
                  <a:pt x="1780338" y="0"/>
                </a:cubicBezTo>
                <a:cubicBezTo>
                  <a:pt x="1952850" y="-14893"/>
                  <a:pt x="2210733" y="6910"/>
                  <a:pt x="2472691" y="0"/>
                </a:cubicBezTo>
                <a:cubicBezTo>
                  <a:pt x="2461982" y="110986"/>
                  <a:pt x="2477610" y="203889"/>
                  <a:pt x="2472691" y="338554"/>
                </a:cubicBezTo>
                <a:cubicBezTo>
                  <a:pt x="2340562" y="352999"/>
                  <a:pt x="2052844" y="361340"/>
                  <a:pt x="1903972" y="338554"/>
                </a:cubicBezTo>
                <a:cubicBezTo>
                  <a:pt x="1755100" y="315768"/>
                  <a:pt x="1489372" y="309910"/>
                  <a:pt x="1236346" y="338554"/>
                </a:cubicBezTo>
                <a:cubicBezTo>
                  <a:pt x="983320" y="367198"/>
                  <a:pt x="788799" y="337549"/>
                  <a:pt x="568719" y="338554"/>
                </a:cubicBezTo>
                <a:cubicBezTo>
                  <a:pt x="348639" y="339559"/>
                  <a:pt x="276370" y="317139"/>
                  <a:pt x="0" y="338554"/>
                </a:cubicBezTo>
                <a:cubicBezTo>
                  <a:pt x="-267" y="217476"/>
                  <a:pt x="-10390" y="8116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588511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CreateRemoteThread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200FC92C-BD61-A345-B575-20F42E5487B6}"/>
              </a:ext>
            </a:extLst>
          </p:cNvPr>
          <p:cNvSpPr txBox="1"/>
          <p:nvPr/>
        </p:nvSpPr>
        <p:spPr>
          <a:xfrm>
            <a:off x="7291976" y="5983590"/>
            <a:ext cx="2622651" cy="338554"/>
          </a:xfrm>
          <a:custGeom>
            <a:avLst/>
            <a:gdLst>
              <a:gd name="connsiteX0" fmla="*/ 0 w 2622651"/>
              <a:gd name="connsiteY0" fmla="*/ 0 h 338554"/>
              <a:gd name="connsiteX1" fmla="*/ 629436 w 2622651"/>
              <a:gd name="connsiteY1" fmla="*/ 0 h 338554"/>
              <a:gd name="connsiteX2" fmla="*/ 1258872 w 2622651"/>
              <a:gd name="connsiteY2" fmla="*/ 0 h 338554"/>
              <a:gd name="connsiteX3" fmla="*/ 1888309 w 2622651"/>
              <a:gd name="connsiteY3" fmla="*/ 0 h 338554"/>
              <a:gd name="connsiteX4" fmla="*/ 2622651 w 2622651"/>
              <a:gd name="connsiteY4" fmla="*/ 0 h 338554"/>
              <a:gd name="connsiteX5" fmla="*/ 2622651 w 2622651"/>
              <a:gd name="connsiteY5" fmla="*/ 338554 h 338554"/>
              <a:gd name="connsiteX6" fmla="*/ 1966988 w 2622651"/>
              <a:gd name="connsiteY6" fmla="*/ 338554 h 338554"/>
              <a:gd name="connsiteX7" fmla="*/ 1363779 w 2622651"/>
              <a:gd name="connsiteY7" fmla="*/ 338554 h 338554"/>
              <a:gd name="connsiteX8" fmla="*/ 734342 w 2622651"/>
              <a:gd name="connsiteY8" fmla="*/ 338554 h 338554"/>
              <a:gd name="connsiteX9" fmla="*/ 0 w 2622651"/>
              <a:gd name="connsiteY9" fmla="*/ 338554 h 338554"/>
              <a:gd name="connsiteX10" fmla="*/ 0 w 262265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2651" h="338554" fill="none" extrusionOk="0">
                <a:moveTo>
                  <a:pt x="0" y="0"/>
                </a:moveTo>
                <a:cubicBezTo>
                  <a:pt x="276722" y="10008"/>
                  <a:pt x="487776" y="-5683"/>
                  <a:pt x="629436" y="0"/>
                </a:cubicBezTo>
                <a:cubicBezTo>
                  <a:pt x="771096" y="5683"/>
                  <a:pt x="1040545" y="-18762"/>
                  <a:pt x="1258872" y="0"/>
                </a:cubicBezTo>
                <a:cubicBezTo>
                  <a:pt x="1477199" y="18762"/>
                  <a:pt x="1652588" y="-26120"/>
                  <a:pt x="1888309" y="0"/>
                </a:cubicBezTo>
                <a:cubicBezTo>
                  <a:pt x="2124030" y="26120"/>
                  <a:pt x="2331643" y="-34936"/>
                  <a:pt x="2622651" y="0"/>
                </a:cubicBezTo>
                <a:cubicBezTo>
                  <a:pt x="2628601" y="138453"/>
                  <a:pt x="2621189" y="188146"/>
                  <a:pt x="2622651" y="338554"/>
                </a:cubicBezTo>
                <a:cubicBezTo>
                  <a:pt x="2369294" y="336576"/>
                  <a:pt x="2230791" y="346782"/>
                  <a:pt x="1966988" y="338554"/>
                </a:cubicBezTo>
                <a:cubicBezTo>
                  <a:pt x="1703185" y="330326"/>
                  <a:pt x="1539826" y="313250"/>
                  <a:pt x="1363779" y="338554"/>
                </a:cubicBezTo>
                <a:cubicBezTo>
                  <a:pt x="1187732" y="363858"/>
                  <a:pt x="914771" y="346332"/>
                  <a:pt x="734342" y="338554"/>
                </a:cubicBezTo>
                <a:cubicBezTo>
                  <a:pt x="553913" y="330776"/>
                  <a:pt x="169641" y="336785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622651" h="338554" stroke="0" extrusionOk="0">
                <a:moveTo>
                  <a:pt x="0" y="0"/>
                </a:moveTo>
                <a:cubicBezTo>
                  <a:pt x="162244" y="-28122"/>
                  <a:pt x="431326" y="28957"/>
                  <a:pt x="655663" y="0"/>
                </a:cubicBezTo>
                <a:cubicBezTo>
                  <a:pt x="880000" y="-28957"/>
                  <a:pt x="1145593" y="-14163"/>
                  <a:pt x="1337552" y="0"/>
                </a:cubicBezTo>
                <a:cubicBezTo>
                  <a:pt x="1529511" y="14163"/>
                  <a:pt x="1781217" y="-27002"/>
                  <a:pt x="1940762" y="0"/>
                </a:cubicBezTo>
                <a:cubicBezTo>
                  <a:pt x="2100307" y="27002"/>
                  <a:pt x="2467695" y="10028"/>
                  <a:pt x="2622651" y="0"/>
                </a:cubicBezTo>
                <a:cubicBezTo>
                  <a:pt x="2617960" y="138983"/>
                  <a:pt x="2635626" y="193663"/>
                  <a:pt x="2622651" y="338554"/>
                </a:cubicBezTo>
                <a:cubicBezTo>
                  <a:pt x="2456771" y="352350"/>
                  <a:pt x="2149072" y="332359"/>
                  <a:pt x="1993215" y="338554"/>
                </a:cubicBezTo>
                <a:cubicBezTo>
                  <a:pt x="1837358" y="344749"/>
                  <a:pt x="1591112" y="310207"/>
                  <a:pt x="1416232" y="338554"/>
                </a:cubicBezTo>
                <a:cubicBezTo>
                  <a:pt x="1241352" y="366901"/>
                  <a:pt x="1069602" y="358537"/>
                  <a:pt x="734342" y="338554"/>
                </a:cubicBezTo>
                <a:cubicBezTo>
                  <a:pt x="399082" y="318572"/>
                  <a:pt x="163352" y="305512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RtlCreateUserThread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144" name="TextBox 143">
            <a:extLst>
              <a:ext uri="{FF2B5EF4-FFF2-40B4-BE49-F238E27FC236}">
                <a16:creationId xmlns:a16="http://schemas.microsoft.com/office/drawing/2014/main" id="{56F33CBC-E497-794B-9E50-9E3022F3DF7E}"/>
              </a:ext>
            </a:extLst>
          </p:cNvPr>
          <p:cNvSpPr txBox="1"/>
          <p:nvPr/>
        </p:nvSpPr>
        <p:spPr>
          <a:xfrm>
            <a:off x="4457229" y="606958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51467 w 2398889"/>
              <a:gd name="connsiteY2" fmla="*/ 0 h 338554"/>
              <a:gd name="connsiteX3" fmla="*/ 1727200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47422 w 2398889"/>
              <a:gd name="connsiteY7" fmla="*/ 338554 h 338554"/>
              <a:gd name="connsiteX8" fmla="*/ 671689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588" y="-5024"/>
                  <a:pt x="414696" y="-9812"/>
                  <a:pt x="575733" y="0"/>
                </a:cubicBezTo>
                <a:cubicBezTo>
                  <a:pt x="736770" y="9812"/>
                  <a:pt x="922056" y="-28441"/>
                  <a:pt x="1151467" y="0"/>
                </a:cubicBezTo>
                <a:cubicBezTo>
                  <a:pt x="1380878" y="28441"/>
                  <a:pt x="1488004" y="-16452"/>
                  <a:pt x="1727200" y="0"/>
                </a:cubicBezTo>
                <a:cubicBezTo>
                  <a:pt x="1966396" y="16452"/>
                  <a:pt x="2126686" y="32305"/>
                  <a:pt x="2398889" y="0"/>
                </a:cubicBezTo>
                <a:cubicBezTo>
                  <a:pt x="2404839" y="138453"/>
                  <a:pt x="2397427" y="188146"/>
                  <a:pt x="2398889" y="338554"/>
                </a:cubicBezTo>
                <a:cubicBezTo>
                  <a:pt x="2229288" y="334581"/>
                  <a:pt x="1959813" y="312909"/>
                  <a:pt x="1799167" y="338554"/>
                </a:cubicBezTo>
                <a:cubicBezTo>
                  <a:pt x="1638521" y="364199"/>
                  <a:pt x="1360852" y="345463"/>
                  <a:pt x="1247422" y="338554"/>
                </a:cubicBezTo>
                <a:cubicBezTo>
                  <a:pt x="1133993" y="331645"/>
                  <a:pt x="795962" y="312992"/>
                  <a:pt x="671689" y="338554"/>
                </a:cubicBezTo>
                <a:cubicBezTo>
                  <a:pt x="547416" y="364116"/>
                  <a:pt x="233843" y="339923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68398" y="1671"/>
                  <a:pt x="447864" y="-21933"/>
                  <a:pt x="599722" y="0"/>
                </a:cubicBezTo>
                <a:cubicBezTo>
                  <a:pt x="751580" y="21933"/>
                  <a:pt x="915572" y="-24646"/>
                  <a:pt x="1223433" y="0"/>
                </a:cubicBezTo>
                <a:cubicBezTo>
                  <a:pt x="1531294" y="24646"/>
                  <a:pt x="1569617" y="-25451"/>
                  <a:pt x="1775178" y="0"/>
                </a:cubicBezTo>
                <a:cubicBezTo>
                  <a:pt x="1980739" y="25451"/>
                  <a:pt x="2201463" y="14816"/>
                  <a:pt x="2398889" y="0"/>
                </a:cubicBezTo>
                <a:cubicBezTo>
                  <a:pt x="2394198" y="138983"/>
                  <a:pt x="2411864" y="193663"/>
                  <a:pt x="2398889" y="338554"/>
                </a:cubicBezTo>
                <a:cubicBezTo>
                  <a:pt x="2245227" y="325991"/>
                  <a:pt x="1988663" y="321815"/>
                  <a:pt x="1823156" y="338554"/>
                </a:cubicBezTo>
                <a:cubicBezTo>
                  <a:pt x="1657649" y="355293"/>
                  <a:pt x="1529864" y="336924"/>
                  <a:pt x="1295400" y="338554"/>
                </a:cubicBezTo>
                <a:cubicBezTo>
                  <a:pt x="1060936" y="340184"/>
                  <a:pt x="953578" y="345248"/>
                  <a:pt x="671689" y="338554"/>
                </a:cubicBezTo>
                <a:cubicBezTo>
                  <a:pt x="389800" y="331860"/>
                  <a:pt x="223016" y="360444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NtCreateThreadEx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REGISTRY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Сам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процесс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инжекта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наиболее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незаметен</a:t>
            </a:r>
            <a:endParaRPr lang="en-US" dirty="0" err="1"/>
          </a:p>
          <a:p>
            <a:r>
              <a:rPr lang="en-GB" dirty="0" err="1">
                <a:cs typeface="Calibri" panose="020F0502020204030204"/>
              </a:rPr>
              <a:t>Однако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остается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проблема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присутствия</a:t>
            </a:r>
            <a:r>
              <a:rPr lang="en-GB" dirty="0">
                <a:cs typeface="Calibri" panose="020F0502020204030204"/>
              </a:rPr>
              <a:t> .</a:t>
            </a:r>
            <a:r>
              <a:rPr lang="en-GB" dirty="0" err="1">
                <a:cs typeface="Calibri" panose="020F0502020204030204"/>
              </a:rPr>
              <a:t>dll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Остаются</a:t>
            </a:r>
            <a:r>
              <a:rPr lang="en-GB" dirty="0">
                <a:cs typeface="Calibri" panose="020F0502020204030204"/>
              </a:rPr>
              <a:t> "</a:t>
            </a:r>
            <a:r>
              <a:rPr lang="en-GB" dirty="0" err="1">
                <a:cs typeface="Calibri" panose="020F0502020204030204"/>
              </a:rPr>
              <a:t>ошметки</a:t>
            </a:r>
            <a:r>
              <a:rPr lang="en-GB" dirty="0">
                <a:cs typeface="Calibri" panose="020F0502020204030204"/>
              </a:rPr>
              <a:t> в </a:t>
            </a:r>
            <a:r>
              <a:rPr lang="en-GB" dirty="0" err="1">
                <a:cs typeface="Calibri" panose="020F0502020204030204"/>
              </a:rPr>
              <a:t>реестре</a:t>
            </a:r>
            <a:r>
              <a:rPr lang="en-GB" dirty="0">
                <a:cs typeface="Calibri" panose="020F0502020204030204"/>
              </a:rPr>
              <a:t>"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Источники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Ten Process Injection Techniques: A Technical Survey Of Common And Trending Process Injection Techniques</a:t>
            </a:r>
            <a:r>
              <a:rPr lang="ru-RU" altLang="en-US" dirty="0"/>
              <a:t>: </a:t>
            </a:r>
            <a:r>
              <a:rPr lang="en-US" dirty="0"/>
              <a:t>https://</a:t>
            </a:r>
            <a:r>
              <a:rPr lang="en-US" dirty="0" err="1"/>
              <a:t>www.endgame.com</a:t>
            </a:r>
            <a:r>
              <a:rPr lang="en-US" dirty="0"/>
              <a:t>/blog/technical-blog/ten-process-injection-techniques-technical-survey-common-and-trending-process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1"/>
          <p:cNvSpPr txBox="1"/>
          <p:nvPr/>
        </p:nvSpPr>
        <p:spPr>
          <a:xfrm>
            <a:off x="374834" y="2914463"/>
            <a:ext cx="11274939" cy="338554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CreateRemoteThread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</a:t>
            </a:r>
            <a:r>
              <a:rPr lang="en-GB" sz="1600" dirty="0" err="1">
                <a:solidFill>
                  <a:schemeClr val="accent2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process_handle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…, </a:t>
            </a:r>
            <a:r>
              <a:rPr lang="en-GB" sz="1600" dirty="0" err="1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address_LoadLibrary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(), 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"С:/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MyDocs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/mal.dll"</a:t>
            </a:r>
            <a:r>
              <a:rPr lang="en-GB" sz="1600" dirty="0">
                <a:solidFill>
                  <a:schemeClr val="accent5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, 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58368 w 2743200"/>
              <a:gd name="connsiteY1" fmla="*/ 0 h 338554"/>
              <a:gd name="connsiteX2" fmla="*/ 1344168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7213" y="24167"/>
                  <a:pt x="518302" y="-2177"/>
                  <a:pt x="658368" y="0"/>
                </a:cubicBezTo>
                <a:cubicBezTo>
                  <a:pt x="798434" y="2177"/>
                  <a:pt x="1050830" y="30149"/>
                  <a:pt x="1344168" y="0"/>
                </a:cubicBezTo>
                <a:cubicBezTo>
                  <a:pt x="1637506" y="-30149"/>
                  <a:pt x="1693051" y="-19583"/>
                  <a:pt x="2029968" y="0"/>
                </a:cubicBezTo>
                <a:cubicBezTo>
                  <a:pt x="2366885" y="19583"/>
                  <a:pt x="2513074" y="-14555"/>
                  <a:pt x="2743200" y="0"/>
                </a:cubicBezTo>
                <a:cubicBezTo>
                  <a:pt x="2740678" y="121961"/>
                  <a:pt x="2736997" y="264573"/>
                  <a:pt x="2743200" y="338554"/>
                </a:cubicBezTo>
                <a:cubicBezTo>
                  <a:pt x="2483903" y="313714"/>
                  <a:pt x="2283711" y="352468"/>
                  <a:pt x="2057400" y="338554"/>
                </a:cubicBezTo>
                <a:cubicBezTo>
                  <a:pt x="1831089" y="324640"/>
                  <a:pt x="1611770" y="351603"/>
                  <a:pt x="1426464" y="338554"/>
                </a:cubicBezTo>
                <a:cubicBezTo>
                  <a:pt x="1241158" y="325505"/>
                  <a:pt x="1037233" y="359485"/>
                  <a:pt x="795528" y="338554"/>
                </a:cubicBezTo>
                <a:cubicBezTo>
                  <a:pt x="553823" y="317623"/>
                  <a:pt x="254636" y="35529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00805" y="10067"/>
                  <a:pt x="464296" y="-10669"/>
                  <a:pt x="658368" y="0"/>
                </a:cubicBezTo>
                <a:cubicBezTo>
                  <a:pt x="852440" y="10669"/>
                  <a:pt x="1001819" y="-17937"/>
                  <a:pt x="1261872" y="0"/>
                </a:cubicBezTo>
                <a:cubicBezTo>
                  <a:pt x="1521925" y="17937"/>
                  <a:pt x="1832626" y="15877"/>
                  <a:pt x="2002536" y="0"/>
                </a:cubicBezTo>
                <a:cubicBezTo>
                  <a:pt x="2172446" y="-15877"/>
                  <a:pt x="2420377" y="-12782"/>
                  <a:pt x="2743200" y="0"/>
                </a:cubicBezTo>
                <a:cubicBezTo>
                  <a:pt x="2743847" y="85468"/>
                  <a:pt x="2741172" y="270253"/>
                  <a:pt x="2743200" y="338554"/>
                </a:cubicBezTo>
                <a:cubicBezTo>
                  <a:pt x="2566379" y="329337"/>
                  <a:pt x="2351736" y="337399"/>
                  <a:pt x="2112264" y="338554"/>
                </a:cubicBezTo>
                <a:cubicBezTo>
                  <a:pt x="1872792" y="339709"/>
                  <a:pt x="1617798" y="329014"/>
                  <a:pt x="1481328" y="338554"/>
                </a:cubicBezTo>
                <a:cubicBezTo>
                  <a:pt x="1344858" y="348094"/>
                  <a:pt x="1044524" y="351541"/>
                  <a:pt x="740664" y="338554"/>
                </a:cubicBezTo>
                <a:cubicBezTo>
                  <a:pt x="436804" y="325567"/>
                  <a:pt x="220447" y="360012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7515776" y="181899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7809260" y="1077049"/>
            <a:ext cx="2105405" cy="338554"/>
          </a:xfrm>
          <a:custGeom>
            <a:avLst/>
            <a:gdLst>
              <a:gd name="connsiteX0" fmla="*/ 0 w 2105405"/>
              <a:gd name="connsiteY0" fmla="*/ 0 h 338554"/>
              <a:gd name="connsiteX1" fmla="*/ 505297 w 2105405"/>
              <a:gd name="connsiteY1" fmla="*/ 0 h 338554"/>
              <a:gd name="connsiteX2" fmla="*/ 1031648 w 2105405"/>
              <a:gd name="connsiteY2" fmla="*/ 0 h 338554"/>
              <a:gd name="connsiteX3" fmla="*/ 1558000 w 2105405"/>
              <a:gd name="connsiteY3" fmla="*/ 0 h 338554"/>
              <a:gd name="connsiteX4" fmla="*/ 2105405 w 2105405"/>
              <a:gd name="connsiteY4" fmla="*/ 0 h 338554"/>
              <a:gd name="connsiteX5" fmla="*/ 2105405 w 2105405"/>
              <a:gd name="connsiteY5" fmla="*/ 338554 h 338554"/>
              <a:gd name="connsiteX6" fmla="*/ 1579054 w 2105405"/>
              <a:gd name="connsiteY6" fmla="*/ 338554 h 338554"/>
              <a:gd name="connsiteX7" fmla="*/ 1094811 w 2105405"/>
              <a:gd name="connsiteY7" fmla="*/ 338554 h 338554"/>
              <a:gd name="connsiteX8" fmla="*/ 610567 w 2105405"/>
              <a:gd name="connsiteY8" fmla="*/ 338554 h 338554"/>
              <a:gd name="connsiteX9" fmla="*/ 0 w 2105405"/>
              <a:gd name="connsiteY9" fmla="*/ 338554 h 338554"/>
              <a:gd name="connsiteX10" fmla="*/ 0 w 2105405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05405" h="338554" fill="none" extrusionOk="0">
                <a:moveTo>
                  <a:pt x="0" y="0"/>
                </a:moveTo>
                <a:cubicBezTo>
                  <a:pt x="206563" y="16980"/>
                  <a:pt x="375768" y="-8712"/>
                  <a:pt x="505297" y="0"/>
                </a:cubicBezTo>
                <a:cubicBezTo>
                  <a:pt x="634826" y="8712"/>
                  <a:pt x="811226" y="-5640"/>
                  <a:pt x="1031648" y="0"/>
                </a:cubicBezTo>
                <a:cubicBezTo>
                  <a:pt x="1252070" y="5640"/>
                  <a:pt x="1403816" y="9946"/>
                  <a:pt x="1558000" y="0"/>
                </a:cubicBezTo>
                <a:cubicBezTo>
                  <a:pt x="1712184" y="-9946"/>
                  <a:pt x="1937709" y="-5751"/>
                  <a:pt x="2105405" y="0"/>
                </a:cubicBezTo>
                <a:cubicBezTo>
                  <a:pt x="2102883" y="121961"/>
                  <a:pt x="2099202" y="264573"/>
                  <a:pt x="2105405" y="338554"/>
                </a:cubicBezTo>
                <a:cubicBezTo>
                  <a:pt x="1877830" y="353911"/>
                  <a:pt x="1754894" y="361412"/>
                  <a:pt x="1579054" y="338554"/>
                </a:cubicBezTo>
                <a:cubicBezTo>
                  <a:pt x="1403214" y="315696"/>
                  <a:pt x="1260917" y="356849"/>
                  <a:pt x="1094811" y="338554"/>
                </a:cubicBezTo>
                <a:cubicBezTo>
                  <a:pt x="928705" y="320259"/>
                  <a:pt x="814940" y="327544"/>
                  <a:pt x="610567" y="338554"/>
                </a:cubicBezTo>
                <a:cubicBezTo>
                  <a:pt x="406194" y="349564"/>
                  <a:pt x="243529" y="346959"/>
                  <a:pt x="0" y="338554"/>
                </a:cubicBezTo>
                <a:cubicBezTo>
                  <a:pt x="-5208" y="176273"/>
                  <a:pt x="9892" y="90267"/>
                  <a:pt x="0" y="0"/>
                </a:cubicBezTo>
                <a:close/>
              </a:path>
              <a:path w="2105405" h="338554" stroke="0" extrusionOk="0">
                <a:moveTo>
                  <a:pt x="0" y="0"/>
                </a:moveTo>
                <a:cubicBezTo>
                  <a:pt x="111591" y="-8808"/>
                  <a:pt x="374343" y="-8264"/>
                  <a:pt x="505297" y="0"/>
                </a:cubicBezTo>
                <a:cubicBezTo>
                  <a:pt x="636251" y="8264"/>
                  <a:pt x="848773" y="-5896"/>
                  <a:pt x="968486" y="0"/>
                </a:cubicBezTo>
                <a:cubicBezTo>
                  <a:pt x="1088199" y="5896"/>
                  <a:pt x="1380591" y="-24814"/>
                  <a:pt x="1536946" y="0"/>
                </a:cubicBezTo>
                <a:cubicBezTo>
                  <a:pt x="1693301" y="24814"/>
                  <a:pt x="1909400" y="-25639"/>
                  <a:pt x="2105405" y="0"/>
                </a:cubicBezTo>
                <a:cubicBezTo>
                  <a:pt x="2106052" y="85468"/>
                  <a:pt x="2103377" y="270253"/>
                  <a:pt x="2105405" y="338554"/>
                </a:cubicBezTo>
                <a:cubicBezTo>
                  <a:pt x="2006886" y="357507"/>
                  <a:pt x="1843150" y="325539"/>
                  <a:pt x="1621162" y="338554"/>
                </a:cubicBezTo>
                <a:cubicBezTo>
                  <a:pt x="1399174" y="351569"/>
                  <a:pt x="1290928" y="321201"/>
                  <a:pt x="1136919" y="338554"/>
                </a:cubicBezTo>
                <a:cubicBezTo>
                  <a:pt x="982910" y="355907"/>
                  <a:pt x="726229" y="366096"/>
                  <a:pt x="568459" y="338554"/>
                </a:cubicBezTo>
                <a:cubicBezTo>
                  <a:pt x="410689" y="311012"/>
                  <a:pt x="237483" y="329963"/>
                  <a:pt x="0" y="338554"/>
                </a:cubicBezTo>
                <a:cubicBezTo>
                  <a:pt x="3529" y="261899"/>
                  <a:pt x="5472" y="67847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>
            <a:off x="8656721" y="1447800"/>
            <a:ext cx="2006" cy="3930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cxnSpLocks/>
          </p:cNvCxnSpPr>
          <p:nvPr/>
        </p:nvCxnSpPr>
        <p:spPr>
          <a:xfrm>
            <a:off x="8728910" y="2436032"/>
            <a:ext cx="0" cy="36933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4535106" y="3661610"/>
            <a:ext cx="3453862" cy="338554"/>
          </a:xfrm>
          <a:custGeom>
            <a:avLst/>
            <a:gdLst>
              <a:gd name="connsiteX0" fmla="*/ 0 w 3453862"/>
              <a:gd name="connsiteY0" fmla="*/ 0 h 338554"/>
              <a:gd name="connsiteX1" fmla="*/ 656234 w 3453862"/>
              <a:gd name="connsiteY1" fmla="*/ 0 h 338554"/>
              <a:gd name="connsiteX2" fmla="*/ 1347006 w 3453862"/>
              <a:gd name="connsiteY2" fmla="*/ 0 h 338554"/>
              <a:gd name="connsiteX3" fmla="*/ 2072317 w 3453862"/>
              <a:gd name="connsiteY3" fmla="*/ 0 h 338554"/>
              <a:gd name="connsiteX4" fmla="*/ 2797628 w 3453862"/>
              <a:gd name="connsiteY4" fmla="*/ 0 h 338554"/>
              <a:gd name="connsiteX5" fmla="*/ 3453862 w 3453862"/>
              <a:gd name="connsiteY5" fmla="*/ 0 h 338554"/>
              <a:gd name="connsiteX6" fmla="*/ 3453862 w 3453862"/>
              <a:gd name="connsiteY6" fmla="*/ 338554 h 338554"/>
              <a:gd name="connsiteX7" fmla="*/ 2694012 w 3453862"/>
              <a:gd name="connsiteY7" fmla="*/ 338554 h 338554"/>
              <a:gd name="connsiteX8" fmla="*/ 1934163 w 3453862"/>
              <a:gd name="connsiteY8" fmla="*/ 338554 h 338554"/>
              <a:gd name="connsiteX9" fmla="*/ 1243390 w 3453862"/>
              <a:gd name="connsiteY9" fmla="*/ 338554 h 338554"/>
              <a:gd name="connsiteX10" fmla="*/ 0 w 3453862"/>
              <a:gd name="connsiteY10" fmla="*/ 338554 h 338554"/>
              <a:gd name="connsiteX11" fmla="*/ 0 w 3453862"/>
              <a:gd name="connsiteY11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453862" h="338554" fill="none" extrusionOk="0">
                <a:moveTo>
                  <a:pt x="0" y="0"/>
                </a:moveTo>
                <a:cubicBezTo>
                  <a:pt x="245854" y="-24029"/>
                  <a:pt x="523425" y="22259"/>
                  <a:pt x="656234" y="0"/>
                </a:cubicBezTo>
                <a:cubicBezTo>
                  <a:pt x="789043" y="-22259"/>
                  <a:pt x="1073506" y="34002"/>
                  <a:pt x="1347006" y="0"/>
                </a:cubicBezTo>
                <a:cubicBezTo>
                  <a:pt x="1620506" y="-34002"/>
                  <a:pt x="1826495" y="-26722"/>
                  <a:pt x="2072317" y="0"/>
                </a:cubicBezTo>
                <a:cubicBezTo>
                  <a:pt x="2318139" y="26722"/>
                  <a:pt x="2441820" y="27605"/>
                  <a:pt x="2797628" y="0"/>
                </a:cubicBezTo>
                <a:cubicBezTo>
                  <a:pt x="3153436" y="-27605"/>
                  <a:pt x="3190511" y="-23516"/>
                  <a:pt x="3453862" y="0"/>
                </a:cubicBezTo>
                <a:cubicBezTo>
                  <a:pt x="3452294" y="77933"/>
                  <a:pt x="3442195" y="265755"/>
                  <a:pt x="3453862" y="338554"/>
                </a:cubicBezTo>
                <a:cubicBezTo>
                  <a:pt x="3290082" y="307994"/>
                  <a:pt x="2857570" y="351175"/>
                  <a:pt x="2694012" y="338554"/>
                </a:cubicBezTo>
                <a:cubicBezTo>
                  <a:pt x="2530454" y="325934"/>
                  <a:pt x="2196806" y="364024"/>
                  <a:pt x="1934163" y="338554"/>
                </a:cubicBezTo>
                <a:cubicBezTo>
                  <a:pt x="1671520" y="313084"/>
                  <a:pt x="1576787" y="309554"/>
                  <a:pt x="1243390" y="338554"/>
                </a:cubicBezTo>
                <a:cubicBezTo>
                  <a:pt x="909993" y="367554"/>
                  <a:pt x="542229" y="395423"/>
                  <a:pt x="0" y="338554"/>
                </a:cubicBezTo>
                <a:cubicBezTo>
                  <a:pt x="11858" y="268392"/>
                  <a:pt x="-5048" y="129557"/>
                  <a:pt x="0" y="0"/>
                </a:cubicBezTo>
                <a:close/>
              </a:path>
              <a:path w="3453862" h="338554" stroke="0" extrusionOk="0">
                <a:moveTo>
                  <a:pt x="0" y="0"/>
                </a:moveTo>
                <a:cubicBezTo>
                  <a:pt x="307097" y="13056"/>
                  <a:pt x="392865" y="-28657"/>
                  <a:pt x="656234" y="0"/>
                </a:cubicBezTo>
                <a:cubicBezTo>
                  <a:pt x="919603" y="28657"/>
                  <a:pt x="1031681" y="24500"/>
                  <a:pt x="1243390" y="0"/>
                </a:cubicBezTo>
                <a:cubicBezTo>
                  <a:pt x="1455099" y="-24500"/>
                  <a:pt x="1842131" y="-11387"/>
                  <a:pt x="2003240" y="0"/>
                </a:cubicBezTo>
                <a:cubicBezTo>
                  <a:pt x="2164349" y="11387"/>
                  <a:pt x="2429568" y="26010"/>
                  <a:pt x="2659474" y="0"/>
                </a:cubicBezTo>
                <a:cubicBezTo>
                  <a:pt x="2889380" y="-26010"/>
                  <a:pt x="3244129" y="19467"/>
                  <a:pt x="3453862" y="0"/>
                </a:cubicBezTo>
                <a:cubicBezTo>
                  <a:pt x="3459748" y="121780"/>
                  <a:pt x="3468616" y="199125"/>
                  <a:pt x="3453862" y="338554"/>
                </a:cubicBezTo>
                <a:cubicBezTo>
                  <a:pt x="3179276" y="304117"/>
                  <a:pt x="2924880" y="369960"/>
                  <a:pt x="2763090" y="338554"/>
                </a:cubicBezTo>
                <a:cubicBezTo>
                  <a:pt x="2601300" y="307148"/>
                  <a:pt x="2214068" y="324668"/>
                  <a:pt x="2003240" y="338554"/>
                </a:cubicBezTo>
                <a:cubicBezTo>
                  <a:pt x="1792412" y="352441"/>
                  <a:pt x="1679392" y="328709"/>
                  <a:pt x="1416083" y="338554"/>
                </a:cubicBezTo>
                <a:cubicBezTo>
                  <a:pt x="1152774" y="348399"/>
                  <a:pt x="931679" y="315271"/>
                  <a:pt x="725311" y="338554"/>
                </a:cubicBezTo>
                <a:cubicBezTo>
                  <a:pt x="518943" y="361837"/>
                  <a:pt x="250938" y="318716"/>
                  <a:pt x="0" y="338554"/>
                </a:cubicBezTo>
                <a:cubicBezTo>
                  <a:pt x="-9657" y="242476"/>
                  <a:pt x="-16124" y="122932"/>
                  <a:pt x="0" y="0"/>
                </a:cubicBezTo>
                <a:close/>
              </a:path>
            </a:pathLst>
          </a:custGeom>
          <a:ln>
            <a:solidFill>
              <a:schemeClr val="accent5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GetProcessAdress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("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LoadLibrary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")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4264716" y="609542"/>
            <a:ext cx="3495174" cy="83099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just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mal.dll’s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 path string in the RAM within the process address space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4814636" y="4503820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99032 w 2743200"/>
              <a:gd name="connsiteY7" fmla="*/ 338554 h 338554"/>
              <a:gd name="connsiteX8" fmla="*/ 685800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58740" y="828"/>
                  <a:pt x="438263" y="4619"/>
                  <a:pt x="713232" y="0"/>
                </a:cubicBezTo>
                <a:cubicBezTo>
                  <a:pt x="988201" y="-4619"/>
                  <a:pt x="1027228" y="27811"/>
                  <a:pt x="1316736" y="0"/>
                </a:cubicBezTo>
                <a:cubicBezTo>
                  <a:pt x="1606244" y="-27811"/>
                  <a:pt x="1813580" y="-9474"/>
                  <a:pt x="2029968" y="0"/>
                </a:cubicBezTo>
                <a:cubicBezTo>
                  <a:pt x="2246356" y="9474"/>
                  <a:pt x="2571392" y="-31820"/>
                  <a:pt x="2743200" y="0"/>
                </a:cubicBezTo>
                <a:cubicBezTo>
                  <a:pt x="2727227" y="154606"/>
                  <a:pt x="2739709" y="241635"/>
                  <a:pt x="2743200" y="338554"/>
                </a:cubicBezTo>
                <a:cubicBezTo>
                  <a:pt x="2512613" y="325043"/>
                  <a:pt x="2294643" y="336566"/>
                  <a:pt x="2084832" y="338554"/>
                </a:cubicBezTo>
                <a:cubicBezTo>
                  <a:pt x="1875021" y="340542"/>
                  <a:pt x="1645260" y="357698"/>
                  <a:pt x="1399032" y="338554"/>
                </a:cubicBezTo>
                <a:cubicBezTo>
                  <a:pt x="1152804" y="319410"/>
                  <a:pt x="843801" y="337227"/>
                  <a:pt x="685800" y="338554"/>
                </a:cubicBezTo>
                <a:cubicBezTo>
                  <a:pt x="527799" y="339881"/>
                  <a:pt x="292696" y="359047"/>
                  <a:pt x="0" y="338554"/>
                </a:cubicBezTo>
                <a:cubicBezTo>
                  <a:pt x="-16751" y="231664"/>
                  <a:pt x="-5222" y="7649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55602" y="-20544"/>
                  <a:pt x="447907" y="-27390"/>
                  <a:pt x="603504" y="0"/>
                </a:cubicBezTo>
                <a:cubicBezTo>
                  <a:pt x="759101" y="27390"/>
                  <a:pt x="935531" y="10899"/>
                  <a:pt x="1207008" y="0"/>
                </a:cubicBezTo>
                <a:cubicBezTo>
                  <a:pt x="1478485" y="-10899"/>
                  <a:pt x="1610210" y="-30596"/>
                  <a:pt x="1865376" y="0"/>
                </a:cubicBezTo>
                <a:cubicBezTo>
                  <a:pt x="2120542" y="30596"/>
                  <a:pt x="2467805" y="22127"/>
                  <a:pt x="2743200" y="0"/>
                </a:cubicBezTo>
                <a:cubicBezTo>
                  <a:pt x="2754506" y="110070"/>
                  <a:pt x="2744167" y="183342"/>
                  <a:pt x="2743200" y="338554"/>
                </a:cubicBezTo>
                <a:cubicBezTo>
                  <a:pt x="2588823" y="322165"/>
                  <a:pt x="2197237" y="367625"/>
                  <a:pt x="2057400" y="338554"/>
                </a:cubicBezTo>
                <a:cubicBezTo>
                  <a:pt x="1917563" y="309483"/>
                  <a:pt x="1542565" y="350115"/>
                  <a:pt x="1371600" y="338554"/>
                </a:cubicBezTo>
                <a:cubicBezTo>
                  <a:pt x="1200635" y="326993"/>
                  <a:pt x="851306" y="338077"/>
                  <a:pt x="630936" y="338554"/>
                </a:cubicBezTo>
                <a:cubicBezTo>
                  <a:pt x="410566" y="339031"/>
                  <a:pt x="290941" y="339573"/>
                  <a:pt x="0" y="338554"/>
                </a:cubicBezTo>
                <a:cubicBezTo>
                  <a:pt x="8497" y="202276"/>
                  <a:pt x="7109" y="1090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104830288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GetModuleHandle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7511715" y="4503820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find kernel32.dll address in RAM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6352673" y="4036593"/>
            <a:ext cx="8021" cy="47925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6352672" y="3284621"/>
            <a:ext cx="8021" cy="33889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7371346" y="3661609"/>
            <a:ext cx="467827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// get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LoadLibrary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 address</a:t>
            </a:r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773F46-C848-9943-BC85-5CE495C8783B}"/>
              </a:ext>
            </a:extLst>
          </p:cNvPr>
          <p:cNvCxnSpPr>
            <a:cxnSpLocks/>
          </p:cNvCxnSpPr>
          <p:nvPr/>
        </p:nvCxnSpPr>
        <p:spPr>
          <a:xfrm>
            <a:off x="6975369" y="4053732"/>
            <a:ext cx="4195551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F0D5BA0-A915-B046-A7A6-EB1EF2BE25EF}"/>
              </a:ext>
            </a:extLst>
          </p:cNvPr>
          <p:cNvCxnSpPr>
            <a:cxnSpLocks/>
          </p:cNvCxnSpPr>
          <p:nvPr/>
        </p:nvCxnSpPr>
        <p:spPr>
          <a:xfrm>
            <a:off x="6903180" y="4887986"/>
            <a:ext cx="4746593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5DF5F664-DBCC-5B4F-97BC-05D1C4611687}"/>
              </a:ext>
            </a:extLst>
          </p:cNvPr>
          <p:cNvCxnSpPr>
            <a:cxnSpLocks/>
          </p:cNvCxnSpPr>
          <p:nvPr/>
        </p:nvCxnSpPr>
        <p:spPr>
          <a:xfrm>
            <a:off x="4264716" y="1447800"/>
            <a:ext cx="4100438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365458" y="1477879"/>
            <a:ext cx="2889585" cy="4975057"/>
          </a:xfrm>
          <a:custGeom>
            <a:avLst/>
            <a:gdLst>
              <a:gd name="connsiteX0" fmla="*/ 0 w 2889585"/>
              <a:gd name="connsiteY0" fmla="*/ 0 h 4975057"/>
              <a:gd name="connsiteX1" fmla="*/ 520125 w 2889585"/>
              <a:gd name="connsiteY1" fmla="*/ 0 h 4975057"/>
              <a:gd name="connsiteX2" fmla="*/ 1069146 w 2889585"/>
              <a:gd name="connsiteY2" fmla="*/ 0 h 4975057"/>
              <a:gd name="connsiteX3" fmla="*/ 1704855 w 2889585"/>
              <a:gd name="connsiteY3" fmla="*/ 0 h 4975057"/>
              <a:gd name="connsiteX4" fmla="*/ 2282772 w 2889585"/>
              <a:gd name="connsiteY4" fmla="*/ 0 h 4975057"/>
              <a:gd name="connsiteX5" fmla="*/ 2889585 w 2889585"/>
              <a:gd name="connsiteY5" fmla="*/ 0 h 4975057"/>
              <a:gd name="connsiteX6" fmla="*/ 2889585 w 2889585"/>
              <a:gd name="connsiteY6" fmla="*/ 572132 h 4975057"/>
              <a:gd name="connsiteX7" fmla="*/ 2889585 w 2889585"/>
              <a:gd name="connsiteY7" fmla="*/ 1094513 h 4975057"/>
              <a:gd name="connsiteX8" fmla="*/ 2889585 w 2889585"/>
              <a:gd name="connsiteY8" fmla="*/ 1766145 h 4975057"/>
              <a:gd name="connsiteX9" fmla="*/ 2889585 w 2889585"/>
              <a:gd name="connsiteY9" fmla="*/ 2288526 h 4975057"/>
              <a:gd name="connsiteX10" fmla="*/ 2889585 w 2889585"/>
              <a:gd name="connsiteY10" fmla="*/ 2761157 h 4975057"/>
              <a:gd name="connsiteX11" fmla="*/ 2889585 w 2889585"/>
              <a:gd name="connsiteY11" fmla="*/ 3283538 h 4975057"/>
              <a:gd name="connsiteX12" fmla="*/ 2889585 w 2889585"/>
              <a:gd name="connsiteY12" fmla="*/ 3855669 h 4975057"/>
              <a:gd name="connsiteX13" fmla="*/ 2889585 w 2889585"/>
              <a:gd name="connsiteY13" fmla="*/ 4975057 h 4975057"/>
              <a:gd name="connsiteX14" fmla="*/ 2369460 w 2889585"/>
              <a:gd name="connsiteY14" fmla="*/ 4975057 h 4975057"/>
              <a:gd name="connsiteX15" fmla="*/ 1849334 w 2889585"/>
              <a:gd name="connsiteY15" fmla="*/ 4975057 h 4975057"/>
              <a:gd name="connsiteX16" fmla="*/ 1271417 w 2889585"/>
              <a:gd name="connsiteY16" fmla="*/ 4975057 h 4975057"/>
              <a:gd name="connsiteX17" fmla="*/ 693500 w 2889585"/>
              <a:gd name="connsiteY17" fmla="*/ 4975057 h 4975057"/>
              <a:gd name="connsiteX18" fmla="*/ 0 w 2889585"/>
              <a:gd name="connsiteY18" fmla="*/ 4975057 h 4975057"/>
              <a:gd name="connsiteX19" fmla="*/ 0 w 2889585"/>
              <a:gd name="connsiteY19" fmla="*/ 4353175 h 4975057"/>
              <a:gd name="connsiteX20" fmla="*/ 0 w 2889585"/>
              <a:gd name="connsiteY20" fmla="*/ 3781043 h 4975057"/>
              <a:gd name="connsiteX21" fmla="*/ 0 w 2889585"/>
              <a:gd name="connsiteY21" fmla="*/ 3159161 h 4975057"/>
              <a:gd name="connsiteX22" fmla="*/ 0 w 2889585"/>
              <a:gd name="connsiteY22" fmla="*/ 2487529 h 4975057"/>
              <a:gd name="connsiteX23" fmla="*/ 0 w 2889585"/>
              <a:gd name="connsiteY23" fmla="*/ 1815896 h 4975057"/>
              <a:gd name="connsiteX24" fmla="*/ 0 w 2889585"/>
              <a:gd name="connsiteY24" fmla="*/ 1144263 h 4975057"/>
              <a:gd name="connsiteX25" fmla="*/ 0 w 2889585"/>
              <a:gd name="connsiteY25" fmla="*/ 0 h 49750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2889585" h="4975057" fill="none" extrusionOk="0">
                <a:moveTo>
                  <a:pt x="0" y="0"/>
                </a:moveTo>
                <a:cubicBezTo>
                  <a:pt x="150609" y="9140"/>
                  <a:pt x="388318" y="-25903"/>
                  <a:pt x="520125" y="0"/>
                </a:cubicBezTo>
                <a:cubicBezTo>
                  <a:pt x="651932" y="25903"/>
                  <a:pt x="883687" y="-26077"/>
                  <a:pt x="1069146" y="0"/>
                </a:cubicBezTo>
                <a:cubicBezTo>
                  <a:pt x="1254605" y="26077"/>
                  <a:pt x="1565787" y="-21252"/>
                  <a:pt x="1704855" y="0"/>
                </a:cubicBezTo>
                <a:cubicBezTo>
                  <a:pt x="1843923" y="21252"/>
                  <a:pt x="2049478" y="4373"/>
                  <a:pt x="2282772" y="0"/>
                </a:cubicBezTo>
                <a:cubicBezTo>
                  <a:pt x="2516066" y="-4373"/>
                  <a:pt x="2683343" y="-3703"/>
                  <a:pt x="2889585" y="0"/>
                </a:cubicBezTo>
                <a:cubicBezTo>
                  <a:pt x="2863251" y="199124"/>
                  <a:pt x="2903502" y="316993"/>
                  <a:pt x="2889585" y="572132"/>
                </a:cubicBezTo>
                <a:cubicBezTo>
                  <a:pt x="2875668" y="827271"/>
                  <a:pt x="2877833" y="906859"/>
                  <a:pt x="2889585" y="1094513"/>
                </a:cubicBezTo>
                <a:cubicBezTo>
                  <a:pt x="2901337" y="1282167"/>
                  <a:pt x="2886874" y="1519064"/>
                  <a:pt x="2889585" y="1766145"/>
                </a:cubicBezTo>
                <a:cubicBezTo>
                  <a:pt x="2892296" y="2013226"/>
                  <a:pt x="2868173" y="2125220"/>
                  <a:pt x="2889585" y="2288526"/>
                </a:cubicBezTo>
                <a:cubicBezTo>
                  <a:pt x="2910997" y="2451832"/>
                  <a:pt x="2876843" y="2604653"/>
                  <a:pt x="2889585" y="2761157"/>
                </a:cubicBezTo>
                <a:cubicBezTo>
                  <a:pt x="2902327" y="2917661"/>
                  <a:pt x="2868417" y="3108224"/>
                  <a:pt x="2889585" y="3283538"/>
                </a:cubicBezTo>
                <a:cubicBezTo>
                  <a:pt x="2910753" y="3458852"/>
                  <a:pt x="2892106" y="3573460"/>
                  <a:pt x="2889585" y="3855669"/>
                </a:cubicBezTo>
                <a:cubicBezTo>
                  <a:pt x="2887064" y="4137878"/>
                  <a:pt x="2840289" y="4745732"/>
                  <a:pt x="2889585" y="4975057"/>
                </a:cubicBezTo>
                <a:cubicBezTo>
                  <a:pt x="2649096" y="4991408"/>
                  <a:pt x="2510581" y="4983162"/>
                  <a:pt x="2369460" y="4975057"/>
                </a:cubicBezTo>
                <a:cubicBezTo>
                  <a:pt x="2228339" y="4966952"/>
                  <a:pt x="2044270" y="4956317"/>
                  <a:pt x="1849334" y="4975057"/>
                </a:cubicBezTo>
                <a:cubicBezTo>
                  <a:pt x="1654398" y="4993797"/>
                  <a:pt x="1478543" y="4985984"/>
                  <a:pt x="1271417" y="4975057"/>
                </a:cubicBezTo>
                <a:cubicBezTo>
                  <a:pt x="1064291" y="4964130"/>
                  <a:pt x="948015" y="4957564"/>
                  <a:pt x="693500" y="4975057"/>
                </a:cubicBezTo>
                <a:cubicBezTo>
                  <a:pt x="438985" y="4992550"/>
                  <a:pt x="260129" y="4995879"/>
                  <a:pt x="0" y="4975057"/>
                </a:cubicBezTo>
                <a:cubicBezTo>
                  <a:pt x="-4841" y="4789595"/>
                  <a:pt x="24724" y="4588550"/>
                  <a:pt x="0" y="4353175"/>
                </a:cubicBezTo>
                <a:cubicBezTo>
                  <a:pt x="-24724" y="4117800"/>
                  <a:pt x="13750" y="3951143"/>
                  <a:pt x="0" y="3781043"/>
                </a:cubicBezTo>
                <a:cubicBezTo>
                  <a:pt x="-13750" y="3610943"/>
                  <a:pt x="-18330" y="3346557"/>
                  <a:pt x="0" y="3159161"/>
                </a:cubicBezTo>
                <a:cubicBezTo>
                  <a:pt x="18330" y="2971765"/>
                  <a:pt x="2148" y="2707877"/>
                  <a:pt x="0" y="2487529"/>
                </a:cubicBezTo>
                <a:cubicBezTo>
                  <a:pt x="-2148" y="2267181"/>
                  <a:pt x="-10172" y="2082264"/>
                  <a:pt x="0" y="1815896"/>
                </a:cubicBezTo>
                <a:cubicBezTo>
                  <a:pt x="10172" y="1549528"/>
                  <a:pt x="-32563" y="1361734"/>
                  <a:pt x="0" y="1144263"/>
                </a:cubicBezTo>
                <a:cubicBezTo>
                  <a:pt x="32563" y="926792"/>
                  <a:pt x="-52381" y="508145"/>
                  <a:pt x="0" y="0"/>
                </a:cubicBezTo>
                <a:close/>
              </a:path>
              <a:path w="2889585" h="4975057" stroke="0" extrusionOk="0">
                <a:moveTo>
                  <a:pt x="0" y="0"/>
                </a:moveTo>
                <a:cubicBezTo>
                  <a:pt x="200652" y="-1230"/>
                  <a:pt x="371300" y="-23452"/>
                  <a:pt x="549021" y="0"/>
                </a:cubicBezTo>
                <a:cubicBezTo>
                  <a:pt x="726742" y="23452"/>
                  <a:pt x="929149" y="22054"/>
                  <a:pt x="1040251" y="0"/>
                </a:cubicBezTo>
                <a:cubicBezTo>
                  <a:pt x="1151353" y="-22054"/>
                  <a:pt x="1407757" y="-6368"/>
                  <a:pt x="1675959" y="0"/>
                </a:cubicBezTo>
                <a:cubicBezTo>
                  <a:pt x="1944161" y="6368"/>
                  <a:pt x="2044644" y="11355"/>
                  <a:pt x="2224980" y="0"/>
                </a:cubicBezTo>
                <a:cubicBezTo>
                  <a:pt x="2405316" y="-11355"/>
                  <a:pt x="2697638" y="4865"/>
                  <a:pt x="2889585" y="0"/>
                </a:cubicBezTo>
                <a:cubicBezTo>
                  <a:pt x="2886954" y="253926"/>
                  <a:pt x="2890042" y="557417"/>
                  <a:pt x="2889585" y="721383"/>
                </a:cubicBezTo>
                <a:cubicBezTo>
                  <a:pt x="2889128" y="885349"/>
                  <a:pt x="2896702" y="1148424"/>
                  <a:pt x="2889585" y="1343265"/>
                </a:cubicBezTo>
                <a:cubicBezTo>
                  <a:pt x="2882468" y="1538106"/>
                  <a:pt x="2906432" y="1711958"/>
                  <a:pt x="2889585" y="1965148"/>
                </a:cubicBezTo>
                <a:cubicBezTo>
                  <a:pt x="2872738" y="2218338"/>
                  <a:pt x="2892633" y="2348256"/>
                  <a:pt x="2889585" y="2487529"/>
                </a:cubicBezTo>
                <a:cubicBezTo>
                  <a:pt x="2886537" y="2626802"/>
                  <a:pt x="2881409" y="2851666"/>
                  <a:pt x="2889585" y="3009909"/>
                </a:cubicBezTo>
                <a:cubicBezTo>
                  <a:pt x="2897761" y="3168152"/>
                  <a:pt x="2876079" y="3503515"/>
                  <a:pt x="2889585" y="3631792"/>
                </a:cubicBezTo>
                <a:cubicBezTo>
                  <a:pt x="2903091" y="3760069"/>
                  <a:pt x="2914671" y="4102196"/>
                  <a:pt x="2889585" y="4303424"/>
                </a:cubicBezTo>
                <a:cubicBezTo>
                  <a:pt x="2864499" y="4504652"/>
                  <a:pt x="2857472" y="4688927"/>
                  <a:pt x="2889585" y="4975057"/>
                </a:cubicBezTo>
                <a:cubicBezTo>
                  <a:pt x="2640092" y="4959362"/>
                  <a:pt x="2476182" y="4986166"/>
                  <a:pt x="2311668" y="4975057"/>
                </a:cubicBezTo>
                <a:cubicBezTo>
                  <a:pt x="2147154" y="4963948"/>
                  <a:pt x="1951907" y="4997580"/>
                  <a:pt x="1791543" y="4975057"/>
                </a:cubicBezTo>
                <a:cubicBezTo>
                  <a:pt x="1631179" y="4952534"/>
                  <a:pt x="1376305" y="4994146"/>
                  <a:pt x="1213626" y="4975057"/>
                </a:cubicBezTo>
                <a:cubicBezTo>
                  <a:pt x="1050947" y="4955968"/>
                  <a:pt x="785889" y="4969011"/>
                  <a:pt x="577917" y="4975057"/>
                </a:cubicBezTo>
                <a:cubicBezTo>
                  <a:pt x="369945" y="4981103"/>
                  <a:pt x="253429" y="4973596"/>
                  <a:pt x="0" y="4975057"/>
                </a:cubicBezTo>
                <a:cubicBezTo>
                  <a:pt x="-21423" y="4875065"/>
                  <a:pt x="17486" y="4688309"/>
                  <a:pt x="0" y="4502427"/>
                </a:cubicBezTo>
                <a:cubicBezTo>
                  <a:pt x="-17486" y="4316545"/>
                  <a:pt x="22031" y="4187726"/>
                  <a:pt x="0" y="3980046"/>
                </a:cubicBezTo>
                <a:cubicBezTo>
                  <a:pt x="-22031" y="3772366"/>
                  <a:pt x="3521" y="3682263"/>
                  <a:pt x="0" y="3407914"/>
                </a:cubicBezTo>
                <a:cubicBezTo>
                  <a:pt x="-3521" y="3133565"/>
                  <a:pt x="19285" y="2912381"/>
                  <a:pt x="0" y="2686531"/>
                </a:cubicBezTo>
                <a:cubicBezTo>
                  <a:pt x="-19285" y="2460681"/>
                  <a:pt x="-1578" y="2366939"/>
                  <a:pt x="0" y="2064649"/>
                </a:cubicBezTo>
                <a:cubicBezTo>
                  <a:pt x="1578" y="1762359"/>
                  <a:pt x="-14555" y="1676966"/>
                  <a:pt x="0" y="1492517"/>
                </a:cubicBezTo>
                <a:cubicBezTo>
                  <a:pt x="14555" y="1308068"/>
                  <a:pt x="-1687" y="1162968"/>
                  <a:pt x="0" y="1019887"/>
                </a:cubicBezTo>
                <a:cubicBezTo>
                  <a:pt x="1687" y="876806"/>
                  <a:pt x="-16303" y="776320"/>
                  <a:pt x="0" y="547256"/>
                </a:cubicBezTo>
                <a:cubicBezTo>
                  <a:pt x="16303" y="318192"/>
                  <a:pt x="-18671" y="246683"/>
                  <a:pt x="0" y="0"/>
                </a:cubicBezTo>
                <a:close/>
              </a:path>
            </a:pathLst>
          </a:custGeom>
          <a:gradFill>
            <a:lin ang="5400000" scaled="0"/>
          </a:gra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403557" y="904373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Our “</a:t>
            </a:r>
            <a:r>
              <a:rPr lang="en-GB" sz="1600" dirty="0" err="1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sick”process</a:t>
            </a:r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 🤒 </a:t>
            </a:r>
            <a:endParaRPr lang="en-US" sz="1600" dirty="0" err="1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664241" y="2257925"/>
            <a:ext cx="2041358" cy="338554"/>
          </a:xfrm>
          <a:custGeom>
            <a:avLst/>
            <a:gdLst>
              <a:gd name="connsiteX0" fmla="*/ 0 w 2041358"/>
              <a:gd name="connsiteY0" fmla="*/ 0 h 338554"/>
              <a:gd name="connsiteX1" fmla="*/ 721280 w 2041358"/>
              <a:gd name="connsiteY1" fmla="*/ 0 h 338554"/>
              <a:gd name="connsiteX2" fmla="*/ 1422146 w 2041358"/>
              <a:gd name="connsiteY2" fmla="*/ 0 h 338554"/>
              <a:gd name="connsiteX3" fmla="*/ 2041358 w 2041358"/>
              <a:gd name="connsiteY3" fmla="*/ 0 h 338554"/>
              <a:gd name="connsiteX4" fmla="*/ 2041358 w 2041358"/>
              <a:gd name="connsiteY4" fmla="*/ 338554 h 338554"/>
              <a:gd name="connsiteX5" fmla="*/ 1401732 w 2041358"/>
              <a:gd name="connsiteY5" fmla="*/ 338554 h 338554"/>
              <a:gd name="connsiteX6" fmla="*/ 721280 w 2041358"/>
              <a:gd name="connsiteY6" fmla="*/ 338554 h 338554"/>
              <a:gd name="connsiteX7" fmla="*/ 0 w 2041358"/>
              <a:gd name="connsiteY7" fmla="*/ 338554 h 338554"/>
              <a:gd name="connsiteX8" fmla="*/ 0 w 2041358"/>
              <a:gd name="connsiteY8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2041358" h="338554" fill="none" extrusionOk="0">
                <a:moveTo>
                  <a:pt x="0" y="0"/>
                </a:moveTo>
                <a:cubicBezTo>
                  <a:pt x="238494" y="-28139"/>
                  <a:pt x="413603" y="-2293"/>
                  <a:pt x="721280" y="0"/>
                </a:cubicBezTo>
                <a:cubicBezTo>
                  <a:pt x="1028957" y="2293"/>
                  <a:pt x="1245273" y="16622"/>
                  <a:pt x="1422146" y="0"/>
                </a:cubicBezTo>
                <a:cubicBezTo>
                  <a:pt x="1599019" y="-16622"/>
                  <a:pt x="1750677" y="-626"/>
                  <a:pt x="2041358" y="0"/>
                </a:cubicBezTo>
                <a:cubicBezTo>
                  <a:pt x="2048184" y="115344"/>
                  <a:pt x="2047890" y="246378"/>
                  <a:pt x="2041358" y="338554"/>
                </a:cubicBezTo>
                <a:cubicBezTo>
                  <a:pt x="1762136" y="313214"/>
                  <a:pt x="1687148" y="340018"/>
                  <a:pt x="1401732" y="338554"/>
                </a:cubicBezTo>
                <a:cubicBezTo>
                  <a:pt x="1116316" y="337090"/>
                  <a:pt x="1053005" y="331918"/>
                  <a:pt x="721280" y="338554"/>
                </a:cubicBezTo>
                <a:cubicBezTo>
                  <a:pt x="389555" y="345190"/>
                  <a:pt x="257556" y="324130"/>
                  <a:pt x="0" y="338554"/>
                </a:cubicBezTo>
                <a:cubicBezTo>
                  <a:pt x="-576" y="255260"/>
                  <a:pt x="1568" y="159055"/>
                  <a:pt x="0" y="0"/>
                </a:cubicBezTo>
                <a:close/>
              </a:path>
              <a:path w="2041358" h="338554" stroke="0" extrusionOk="0">
                <a:moveTo>
                  <a:pt x="0" y="0"/>
                </a:moveTo>
                <a:cubicBezTo>
                  <a:pt x="202630" y="18806"/>
                  <a:pt x="516247" y="18929"/>
                  <a:pt x="660039" y="0"/>
                </a:cubicBezTo>
                <a:cubicBezTo>
                  <a:pt x="803831" y="-18929"/>
                  <a:pt x="1109130" y="10251"/>
                  <a:pt x="1279251" y="0"/>
                </a:cubicBezTo>
                <a:cubicBezTo>
                  <a:pt x="1449372" y="-10251"/>
                  <a:pt x="1677100" y="-35737"/>
                  <a:pt x="2041358" y="0"/>
                </a:cubicBezTo>
                <a:cubicBezTo>
                  <a:pt x="2032924" y="98340"/>
                  <a:pt x="2030473" y="172793"/>
                  <a:pt x="2041358" y="338554"/>
                </a:cubicBezTo>
                <a:cubicBezTo>
                  <a:pt x="1745569" y="362549"/>
                  <a:pt x="1621887" y="344001"/>
                  <a:pt x="1401732" y="338554"/>
                </a:cubicBezTo>
                <a:cubicBezTo>
                  <a:pt x="1181577" y="333107"/>
                  <a:pt x="984961" y="333700"/>
                  <a:pt x="680453" y="338554"/>
                </a:cubicBezTo>
                <a:cubicBezTo>
                  <a:pt x="375945" y="343408"/>
                  <a:pt x="214911" y="366421"/>
                  <a:pt x="0" y="338554"/>
                </a:cubicBezTo>
                <a:cubicBezTo>
                  <a:pt x="7027" y="256353"/>
                  <a:pt x="-1773" y="77906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C://MyDocs/mal.dll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941094" y="1117881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0xffffffff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047373" y="6087978"/>
            <a:ext cx="2743200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</a:rPr>
              <a:t>0x00000000</a:t>
            </a:r>
            <a:endParaRPr lang="en-US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4365458" y="3052011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520125 w 2889583"/>
              <a:gd name="connsiteY1" fmla="*/ 0 h 904374"/>
              <a:gd name="connsiteX2" fmla="*/ 1069146 w 2889583"/>
              <a:gd name="connsiteY2" fmla="*/ 0 h 904374"/>
              <a:gd name="connsiteX3" fmla="*/ 1675958 w 2889583"/>
              <a:gd name="connsiteY3" fmla="*/ 0 h 904374"/>
              <a:gd name="connsiteX4" fmla="*/ 2311666 w 2889583"/>
              <a:gd name="connsiteY4" fmla="*/ 0 h 904374"/>
              <a:gd name="connsiteX5" fmla="*/ 2889583 w 2889583"/>
              <a:gd name="connsiteY5" fmla="*/ 0 h 904374"/>
              <a:gd name="connsiteX6" fmla="*/ 2889583 w 2889583"/>
              <a:gd name="connsiteY6" fmla="*/ 425056 h 904374"/>
              <a:gd name="connsiteX7" fmla="*/ 2889583 w 2889583"/>
              <a:gd name="connsiteY7" fmla="*/ 904374 h 904374"/>
              <a:gd name="connsiteX8" fmla="*/ 2340562 w 2889583"/>
              <a:gd name="connsiteY8" fmla="*/ 904374 h 904374"/>
              <a:gd name="connsiteX9" fmla="*/ 1704854 w 2889583"/>
              <a:gd name="connsiteY9" fmla="*/ 904374 h 904374"/>
              <a:gd name="connsiteX10" fmla="*/ 1213625 w 2889583"/>
              <a:gd name="connsiteY10" fmla="*/ 904374 h 904374"/>
              <a:gd name="connsiteX11" fmla="*/ 693500 w 2889583"/>
              <a:gd name="connsiteY11" fmla="*/ 904374 h 904374"/>
              <a:gd name="connsiteX12" fmla="*/ 0 w 2889583"/>
              <a:gd name="connsiteY12" fmla="*/ 904374 h 904374"/>
              <a:gd name="connsiteX13" fmla="*/ 0 w 2889583"/>
              <a:gd name="connsiteY13" fmla="*/ 479318 h 904374"/>
              <a:gd name="connsiteX14" fmla="*/ 0 w 2889583"/>
              <a:gd name="connsiteY14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221243" y="-15464"/>
                  <a:pt x="269449" y="10346"/>
                  <a:pt x="520125" y="0"/>
                </a:cubicBezTo>
                <a:cubicBezTo>
                  <a:pt x="770802" y="-10346"/>
                  <a:pt x="849882" y="24716"/>
                  <a:pt x="1069146" y="0"/>
                </a:cubicBezTo>
                <a:cubicBezTo>
                  <a:pt x="1288410" y="-24716"/>
                  <a:pt x="1506256" y="-10070"/>
                  <a:pt x="1675958" y="0"/>
                </a:cubicBezTo>
                <a:cubicBezTo>
                  <a:pt x="1845660" y="10070"/>
                  <a:pt x="2151445" y="-26609"/>
                  <a:pt x="2311666" y="0"/>
                </a:cubicBezTo>
                <a:cubicBezTo>
                  <a:pt x="2471887" y="26609"/>
                  <a:pt x="2644712" y="-10410"/>
                  <a:pt x="2889583" y="0"/>
                </a:cubicBezTo>
                <a:cubicBezTo>
                  <a:pt x="2893122" y="150526"/>
                  <a:pt x="2897594" y="339223"/>
                  <a:pt x="2889583" y="425056"/>
                </a:cubicBezTo>
                <a:cubicBezTo>
                  <a:pt x="2881572" y="510889"/>
                  <a:pt x="2885969" y="728184"/>
                  <a:pt x="2889583" y="904374"/>
                </a:cubicBezTo>
                <a:cubicBezTo>
                  <a:pt x="2675398" y="923298"/>
                  <a:pt x="2506578" y="895276"/>
                  <a:pt x="2340562" y="904374"/>
                </a:cubicBezTo>
                <a:cubicBezTo>
                  <a:pt x="2174546" y="913472"/>
                  <a:pt x="1917036" y="879642"/>
                  <a:pt x="1704854" y="904374"/>
                </a:cubicBezTo>
                <a:cubicBezTo>
                  <a:pt x="1492672" y="929106"/>
                  <a:pt x="1438241" y="917624"/>
                  <a:pt x="1213625" y="904374"/>
                </a:cubicBezTo>
                <a:cubicBezTo>
                  <a:pt x="989009" y="891124"/>
                  <a:pt x="899125" y="918340"/>
                  <a:pt x="693500" y="904374"/>
                </a:cubicBezTo>
                <a:cubicBezTo>
                  <a:pt x="487876" y="890408"/>
                  <a:pt x="287616" y="873145"/>
                  <a:pt x="0" y="904374"/>
                </a:cubicBezTo>
                <a:cubicBezTo>
                  <a:pt x="-19599" y="709730"/>
                  <a:pt x="-18735" y="595698"/>
                  <a:pt x="0" y="479318"/>
                </a:cubicBezTo>
                <a:cubicBezTo>
                  <a:pt x="18735" y="362938"/>
                  <a:pt x="-23587" y="228589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193575" y="25698"/>
                  <a:pt x="301094" y="25134"/>
                  <a:pt x="520125" y="0"/>
                </a:cubicBezTo>
                <a:cubicBezTo>
                  <a:pt x="739157" y="-25134"/>
                  <a:pt x="910918" y="28895"/>
                  <a:pt x="1126937" y="0"/>
                </a:cubicBezTo>
                <a:cubicBezTo>
                  <a:pt x="1342956" y="-28895"/>
                  <a:pt x="1479749" y="6030"/>
                  <a:pt x="1733750" y="0"/>
                </a:cubicBezTo>
                <a:cubicBezTo>
                  <a:pt x="1987751" y="-6030"/>
                  <a:pt x="2241481" y="-23364"/>
                  <a:pt x="2369458" y="0"/>
                </a:cubicBezTo>
                <a:cubicBezTo>
                  <a:pt x="2497435" y="23364"/>
                  <a:pt x="2707576" y="23668"/>
                  <a:pt x="2889583" y="0"/>
                </a:cubicBezTo>
                <a:cubicBezTo>
                  <a:pt x="2875081" y="115759"/>
                  <a:pt x="2873651" y="234993"/>
                  <a:pt x="2889583" y="434100"/>
                </a:cubicBezTo>
                <a:cubicBezTo>
                  <a:pt x="2905515" y="633207"/>
                  <a:pt x="2895515" y="708584"/>
                  <a:pt x="2889583" y="904374"/>
                </a:cubicBezTo>
                <a:cubicBezTo>
                  <a:pt x="2723792" y="898659"/>
                  <a:pt x="2428559" y="889591"/>
                  <a:pt x="2282771" y="904374"/>
                </a:cubicBezTo>
                <a:cubicBezTo>
                  <a:pt x="2136983" y="919157"/>
                  <a:pt x="1847542" y="926447"/>
                  <a:pt x="1647062" y="904374"/>
                </a:cubicBezTo>
                <a:cubicBezTo>
                  <a:pt x="1446582" y="882301"/>
                  <a:pt x="1270887" y="927525"/>
                  <a:pt x="1126937" y="904374"/>
                </a:cubicBezTo>
                <a:cubicBezTo>
                  <a:pt x="982987" y="881223"/>
                  <a:pt x="693836" y="925311"/>
                  <a:pt x="577917" y="904374"/>
                </a:cubicBezTo>
                <a:cubicBezTo>
                  <a:pt x="461998" y="883437"/>
                  <a:pt x="231260" y="913476"/>
                  <a:pt x="0" y="904374"/>
                </a:cubicBezTo>
                <a:cubicBezTo>
                  <a:pt x="-14285" y="761692"/>
                  <a:pt x="8526" y="655472"/>
                  <a:pt x="0" y="461231"/>
                </a:cubicBezTo>
                <a:cubicBezTo>
                  <a:pt x="-8526" y="266990"/>
                  <a:pt x="-18747" y="164389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85285468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Stack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365458" y="5127458"/>
            <a:ext cx="2889583" cy="904374"/>
          </a:xfrm>
          <a:custGeom>
            <a:avLst/>
            <a:gdLst>
              <a:gd name="connsiteX0" fmla="*/ 0 w 2889583"/>
              <a:gd name="connsiteY0" fmla="*/ 0 h 904374"/>
              <a:gd name="connsiteX1" fmla="*/ 635708 w 2889583"/>
              <a:gd name="connsiteY1" fmla="*/ 0 h 904374"/>
              <a:gd name="connsiteX2" fmla="*/ 1213625 w 2889583"/>
              <a:gd name="connsiteY2" fmla="*/ 0 h 904374"/>
              <a:gd name="connsiteX3" fmla="*/ 1820437 w 2889583"/>
              <a:gd name="connsiteY3" fmla="*/ 0 h 904374"/>
              <a:gd name="connsiteX4" fmla="*/ 2889583 w 2889583"/>
              <a:gd name="connsiteY4" fmla="*/ 0 h 904374"/>
              <a:gd name="connsiteX5" fmla="*/ 2889583 w 2889583"/>
              <a:gd name="connsiteY5" fmla="*/ 470274 h 904374"/>
              <a:gd name="connsiteX6" fmla="*/ 2889583 w 2889583"/>
              <a:gd name="connsiteY6" fmla="*/ 904374 h 904374"/>
              <a:gd name="connsiteX7" fmla="*/ 2311666 w 2889583"/>
              <a:gd name="connsiteY7" fmla="*/ 904374 h 904374"/>
              <a:gd name="connsiteX8" fmla="*/ 1762646 w 2889583"/>
              <a:gd name="connsiteY8" fmla="*/ 904374 h 904374"/>
              <a:gd name="connsiteX9" fmla="*/ 1155833 w 2889583"/>
              <a:gd name="connsiteY9" fmla="*/ 904374 h 904374"/>
              <a:gd name="connsiteX10" fmla="*/ 635708 w 2889583"/>
              <a:gd name="connsiteY10" fmla="*/ 904374 h 904374"/>
              <a:gd name="connsiteX11" fmla="*/ 0 w 2889583"/>
              <a:gd name="connsiteY11" fmla="*/ 904374 h 904374"/>
              <a:gd name="connsiteX12" fmla="*/ 0 w 2889583"/>
              <a:gd name="connsiteY12" fmla="*/ 479318 h 904374"/>
              <a:gd name="connsiteX13" fmla="*/ 0 w 2889583"/>
              <a:gd name="connsiteY13" fmla="*/ 0 h 9043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2889583" h="904374" fill="none" extrusionOk="0">
                <a:moveTo>
                  <a:pt x="0" y="0"/>
                </a:moveTo>
                <a:cubicBezTo>
                  <a:pt x="174083" y="29214"/>
                  <a:pt x="446986" y="-26820"/>
                  <a:pt x="635708" y="0"/>
                </a:cubicBezTo>
                <a:cubicBezTo>
                  <a:pt x="824430" y="26820"/>
                  <a:pt x="1040062" y="-3042"/>
                  <a:pt x="1213625" y="0"/>
                </a:cubicBezTo>
                <a:cubicBezTo>
                  <a:pt x="1387188" y="3042"/>
                  <a:pt x="1530093" y="-26182"/>
                  <a:pt x="1820437" y="0"/>
                </a:cubicBezTo>
                <a:cubicBezTo>
                  <a:pt x="2110781" y="26182"/>
                  <a:pt x="2359248" y="-11943"/>
                  <a:pt x="2889583" y="0"/>
                </a:cubicBezTo>
                <a:cubicBezTo>
                  <a:pt x="2867206" y="146115"/>
                  <a:pt x="2882262" y="344336"/>
                  <a:pt x="2889583" y="470274"/>
                </a:cubicBezTo>
                <a:cubicBezTo>
                  <a:pt x="2896904" y="596212"/>
                  <a:pt x="2895646" y="764165"/>
                  <a:pt x="2889583" y="904374"/>
                </a:cubicBezTo>
                <a:cubicBezTo>
                  <a:pt x="2724938" y="889137"/>
                  <a:pt x="2547368" y="917087"/>
                  <a:pt x="2311666" y="904374"/>
                </a:cubicBezTo>
                <a:cubicBezTo>
                  <a:pt x="2075964" y="891661"/>
                  <a:pt x="1912325" y="879466"/>
                  <a:pt x="1762646" y="904374"/>
                </a:cubicBezTo>
                <a:cubicBezTo>
                  <a:pt x="1612967" y="929282"/>
                  <a:pt x="1296899" y="893934"/>
                  <a:pt x="1155833" y="904374"/>
                </a:cubicBezTo>
                <a:cubicBezTo>
                  <a:pt x="1014767" y="914814"/>
                  <a:pt x="807609" y="921854"/>
                  <a:pt x="635708" y="904374"/>
                </a:cubicBezTo>
                <a:cubicBezTo>
                  <a:pt x="463807" y="886894"/>
                  <a:pt x="263859" y="902880"/>
                  <a:pt x="0" y="904374"/>
                </a:cubicBezTo>
                <a:cubicBezTo>
                  <a:pt x="-21067" y="808618"/>
                  <a:pt x="14950" y="626373"/>
                  <a:pt x="0" y="479318"/>
                </a:cubicBezTo>
                <a:cubicBezTo>
                  <a:pt x="-14950" y="332263"/>
                  <a:pt x="11021" y="170722"/>
                  <a:pt x="0" y="0"/>
                </a:cubicBezTo>
                <a:close/>
              </a:path>
              <a:path w="2889583" h="904374" stroke="0" extrusionOk="0">
                <a:moveTo>
                  <a:pt x="0" y="0"/>
                </a:moveTo>
                <a:cubicBezTo>
                  <a:pt x="260472" y="22044"/>
                  <a:pt x="357722" y="2440"/>
                  <a:pt x="606812" y="0"/>
                </a:cubicBezTo>
                <a:cubicBezTo>
                  <a:pt x="855902" y="-2440"/>
                  <a:pt x="915900" y="-10003"/>
                  <a:pt x="1098042" y="0"/>
                </a:cubicBezTo>
                <a:cubicBezTo>
                  <a:pt x="1280184" y="10003"/>
                  <a:pt x="1425736" y="13222"/>
                  <a:pt x="1589271" y="0"/>
                </a:cubicBezTo>
                <a:cubicBezTo>
                  <a:pt x="1752806" y="-13222"/>
                  <a:pt x="1876979" y="2125"/>
                  <a:pt x="2138291" y="0"/>
                </a:cubicBezTo>
                <a:cubicBezTo>
                  <a:pt x="2399603" y="-2125"/>
                  <a:pt x="2626909" y="28115"/>
                  <a:pt x="2889583" y="0"/>
                </a:cubicBezTo>
                <a:cubicBezTo>
                  <a:pt x="2897801" y="149688"/>
                  <a:pt x="2884152" y="265107"/>
                  <a:pt x="2889583" y="470274"/>
                </a:cubicBezTo>
                <a:cubicBezTo>
                  <a:pt x="2895014" y="675441"/>
                  <a:pt x="2910616" y="804863"/>
                  <a:pt x="2889583" y="904374"/>
                </a:cubicBezTo>
                <a:cubicBezTo>
                  <a:pt x="2629787" y="885909"/>
                  <a:pt x="2566124" y="878723"/>
                  <a:pt x="2311666" y="904374"/>
                </a:cubicBezTo>
                <a:cubicBezTo>
                  <a:pt x="2057208" y="930025"/>
                  <a:pt x="1940654" y="924194"/>
                  <a:pt x="1791541" y="904374"/>
                </a:cubicBezTo>
                <a:cubicBezTo>
                  <a:pt x="1642429" y="884554"/>
                  <a:pt x="1379993" y="918255"/>
                  <a:pt x="1213625" y="904374"/>
                </a:cubicBezTo>
                <a:cubicBezTo>
                  <a:pt x="1047257" y="890493"/>
                  <a:pt x="961189" y="890623"/>
                  <a:pt x="722396" y="904374"/>
                </a:cubicBezTo>
                <a:cubicBezTo>
                  <a:pt x="483603" y="918125"/>
                  <a:pt x="300324" y="892628"/>
                  <a:pt x="0" y="904374"/>
                </a:cubicBezTo>
                <a:cubicBezTo>
                  <a:pt x="11787" y="684070"/>
                  <a:pt x="-20619" y="559710"/>
                  <a:pt x="0" y="434100"/>
                </a:cubicBezTo>
                <a:cubicBezTo>
                  <a:pt x="20619" y="308490"/>
                  <a:pt x="-10019" y="135468"/>
                  <a:pt x="0" y="0"/>
                </a:cubicBezTo>
                <a:close/>
              </a:path>
            </a:pathLst>
          </a:custGeom>
          <a:ln>
            <a:extLst>
              <a:ext uri="{C807C97D-BFC1-408E-A445-0C87EB9F89A2}">
                <ask:lineSketchStyleProps xmlns:ask="http://schemas.microsoft.com/office/drawing/2018/sketchyshapes" sd="412014434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rgbClr val="002060"/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Code</a:t>
            </a:r>
            <a:endParaRPr lang="en-GB" sz="1600" dirty="0">
              <a:solidFill>
                <a:srgbClr val="002060"/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8987590" y="3312695"/>
            <a:ext cx="2127584" cy="553453"/>
          </a:xfrm>
          <a:custGeom>
            <a:avLst/>
            <a:gdLst>
              <a:gd name="connsiteX0" fmla="*/ 0 w 2127584"/>
              <a:gd name="connsiteY0" fmla="*/ 0 h 553453"/>
              <a:gd name="connsiteX1" fmla="*/ 510620 w 2127584"/>
              <a:gd name="connsiteY1" fmla="*/ 0 h 553453"/>
              <a:gd name="connsiteX2" fmla="*/ 1042516 w 2127584"/>
              <a:gd name="connsiteY2" fmla="*/ 0 h 553453"/>
              <a:gd name="connsiteX3" fmla="*/ 1574412 w 2127584"/>
              <a:gd name="connsiteY3" fmla="*/ 0 h 553453"/>
              <a:gd name="connsiteX4" fmla="*/ 2127584 w 2127584"/>
              <a:gd name="connsiteY4" fmla="*/ 0 h 553453"/>
              <a:gd name="connsiteX5" fmla="*/ 2127584 w 2127584"/>
              <a:gd name="connsiteY5" fmla="*/ 553453 h 553453"/>
              <a:gd name="connsiteX6" fmla="*/ 1595688 w 2127584"/>
              <a:gd name="connsiteY6" fmla="*/ 553453 h 553453"/>
              <a:gd name="connsiteX7" fmla="*/ 1106344 w 2127584"/>
              <a:gd name="connsiteY7" fmla="*/ 553453 h 553453"/>
              <a:gd name="connsiteX8" fmla="*/ 616999 w 2127584"/>
              <a:gd name="connsiteY8" fmla="*/ 553453 h 553453"/>
              <a:gd name="connsiteX9" fmla="*/ 0 w 2127584"/>
              <a:gd name="connsiteY9" fmla="*/ 553453 h 553453"/>
              <a:gd name="connsiteX10" fmla="*/ 0 w 2127584"/>
              <a:gd name="connsiteY10" fmla="*/ 0 h 55345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27584" h="553453" fill="none" extrusionOk="0">
                <a:moveTo>
                  <a:pt x="0" y="0"/>
                </a:moveTo>
                <a:cubicBezTo>
                  <a:pt x="199690" y="-14199"/>
                  <a:pt x="296167" y="602"/>
                  <a:pt x="510620" y="0"/>
                </a:cubicBezTo>
                <a:cubicBezTo>
                  <a:pt x="725073" y="-602"/>
                  <a:pt x="908909" y="9264"/>
                  <a:pt x="1042516" y="0"/>
                </a:cubicBezTo>
                <a:cubicBezTo>
                  <a:pt x="1176123" y="-9264"/>
                  <a:pt x="1375502" y="-14677"/>
                  <a:pt x="1574412" y="0"/>
                </a:cubicBezTo>
                <a:cubicBezTo>
                  <a:pt x="1773322" y="14677"/>
                  <a:pt x="1894756" y="-11250"/>
                  <a:pt x="2127584" y="0"/>
                </a:cubicBezTo>
                <a:cubicBezTo>
                  <a:pt x="2137391" y="271893"/>
                  <a:pt x="2141565" y="343975"/>
                  <a:pt x="2127584" y="553453"/>
                </a:cubicBezTo>
                <a:cubicBezTo>
                  <a:pt x="1865963" y="527828"/>
                  <a:pt x="1747995" y="543517"/>
                  <a:pt x="1595688" y="553453"/>
                </a:cubicBezTo>
                <a:cubicBezTo>
                  <a:pt x="1443381" y="563389"/>
                  <a:pt x="1237096" y="551954"/>
                  <a:pt x="1106344" y="553453"/>
                </a:cubicBezTo>
                <a:cubicBezTo>
                  <a:pt x="975592" y="554952"/>
                  <a:pt x="798985" y="567062"/>
                  <a:pt x="616999" y="553453"/>
                </a:cubicBezTo>
                <a:cubicBezTo>
                  <a:pt x="435013" y="539844"/>
                  <a:pt x="201687" y="575649"/>
                  <a:pt x="0" y="553453"/>
                </a:cubicBezTo>
                <a:cubicBezTo>
                  <a:pt x="5613" y="292690"/>
                  <a:pt x="170" y="177975"/>
                  <a:pt x="0" y="0"/>
                </a:cubicBezTo>
                <a:close/>
              </a:path>
              <a:path w="2127584" h="553453" stroke="0" extrusionOk="0">
                <a:moveTo>
                  <a:pt x="0" y="0"/>
                </a:moveTo>
                <a:cubicBezTo>
                  <a:pt x="142654" y="-13988"/>
                  <a:pt x="333854" y="-18160"/>
                  <a:pt x="510620" y="0"/>
                </a:cubicBezTo>
                <a:cubicBezTo>
                  <a:pt x="687386" y="18160"/>
                  <a:pt x="835968" y="-11548"/>
                  <a:pt x="978689" y="0"/>
                </a:cubicBezTo>
                <a:cubicBezTo>
                  <a:pt x="1121410" y="11548"/>
                  <a:pt x="1300954" y="7373"/>
                  <a:pt x="1553136" y="0"/>
                </a:cubicBezTo>
                <a:cubicBezTo>
                  <a:pt x="1805318" y="-7373"/>
                  <a:pt x="1969479" y="-23642"/>
                  <a:pt x="2127584" y="0"/>
                </a:cubicBezTo>
                <a:cubicBezTo>
                  <a:pt x="2147954" y="195239"/>
                  <a:pt x="2126360" y="389506"/>
                  <a:pt x="2127584" y="553453"/>
                </a:cubicBezTo>
                <a:cubicBezTo>
                  <a:pt x="1902226" y="529134"/>
                  <a:pt x="1767713" y="533494"/>
                  <a:pt x="1638240" y="553453"/>
                </a:cubicBezTo>
                <a:cubicBezTo>
                  <a:pt x="1508767" y="573412"/>
                  <a:pt x="1256875" y="573606"/>
                  <a:pt x="1148895" y="553453"/>
                </a:cubicBezTo>
                <a:cubicBezTo>
                  <a:pt x="1040915" y="533300"/>
                  <a:pt x="788231" y="551148"/>
                  <a:pt x="574448" y="553453"/>
                </a:cubicBezTo>
                <a:cubicBezTo>
                  <a:pt x="360665" y="555758"/>
                  <a:pt x="170605" y="548100"/>
                  <a:pt x="0" y="553453"/>
                </a:cubicBezTo>
                <a:cubicBezTo>
                  <a:pt x="-1644" y="343482"/>
                  <a:pt x="16746" y="256455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7127769" y="3590846"/>
            <a:ext cx="1859819" cy="336047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mal.</a:t>
            </a:r>
            <a:r>
              <a:rPr lang="en-GB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dll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13" name="Straight Arrow Connector 12"/>
          <p:cNvCxnSpPr/>
          <p:nvPr/>
        </p:nvCxnSpPr>
        <p:spPr>
          <a:xfrm>
            <a:off x="7293142" y="2490536"/>
            <a:ext cx="1716504" cy="1034715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" name="Rectangle: Rounded Corners 13"/>
          <p:cNvSpPr/>
          <p:nvPr/>
        </p:nvSpPr>
        <p:spPr>
          <a:xfrm>
            <a:off x="204537" y="3272588"/>
            <a:ext cx="1736557" cy="633664"/>
          </a:xfrm>
          <a:custGeom>
            <a:avLst/>
            <a:gdLst>
              <a:gd name="connsiteX0" fmla="*/ 0 w 1736557"/>
              <a:gd name="connsiteY0" fmla="*/ 105613 h 633664"/>
              <a:gd name="connsiteX1" fmla="*/ 105613 w 1736557"/>
              <a:gd name="connsiteY1" fmla="*/ 0 h 633664"/>
              <a:gd name="connsiteX2" fmla="*/ 629310 w 1736557"/>
              <a:gd name="connsiteY2" fmla="*/ 0 h 633664"/>
              <a:gd name="connsiteX3" fmla="*/ 1137754 w 1736557"/>
              <a:gd name="connsiteY3" fmla="*/ 0 h 633664"/>
              <a:gd name="connsiteX4" fmla="*/ 1630944 w 1736557"/>
              <a:gd name="connsiteY4" fmla="*/ 0 h 633664"/>
              <a:gd name="connsiteX5" fmla="*/ 1736557 w 1736557"/>
              <a:gd name="connsiteY5" fmla="*/ 105613 h 633664"/>
              <a:gd name="connsiteX6" fmla="*/ 1736557 w 1736557"/>
              <a:gd name="connsiteY6" fmla="*/ 528051 h 633664"/>
              <a:gd name="connsiteX7" fmla="*/ 1630944 w 1736557"/>
              <a:gd name="connsiteY7" fmla="*/ 633664 h 633664"/>
              <a:gd name="connsiteX8" fmla="*/ 1091994 w 1736557"/>
              <a:gd name="connsiteY8" fmla="*/ 633664 h 633664"/>
              <a:gd name="connsiteX9" fmla="*/ 614057 w 1736557"/>
              <a:gd name="connsiteY9" fmla="*/ 633664 h 633664"/>
              <a:gd name="connsiteX10" fmla="*/ 105613 w 1736557"/>
              <a:gd name="connsiteY10" fmla="*/ 633664 h 633664"/>
              <a:gd name="connsiteX11" fmla="*/ 0 w 1736557"/>
              <a:gd name="connsiteY11" fmla="*/ 528051 h 633664"/>
              <a:gd name="connsiteX12" fmla="*/ 0 w 1736557"/>
              <a:gd name="connsiteY12" fmla="*/ 105613 h 6336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736557" h="633664" fill="none" extrusionOk="0">
                <a:moveTo>
                  <a:pt x="0" y="105613"/>
                </a:moveTo>
                <a:cubicBezTo>
                  <a:pt x="-4663" y="47405"/>
                  <a:pt x="54766" y="9807"/>
                  <a:pt x="105613" y="0"/>
                </a:cubicBezTo>
                <a:cubicBezTo>
                  <a:pt x="219324" y="-412"/>
                  <a:pt x="462630" y="-1034"/>
                  <a:pt x="629310" y="0"/>
                </a:cubicBezTo>
                <a:cubicBezTo>
                  <a:pt x="795990" y="1034"/>
                  <a:pt x="929320" y="-19590"/>
                  <a:pt x="1137754" y="0"/>
                </a:cubicBezTo>
                <a:cubicBezTo>
                  <a:pt x="1346188" y="19590"/>
                  <a:pt x="1411180" y="2904"/>
                  <a:pt x="1630944" y="0"/>
                </a:cubicBezTo>
                <a:cubicBezTo>
                  <a:pt x="1686391" y="50"/>
                  <a:pt x="1736249" y="48781"/>
                  <a:pt x="1736557" y="105613"/>
                </a:cubicBezTo>
                <a:cubicBezTo>
                  <a:pt x="1736941" y="261655"/>
                  <a:pt x="1743781" y="409859"/>
                  <a:pt x="1736557" y="528051"/>
                </a:cubicBezTo>
                <a:cubicBezTo>
                  <a:pt x="1738431" y="584006"/>
                  <a:pt x="1689294" y="629694"/>
                  <a:pt x="1630944" y="633664"/>
                </a:cubicBezTo>
                <a:cubicBezTo>
                  <a:pt x="1421611" y="614645"/>
                  <a:pt x="1296072" y="606802"/>
                  <a:pt x="1091994" y="633664"/>
                </a:cubicBezTo>
                <a:cubicBezTo>
                  <a:pt x="887916" y="660527"/>
                  <a:pt x="748591" y="627836"/>
                  <a:pt x="614057" y="633664"/>
                </a:cubicBezTo>
                <a:cubicBezTo>
                  <a:pt x="479523" y="639492"/>
                  <a:pt x="222928" y="630978"/>
                  <a:pt x="105613" y="633664"/>
                </a:cubicBezTo>
                <a:cubicBezTo>
                  <a:pt x="34270" y="638622"/>
                  <a:pt x="-9018" y="580070"/>
                  <a:pt x="0" y="528051"/>
                </a:cubicBezTo>
                <a:cubicBezTo>
                  <a:pt x="8645" y="357948"/>
                  <a:pt x="-3383" y="218167"/>
                  <a:pt x="0" y="105613"/>
                </a:cubicBezTo>
                <a:close/>
              </a:path>
              <a:path w="1736557" h="633664" stroke="0" extrusionOk="0">
                <a:moveTo>
                  <a:pt x="0" y="105613"/>
                </a:moveTo>
                <a:cubicBezTo>
                  <a:pt x="2655" y="45965"/>
                  <a:pt x="42784" y="-2869"/>
                  <a:pt x="105613" y="0"/>
                </a:cubicBezTo>
                <a:cubicBezTo>
                  <a:pt x="308343" y="15031"/>
                  <a:pt x="503465" y="13375"/>
                  <a:pt x="614057" y="0"/>
                </a:cubicBezTo>
                <a:cubicBezTo>
                  <a:pt x="724649" y="-13375"/>
                  <a:pt x="921126" y="-6649"/>
                  <a:pt x="1153007" y="0"/>
                </a:cubicBezTo>
                <a:cubicBezTo>
                  <a:pt x="1384888" y="6649"/>
                  <a:pt x="1452093" y="12856"/>
                  <a:pt x="1630944" y="0"/>
                </a:cubicBezTo>
                <a:cubicBezTo>
                  <a:pt x="1696380" y="2171"/>
                  <a:pt x="1729080" y="44577"/>
                  <a:pt x="1736557" y="105613"/>
                </a:cubicBezTo>
                <a:cubicBezTo>
                  <a:pt x="1755079" y="291902"/>
                  <a:pt x="1716105" y="340602"/>
                  <a:pt x="1736557" y="528051"/>
                </a:cubicBezTo>
                <a:cubicBezTo>
                  <a:pt x="1722773" y="584648"/>
                  <a:pt x="1694952" y="633728"/>
                  <a:pt x="1630944" y="633664"/>
                </a:cubicBezTo>
                <a:cubicBezTo>
                  <a:pt x="1455239" y="641757"/>
                  <a:pt x="1337819" y="626864"/>
                  <a:pt x="1137754" y="633664"/>
                </a:cubicBezTo>
                <a:cubicBezTo>
                  <a:pt x="937689" y="640465"/>
                  <a:pt x="777118" y="638557"/>
                  <a:pt x="659817" y="633664"/>
                </a:cubicBezTo>
                <a:cubicBezTo>
                  <a:pt x="542516" y="628771"/>
                  <a:pt x="284092" y="615921"/>
                  <a:pt x="105613" y="633664"/>
                </a:cubicBezTo>
                <a:cubicBezTo>
                  <a:pt x="55246" y="645146"/>
                  <a:pt x="1305" y="577728"/>
                  <a:pt x="0" y="528051"/>
                </a:cubicBezTo>
                <a:cubicBezTo>
                  <a:pt x="-15676" y="340943"/>
                  <a:pt x="2609" y="263921"/>
                  <a:pt x="0" y="105613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25469283">
                  <a:prstGeom prst="round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MZPE  👹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9171" y="2260154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51744 w 2398889"/>
              <a:gd name="connsiteY1" fmla="*/ 0 h 338554"/>
              <a:gd name="connsiteX2" fmla="*/ 1151467 w 2398889"/>
              <a:gd name="connsiteY2" fmla="*/ 0 h 338554"/>
              <a:gd name="connsiteX3" fmla="*/ 1799167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75178 w 2398889"/>
              <a:gd name="connsiteY6" fmla="*/ 338554 h 338554"/>
              <a:gd name="connsiteX7" fmla="*/ 1175456 w 2398889"/>
              <a:gd name="connsiteY7" fmla="*/ 338554 h 338554"/>
              <a:gd name="connsiteX8" fmla="*/ 575733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4290" y="-1769"/>
                  <a:pt x="294624" y="-17215"/>
                  <a:pt x="551744" y="0"/>
                </a:cubicBezTo>
                <a:cubicBezTo>
                  <a:pt x="808864" y="17215"/>
                  <a:pt x="940866" y="27432"/>
                  <a:pt x="1151467" y="0"/>
                </a:cubicBezTo>
                <a:cubicBezTo>
                  <a:pt x="1362068" y="-27432"/>
                  <a:pt x="1654092" y="14731"/>
                  <a:pt x="1799167" y="0"/>
                </a:cubicBezTo>
                <a:cubicBezTo>
                  <a:pt x="1944242" y="-14731"/>
                  <a:pt x="2275624" y="20004"/>
                  <a:pt x="2398889" y="0"/>
                </a:cubicBezTo>
                <a:cubicBezTo>
                  <a:pt x="2401301" y="136758"/>
                  <a:pt x="2390465" y="248392"/>
                  <a:pt x="2398889" y="338554"/>
                </a:cubicBezTo>
                <a:cubicBezTo>
                  <a:pt x="2256788" y="330270"/>
                  <a:pt x="1908399" y="337312"/>
                  <a:pt x="1775178" y="338554"/>
                </a:cubicBezTo>
                <a:cubicBezTo>
                  <a:pt x="1641957" y="339796"/>
                  <a:pt x="1465748" y="319820"/>
                  <a:pt x="1175456" y="338554"/>
                </a:cubicBezTo>
                <a:cubicBezTo>
                  <a:pt x="885164" y="357288"/>
                  <a:pt x="861087" y="320044"/>
                  <a:pt x="575733" y="338554"/>
                </a:cubicBezTo>
                <a:cubicBezTo>
                  <a:pt x="290379" y="357064"/>
                  <a:pt x="115859" y="333425"/>
                  <a:pt x="0" y="338554"/>
                </a:cubicBezTo>
                <a:cubicBezTo>
                  <a:pt x="14922" y="207243"/>
                  <a:pt x="11908" y="86203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95589" y="12802"/>
                  <a:pt x="478788" y="-29201"/>
                  <a:pt x="599722" y="0"/>
                </a:cubicBezTo>
                <a:cubicBezTo>
                  <a:pt x="720656" y="29201"/>
                  <a:pt x="1048954" y="19277"/>
                  <a:pt x="1247422" y="0"/>
                </a:cubicBezTo>
                <a:cubicBezTo>
                  <a:pt x="1445890" y="-19277"/>
                  <a:pt x="1629690" y="-22883"/>
                  <a:pt x="1775178" y="0"/>
                </a:cubicBezTo>
                <a:cubicBezTo>
                  <a:pt x="1920666" y="22883"/>
                  <a:pt x="2146758" y="-11387"/>
                  <a:pt x="2398889" y="0"/>
                </a:cubicBezTo>
                <a:cubicBezTo>
                  <a:pt x="2391270" y="135521"/>
                  <a:pt x="2415422" y="170875"/>
                  <a:pt x="2398889" y="338554"/>
                </a:cubicBezTo>
                <a:cubicBezTo>
                  <a:pt x="2219541" y="344278"/>
                  <a:pt x="1924897" y="357463"/>
                  <a:pt x="1799167" y="338554"/>
                </a:cubicBezTo>
                <a:cubicBezTo>
                  <a:pt x="1673437" y="319645"/>
                  <a:pt x="1451428" y="310588"/>
                  <a:pt x="1151467" y="338554"/>
                </a:cubicBezTo>
                <a:cubicBezTo>
                  <a:pt x="851506" y="366520"/>
                  <a:pt x="706149" y="324737"/>
                  <a:pt x="575733" y="338554"/>
                </a:cubicBezTo>
                <a:cubicBezTo>
                  <a:pt x="445317" y="352371"/>
                  <a:pt x="206774" y="339864"/>
                  <a:pt x="0" y="338554"/>
                </a:cubicBezTo>
                <a:cubicBezTo>
                  <a:pt x="-695" y="250083"/>
                  <a:pt x="-7495" y="8893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 cap="rnd">
            <a:extLst>
              <a:ext uri="{C807C97D-BFC1-408E-A445-0C87EB9F89A2}">
                <ask:lineSketchStyleProps xmlns:ask="http://schemas.microsoft.com/office/drawing/2018/sketchyshapes" sd="7822948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786063" y="2642939"/>
            <a:ext cx="1576136" cy="629652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3583405" y="2452438"/>
            <a:ext cx="1044741" cy="8021"/>
          </a:xfrm>
          <a:prstGeom prst="straightConnector1">
            <a:avLst/>
          </a:prstGeom>
          <a:ln w="12700">
            <a:prstDash val="dashDot"/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93245FC4-F227-6E4E-A796-06DC1E20B1A0}"/>
              </a:ext>
            </a:extLst>
          </p:cNvPr>
          <p:cNvCxnSpPr>
            <a:cxnSpLocks/>
          </p:cNvCxnSpPr>
          <p:nvPr/>
        </p:nvCxnSpPr>
        <p:spPr>
          <a:xfrm>
            <a:off x="2362199" y="1477879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E2B14B8-87CD-2844-B71B-B95C52708EB9}"/>
              </a:ext>
            </a:extLst>
          </p:cNvPr>
          <p:cNvCxnSpPr>
            <a:cxnSpLocks/>
          </p:cNvCxnSpPr>
          <p:nvPr/>
        </p:nvCxnSpPr>
        <p:spPr>
          <a:xfrm>
            <a:off x="2285999" y="6448525"/>
            <a:ext cx="2265947" cy="4411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95DED5B2-BE92-DF48-B585-54EC35D0D19D}"/>
              </a:ext>
            </a:extLst>
          </p:cNvPr>
          <p:cNvSpPr txBox="1"/>
          <p:nvPr/>
        </p:nvSpPr>
        <p:spPr>
          <a:xfrm>
            <a:off x="1826795" y="3531604"/>
            <a:ext cx="2117558" cy="338554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 Injector</a:t>
            </a:r>
            <a:endParaRPr lang="en-US" sz="1600" dirty="0">
              <a:solidFill>
                <a:schemeClr val="accent6">
                  <a:lumMod val="75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4302065C-FED6-F445-9034-6258331F52EE}"/>
              </a:ext>
            </a:extLst>
          </p:cNvPr>
          <p:cNvCxnSpPr>
            <a:cxnSpLocks/>
          </p:cNvCxnSpPr>
          <p:nvPr/>
        </p:nvCxnSpPr>
        <p:spPr>
          <a:xfrm flipV="1">
            <a:off x="1325880" y="3958284"/>
            <a:ext cx="2475033" cy="7123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13C84A55-D31E-1043-83E7-680FC20B819B}"/>
              </a:ext>
            </a:extLst>
          </p:cNvPr>
          <p:cNvCxnSpPr>
            <a:cxnSpLocks/>
          </p:cNvCxnSpPr>
          <p:nvPr/>
        </p:nvCxnSpPr>
        <p:spPr>
          <a:xfrm>
            <a:off x="7447278" y="3965407"/>
            <a:ext cx="2604104" cy="0"/>
          </a:xfrm>
          <a:prstGeom prst="line">
            <a:avLst/>
          </a:prstGeom>
          <a:ln>
            <a:solidFill>
              <a:schemeClr val="accent6">
                <a:lumMod val="75000"/>
              </a:scheme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3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3585" y="1537952"/>
            <a:ext cx="6327421" cy="4261871"/>
          </a:xfrm>
          <a:prstGeom prst="rect">
            <a:avLst/>
          </a:prstGeom>
        </p:spPr>
      </p:pic>
      <p:pic>
        <p:nvPicPr>
          <p:cNvPr id="5" name="Picture 5" descr="A screenshot of a cell phone&#10;&#10;Description generated with very high confidence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75585" y="1028960"/>
            <a:ext cx="6111051" cy="50823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>
                <a:cs typeface="Calibri Light" panose="020F0302020204030204"/>
              </a:rPr>
              <a:t>Классика</a:t>
            </a:r>
            <a:endParaRPr lang="en-GB" dirty="0" err="1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GB" dirty="0" err="1">
                <a:cs typeface="Calibri" panose="020F0502020204030204"/>
              </a:rPr>
              <a:t>Необходимо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иметь</a:t>
            </a:r>
            <a:r>
              <a:rPr lang="en-GB" dirty="0">
                <a:cs typeface="Calibri" panose="020F0502020204030204"/>
              </a:rPr>
              <a:t> mal.dll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диске</a:t>
            </a:r>
          </a:p>
          <a:p>
            <a:r>
              <a:rPr lang="en-GB" dirty="0" err="1">
                <a:cs typeface="Calibri" panose="020F0502020204030204"/>
              </a:rPr>
              <a:t>Различные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механизмы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защиты</a:t>
            </a:r>
            <a:r>
              <a:rPr lang="en-GB" dirty="0">
                <a:cs typeface="Calibri" panose="020F0502020204030204"/>
              </a:rPr>
              <a:t> </a:t>
            </a:r>
            <a:r>
              <a:rPr lang="en-GB" dirty="0" err="1">
                <a:cs typeface="Calibri" panose="020F0502020204030204"/>
              </a:rPr>
              <a:t>агрятся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на</a:t>
            </a:r>
            <a:r>
              <a:rPr lang="en-GB" dirty="0">
                <a:cs typeface="Calibri" panose="020F0502020204030204"/>
              </a:rPr>
              <a:t> </a:t>
            </a:r>
            <a:r>
              <a:rPr lang="en-GB" dirty="0" err="1">
                <a:cs typeface="Calibri" panose="020F0502020204030204"/>
              </a:rPr>
              <a:t>CreateRemoteThread</a:t>
            </a:r>
            <a:r>
              <a:rPr lang="en-GB" dirty="0">
                <a:cs typeface="Calibri" panose="020F0502020204030204"/>
              </a:rPr>
              <a:t>()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4100416" y="98012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713232 w 2743200"/>
              <a:gd name="connsiteY1" fmla="*/ 0 h 338554"/>
              <a:gd name="connsiteX2" fmla="*/ 1453896 w 2743200"/>
              <a:gd name="connsiteY2" fmla="*/ 0 h 338554"/>
              <a:gd name="connsiteX3" fmla="*/ 208483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426464 w 2743200"/>
              <a:gd name="connsiteY7" fmla="*/ 338554 h 338554"/>
              <a:gd name="connsiteX8" fmla="*/ 76809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06956" y="21713"/>
                  <a:pt x="550195" y="-28424"/>
                  <a:pt x="713232" y="0"/>
                </a:cubicBezTo>
                <a:cubicBezTo>
                  <a:pt x="876269" y="28424"/>
                  <a:pt x="1274642" y="-6743"/>
                  <a:pt x="1453896" y="0"/>
                </a:cubicBezTo>
                <a:cubicBezTo>
                  <a:pt x="1633150" y="6743"/>
                  <a:pt x="1895814" y="2898"/>
                  <a:pt x="2084832" y="0"/>
                </a:cubicBezTo>
                <a:cubicBezTo>
                  <a:pt x="2273850" y="-2898"/>
                  <a:pt x="2475979" y="-19158"/>
                  <a:pt x="2743200" y="0"/>
                </a:cubicBezTo>
                <a:cubicBezTo>
                  <a:pt x="2730613" y="120018"/>
                  <a:pt x="2745624" y="252424"/>
                  <a:pt x="2743200" y="338554"/>
                </a:cubicBezTo>
                <a:cubicBezTo>
                  <a:pt x="2424968" y="362725"/>
                  <a:pt x="2326772" y="314559"/>
                  <a:pt x="2084832" y="338554"/>
                </a:cubicBezTo>
                <a:cubicBezTo>
                  <a:pt x="1842892" y="362549"/>
                  <a:pt x="1591474" y="332737"/>
                  <a:pt x="1426464" y="338554"/>
                </a:cubicBezTo>
                <a:cubicBezTo>
                  <a:pt x="1261454" y="344371"/>
                  <a:pt x="1086249" y="361164"/>
                  <a:pt x="768096" y="338554"/>
                </a:cubicBezTo>
                <a:cubicBezTo>
                  <a:pt x="449943" y="315944"/>
                  <a:pt x="225861" y="303038"/>
                  <a:pt x="0" y="338554"/>
                </a:cubicBezTo>
                <a:cubicBezTo>
                  <a:pt x="-10186" y="172749"/>
                  <a:pt x="7588" y="117067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14873" y="-10040"/>
                  <a:pt x="382922" y="9793"/>
                  <a:pt x="740664" y="0"/>
                </a:cubicBezTo>
                <a:cubicBezTo>
                  <a:pt x="1098406" y="-9793"/>
                  <a:pt x="1147749" y="-648"/>
                  <a:pt x="1399032" y="0"/>
                </a:cubicBezTo>
                <a:cubicBezTo>
                  <a:pt x="1650315" y="648"/>
                  <a:pt x="1712259" y="-27295"/>
                  <a:pt x="2002536" y="0"/>
                </a:cubicBezTo>
                <a:cubicBezTo>
                  <a:pt x="2292813" y="27295"/>
                  <a:pt x="2390791" y="32261"/>
                  <a:pt x="2743200" y="0"/>
                </a:cubicBezTo>
                <a:cubicBezTo>
                  <a:pt x="2736192" y="137527"/>
                  <a:pt x="2754610" y="190975"/>
                  <a:pt x="2743200" y="338554"/>
                </a:cubicBezTo>
                <a:cubicBezTo>
                  <a:pt x="2486859" y="358763"/>
                  <a:pt x="2342453" y="335449"/>
                  <a:pt x="2084832" y="338554"/>
                </a:cubicBezTo>
                <a:cubicBezTo>
                  <a:pt x="1827211" y="341659"/>
                  <a:pt x="1719433" y="335784"/>
                  <a:pt x="1453896" y="338554"/>
                </a:cubicBezTo>
                <a:cubicBezTo>
                  <a:pt x="1188359" y="341324"/>
                  <a:pt x="1053817" y="334285"/>
                  <a:pt x="822960" y="338554"/>
                </a:cubicBezTo>
                <a:cubicBezTo>
                  <a:pt x="592103" y="342823"/>
                  <a:pt x="221662" y="352516"/>
                  <a:pt x="0" y="338554"/>
                </a:cubicBezTo>
                <a:cubicBezTo>
                  <a:pt x="7782" y="230298"/>
                  <a:pt x="16545" y="77450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83240585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CreateTool32Snapshot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82839" y="1610052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89280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84832 w 2743200"/>
              <a:gd name="connsiteY6" fmla="*/ 338554 h 338554"/>
              <a:gd name="connsiteX7" fmla="*/ 1344168 w 2743200"/>
              <a:gd name="connsiteY7" fmla="*/ 338554 h 338554"/>
              <a:gd name="connsiteX8" fmla="*/ 630936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180580" y="9752"/>
                  <a:pt x="458883" y="29243"/>
                  <a:pt x="603504" y="0"/>
                </a:cubicBezTo>
                <a:cubicBezTo>
                  <a:pt x="748125" y="-29243"/>
                  <a:pt x="921333" y="-16833"/>
                  <a:pt x="1234440" y="0"/>
                </a:cubicBezTo>
                <a:cubicBezTo>
                  <a:pt x="1547547" y="16833"/>
                  <a:pt x="1724282" y="-22706"/>
                  <a:pt x="1892808" y="0"/>
                </a:cubicBezTo>
                <a:cubicBezTo>
                  <a:pt x="2061334" y="22706"/>
                  <a:pt x="2526848" y="-40017"/>
                  <a:pt x="2743200" y="0"/>
                </a:cubicBezTo>
                <a:cubicBezTo>
                  <a:pt x="2748874" y="100035"/>
                  <a:pt x="2745944" y="254878"/>
                  <a:pt x="2743200" y="338554"/>
                </a:cubicBezTo>
                <a:cubicBezTo>
                  <a:pt x="2427522" y="363126"/>
                  <a:pt x="2232975" y="364127"/>
                  <a:pt x="2084832" y="338554"/>
                </a:cubicBezTo>
                <a:cubicBezTo>
                  <a:pt x="1936689" y="312981"/>
                  <a:pt x="1698005" y="373467"/>
                  <a:pt x="1344168" y="338554"/>
                </a:cubicBezTo>
                <a:cubicBezTo>
                  <a:pt x="990331" y="303641"/>
                  <a:pt x="858788" y="337132"/>
                  <a:pt x="630936" y="338554"/>
                </a:cubicBezTo>
                <a:cubicBezTo>
                  <a:pt x="403084" y="339976"/>
                  <a:pt x="303578" y="344173"/>
                  <a:pt x="0" y="338554"/>
                </a:cubicBezTo>
                <a:cubicBezTo>
                  <a:pt x="16056" y="180424"/>
                  <a:pt x="-8201" y="162528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133507" y="-13584"/>
                  <a:pt x="405662" y="-28401"/>
                  <a:pt x="658368" y="0"/>
                </a:cubicBezTo>
                <a:cubicBezTo>
                  <a:pt x="911074" y="28401"/>
                  <a:pt x="1103182" y="-32064"/>
                  <a:pt x="1344168" y="0"/>
                </a:cubicBezTo>
                <a:cubicBezTo>
                  <a:pt x="1585154" y="32064"/>
                  <a:pt x="1821973" y="13905"/>
                  <a:pt x="1975104" y="0"/>
                </a:cubicBezTo>
                <a:cubicBezTo>
                  <a:pt x="2128235" y="-13905"/>
                  <a:pt x="2389667" y="-37919"/>
                  <a:pt x="2743200" y="0"/>
                </a:cubicBezTo>
                <a:cubicBezTo>
                  <a:pt x="2738592" y="106352"/>
                  <a:pt x="2740403" y="203208"/>
                  <a:pt x="2743200" y="338554"/>
                </a:cubicBezTo>
                <a:cubicBezTo>
                  <a:pt x="2398614" y="301543"/>
                  <a:pt x="2244087" y="341071"/>
                  <a:pt x="2002536" y="338554"/>
                </a:cubicBezTo>
                <a:cubicBezTo>
                  <a:pt x="1760985" y="336037"/>
                  <a:pt x="1494523" y="369285"/>
                  <a:pt x="1316736" y="338554"/>
                </a:cubicBezTo>
                <a:cubicBezTo>
                  <a:pt x="1138949" y="307823"/>
                  <a:pt x="895752" y="336846"/>
                  <a:pt x="603504" y="338554"/>
                </a:cubicBezTo>
                <a:cubicBezTo>
                  <a:pt x="311256" y="340262"/>
                  <a:pt x="162027" y="321563"/>
                  <a:pt x="0" y="338554"/>
                </a:cubicBezTo>
                <a:cubicBezTo>
                  <a:pt x="9695" y="195811"/>
                  <a:pt x="2623" y="74157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05117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Process32First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117472" y="3159608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234440 w 2743200"/>
              <a:gd name="connsiteY2" fmla="*/ 0 h 338554"/>
              <a:gd name="connsiteX3" fmla="*/ 1947672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29968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94685" y="-4646"/>
                  <a:pt x="474683" y="11466"/>
                  <a:pt x="603504" y="0"/>
                </a:cubicBezTo>
                <a:cubicBezTo>
                  <a:pt x="732325" y="-11466"/>
                  <a:pt x="1078797" y="27454"/>
                  <a:pt x="1234440" y="0"/>
                </a:cubicBezTo>
                <a:cubicBezTo>
                  <a:pt x="1390083" y="-27454"/>
                  <a:pt x="1600904" y="11482"/>
                  <a:pt x="1947672" y="0"/>
                </a:cubicBezTo>
                <a:cubicBezTo>
                  <a:pt x="2294440" y="-11482"/>
                  <a:pt x="2480161" y="27521"/>
                  <a:pt x="2743200" y="0"/>
                </a:cubicBezTo>
                <a:cubicBezTo>
                  <a:pt x="2748257" y="146256"/>
                  <a:pt x="2759512" y="200704"/>
                  <a:pt x="2743200" y="338554"/>
                </a:cubicBezTo>
                <a:cubicBezTo>
                  <a:pt x="2542302" y="305142"/>
                  <a:pt x="2196906" y="316884"/>
                  <a:pt x="2029968" y="338554"/>
                </a:cubicBezTo>
                <a:cubicBezTo>
                  <a:pt x="1863030" y="360224"/>
                  <a:pt x="1705862" y="320405"/>
                  <a:pt x="1426464" y="338554"/>
                </a:cubicBezTo>
                <a:cubicBezTo>
                  <a:pt x="1147066" y="356703"/>
                  <a:pt x="1058862" y="343295"/>
                  <a:pt x="795528" y="338554"/>
                </a:cubicBezTo>
                <a:cubicBezTo>
                  <a:pt x="532194" y="333813"/>
                  <a:pt x="175586" y="370568"/>
                  <a:pt x="0" y="338554"/>
                </a:cubicBezTo>
                <a:cubicBezTo>
                  <a:pt x="6719" y="181995"/>
                  <a:pt x="-1879" y="141446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87266" y="28970"/>
                  <a:pt x="408490" y="-14688"/>
                  <a:pt x="603504" y="0"/>
                </a:cubicBezTo>
                <a:cubicBezTo>
                  <a:pt x="798518" y="14688"/>
                  <a:pt x="965303" y="-28568"/>
                  <a:pt x="1207008" y="0"/>
                </a:cubicBezTo>
                <a:cubicBezTo>
                  <a:pt x="1448713" y="28568"/>
                  <a:pt x="1571943" y="-8309"/>
                  <a:pt x="1865376" y="0"/>
                </a:cubicBezTo>
                <a:cubicBezTo>
                  <a:pt x="2158809" y="8309"/>
                  <a:pt x="2482899" y="27991"/>
                  <a:pt x="2743200" y="0"/>
                </a:cubicBezTo>
                <a:cubicBezTo>
                  <a:pt x="2759248" y="81581"/>
                  <a:pt x="2755362" y="187526"/>
                  <a:pt x="2743200" y="338554"/>
                </a:cubicBezTo>
                <a:cubicBezTo>
                  <a:pt x="2461923" y="312314"/>
                  <a:pt x="2369251" y="331895"/>
                  <a:pt x="2057400" y="338554"/>
                </a:cubicBezTo>
                <a:cubicBezTo>
                  <a:pt x="1745549" y="345213"/>
                  <a:pt x="1538400" y="307370"/>
                  <a:pt x="1316736" y="338554"/>
                </a:cubicBezTo>
                <a:cubicBezTo>
                  <a:pt x="1095072" y="369738"/>
                  <a:pt x="871773" y="352850"/>
                  <a:pt x="685800" y="338554"/>
                </a:cubicBezTo>
                <a:cubicBezTo>
                  <a:pt x="499827" y="324258"/>
                  <a:pt x="308784" y="367181"/>
                  <a:pt x="0" y="338554"/>
                </a:cubicBezTo>
                <a:cubicBezTo>
                  <a:pt x="-6053" y="254835"/>
                  <a:pt x="2385" y="116959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08450881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OpenProcess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4288785" y="2359979"/>
            <a:ext cx="2743200" cy="338554"/>
          </a:xfrm>
          <a:custGeom>
            <a:avLst/>
            <a:gdLst>
              <a:gd name="connsiteX0" fmla="*/ 0 w 2743200"/>
              <a:gd name="connsiteY0" fmla="*/ 0 h 338554"/>
              <a:gd name="connsiteX1" fmla="*/ 603504 w 2743200"/>
              <a:gd name="connsiteY1" fmla="*/ 0 h 338554"/>
              <a:gd name="connsiteX2" fmla="*/ 1316736 w 2743200"/>
              <a:gd name="connsiteY2" fmla="*/ 0 h 338554"/>
              <a:gd name="connsiteX3" fmla="*/ 2029968 w 2743200"/>
              <a:gd name="connsiteY3" fmla="*/ 0 h 338554"/>
              <a:gd name="connsiteX4" fmla="*/ 2743200 w 2743200"/>
              <a:gd name="connsiteY4" fmla="*/ 0 h 338554"/>
              <a:gd name="connsiteX5" fmla="*/ 2743200 w 2743200"/>
              <a:gd name="connsiteY5" fmla="*/ 338554 h 338554"/>
              <a:gd name="connsiteX6" fmla="*/ 2057400 w 2743200"/>
              <a:gd name="connsiteY6" fmla="*/ 338554 h 338554"/>
              <a:gd name="connsiteX7" fmla="*/ 1426464 w 2743200"/>
              <a:gd name="connsiteY7" fmla="*/ 338554 h 338554"/>
              <a:gd name="connsiteX8" fmla="*/ 795528 w 2743200"/>
              <a:gd name="connsiteY8" fmla="*/ 338554 h 338554"/>
              <a:gd name="connsiteX9" fmla="*/ 0 w 2743200"/>
              <a:gd name="connsiteY9" fmla="*/ 338554 h 338554"/>
              <a:gd name="connsiteX10" fmla="*/ 0 w 2743200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743200" h="338554" fill="none" extrusionOk="0">
                <a:moveTo>
                  <a:pt x="0" y="0"/>
                </a:moveTo>
                <a:cubicBezTo>
                  <a:pt x="234032" y="11175"/>
                  <a:pt x="349411" y="-25843"/>
                  <a:pt x="603504" y="0"/>
                </a:cubicBezTo>
                <a:cubicBezTo>
                  <a:pt x="857597" y="25843"/>
                  <a:pt x="1010342" y="32939"/>
                  <a:pt x="1316736" y="0"/>
                </a:cubicBezTo>
                <a:cubicBezTo>
                  <a:pt x="1623130" y="-32939"/>
                  <a:pt x="1784937" y="-20585"/>
                  <a:pt x="2029968" y="0"/>
                </a:cubicBezTo>
                <a:cubicBezTo>
                  <a:pt x="2274999" y="20585"/>
                  <a:pt x="2554553" y="-33516"/>
                  <a:pt x="2743200" y="0"/>
                </a:cubicBezTo>
                <a:cubicBezTo>
                  <a:pt x="2729577" y="109014"/>
                  <a:pt x="2737361" y="195008"/>
                  <a:pt x="2743200" y="338554"/>
                </a:cubicBezTo>
                <a:cubicBezTo>
                  <a:pt x="2490151" y="363804"/>
                  <a:pt x="2252962" y="324010"/>
                  <a:pt x="2057400" y="338554"/>
                </a:cubicBezTo>
                <a:cubicBezTo>
                  <a:pt x="1861838" y="353098"/>
                  <a:pt x="1555142" y="352475"/>
                  <a:pt x="1426464" y="338554"/>
                </a:cubicBezTo>
                <a:cubicBezTo>
                  <a:pt x="1297786" y="324633"/>
                  <a:pt x="953904" y="332080"/>
                  <a:pt x="795528" y="338554"/>
                </a:cubicBezTo>
                <a:cubicBezTo>
                  <a:pt x="637152" y="345028"/>
                  <a:pt x="231314" y="304572"/>
                  <a:pt x="0" y="338554"/>
                </a:cubicBezTo>
                <a:cubicBezTo>
                  <a:pt x="2454" y="258637"/>
                  <a:pt x="-2146" y="113711"/>
                  <a:pt x="0" y="0"/>
                </a:cubicBezTo>
                <a:close/>
              </a:path>
              <a:path w="2743200" h="338554" stroke="0" extrusionOk="0">
                <a:moveTo>
                  <a:pt x="0" y="0"/>
                </a:moveTo>
                <a:cubicBezTo>
                  <a:pt x="244276" y="-10766"/>
                  <a:pt x="480184" y="21769"/>
                  <a:pt x="685800" y="0"/>
                </a:cubicBezTo>
                <a:cubicBezTo>
                  <a:pt x="891416" y="-21769"/>
                  <a:pt x="1143041" y="-26388"/>
                  <a:pt x="1289304" y="0"/>
                </a:cubicBezTo>
                <a:cubicBezTo>
                  <a:pt x="1435567" y="26388"/>
                  <a:pt x="1697654" y="25138"/>
                  <a:pt x="1947672" y="0"/>
                </a:cubicBezTo>
                <a:cubicBezTo>
                  <a:pt x="2197690" y="-25138"/>
                  <a:pt x="2472916" y="-17820"/>
                  <a:pt x="2743200" y="0"/>
                </a:cubicBezTo>
                <a:cubicBezTo>
                  <a:pt x="2740606" y="69465"/>
                  <a:pt x="2731724" y="228150"/>
                  <a:pt x="2743200" y="338554"/>
                </a:cubicBezTo>
                <a:cubicBezTo>
                  <a:pt x="2585625" y="332278"/>
                  <a:pt x="2253714" y="311113"/>
                  <a:pt x="2002536" y="338554"/>
                </a:cubicBezTo>
                <a:cubicBezTo>
                  <a:pt x="1751358" y="365995"/>
                  <a:pt x="1493066" y="307600"/>
                  <a:pt x="1344168" y="338554"/>
                </a:cubicBezTo>
                <a:cubicBezTo>
                  <a:pt x="1195270" y="369508"/>
                  <a:pt x="1004784" y="316615"/>
                  <a:pt x="740664" y="338554"/>
                </a:cubicBezTo>
                <a:cubicBezTo>
                  <a:pt x="476544" y="360493"/>
                  <a:pt x="281585" y="328548"/>
                  <a:pt x="0" y="338554"/>
                </a:cubicBezTo>
                <a:cubicBezTo>
                  <a:pt x="-11375" y="258915"/>
                  <a:pt x="8823" y="96895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295089902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Process32Next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()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627120" y="3925693"/>
            <a:ext cx="2134191" cy="338554"/>
          </a:xfrm>
          <a:custGeom>
            <a:avLst/>
            <a:gdLst>
              <a:gd name="connsiteX0" fmla="*/ 0 w 2134191"/>
              <a:gd name="connsiteY0" fmla="*/ 0 h 338554"/>
              <a:gd name="connsiteX1" fmla="*/ 554890 w 2134191"/>
              <a:gd name="connsiteY1" fmla="*/ 0 h 338554"/>
              <a:gd name="connsiteX2" fmla="*/ 1067096 w 2134191"/>
              <a:gd name="connsiteY2" fmla="*/ 0 h 338554"/>
              <a:gd name="connsiteX3" fmla="*/ 1643327 w 2134191"/>
              <a:gd name="connsiteY3" fmla="*/ 0 h 338554"/>
              <a:gd name="connsiteX4" fmla="*/ 2134191 w 2134191"/>
              <a:gd name="connsiteY4" fmla="*/ 0 h 338554"/>
              <a:gd name="connsiteX5" fmla="*/ 2134191 w 2134191"/>
              <a:gd name="connsiteY5" fmla="*/ 338554 h 338554"/>
              <a:gd name="connsiteX6" fmla="*/ 1621985 w 2134191"/>
              <a:gd name="connsiteY6" fmla="*/ 338554 h 338554"/>
              <a:gd name="connsiteX7" fmla="*/ 1045754 w 2134191"/>
              <a:gd name="connsiteY7" fmla="*/ 338554 h 338554"/>
              <a:gd name="connsiteX8" fmla="*/ 512206 w 2134191"/>
              <a:gd name="connsiteY8" fmla="*/ 338554 h 338554"/>
              <a:gd name="connsiteX9" fmla="*/ 0 w 2134191"/>
              <a:gd name="connsiteY9" fmla="*/ 338554 h 338554"/>
              <a:gd name="connsiteX10" fmla="*/ 0 w 21341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134191" h="338554" fill="none" extrusionOk="0">
                <a:moveTo>
                  <a:pt x="0" y="0"/>
                </a:moveTo>
                <a:cubicBezTo>
                  <a:pt x="235263" y="-13560"/>
                  <a:pt x="364758" y="9773"/>
                  <a:pt x="554890" y="0"/>
                </a:cubicBezTo>
                <a:cubicBezTo>
                  <a:pt x="745022" y="-9773"/>
                  <a:pt x="874859" y="-23413"/>
                  <a:pt x="1067096" y="0"/>
                </a:cubicBezTo>
                <a:cubicBezTo>
                  <a:pt x="1259333" y="23413"/>
                  <a:pt x="1485670" y="4130"/>
                  <a:pt x="1643327" y="0"/>
                </a:cubicBezTo>
                <a:cubicBezTo>
                  <a:pt x="1800984" y="-4130"/>
                  <a:pt x="1981304" y="3315"/>
                  <a:pt x="2134191" y="0"/>
                </a:cubicBezTo>
                <a:cubicBezTo>
                  <a:pt x="2121966" y="130493"/>
                  <a:pt x="2149298" y="180768"/>
                  <a:pt x="2134191" y="338554"/>
                </a:cubicBezTo>
                <a:cubicBezTo>
                  <a:pt x="1943671" y="333066"/>
                  <a:pt x="1876702" y="363232"/>
                  <a:pt x="1621985" y="338554"/>
                </a:cubicBezTo>
                <a:cubicBezTo>
                  <a:pt x="1367268" y="313876"/>
                  <a:pt x="1253014" y="365472"/>
                  <a:pt x="1045754" y="338554"/>
                </a:cubicBezTo>
                <a:cubicBezTo>
                  <a:pt x="838494" y="311636"/>
                  <a:pt x="676082" y="339703"/>
                  <a:pt x="512206" y="338554"/>
                </a:cubicBezTo>
                <a:cubicBezTo>
                  <a:pt x="348330" y="337405"/>
                  <a:pt x="244203" y="351296"/>
                  <a:pt x="0" y="338554"/>
                </a:cubicBezTo>
                <a:cubicBezTo>
                  <a:pt x="-13998" y="214633"/>
                  <a:pt x="-8594" y="143358"/>
                  <a:pt x="0" y="0"/>
                </a:cubicBezTo>
                <a:close/>
              </a:path>
              <a:path w="2134191" h="338554" stroke="0" extrusionOk="0">
                <a:moveTo>
                  <a:pt x="0" y="0"/>
                </a:moveTo>
                <a:cubicBezTo>
                  <a:pt x="121094" y="6856"/>
                  <a:pt x="281053" y="-9843"/>
                  <a:pt x="490864" y="0"/>
                </a:cubicBezTo>
                <a:cubicBezTo>
                  <a:pt x="700675" y="9843"/>
                  <a:pt x="835887" y="-19848"/>
                  <a:pt x="1003070" y="0"/>
                </a:cubicBezTo>
                <a:cubicBezTo>
                  <a:pt x="1170253" y="19848"/>
                  <a:pt x="1425117" y="-21212"/>
                  <a:pt x="1579301" y="0"/>
                </a:cubicBezTo>
                <a:cubicBezTo>
                  <a:pt x="1733485" y="21212"/>
                  <a:pt x="1984363" y="2160"/>
                  <a:pt x="2134191" y="0"/>
                </a:cubicBezTo>
                <a:cubicBezTo>
                  <a:pt x="2149433" y="78070"/>
                  <a:pt x="2147127" y="257436"/>
                  <a:pt x="2134191" y="338554"/>
                </a:cubicBezTo>
                <a:cubicBezTo>
                  <a:pt x="2000823" y="342954"/>
                  <a:pt x="1832486" y="355637"/>
                  <a:pt x="1621985" y="338554"/>
                </a:cubicBezTo>
                <a:cubicBezTo>
                  <a:pt x="1411484" y="321471"/>
                  <a:pt x="1301851" y="312510"/>
                  <a:pt x="1088437" y="338554"/>
                </a:cubicBezTo>
                <a:cubicBezTo>
                  <a:pt x="875023" y="364598"/>
                  <a:pt x="769378" y="317164"/>
                  <a:pt x="576232" y="338554"/>
                </a:cubicBezTo>
                <a:cubicBezTo>
                  <a:pt x="383086" y="359944"/>
                  <a:pt x="178899" y="329822"/>
                  <a:pt x="0" y="338554"/>
                </a:cubicBezTo>
                <a:cubicBezTo>
                  <a:pt x="16727" y="238277"/>
                  <a:pt x="-2350" y="107371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939599891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VirtualAllocEx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444727" y="4687693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03489 w 2398889"/>
              <a:gd name="connsiteY2" fmla="*/ 0 h 338554"/>
              <a:gd name="connsiteX3" fmla="*/ 1703211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847145 w 2398889"/>
              <a:gd name="connsiteY6" fmla="*/ 338554 h 338554"/>
              <a:gd name="connsiteX7" fmla="*/ 1247422 w 2398889"/>
              <a:gd name="connsiteY7" fmla="*/ 338554 h 338554"/>
              <a:gd name="connsiteX8" fmla="*/ 695678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228762" y="-5067"/>
                  <a:pt x="441757" y="6228"/>
                  <a:pt x="575733" y="0"/>
                </a:cubicBezTo>
                <a:cubicBezTo>
                  <a:pt x="709709" y="-6228"/>
                  <a:pt x="934112" y="-18915"/>
                  <a:pt x="1103489" y="0"/>
                </a:cubicBezTo>
                <a:cubicBezTo>
                  <a:pt x="1272866" y="18915"/>
                  <a:pt x="1454716" y="25051"/>
                  <a:pt x="1703211" y="0"/>
                </a:cubicBezTo>
                <a:cubicBezTo>
                  <a:pt x="1951706" y="-25051"/>
                  <a:pt x="2154816" y="22910"/>
                  <a:pt x="2398889" y="0"/>
                </a:cubicBezTo>
                <a:cubicBezTo>
                  <a:pt x="2393359" y="93229"/>
                  <a:pt x="2395481" y="247868"/>
                  <a:pt x="2398889" y="338554"/>
                </a:cubicBezTo>
                <a:cubicBezTo>
                  <a:pt x="2240472" y="315254"/>
                  <a:pt x="2061619" y="355794"/>
                  <a:pt x="1847145" y="338554"/>
                </a:cubicBezTo>
                <a:cubicBezTo>
                  <a:pt x="1632671" y="321314"/>
                  <a:pt x="1458261" y="354244"/>
                  <a:pt x="1247422" y="338554"/>
                </a:cubicBezTo>
                <a:cubicBezTo>
                  <a:pt x="1036583" y="322864"/>
                  <a:pt x="850481" y="335136"/>
                  <a:pt x="695678" y="338554"/>
                </a:cubicBezTo>
                <a:cubicBezTo>
                  <a:pt x="540875" y="341972"/>
                  <a:pt x="319150" y="335838"/>
                  <a:pt x="0" y="338554"/>
                </a:cubicBezTo>
                <a:cubicBezTo>
                  <a:pt x="16740" y="269901"/>
                  <a:pt x="-15598" y="76694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26937" y="-17395"/>
                  <a:pt x="388480" y="-25839"/>
                  <a:pt x="599722" y="0"/>
                </a:cubicBezTo>
                <a:cubicBezTo>
                  <a:pt x="810964" y="25839"/>
                  <a:pt x="996775" y="2753"/>
                  <a:pt x="1175456" y="0"/>
                </a:cubicBezTo>
                <a:cubicBezTo>
                  <a:pt x="1354137" y="-2753"/>
                  <a:pt x="1500361" y="-18474"/>
                  <a:pt x="1751189" y="0"/>
                </a:cubicBezTo>
                <a:cubicBezTo>
                  <a:pt x="2002017" y="18474"/>
                  <a:pt x="2159748" y="30292"/>
                  <a:pt x="2398889" y="0"/>
                </a:cubicBezTo>
                <a:cubicBezTo>
                  <a:pt x="2382137" y="114139"/>
                  <a:pt x="2413909" y="208117"/>
                  <a:pt x="2398889" y="338554"/>
                </a:cubicBezTo>
                <a:cubicBezTo>
                  <a:pt x="2250523" y="353088"/>
                  <a:pt x="2023636" y="363397"/>
                  <a:pt x="1847145" y="338554"/>
                </a:cubicBezTo>
                <a:cubicBezTo>
                  <a:pt x="1670654" y="313711"/>
                  <a:pt x="1406983" y="367488"/>
                  <a:pt x="1199445" y="338554"/>
                </a:cubicBezTo>
                <a:cubicBezTo>
                  <a:pt x="991907" y="309620"/>
                  <a:pt x="779193" y="359804"/>
                  <a:pt x="551744" y="338554"/>
                </a:cubicBezTo>
                <a:cubicBezTo>
                  <a:pt x="324295" y="317304"/>
                  <a:pt x="123643" y="359325"/>
                  <a:pt x="0" y="338554"/>
                </a:cubicBezTo>
                <a:cubicBezTo>
                  <a:pt x="-11325" y="213172"/>
                  <a:pt x="14987" y="146187"/>
                  <a:pt x="0" y="0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159990431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WriteProcessMemory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2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15" name="Straight Arrow Connector 14"/>
          <p:cNvCxnSpPr>
            <a:cxnSpLocks/>
          </p:cNvCxnSpPr>
          <p:nvPr/>
        </p:nvCxnSpPr>
        <p:spPr>
          <a:xfrm>
            <a:off x="5458078" y="1353600"/>
            <a:ext cx="646" cy="256131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cxnSpLocks/>
          </p:cNvCxnSpPr>
          <p:nvPr/>
        </p:nvCxnSpPr>
        <p:spPr>
          <a:xfrm>
            <a:off x="5593097" y="3533082"/>
            <a:ext cx="1884" cy="387587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cxnSpLocks/>
          </p:cNvCxnSpPr>
          <p:nvPr/>
        </p:nvCxnSpPr>
        <p:spPr>
          <a:xfrm flipH="1">
            <a:off x="2084065" y="5686949"/>
            <a:ext cx="3454967" cy="254770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>
            <a:cxnSpLocks/>
          </p:cNvCxnSpPr>
          <p:nvPr/>
        </p:nvCxnSpPr>
        <p:spPr>
          <a:xfrm>
            <a:off x="5611170" y="4300157"/>
            <a:ext cx="1265" cy="391918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>
            <a:cxnSpLocks/>
          </p:cNvCxnSpPr>
          <p:nvPr/>
        </p:nvCxnSpPr>
        <p:spPr>
          <a:xfrm>
            <a:off x="5543833" y="2734071"/>
            <a:ext cx="1884" cy="42521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cxnSpLocks/>
          </p:cNvCxnSpPr>
          <p:nvPr/>
        </p:nvCxnSpPr>
        <p:spPr>
          <a:xfrm>
            <a:off x="5438742" y="1975289"/>
            <a:ext cx="1884" cy="353052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cxnSpLocks/>
          </p:cNvCxnSpPr>
          <p:nvPr/>
        </p:nvCxnSpPr>
        <p:spPr>
          <a:xfrm flipH="1">
            <a:off x="5497716" y="5686949"/>
            <a:ext cx="39459" cy="339436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>
            <a:cxnSpLocks/>
          </p:cNvCxnSpPr>
          <p:nvPr/>
        </p:nvCxnSpPr>
        <p:spPr>
          <a:xfrm>
            <a:off x="5515266" y="5686949"/>
            <a:ext cx="2750081" cy="29239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3448706" y="368523"/>
            <a:ext cx="4628144" cy="338554"/>
          </a:xfrm>
          <a:custGeom>
            <a:avLst/>
            <a:gdLst>
              <a:gd name="connsiteX0" fmla="*/ 0 w 4628144"/>
              <a:gd name="connsiteY0" fmla="*/ 0 h 338554"/>
              <a:gd name="connsiteX1" fmla="*/ 707445 w 4628144"/>
              <a:gd name="connsiteY1" fmla="*/ 0 h 338554"/>
              <a:gd name="connsiteX2" fmla="*/ 1322327 w 4628144"/>
              <a:gd name="connsiteY2" fmla="*/ 0 h 338554"/>
              <a:gd name="connsiteX3" fmla="*/ 2076053 w 4628144"/>
              <a:gd name="connsiteY3" fmla="*/ 0 h 338554"/>
              <a:gd name="connsiteX4" fmla="*/ 2783498 w 4628144"/>
              <a:gd name="connsiteY4" fmla="*/ 0 h 338554"/>
              <a:gd name="connsiteX5" fmla="*/ 3305817 w 4628144"/>
              <a:gd name="connsiteY5" fmla="*/ 0 h 338554"/>
              <a:gd name="connsiteX6" fmla="*/ 4059543 w 4628144"/>
              <a:gd name="connsiteY6" fmla="*/ 0 h 338554"/>
              <a:gd name="connsiteX7" fmla="*/ 4628144 w 4628144"/>
              <a:gd name="connsiteY7" fmla="*/ 0 h 338554"/>
              <a:gd name="connsiteX8" fmla="*/ 4628144 w 4628144"/>
              <a:gd name="connsiteY8" fmla="*/ 338554 h 338554"/>
              <a:gd name="connsiteX9" fmla="*/ 3966981 w 4628144"/>
              <a:gd name="connsiteY9" fmla="*/ 338554 h 338554"/>
              <a:gd name="connsiteX10" fmla="*/ 3398380 w 4628144"/>
              <a:gd name="connsiteY10" fmla="*/ 338554 h 338554"/>
              <a:gd name="connsiteX11" fmla="*/ 2876061 w 4628144"/>
              <a:gd name="connsiteY11" fmla="*/ 338554 h 338554"/>
              <a:gd name="connsiteX12" fmla="*/ 2261179 w 4628144"/>
              <a:gd name="connsiteY12" fmla="*/ 338554 h 338554"/>
              <a:gd name="connsiteX13" fmla="*/ 1507453 w 4628144"/>
              <a:gd name="connsiteY13" fmla="*/ 338554 h 338554"/>
              <a:gd name="connsiteX14" fmla="*/ 938852 w 4628144"/>
              <a:gd name="connsiteY14" fmla="*/ 338554 h 338554"/>
              <a:gd name="connsiteX15" fmla="*/ 0 w 4628144"/>
              <a:gd name="connsiteY15" fmla="*/ 338554 h 338554"/>
              <a:gd name="connsiteX16" fmla="*/ 0 w 4628144"/>
              <a:gd name="connsiteY16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628144" h="338554" fill="none" extrusionOk="0">
                <a:moveTo>
                  <a:pt x="0" y="0"/>
                </a:moveTo>
                <a:cubicBezTo>
                  <a:pt x="218933" y="34358"/>
                  <a:pt x="436640" y="-19935"/>
                  <a:pt x="707445" y="0"/>
                </a:cubicBezTo>
                <a:cubicBezTo>
                  <a:pt x="978250" y="19935"/>
                  <a:pt x="1176562" y="-1184"/>
                  <a:pt x="1322327" y="0"/>
                </a:cubicBezTo>
                <a:cubicBezTo>
                  <a:pt x="1468092" y="1184"/>
                  <a:pt x="1727034" y="-9625"/>
                  <a:pt x="2076053" y="0"/>
                </a:cubicBezTo>
                <a:cubicBezTo>
                  <a:pt x="2425072" y="9625"/>
                  <a:pt x="2504662" y="34961"/>
                  <a:pt x="2783498" y="0"/>
                </a:cubicBezTo>
                <a:cubicBezTo>
                  <a:pt x="3062334" y="-34961"/>
                  <a:pt x="3136873" y="-7646"/>
                  <a:pt x="3305817" y="0"/>
                </a:cubicBezTo>
                <a:cubicBezTo>
                  <a:pt x="3474761" y="7646"/>
                  <a:pt x="3844382" y="17939"/>
                  <a:pt x="4059543" y="0"/>
                </a:cubicBezTo>
                <a:cubicBezTo>
                  <a:pt x="4274704" y="-17939"/>
                  <a:pt x="4457894" y="3284"/>
                  <a:pt x="4628144" y="0"/>
                </a:cubicBezTo>
                <a:cubicBezTo>
                  <a:pt x="4638132" y="142066"/>
                  <a:pt x="4627614" y="245248"/>
                  <a:pt x="4628144" y="338554"/>
                </a:cubicBezTo>
                <a:cubicBezTo>
                  <a:pt x="4383395" y="351779"/>
                  <a:pt x="4272182" y="319073"/>
                  <a:pt x="3966981" y="338554"/>
                </a:cubicBezTo>
                <a:cubicBezTo>
                  <a:pt x="3661780" y="358035"/>
                  <a:pt x="3658658" y="335407"/>
                  <a:pt x="3398380" y="338554"/>
                </a:cubicBezTo>
                <a:cubicBezTo>
                  <a:pt x="3138102" y="341701"/>
                  <a:pt x="2994827" y="358248"/>
                  <a:pt x="2876061" y="338554"/>
                </a:cubicBezTo>
                <a:cubicBezTo>
                  <a:pt x="2757295" y="318860"/>
                  <a:pt x="2551275" y="344995"/>
                  <a:pt x="2261179" y="338554"/>
                </a:cubicBezTo>
                <a:cubicBezTo>
                  <a:pt x="1971083" y="332113"/>
                  <a:pt x="1709638" y="367602"/>
                  <a:pt x="1507453" y="338554"/>
                </a:cubicBezTo>
                <a:cubicBezTo>
                  <a:pt x="1305268" y="309506"/>
                  <a:pt x="1205615" y="342190"/>
                  <a:pt x="938852" y="338554"/>
                </a:cubicBezTo>
                <a:cubicBezTo>
                  <a:pt x="672089" y="334918"/>
                  <a:pt x="346248" y="382401"/>
                  <a:pt x="0" y="338554"/>
                </a:cubicBezTo>
                <a:cubicBezTo>
                  <a:pt x="893" y="212851"/>
                  <a:pt x="-4383" y="99228"/>
                  <a:pt x="0" y="0"/>
                </a:cubicBezTo>
                <a:close/>
              </a:path>
              <a:path w="4628144" h="338554" stroke="0" extrusionOk="0">
                <a:moveTo>
                  <a:pt x="0" y="0"/>
                </a:moveTo>
                <a:cubicBezTo>
                  <a:pt x="245787" y="3340"/>
                  <a:pt x="374736" y="12327"/>
                  <a:pt x="522319" y="0"/>
                </a:cubicBezTo>
                <a:cubicBezTo>
                  <a:pt x="669902" y="-12327"/>
                  <a:pt x="1007047" y="17577"/>
                  <a:pt x="1137201" y="0"/>
                </a:cubicBezTo>
                <a:cubicBezTo>
                  <a:pt x="1267355" y="-17577"/>
                  <a:pt x="1514283" y="6125"/>
                  <a:pt x="1752083" y="0"/>
                </a:cubicBezTo>
                <a:cubicBezTo>
                  <a:pt x="1989883" y="-6125"/>
                  <a:pt x="2157349" y="-22066"/>
                  <a:pt x="2366965" y="0"/>
                </a:cubicBezTo>
                <a:cubicBezTo>
                  <a:pt x="2576581" y="22066"/>
                  <a:pt x="2687188" y="14573"/>
                  <a:pt x="2981847" y="0"/>
                </a:cubicBezTo>
                <a:cubicBezTo>
                  <a:pt x="3276506" y="-14573"/>
                  <a:pt x="3243857" y="-13089"/>
                  <a:pt x="3504166" y="0"/>
                </a:cubicBezTo>
                <a:cubicBezTo>
                  <a:pt x="3764475" y="13089"/>
                  <a:pt x="4271317" y="-40956"/>
                  <a:pt x="4628144" y="0"/>
                </a:cubicBezTo>
                <a:cubicBezTo>
                  <a:pt x="4636794" y="97687"/>
                  <a:pt x="4620702" y="171926"/>
                  <a:pt x="4628144" y="338554"/>
                </a:cubicBezTo>
                <a:cubicBezTo>
                  <a:pt x="4298475" y="313479"/>
                  <a:pt x="4213537" y="364397"/>
                  <a:pt x="3966981" y="338554"/>
                </a:cubicBezTo>
                <a:cubicBezTo>
                  <a:pt x="3720425" y="312711"/>
                  <a:pt x="3541286" y="338245"/>
                  <a:pt x="3305817" y="338554"/>
                </a:cubicBezTo>
                <a:cubicBezTo>
                  <a:pt x="3070348" y="338863"/>
                  <a:pt x="2852525" y="354985"/>
                  <a:pt x="2737217" y="338554"/>
                </a:cubicBezTo>
                <a:cubicBezTo>
                  <a:pt x="2621909" y="322123"/>
                  <a:pt x="2469252" y="332854"/>
                  <a:pt x="2214897" y="338554"/>
                </a:cubicBezTo>
                <a:cubicBezTo>
                  <a:pt x="1960542" y="344254"/>
                  <a:pt x="1817093" y="359304"/>
                  <a:pt x="1692578" y="338554"/>
                </a:cubicBezTo>
                <a:cubicBezTo>
                  <a:pt x="1568063" y="317804"/>
                  <a:pt x="1237730" y="317558"/>
                  <a:pt x="1031415" y="338554"/>
                </a:cubicBezTo>
                <a:cubicBezTo>
                  <a:pt x="825100" y="359550"/>
                  <a:pt x="306179" y="304761"/>
                  <a:pt x="0" y="338554"/>
                </a:cubicBezTo>
                <a:cubicBezTo>
                  <a:pt x="-11696" y="188797"/>
                  <a:pt x="1888" y="133353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16266430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AdjustTokenPrivileges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(SE_DEBUG_PRIVILEGE)</a:t>
            </a:r>
            <a:endParaRPr lang="en-US" sz="1600" dirty="0">
              <a:solidFill>
                <a:schemeClr val="accent4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cxnSp>
        <p:nvCxnSpPr>
          <p:cNvPr id="31" name="Straight Arrow Connector 30"/>
          <p:cNvCxnSpPr>
            <a:cxnSpLocks/>
          </p:cNvCxnSpPr>
          <p:nvPr/>
        </p:nvCxnSpPr>
        <p:spPr>
          <a:xfrm>
            <a:off x="5572081" y="740881"/>
            <a:ext cx="11910" cy="242763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32" name="TextBox 31"/>
          <p:cNvSpPr txBox="1"/>
          <p:nvPr/>
        </p:nvSpPr>
        <p:spPr>
          <a:xfrm>
            <a:off x="3883253" y="5309323"/>
            <a:ext cx="3120783" cy="338554"/>
          </a:xfrm>
          <a:custGeom>
            <a:avLst/>
            <a:gdLst>
              <a:gd name="connsiteX0" fmla="*/ 0 w 3120783"/>
              <a:gd name="connsiteY0" fmla="*/ 0 h 338554"/>
              <a:gd name="connsiteX1" fmla="*/ 624157 w 3120783"/>
              <a:gd name="connsiteY1" fmla="*/ 0 h 338554"/>
              <a:gd name="connsiteX2" fmla="*/ 1310729 w 3120783"/>
              <a:gd name="connsiteY2" fmla="*/ 0 h 338554"/>
              <a:gd name="connsiteX3" fmla="*/ 1966093 w 3120783"/>
              <a:gd name="connsiteY3" fmla="*/ 0 h 338554"/>
              <a:gd name="connsiteX4" fmla="*/ 2496626 w 3120783"/>
              <a:gd name="connsiteY4" fmla="*/ 0 h 338554"/>
              <a:gd name="connsiteX5" fmla="*/ 3120783 w 3120783"/>
              <a:gd name="connsiteY5" fmla="*/ 0 h 338554"/>
              <a:gd name="connsiteX6" fmla="*/ 3120783 w 3120783"/>
              <a:gd name="connsiteY6" fmla="*/ 338554 h 338554"/>
              <a:gd name="connsiteX7" fmla="*/ 2434211 w 3120783"/>
              <a:gd name="connsiteY7" fmla="*/ 338554 h 338554"/>
              <a:gd name="connsiteX8" fmla="*/ 1872470 w 3120783"/>
              <a:gd name="connsiteY8" fmla="*/ 338554 h 338554"/>
              <a:gd name="connsiteX9" fmla="*/ 1279521 w 3120783"/>
              <a:gd name="connsiteY9" fmla="*/ 338554 h 338554"/>
              <a:gd name="connsiteX10" fmla="*/ 686572 w 3120783"/>
              <a:gd name="connsiteY10" fmla="*/ 338554 h 338554"/>
              <a:gd name="connsiteX11" fmla="*/ 0 w 3120783"/>
              <a:gd name="connsiteY11" fmla="*/ 338554 h 338554"/>
              <a:gd name="connsiteX12" fmla="*/ 0 w 3120783"/>
              <a:gd name="connsiteY12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120783" h="338554" fill="none" extrusionOk="0">
                <a:moveTo>
                  <a:pt x="0" y="0"/>
                </a:moveTo>
                <a:cubicBezTo>
                  <a:pt x="225875" y="-7836"/>
                  <a:pt x="422427" y="11672"/>
                  <a:pt x="624157" y="0"/>
                </a:cubicBezTo>
                <a:cubicBezTo>
                  <a:pt x="825887" y="-11672"/>
                  <a:pt x="1163488" y="-10362"/>
                  <a:pt x="1310729" y="0"/>
                </a:cubicBezTo>
                <a:cubicBezTo>
                  <a:pt x="1457970" y="10362"/>
                  <a:pt x="1768371" y="-20213"/>
                  <a:pt x="1966093" y="0"/>
                </a:cubicBezTo>
                <a:cubicBezTo>
                  <a:pt x="2163815" y="20213"/>
                  <a:pt x="2252130" y="-11428"/>
                  <a:pt x="2496626" y="0"/>
                </a:cubicBezTo>
                <a:cubicBezTo>
                  <a:pt x="2741122" y="11428"/>
                  <a:pt x="2986657" y="10182"/>
                  <a:pt x="3120783" y="0"/>
                </a:cubicBezTo>
                <a:cubicBezTo>
                  <a:pt x="3129084" y="155290"/>
                  <a:pt x="3117988" y="239129"/>
                  <a:pt x="3120783" y="338554"/>
                </a:cubicBezTo>
                <a:cubicBezTo>
                  <a:pt x="2853747" y="363990"/>
                  <a:pt x="2736266" y="319808"/>
                  <a:pt x="2434211" y="338554"/>
                </a:cubicBezTo>
                <a:cubicBezTo>
                  <a:pt x="2132156" y="357300"/>
                  <a:pt x="2140923" y="352420"/>
                  <a:pt x="1872470" y="338554"/>
                </a:cubicBezTo>
                <a:cubicBezTo>
                  <a:pt x="1604017" y="324688"/>
                  <a:pt x="1428350" y="348344"/>
                  <a:pt x="1279521" y="338554"/>
                </a:cubicBezTo>
                <a:cubicBezTo>
                  <a:pt x="1130692" y="328764"/>
                  <a:pt x="891479" y="341288"/>
                  <a:pt x="686572" y="338554"/>
                </a:cubicBezTo>
                <a:cubicBezTo>
                  <a:pt x="481665" y="335820"/>
                  <a:pt x="293076" y="318513"/>
                  <a:pt x="0" y="338554"/>
                </a:cubicBezTo>
                <a:cubicBezTo>
                  <a:pt x="-4124" y="253289"/>
                  <a:pt x="-11007" y="104708"/>
                  <a:pt x="0" y="0"/>
                </a:cubicBezTo>
                <a:close/>
              </a:path>
              <a:path w="3120783" h="338554" stroke="0" extrusionOk="0">
                <a:moveTo>
                  <a:pt x="0" y="0"/>
                </a:moveTo>
                <a:cubicBezTo>
                  <a:pt x="214710" y="-23659"/>
                  <a:pt x="310695" y="-20480"/>
                  <a:pt x="561741" y="0"/>
                </a:cubicBezTo>
                <a:cubicBezTo>
                  <a:pt x="812787" y="20480"/>
                  <a:pt x="932216" y="-30642"/>
                  <a:pt x="1185898" y="0"/>
                </a:cubicBezTo>
                <a:cubicBezTo>
                  <a:pt x="1439580" y="30642"/>
                  <a:pt x="1648247" y="-19932"/>
                  <a:pt x="1841262" y="0"/>
                </a:cubicBezTo>
                <a:cubicBezTo>
                  <a:pt x="2034277" y="19932"/>
                  <a:pt x="2224417" y="-9300"/>
                  <a:pt x="2465419" y="0"/>
                </a:cubicBezTo>
                <a:cubicBezTo>
                  <a:pt x="2706421" y="9300"/>
                  <a:pt x="2900613" y="26064"/>
                  <a:pt x="3120783" y="0"/>
                </a:cubicBezTo>
                <a:cubicBezTo>
                  <a:pt x="3110679" y="127434"/>
                  <a:pt x="3128087" y="247332"/>
                  <a:pt x="3120783" y="338554"/>
                </a:cubicBezTo>
                <a:cubicBezTo>
                  <a:pt x="2860116" y="345534"/>
                  <a:pt x="2700844" y="315160"/>
                  <a:pt x="2527834" y="338554"/>
                </a:cubicBezTo>
                <a:cubicBezTo>
                  <a:pt x="2354824" y="361948"/>
                  <a:pt x="2155669" y="336430"/>
                  <a:pt x="1934885" y="338554"/>
                </a:cubicBezTo>
                <a:cubicBezTo>
                  <a:pt x="1714101" y="340678"/>
                  <a:pt x="1602008" y="325234"/>
                  <a:pt x="1404352" y="338554"/>
                </a:cubicBezTo>
                <a:cubicBezTo>
                  <a:pt x="1206696" y="351874"/>
                  <a:pt x="1137247" y="359273"/>
                  <a:pt x="873819" y="338554"/>
                </a:cubicBezTo>
                <a:cubicBezTo>
                  <a:pt x="610391" y="317835"/>
                  <a:pt x="436556" y="323351"/>
                  <a:pt x="0" y="338554"/>
                </a:cubicBezTo>
                <a:cubicBezTo>
                  <a:pt x="13654" y="202278"/>
                  <a:pt x="14118" y="96228"/>
                  <a:pt x="0" y="0"/>
                </a:cubicBezTo>
                <a:close/>
              </a:path>
            </a:pathLst>
          </a:custGeom>
          <a:solidFill>
            <a:schemeClr val="accent4">
              <a:lumMod val="20000"/>
              <a:lumOff val="80000"/>
            </a:schemeClr>
          </a:solidFill>
          <a:ln>
            <a:extLst>
              <a:ext uri="{C807C97D-BFC1-408E-A445-0C87EB9F89A2}">
                <ask:lineSketchStyleProps xmlns:ask="http://schemas.microsoft.com/office/drawing/2018/sketchyshapes" sd="366275858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Custom_FixRelocationTable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4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  <p:cxnSp>
        <p:nvCxnSpPr>
          <p:cNvPr id="33" name="Straight Arrow Connector 32"/>
          <p:cNvCxnSpPr>
            <a:cxnSpLocks/>
          </p:cNvCxnSpPr>
          <p:nvPr/>
        </p:nvCxnSpPr>
        <p:spPr>
          <a:xfrm>
            <a:off x="5571064" y="5052130"/>
            <a:ext cx="1265" cy="281629"/>
          </a:xfrm>
          <a:prstGeom prst="straightConnector1">
            <a:avLst/>
          </a:prstGeom>
          <a:ln>
            <a:prstDash val="dashDot"/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45" name="TextBox 1">
            <a:extLst>
              <a:ext uri="{FF2B5EF4-FFF2-40B4-BE49-F238E27FC236}">
                <a16:creationId xmlns:a16="http://schemas.microsoft.com/office/drawing/2014/main" id="{492E0D2A-E75A-E342-9EE3-1AE893462770}"/>
              </a:ext>
            </a:extLst>
          </p:cNvPr>
          <p:cNvSpPr txBox="1"/>
          <p:nvPr/>
        </p:nvSpPr>
        <p:spPr>
          <a:xfrm>
            <a:off x="7139848" y="5322437"/>
            <a:ext cx="4955820" cy="58477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rPr>
              <a:t>//</a:t>
            </a:r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 Call any of these three </a:t>
            </a:r>
          </a:p>
          <a:p>
            <a:pPr algn="ctr"/>
            <a:r>
              <a:rPr lang="en-GB" sz="1600" dirty="0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functions to load mal.dll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1BBFF0FB-35D8-7447-A902-9F7A7B3417DB}"/>
              </a:ext>
            </a:extLst>
          </p:cNvPr>
          <p:cNvGrpSpPr/>
          <p:nvPr/>
        </p:nvGrpSpPr>
        <p:grpSpPr>
          <a:xfrm>
            <a:off x="7947377" y="412959"/>
            <a:ext cx="3428009" cy="369332"/>
            <a:chOff x="7947377" y="412959"/>
            <a:chExt cx="3428009" cy="369332"/>
          </a:xfrm>
        </p:grpSpPr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563DA9C6-6F44-C54E-935B-70AF8BC44ECE}"/>
                </a:ext>
              </a:extLst>
            </p:cNvPr>
            <p:cNvSpPr txBox="1"/>
            <p:nvPr/>
          </p:nvSpPr>
          <p:spPr>
            <a:xfrm>
              <a:off x="8077149" y="412959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Escalate privileges</a:t>
              </a:r>
            </a:p>
          </p:txBody>
        </p:sp>
        <p:cxnSp>
          <p:nvCxnSpPr>
            <p:cNvPr id="48" name="Straight Connector 47">
              <a:extLst>
                <a:ext uri="{FF2B5EF4-FFF2-40B4-BE49-F238E27FC236}">
                  <a16:creationId xmlns:a16="http://schemas.microsoft.com/office/drawing/2014/main" id="{20C32203-B57F-2546-8AC7-72CD2D0BF1B7}"/>
                </a:ext>
              </a:extLst>
            </p:cNvPr>
            <p:cNvCxnSpPr>
              <a:cxnSpLocks/>
            </p:cNvCxnSpPr>
            <p:nvPr/>
          </p:nvCxnSpPr>
          <p:spPr>
            <a:xfrm>
              <a:off x="7947377" y="782291"/>
              <a:ext cx="2888263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E8E16F8D-500C-4341-AD85-E47242A2E67D}"/>
              </a:ext>
            </a:extLst>
          </p:cNvPr>
          <p:cNvGrpSpPr/>
          <p:nvPr/>
        </p:nvGrpSpPr>
        <p:grpSpPr>
          <a:xfrm>
            <a:off x="513311" y="1655427"/>
            <a:ext cx="3704968" cy="369090"/>
            <a:chOff x="407950" y="1260272"/>
            <a:chExt cx="3704968" cy="369090"/>
          </a:xfrm>
        </p:grpSpPr>
        <p:sp>
          <p:nvSpPr>
            <p:cNvPr id="50" name="TextBox 49">
              <a:extLst>
                <a:ext uri="{FF2B5EF4-FFF2-40B4-BE49-F238E27FC236}">
                  <a16:creationId xmlns:a16="http://schemas.microsoft.com/office/drawing/2014/main" id="{32ECB4F1-3F24-0348-B716-1D81D1DEBA73}"/>
                </a:ext>
              </a:extLst>
            </p:cNvPr>
            <p:cNvSpPr txBox="1"/>
            <p:nvPr/>
          </p:nvSpPr>
          <p:spPr>
            <a:xfrm>
              <a:off x="407950" y="1260272"/>
              <a:ext cx="3298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// Get the list of processes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AB2BFFFE-8614-174C-999B-ECC026B7F956}"/>
                </a:ext>
              </a:extLst>
            </p:cNvPr>
            <p:cNvCxnSpPr>
              <a:cxnSpLocks/>
            </p:cNvCxnSpPr>
            <p:nvPr/>
          </p:nvCxnSpPr>
          <p:spPr>
            <a:xfrm>
              <a:off x="605837" y="1629362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326D2C45-E557-0D4C-86F9-17375F5BC87C}"/>
              </a:ext>
            </a:extLst>
          </p:cNvPr>
          <p:cNvGrpSpPr/>
          <p:nvPr/>
        </p:nvGrpSpPr>
        <p:grpSpPr>
          <a:xfrm>
            <a:off x="6554449" y="2172360"/>
            <a:ext cx="5856974" cy="604311"/>
            <a:chOff x="7228086" y="2628348"/>
            <a:chExt cx="5856974" cy="604311"/>
          </a:xfrm>
        </p:grpSpPr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7FDF012F-4DAB-9C42-B841-53BD91BC8E7A}"/>
                </a:ext>
              </a:extLst>
            </p:cNvPr>
            <p:cNvSpPr txBox="1"/>
            <p:nvPr/>
          </p:nvSpPr>
          <p:spPr>
            <a:xfrm>
              <a:off x="7714748" y="2628348"/>
              <a:ext cx="5370312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Enumerate process to find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fitting one and get the </a:t>
              </a:r>
              <a:r>
                <a:rPr lang="en-GB" sz="1600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processid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CFDA5B1B-B53A-5444-AF84-0DDDCD076589}"/>
                </a:ext>
              </a:extLst>
            </p:cNvPr>
            <p:cNvCxnSpPr>
              <a:cxnSpLocks/>
            </p:cNvCxnSpPr>
            <p:nvPr/>
          </p:nvCxnSpPr>
          <p:spPr>
            <a:xfrm>
              <a:off x="7228086" y="3232659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A92B426A-684D-5143-A592-178E4A36C341}"/>
              </a:ext>
            </a:extLst>
          </p:cNvPr>
          <p:cNvGrpSpPr/>
          <p:nvPr/>
        </p:nvGrpSpPr>
        <p:grpSpPr>
          <a:xfrm>
            <a:off x="14861" y="3183672"/>
            <a:ext cx="4203418" cy="399627"/>
            <a:chOff x="325872" y="3609621"/>
            <a:chExt cx="4203418" cy="399627"/>
          </a:xfrm>
        </p:grpSpPr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A8EB5404-13E2-6045-A94C-F845FE818755}"/>
                </a:ext>
              </a:extLst>
            </p:cNvPr>
            <p:cNvSpPr txBox="1"/>
            <p:nvPr/>
          </p:nvSpPr>
          <p:spPr>
            <a:xfrm>
              <a:off x="325872" y="3609621"/>
              <a:ext cx="3693348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Open and get 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handle</a:t>
              </a:r>
            </a:p>
          </p:txBody>
        </p:sp>
        <p:cxnSp>
          <p:nvCxnSpPr>
            <p:cNvPr id="57" name="Straight Connector 56">
              <a:extLst>
                <a:ext uri="{FF2B5EF4-FFF2-40B4-BE49-F238E27FC236}">
                  <a16:creationId xmlns:a16="http://schemas.microsoft.com/office/drawing/2014/main" id="{D9AD7B17-9B15-0B40-B7FC-FC961B412BBE}"/>
                </a:ext>
              </a:extLst>
            </p:cNvPr>
            <p:cNvCxnSpPr>
              <a:cxnSpLocks/>
            </p:cNvCxnSpPr>
            <p:nvPr/>
          </p:nvCxnSpPr>
          <p:spPr>
            <a:xfrm>
              <a:off x="1022209" y="4009248"/>
              <a:ext cx="3507081" cy="0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E5ED67F2-1388-814A-B4E3-7E49BF45E217}"/>
              </a:ext>
            </a:extLst>
          </p:cNvPr>
          <p:cNvGrpSpPr/>
          <p:nvPr/>
        </p:nvGrpSpPr>
        <p:grpSpPr>
          <a:xfrm>
            <a:off x="6338935" y="3744674"/>
            <a:ext cx="4541387" cy="588121"/>
            <a:chOff x="6461893" y="4231060"/>
            <a:chExt cx="4541387" cy="588121"/>
          </a:xfrm>
        </p:grpSpPr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A7F2805-3E21-CE49-AA4F-A681D4260EFA}"/>
                </a:ext>
              </a:extLst>
            </p:cNvPr>
            <p:cNvSpPr txBox="1"/>
            <p:nvPr/>
          </p:nvSpPr>
          <p:spPr>
            <a:xfrm>
              <a:off x="6461893" y="4231060"/>
              <a:ext cx="4314237" cy="584775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 Allocate memory and get </a:t>
              </a:r>
            </a:p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the address</a:t>
              </a:r>
              <a:endParaRPr lang="en-US" sz="1600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60" name="Straight Connector 59">
              <a:extLst>
                <a:ext uri="{FF2B5EF4-FFF2-40B4-BE49-F238E27FC236}">
                  <a16:creationId xmlns:a16="http://schemas.microsoft.com/office/drawing/2014/main" id="{D97AFC15-78A5-BB42-80BC-0DFEF164C4B8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>
            <a:extLst>
              <a:ext uri="{FF2B5EF4-FFF2-40B4-BE49-F238E27FC236}">
                <a16:creationId xmlns:a16="http://schemas.microsoft.com/office/drawing/2014/main" id="{BFF2D827-BD13-E448-B999-944777F8F16C}"/>
              </a:ext>
            </a:extLst>
          </p:cNvPr>
          <p:cNvGrpSpPr/>
          <p:nvPr/>
        </p:nvGrpSpPr>
        <p:grpSpPr>
          <a:xfrm>
            <a:off x="303177" y="4753740"/>
            <a:ext cx="4427503" cy="388341"/>
            <a:chOff x="6575777" y="4430840"/>
            <a:chExt cx="4427503" cy="388341"/>
          </a:xfrm>
        </p:grpSpPr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F9E79785-040E-5942-B735-30765FE07A74}"/>
                </a:ext>
              </a:extLst>
            </p:cNvPr>
            <p:cNvSpPr txBox="1"/>
            <p:nvPr/>
          </p:nvSpPr>
          <p:spPr>
            <a:xfrm>
              <a:off x="6613879" y="4430840"/>
              <a:ext cx="4314237" cy="338554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5"/>
            </a:lnRef>
            <a:fillRef idx="1">
              <a:schemeClr val="lt1"/>
            </a:fillRef>
            <a:effectRef idx="0">
              <a:schemeClr val="accent5"/>
            </a:effectRef>
            <a:fontRef idx="minor">
              <a:schemeClr val="dk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  <a:spAutoFit/>
            </a:bodyPr>
            <a:lstStyle/>
            <a:p>
              <a:pPr algn="ctr"/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</a:rPr>
                <a:t>//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Write the </a:t>
              </a:r>
              <a:r>
                <a:rPr lang="en-GB" sz="1600" b="1" dirty="0" err="1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dll’s</a:t>
              </a:r>
              <a:r>
                <a:rPr lang="en-GB" sz="1600" b="1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 code </a:t>
              </a:r>
              <a:r>
                <a:rPr lang="en-GB" sz="1600" dirty="0">
                  <a:solidFill>
                    <a:schemeClr val="accent6">
                      <a:lumMod val="75000"/>
                    </a:schemeClr>
                  </a:solidFill>
                  <a:latin typeface="Inconsolata" pitchFamily="49" charset="77"/>
                  <a:ea typeface="Inconsolata" pitchFamily="49" charset="77"/>
                  <a:cs typeface="Calibri" panose="020F0502020204030204"/>
                </a:rPr>
                <a:t>into memory</a:t>
              </a:r>
              <a:endParaRPr lang="en-US" sz="1600" b="1" dirty="0" err="1">
                <a:solidFill>
                  <a:schemeClr val="accent6">
                    <a:lumMod val="75000"/>
                  </a:schemeClr>
                </a:solidFill>
                <a:latin typeface="Inconsolata" pitchFamily="49" charset="77"/>
                <a:ea typeface="Inconsolata" pitchFamily="49" charset="77"/>
              </a:endParaRP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40BDE70B-856C-5B44-846F-4157F5FC5202}"/>
                </a:ext>
              </a:extLst>
            </p:cNvPr>
            <p:cNvCxnSpPr>
              <a:cxnSpLocks/>
            </p:cNvCxnSpPr>
            <p:nvPr/>
          </p:nvCxnSpPr>
          <p:spPr>
            <a:xfrm>
              <a:off x="6575777" y="4815578"/>
              <a:ext cx="4427503" cy="3603"/>
            </a:xfrm>
            <a:prstGeom prst="line">
              <a:avLst/>
            </a:prstGeom>
            <a:ln>
              <a:solidFill>
                <a:schemeClr val="accent6">
                  <a:lumMod val="75000"/>
                </a:schemeClr>
              </a:solidFill>
              <a:prstDash val="sys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3" name="TextBox 72">
            <a:extLst>
              <a:ext uri="{FF2B5EF4-FFF2-40B4-BE49-F238E27FC236}">
                <a16:creationId xmlns:a16="http://schemas.microsoft.com/office/drawing/2014/main" id="{C8CE7DEF-66A2-1442-9E32-C1A06B060F17}"/>
              </a:ext>
            </a:extLst>
          </p:cNvPr>
          <p:cNvSpPr txBox="1"/>
          <p:nvPr/>
        </p:nvSpPr>
        <p:spPr>
          <a:xfrm>
            <a:off x="714963" y="5947362"/>
            <a:ext cx="2472691" cy="338554"/>
          </a:xfrm>
          <a:custGeom>
            <a:avLst/>
            <a:gdLst>
              <a:gd name="connsiteX0" fmla="*/ 0 w 2472691"/>
              <a:gd name="connsiteY0" fmla="*/ 0 h 338554"/>
              <a:gd name="connsiteX1" fmla="*/ 642900 w 2472691"/>
              <a:gd name="connsiteY1" fmla="*/ 0 h 338554"/>
              <a:gd name="connsiteX2" fmla="*/ 1261072 w 2472691"/>
              <a:gd name="connsiteY2" fmla="*/ 0 h 338554"/>
              <a:gd name="connsiteX3" fmla="*/ 1879245 w 2472691"/>
              <a:gd name="connsiteY3" fmla="*/ 0 h 338554"/>
              <a:gd name="connsiteX4" fmla="*/ 2472691 w 2472691"/>
              <a:gd name="connsiteY4" fmla="*/ 0 h 338554"/>
              <a:gd name="connsiteX5" fmla="*/ 2472691 w 2472691"/>
              <a:gd name="connsiteY5" fmla="*/ 338554 h 338554"/>
              <a:gd name="connsiteX6" fmla="*/ 1805064 w 2472691"/>
              <a:gd name="connsiteY6" fmla="*/ 338554 h 338554"/>
              <a:gd name="connsiteX7" fmla="*/ 1186892 w 2472691"/>
              <a:gd name="connsiteY7" fmla="*/ 338554 h 338554"/>
              <a:gd name="connsiteX8" fmla="*/ 568719 w 2472691"/>
              <a:gd name="connsiteY8" fmla="*/ 338554 h 338554"/>
              <a:gd name="connsiteX9" fmla="*/ 0 w 2472691"/>
              <a:gd name="connsiteY9" fmla="*/ 338554 h 338554"/>
              <a:gd name="connsiteX10" fmla="*/ 0 w 247269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472691" h="338554" fill="none" extrusionOk="0">
                <a:moveTo>
                  <a:pt x="0" y="0"/>
                </a:moveTo>
                <a:cubicBezTo>
                  <a:pt x="172044" y="12256"/>
                  <a:pt x="422255" y="-20115"/>
                  <a:pt x="642900" y="0"/>
                </a:cubicBezTo>
                <a:cubicBezTo>
                  <a:pt x="863545" y="20115"/>
                  <a:pt x="1092505" y="23897"/>
                  <a:pt x="1261072" y="0"/>
                </a:cubicBezTo>
                <a:cubicBezTo>
                  <a:pt x="1429639" y="-23897"/>
                  <a:pt x="1631619" y="2914"/>
                  <a:pt x="1879245" y="0"/>
                </a:cubicBezTo>
                <a:cubicBezTo>
                  <a:pt x="2126871" y="-2914"/>
                  <a:pt x="2255104" y="19913"/>
                  <a:pt x="2472691" y="0"/>
                </a:cubicBezTo>
                <a:cubicBezTo>
                  <a:pt x="2480847" y="86163"/>
                  <a:pt x="2478415" y="187234"/>
                  <a:pt x="2472691" y="338554"/>
                </a:cubicBezTo>
                <a:cubicBezTo>
                  <a:pt x="2219650" y="327205"/>
                  <a:pt x="2034064" y="347436"/>
                  <a:pt x="1805064" y="338554"/>
                </a:cubicBezTo>
                <a:cubicBezTo>
                  <a:pt x="1576064" y="329672"/>
                  <a:pt x="1356400" y="312820"/>
                  <a:pt x="1186892" y="338554"/>
                </a:cubicBezTo>
                <a:cubicBezTo>
                  <a:pt x="1017384" y="364288"/>
                  <a:pt x="858365" y="338272"/>
                  <a:pt x="568719" y="338554"/>
                </a:cubicBezTo>
                <a:cubicBezTo>
                  <a:pt x="279073" y="338836"/>
                  <a:pt x="128142" y="364971"/>
                  <a:pt x="0" y="338554"/>
                </a:cubicBezTo>
                <a:cubicBezTo>
                  <a:pt x="-16922" y="251784"/>
                  <a:pt x="8555" y="151654"/>
                  <a:pt x="0" y="0"/>
                </a:cubicBezTo>
                <a:close/>
              </a:path>
              <a:path w="2472691" h="338554" stroke="0" extrusionOk="0">
                <a:moveTo>
                  <a:pt x="0" y="0"/>
                </a:moveTo>
                <a:cubicBezTo>
                  <a:pt x="193207" y="7173"/>
                  <a:pt x="323709" y="3873"/>
                  <a:pt x="568719" y="0"/>
                </a:cubicBezTo>
                <a:cubicBezTo>
                  <a:pt x="813729" y="-3873"/>
                  <a:pt x="1031847" y="-26196"/>
                  <a:pt x="1162165" y="0"/>
                </a:cubicBezTo>
                <a:cubicBezTo>
                  <a:pt x="1292483" y="26196"/>
                  <a:pt x="1607826" y="14893"/>
                  <a:pt x="1780338" y="0"/>
                </a:cubicBezTo>
                <a:cubicBezTo>
                  <a:pt x="1952850" y="-14893"/>
                  <a:pt x="2210733" y="6910"/>
                  <a:pt x="2472691" y="0"/>
                </a:cubicBezTo>
                <a:cubicBezTo>
                  <a:pt x="2461982" y="110986"/>
                  <a:pt x="2477610" y="203889"/>
                  <a:pt x="2472691" y="338554"/>
                </a:cubicBezTo>
                <a:cubicBezTo>
                  <a:pt x="2340562" y="352999"/>
                  <a:pt x="2052844" y="361340"/>
                  <a:pt x="1903972" y="338554"/>
                </a:cubicBezTo>
                <a:cubicBezTo>
                  <a:pt x="1755100" y="315768"/>
                  <a:pt x="1489372" y="309910"/>
                  <a:pt x="1236346" y="338554"/>
                </a:cubicBezTo>
                <a:cubicBezTo>
                  <a:pt x="983320" y="367198"/>
                  <a:pt x="788799" y="337549"/>
                  <a:pt x="568719" y="338554"/>
                </a:cubicBezTo>
                <a:cubicBezTo>
                  <a:pt x="348639" y="339559"/>
                  <a:pt x="276370" y="317139"/>
                  <a:pt x="0" y="338554"/>
                </a:cubicBezTo>
                <a:cubicBezTo>
                  <a:pt x="-267" y="217476"/>
                  <a:pt x="-10390" y="81166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205885114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CreateRemoteThread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7A65BCA3-78C8-A54B-AB34-2DE96C88EA0F}"/>
              </a:ext>
            </a:extLst>
          </p:cNvPr>
          <p:cNvSpPr txBox="1"/>
          <p:nvPr/>
        </p:nvSpPr>
        <p:spPr>
          <a:xfrm>
            <a:off x="7291976" y="5983590"/>
            <a:ext cx="2622651" cy="338554"/>
          </a:xfrm>
          <a:custGeom>
            <a:avLst/>
            <a:gdLst>
              <a:gd name="connsiteX0" fmla="*/ 0 w 2622651"/>
              <a:gd name="connsiteY0" fmla="*/ 0 h 338554"/>
              <a:gd name="connsiteX1" fmla="*/ 629436 w 2622651"/>
              <a:gd name="connsiteY1" fmla="*/ 0 h 338554"/>
              <a:gd name="connsiteX2" fmla="*/ 1258872 w 2622651"/>
              <a:gd name="connsiteY2" fmla="*/ 0 h 338554"/>
              <a:gd name="connsiteX3" fmla="*/ 1888309 w 2622651"/>
              <a:gd name="connsiteY3" fmla="*/ 0 h 338554"/>
              <a:gd name="connsiteX4" fmla="*/ 2622651 w 2622651"/>
              <a:gd name="connsiteY4" fmla="*/ 0 h 338554"/>
              <a:gd name="connsiteX5" fmla="*/ 2622651 w 2622651"/>
              <a:gd name="connsiteY5" fmla="*/ 338554 h 338554"/>
              <a:gd name="connsiteX6" fmla="*/ 1966988 w 2622651"/>
              <a:gd name="connsiteY6" fmla="*/ 338554 h 338554"/>
              <a:gd name="connsiteX7" fmla="*/ 1363779 w 2622651"/>
              <a:gd name="connsiteY7" fmla="*/ 338554 h 338554"/>
              <a:gd name="connsiteX8" fmla="*/ 734342 w 2622651"/>
              <a:gd name="connsiteY8" fmla="*/ 338554 h 338554"/>
              <a:gd name="connsiteX9" fmla="*/ 0 w 2622651"/>
              <a:gd name="connsiteY9" fmla="*/ 338554 h 338554"/>
              <a:gd name="connsiteX10" fmla="*/ 0 w 2622651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622651" h="338554" fill="none" extrusionOk="0">
                <a:moveTo>
                  <a:pt x="0" y="0"/>
                </a:moveTo>
                <a:cubicBezTo>
                  <a:pt x="276722" y="10008"/>
                  <a:pt x="487776" y="-5683"/>
                  <a:pt x="629436" y="0"/>
                </a:cubicBezTo>
                <a:cubicBezTo>
                  <a:pt x="771096" y="5683"/>
                  <a:pt x="1040545" y="-18762"/>
                  <a:pt x="1258872" y="0"/>
                </a:cubicBezTo>
                <a:cubicBezTo>
                  <a:pt x="1477199" y="18762"/>
                  <a:pt x="1652588" y="-26120"/>
                  <a:pt x="1888309" y="0"/>
                </a:cubicBezTo>
                <a:cubicBezTo>
                  <a:pt x="2124030" y="26120"/>
                  <a:pt x="2331643" y="-34936"/>
                  <a:pt x="2622651" y="0"/>
                </a:cubicBezTo>
                <a:cubicBezTo>
                  <a:pt x="2628601" y="138453"/>
                  <a:pt x="2621189" y="188146"/>
                  <a:pt x="2622651" y="338554"/>
                </a:cubicBezTo>
                <a:cubicBezTo>
                  <a:pt x="2369294" y="336576"/>
                  <a:pt x="2230791" y="346782"/>
                  <a:pt x="1966988" y="338554"/>
                </a:cubicBezTo>
                <a:cubicBezTo>
                  <a:pt x="1703185" y="330326"/>
                  <a:pt x="1539826" y="313250"/>
                  <a:pt x="1363779" y="338554"/>
                </a:cubicBezTo>
                <a:cubicBezTo>
                  <a:pt x="1187732" y="363858"/>
                  <a:pt x="914771" y="346332"/>
                  <a:pt x="734342" y="338554"/>
                </a:cubicBezTo>
                <a:cubicBezTo>
                  <a:pt x="553913" y="330776"/>
                  <a:pt x="169641" y="336785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622651" h="338554" stroke="0" extrusionOk="0">
                <a:moveTo>
                  <a:pt x="0" y="0"/>
                </a:moveTo>
                <a:cubicBezTo>
                  <a:pt x="162244" y="-28122"/>
                  <a:pt x="431326" y="28957"/>
                  <a:pt x="655663" y="0"/>
                </a:cubicBezTo>
                <a:cubicBezTo>
                  <a:pt x="880000" y="-28957"/>
                  <a:pt x="1145593" y="-14163"/>
                  <a:pt x="1337552" y="0"/>
                </a:cubicBezTo>
                <a:cubicBezTo>
                  <a:pt x="1529511" y="14163"/>
                  <a:pt x="1781217" y="-27002"/>
                  <a:pt x="1940762" y="0"/>
                </a:cubicBezTo>
                <a:cubicBezTo>
                  <a:pt x="2100307" y="27002"/>
                  <a:pt x="2467695" y="10028"/>
                  <a:pt x="2622651" y="0"/>
                </a:cubicBezTo>
                <a:cubicBezTo>
                  <a:pt x="2617960" y="138983"/>
                  <a:pt x="2635626" y="193663"/>
                  <a:pt x="2622651" y="338554"/>
                </a:cubicBezTo>
                <a:cubicBezTo>
                  <a:pt x="2456771" y="352350"/>
                  <a:pt x="2149072" y="332359"/>
                  <a:pt x="1993215" y="338554"/>
                </a:cubicBezTo>
                <a:cubicBezTo>
                  <a:pt x="1837358" y="344749"/>
                  <a:pt x="1591112" y="310207"/>
                  <a:pt x="1416232" y="338554"/>
                </a:cubicBezTo>
                <a:cubicBezTo>
                  <a:pt x="1241352" y="366901"/>
                  <a:pt x="1069602" y="358537"/>
                  <a:pt x="734342" y="338554"/>
                </a:cubicBezTo>
                <a:cubicBezTo>
                  <a:pt x="399082" y="318572"/>
                  <a:pt x="163352" y="305512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RtlCreateUserThread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endParaRPr lang="en-GB" sz="1600" dirty="0">
              <a:solidFill>
                <a:schemeClr val="accent6">
                  <a:lumMod val="50000"/>
                </a:schemeClr>
              </a:solidFill>
              <a:latin typeface="Inconsolata" pitchFamily="49" charset="77"/>
              <a:ea typeface="Inconsolata" pitchFamily="49" charset="77"/>
              <a:cs typeface="Calibri" panose="020F0502020204030204"/>
            </a:endParaRPr>
          </a:p>
        </p:txBody>
      </p:sp>
      <p:sp>
        <p:nvSpPr>
          <p:cNvPr id="75" name="TextBox 74">
            <a:extLst>
              <a:ext uri="{FF2B5EF4-FFF2-40B4-BE49-F238E27FC236}">
                <a16:creationId xmlns:a16="http://schemas.microsoft.com/office/drawing/2014/main" id="{89CBED64-26E2-4F43-94B9-FB986E7B48A6}"/>
              </a:ext>
            </a:extLst>
          </p:cNvPr>
          <p:cNvSpPr txBox="1"/>
          <p:nvPr/>
        </p:nvSpPr>
        <p:spPr>
          <a:xfrm>
            <a:off x="4457229" y="6069586"/>
            <a:ext cx="2398889" cy="338554"/>
          </a:xfrm>
          <a:custGeom>
            <a:avLst/>
            <a:gdLst>
              <a:gd name="connsiteX0" fmla="*/ 0 w 2398889"/>
              <a:gd name="connsiteY0" fmla="*/ 0 h 338554"/>
              <a:gd name="connsiteX1" fmla="*/ 575733 w 2398889"/>
              <a:gd name="connsiteY1" fmla="*/ 0 h 338554"/>
              <a:gd name="connsiteX2" fmla="*/ 1151467 w 2398889"/>
              <a:gd name="connsiteY2" fmla="*/ 0 h 338554"/>
              <a:gd name="connsiteX3" fmla="*/ 1727200 w 2398889"/>
              <a:gd name="connsiteY3" fmla="*/ 0 h 338554"/>
              <a:gd name="connsiteX4" fmla="*/ 2398889 w 2398889"/>
              <a:gd name="connsiteY4" fmla="*/ 0 h 338554"/>
              <a:gd name="connsiteX5" fmla="*/ 2398889 w 2398889"/>
              <a:gd name="connsiteY5" fmla="*/ 338554 h 338554"/>
              <a:gd name="connsiteX6" fmla="*/ 1799167 w 2398889"/>
              <a:gd name="connsiteY6" fmla="*/ 338554 h 338554"/>
              <a:gd name="connsiteX7" fmla="*/ 1247422 w 2398889"/>
              <a:gd name="connsiteY7" fmla="*/ 338554 h 338554"/>
              <a:gd name="connsiteX8" fmla="*/ 671689 w 2398889"/>
              <a:gd name="connsiteY8" fmla="*/ 338554 h 338554"/>
              <a:gd name="connsiteX9" fmla="*/ 0 w 2398889"/>
              <a:gd name="connsiteY9" fmla="*/ 338554 h 338554"/>
              <a:gd name="connsiteX10" fmla="*/ 0 w 2398889"/>
              <a:gd name="connsiteY10" fmla="*/ 0 h 3385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2398889" h="338554" fill="none" extrusionOk="0">
                <a:moveTo>
                  <a:pt x="0" y="0"/>
                </a:moveTo>
                <a:cubicBezTo>
                  <a:pt x="148588" y="-5024"/>
                  <a:pt x="414696" y="-9812"/>
                  <a:pt x="575733" y="0"/>
                </a:cubicBezTo>
                <a:cubicBezTo>
                  <a:pt x="736770" y="9812"/>
                  <a:pt x="922056" y="-28441"/>
                  <a:pt x="1151467" y="0"/>
                </a:cubicBezTo>
                <a:cubicBezTo>
                  <a:pt x="1380878" y="28441"/>
                  <a:pt x="1488004" y="-16452"/>
                  <a:pt x="1727200" y="0"/>
                </a:cubicBezTo>
                <a:cubicBezTo>
                  <a:pt x="1966396" y="16452"/>
                  <a:pt x="2126686" y="32305"/>
                  <a:pt x="2398889" y="0"/>
                </a:cubicBezTo>
                <a:cubicBezTo>
                  <a:pt x="2404839" y="138453"/>
                  <a:pt x="2397427" y="188146"/>
                  <a:pt x="2398889" y="338554"/>
                </a:cubicBezTo>
                <a:cubicBezTo>
                  <a:pt x="2229288" y="334581"/>
                  <a:pt x="1959813" y="312909"/>
                  <a:pt x="1799167" y="338554"/>
                </a:cubicBezTo>
                <a:cubicBezTo>
                  <a:pt x="1638521" y="364199"/>
                  <a:pt x="1360852" y="345463"/>
                  <a:pt x="1247422" y="338554"/>
                </a:cubicBezTo>
                <a:cubicBezTo>
                  <a:pt x="1133993" y="331645"/>
                  <a:pt x="795962" y="312992"/>
                  <a:pt x="671689" y="338554"/>
                </a:cubicBezTo>
                <a:cubicBezTo>
                  <a:pt x="547416" y="364116"/>
                  <a:pt x="233843" y="339923"/>
                  <a:pt x="0" y="338554"/>
                </a:cubicBezTo>
                <a:cubicBezTo>
                  <a:pt x="-9837" y="183087"/>
                  <a:pt x="-869" y="162867"/>
                  <a:pt x="0" y="0"/>
                </a:cubicBezTo>
                <a:close/>
              </a:path>
              <a:path w="2398889" h="338554" stroke="0" extrusionOk="0">
                <a:moveTo>
                  <a:pt x="0" y="0"/>
                </a:moveTo>
                <a:cubicBezTo>
                  <a:pt x="268398" y="1671"/>
                  <a:pt x="447864" y="-21933"/>
                  <a:pt x="599722" y="0"/>
                </a:cubicBezTo>
                <a:cubicBezTo>
                  <a:pt x="751580" y="21933"/>
                  <a:pt x="915572" y="-24646"/>
                  <a:pt x="1223433" y="0"/>
                </a:cubicBezTo>
                <a:cubicBezTo>
                  <a:pt x="1531294" y="24646"/>
                  <a:pt x="1569617" y="-25451"/>
                  <a:pt x="1775178" y="0"/>
                </a:cubicBezTo>
                <a:cubicBezTo>
                  <a:pt x="1980739" y="25451"/>
                  <a:pt x="2201463" y="14816"/>
                  <a:pt x="2398889" y="0"/>
                </a:cubicBezTo>
                <a:cubicBezTo>
                  <a:pt x="2394198" y="138983"/>
                  <a:pt x="2411864" y="193663"/>
                  <a:pt x="2398889" y="338554"/>
                </a:cubicBezTo>
                <a:cubicBezTo>
                  <a:pt x="2245227" y="325991"/>
                  <a:pt x="1988663" y="321815"/>
                  <a:pt x="1823156" y="338554"/>
                </a:cubicBezTo>
                <a:cubicBezTo>
                  <a:pt x="1657649" y="355293"/>
                  <a:pt x="1529864" y="336924"/>
                  <a:pt x="1295400" y="338554"/>
                </a:cubicBezTo>
                <a:cubicBezTo>
                  <a:pt x="1060936" y="340184"/>
                  <a:pt x="953578" y="345248"/>
                  <a:pt x="671689" y="338554"/>
                </a:cubicBezTo>
                <a:cubicBezTo>
                  <a:pt x="389800" y="331860"/>
                  <a:pt x="223016" y="360444"/>
                  <a:pt x="0" y="338554"/>
                </a:cubicBezTo>
                <a:cubicBezTo>
                  <a:pt x="14341" y="265613"/>
                  <a:pt x="-12064" y="107399"/>
                  <a:pt x="0" y="0"/>
                </a:cubicBez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extLst>
              <a:ext uri="{C807C97D-BFC1-408E-A445-0C87EB9F89A2}">
                <ask:lineSketchStyleProps xmlns:ask="http://schemas.microsoft.com/office/drawing/2018/sketchyshapes" sd="386073067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sz="1600" dirty="0" err="1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NtCreateThreadEx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</a:rPr>
              <a:t>()</a:t>
            </a:r>
            <a:r>
              <a:rPr lang="en-GB" sz="1600" dirty="0">
                <a:solidFill>
                  <a:schemeClr val="accent6">
                    <a:lumMod val="50000"/>
                  </a:schemeClr>
                </a:solidFill>
                <a:latin typeface="Inconsolata" pitchFamily="49" charset="77"/>
                <a:ea typeface="Inconsolata" pitchFamily="49" charset="77"/>
                <a:cs typeface="Calibri" panose="020F0502020204030204"/>
              </a:rPr>
              <a:t>​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>
                <a:cs typeface="Calibri Light" panose="020F0302020204030204"/>
              </a:rPr>
              <a:t>PE </a:t>
            </a:r>
            <a:r>
              <a:rPr lang="en-GB" dirty="0" err="1">
                <a:cs typeface="Calibri Light" panose="020F0302020204030204"/>
              </a:rPr>
              <a:t>инъекция</a:t>
            </a:r>
          </a:p>
        </p:txBody>
      </p:sp>
      <p:sp>
        <p:nvSpPr>
          <p:cNvPr id="3" name="TextBox 1"/>
          <p:cNvSpPr txBox="1"/>
          <p:nvPr/>
        </p:nvSpPr>
        <p:spPr>
          <a:xfrm>
            <a:off x="374835" y="2914463"/>
            <a:ext cx="10466680" cy="369332"/>
          </a:xfrm>
          <a:prstGeom prst="rect">
            <a:avLst/>
          </a:prstGeom>
          <a:ln>
            <a:noFill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ot="0" spcFirstLastPara="0" vert="horz" wrap="square" lIns="91440" tIns="45720" rIns="91440" bIns="45720" numCol="1" spcCol="0" rtlCol="0" fromWordArt="0" anchor="t" anchorCtr="0" forceAA="0" compatLnSpc="1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dirty="0" err="1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CreateRemoteThread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(</a:t>
            </a:r>
            <a:r>
              <a:rPr lang="en-GB" dirty="0" err="1">
                <a:solidFill>
                  <a:schemeClr val="accent2">
                    <a:lumMod val="75000"/>
                  </a:schemeClr>
                </a:solidFill>
                <a:cs typeface="Calibri" panose="020F0502020204030204"/>
              </a:rPr>
              <a:t>process_handle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 …, …,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dll_EntryPoint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()</a:t>
            </a:r>
            <a:r>
              <a:rPr lang="en-GB" dirty="0">
                <a:solidFill>
                  <a:schemeClr val="accent5">
                    <a:lumMod val="75000"/>
                  </a:schemeClr>
                </a:solidFill>
                <a:cs typeface="Calibri" panose="020F0502020204030204"/>
              </a:rPr>
              <a:t>, …, …, …)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142653" y="4973199"/>
            <a:ext cx="2743200" cy="36933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OpenProcess</a:t>
            </a:r>
            <a:r>
              <a:rPr lang="en-GB" dirty="0">
                <a:cs typeface="Calibri" panose="020F0502020204030204"/>
              </a:rPr>
              <a:t>()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500563" y="3224463"/>
            <a:ext cx="1345531" cy="172252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>
            <a:off x="5059329" y="3974654"/>
            <a:ext cx="2398889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WriteProcessMemory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5352813" y="4977286"/>
            <a:ext cx="1806223" cy="36933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 err="1"/>
              <a:t>VirtualAllocEx</a:t>
            </a:r>
            <a:r>
              <a:rPr lang="en-GB" dirty="0"/>
              <a:t>()</a:t>
            </a:r>
            <a:r>
              <a:rPr lang="en-GB" dirty="0">
                <a:cs typeface="Calibri" panose="020F0502020204030204"/>
              </a:rPr>
              <a:t>​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6302543" y="4337385"/>
            <a:ext cx="8021" cy="65973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H="1" flipV="1">
            <a:off x="6864016" y="3214438"/>
            <a:ext cx="18046" cy="770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451557" y="4965031"/>
            <a:ext cx="46782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получаем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память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для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кода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7451556" y="3972425"/>
            <a:ext cx="4678278" cy="369332"/>
          </a:xfrm>
          <a:prstGeom prst="rect">
            <a:avLst/>
          </a:prstGeom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spAutoFit/>
          </a:bodyPr>
          <a:lstStyle/>
          <a:p>
            <a:pPr algn="ctr"/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//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пишем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всю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.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dll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в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тело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 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лигитмного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 </a:t>
            </a:r>
            <a:r>
              <a:rPr lang="en-GB" dirty="0" err="1">
                <a:solidFill>
                  <a:schemeClr val="accent6">
                    <a:lumMod val="75000"/>
                  </a:schemeClr>
                </a:solidFill>
                <a:cs typeface="Calibri" panose="020F0502020204030204"/>
              </a:rPr>
              <a:t>процесса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1087</Words>
  <Application>Microsoft Macintosh PowerPoint</Application>
  <PresentationFormat>Widescreen</PresentationFormat>
  <Paragraphs>226</Paragraphs>
  <Slides>31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7" baseType="lpstr">
      <vt:lpstr>Arial</vt:lpstr>
      <vt:lpstr>Calibri</vt:lpstr>
      <vt:lpstr>Calibri Light</vt:lpstr>
      <vt:lpstr>Courier New</vt:lpstr>
      <vt:lpstr>Inconsolata</vt:lpstr>
      <vt:lpstr>office theme</vt:lpstr>
      <vt:lpstr>Способы внедрения в процесс</vt:lpstr>
      <vt:lpstr>Способы</vt:lpstr>
      <vt:lpstr>PowerPoint Presentation</vt:lpstr>
      <vt:lpstr>PowerPoint Presentation</vt:lpstr>
      <vt:lpstr>PowerPoint Presentation</vt:lpstr>
      <vt:lpstr>PowerPoint Presentation</vt:lpstr>
      <vt:lpstr>Классика</vt:lpstr>
      <vt:lpstr>PowerPoint Presentation</vt:lpstr>
      <vt:lpstr>PE инъекция</vt:lpstr>
      <vt:lpstr>PE инъекция</vt:lpstr>
      <vt:lpstr>PE инъекция</vt:lpstr>
      <vt:lpstr>PE инъекция</vt:lpstr>
      <vt:lpstr>Process Hollowing</vt:lpstr>
      <vt:lpstr>Process Hollowing</vt:lpstr>
      <vt:lpstr>Process Hollowing</vt:lpstr>
      <vt:lpstr>Process Hollowing</vt:lpstr>
      <vt:lpstr>Process Hollowing</vt:lpstr>
      <vt:lpstr>SIR</vt:lpstr>
      <vt:lpstr>SIR</vt:lpstr>
      <vt:lpstr>SIR</vt:lpstr>
      <vt:lpstr>SIR</vt:lpstr>
      <vt:lpstr>SIR</vt:lpstr>
      <vt:lpstr>HOOK</vt:lpstr>
      <vt:lpstr>HOOK</vt:lpstr>
      <vt:lpstr>HOOK</vt:lpstr>
      <vt:lpstr>HOOK</vt:lpstr>
      <vt:lpstr>HOOK</vt:lpstr>
      <vt:lpstr>REGISTRY</vt:lpstr>
      <vt:lpstr>REGISTRY</vt:lpstr>
      <vt:lpstr>REGISTRY</vt:lpstr>
      <vt:lpstr>Источники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Зверев Алексей Юрьевич</cp:lastModifiedBy>
  <cp:revision>24</cp:revision>
  <dcterms:created xsi:type="dcterms:W3CDTF">2113-01-01T00:00:00Z</dcterms:created>
  <dcterms:modified xsi:type="dcterms:W3CDTF">2022-01-20T19:09:16Z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1033-10.2.0.7587</vt:lpwstr>
  </property>
</Properties>
</file>