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4" r:id="rId6"/>
    <p:sldId id="260" r:id="rId7"/>
    <p:sldId id="265" r:id="rId8"/>
    <p:sldId id="284" r:id="rId9"/>
    <p:sldId id="274" r:id="rId10"/>
    <p:sldId id="276" r:id="rId11"/>
    <p:sldId id="266" r:id="rId12"/>
    <p:sldId id="277" r:id="rId13"/>
    <p:sldId id="278" r:id="rId14"/>
    <p:sldId id="285" r:id="rId15"/>
    <p:sldId id="279" r:id="rId16"/>
    <p:sldId id="280" r:id="rId17"/>
    <p:sldId id="282" r:id="rId18"/>
    <p:sldId id="261" r:id="rId19"/>
    <p:sldId id="269" r:id="rId20"/>
    <p:sldId id="281" r:id="rId21"/>
    <p:sldId id="286" r:id="rId22"/>
    <p:sldId id="262" r:id="rId23"/>
    <p:sldId id="273" r:id="rId24"/>
    <p:sldId id="283" r:id="rId25"/>
    <p:sldId id="275" r:id="rId26"/>
  </p:sldIdLst>
  <p:sldSz cx="12192000" cy="6858000"/>
  <p:notesSz cx="6858000" cy="9144000"/>
  <p:embeddedFontLst>
    <p:embeddedFont>
      <p:font typeface="锐字逼格青春粗黑体简2.0" panose="02010600030101010101" charset="-122"/>
      <p:regular r:id="rId28"/>
    </p:embeddedFont>
    <p:embeddedFont>
      <p:font typeface="FuturaBookC" charset="-52"/>
      <p:regular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等线 Light" panose="02010600030101010101" pitchFamily="2" charset="-122"/>
      <p:regular r:id="rId32"/>
    </p:embeddedFont>
    <p:embeddedFont>
      <p:font typeface="黑体" panose="02010609060101010101" pitchFamily="49" charset="-122"/>
      <p:regular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866"/>
    <a:srgbClr val="00554E"/>
    <a:srgbClr val="8FC877"/>
    <a:srgbClr val="EDEAE5"/>
    <a:srgbClr val="E3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3" autoAdjust="0"/>
    <p:restoredTop sz="94068" autoAdjust="0"/>
  </p:normalViewPr>
  <p:slideViewPr>
    <p:cSldViewPr snapToGrid="0" showGuides="1">
      <p:cViewPr varScale="1">
        <p:scale>
          <a:sx n="87" d="100"/>
          <a:sy n="87" d="100"/>
        </p:scale>
        <p:origin x="725" y="101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39F9-33CD-4E51-ADEE-9A4E4E91BCE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9DE9F-5A50-493A-B778-F7CB83A7F9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9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9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48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20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2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15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将用户登陆部分作为主函数，共有三次密码尝试机会，只有密码正确才会进入系统。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24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7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1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3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8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67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62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22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26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14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63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3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6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3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6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9DE9F-5A50-493A-B778-F7CB83A7F9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785408">
            <a:off x="9522143" y="6361475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85408">
            <a:off x="9575675" y="4582084"/>
            <a:ext cx="1983092" cy="1983092"/>
          </a:xfrm>
          <a:prstGeom prst="rect">
            <a:avLst/>
          </a:prstGeom>
          <a:solidFill>
            <a:srgbClr val="E3E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85408">
            <a:off x="5825321" y="1295061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85408">
            <a:off x="6553592" y="2737775"/>
            <a:ext cx="1568759" cy="1568759"/>
          </a:xfrm>
          <a:prstGeom prst="rect">
            <a:avLst/>
          </a:prstGeom>
          <a:solidFill>
            <a:srgbClr val="F2F1E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85408">
            <a:off x="8166045" y="3121785"/>
            <a:ext cx="778489" cy="778489"/>
          </a:xfrm>
          <a:prstGeom prst="rect">
            <a:avLst/>
          </a:prstGeom>
          <a:solidFill>
            <a:srgbClr val="D8D4C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85408">
            <a:off x="6342297" y="-530385"/>
            <a:ext cx="9503763" cy="4695673"/>
          </a:xfrm>
          <a:prstGeom prst="rect">
            <a:avLst/>
          </a:prstGeom>
          <a:solidFill>
            <a:srgbClr val="37A866"/>
          </a:solidFill>
          <a:ln>
            <a:noFill/>
          </a:ln>
          <a:effectLst>
            <a:outerShdw blurRad="3429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85408">
            <a:off x="5754944" y="749387"/>
            <a:ext cx="5801258" cy="94645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85408">
            <a:off x="7318216" y="3839387"/>
            <a:ext cx="730342" cy="730342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85408">
            <a:off x="10875048" y="4143834"/>
            <a:ext cx="792575" cy="792575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85408">
            <a:off x="9150590" y="3799252"/>
            <a:ext cx="1709033" cy="1709033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785408">
            <a:off x="6029011" y="-21659"/>
            <a:ext cx="1224354" cy="1224354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785408">
            <a:off x="11461556" y="5676964"/>
            <a:ext cx="391995" cy="391995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85408">
            <a:off x="6628538" y="1122959"/>
            <a:ext cx="2253521" cy="2253521"/>
          </a:xfrm>
          <a:prstGeom prst="rect">
            <a:avLst/>
          </a:prstGeom>
          <a:solidFill>
            <a:srgbClr val="8FC877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2785408">
            <a:off x="9530823" y="2823651"/>
            <a:ext cx="5906939" cy="470520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rot="2785408">
            <a:off x="12164695" y="4865599"/>
            <a:ext cx="469568" cy="469568"/>
          </a:xfrm>
          <a:prstGeom prst="rect">
            <a:avLst/>
          </a:prstGeom>
          <a:solidFill>
            <a:srgbClr val="D8D4C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 rot="2785408">
            <a:off x="10746270" y="6379813"/>
            <a:ext cx="676270" cy="676270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046897" y="957720"/>
            <a:ext cx="7376472" cy="10292570"/>
            <a:chOff x="-397968" y="648004"/>
            <a:chExt cx="7376472" cy="10292570"/>
          </a:xfrm>
        </p:grpSpPr>
        <p:sp>
          <p:nvSpPr>
            <p:cNvPr id="8" name="矩形 7"/>
            <p:cNvSpPr/>
            <p:nvPr/>
          </p:nvSpPr>
          <p:spPr>
            <a:xfrm rot="13866803">
              <a:off x="2532826" y="648004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3866803">
              <a:off x="1560740" y="1577783"/>
              <a:ext cx="1983092" cy="1983092"/>
            </a:xfrm>
            <a:prstGeom prst="rect">
              <a:avLst/>
            </a:prstGeom>
            <a:solidFill>
              <a:srgbClr val="F2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3866803">
              <a:off x="5803025" y="5999719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3866803">
              <a:off x="4818609" y="4093590"/>
              <a:ext cx="1568759" cy="1568759"/>
            </a:xfrm>
            <a:prstGeom prst="rect">
              <a:avLst/>
            </a:prstGeom>
            <a:solidFill>
              <a:srgbClr val="F2F1ED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3866803">
              <a:off x="3999592" y="4400282"/>
              <a:ext cx="778489" cy="778489"/>
            </a:xfrm>
            <a:prstGeom prst="rect">
              <a:avLst/>
            </a:prstGeom>
            <a:solidFill>
              <a:srgbClr val="D8D4C9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13866803">
              <a:off x="-2931284" y="3970127"/>
              <a:ext cx="9503763" cy="4437131"/>
            </a:xfrm>
            <a:prstGeom prst="rect">
              <a:avLst/>
            </a:prstGeom>
            <a:solidFill>
              <a:srgbClr val="37A866"/>
            </a:solidFill>
            <a:ln>
              <a:noFill/>
            </a:ln>
            <a:effectLst>
              <a:outerShdw blurRad="342900" dist="203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3866803">
              <a:off x="5683038" y="6222287"/>
              <a:ext cx="730342" cy="730342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3866803">
              <a:off x="2159033" y="3118200"/>
              <a:ext cx="1282471" cy="1282471"/>
            </a:xfrm>
            <a:prstGeom prst="rect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13866803">
              <a:off x="126866" y="2666970"/>
              <a:ext cx="1016175" cy="1016175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3866803">
              <a:off x="5445563" y="7244585"/>
              <a:ext cx="1224354" cy="1224354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3866803">
              <a:off x="1294082" y="1985854"/>
              <a:ext cx="391995" cy="391995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3866803">
              <a:off x="-2826229" y="5702256"/>
              <a:ext cx="9941099" cy="319248"/>
            </a:xfrm>
            <a:prstGeom prst="rect">
              <a:avLst/>
            </a:prstGeom>
            <a:solidFill>
              <a:srgbClr val="00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3866803">
              <a:off x="1644266" y="3889133"/>
              <a:ext cx="1284869" cy="1284869"/>
            </a:xfrm>
            <a:prstGeom prst="rect">
              <a:avLst/>
            </a:prstGeom>
            <a:solidFill>
              <a:srgbClr val="8FC877"/>
            </a:solidFill>
            <a:ln>
              <a:noFill/>
            </a:ln>
            <a:effectLst>
              <a:outerShdw blurRad="2286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3866803">
              <a:off x="3592874" y="5105756"/>
              <a:ext cx="1639861" cy="1639861"/>
            </a:xfrm>
            <a:prstGeom prst="rect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7998300">
            <a:off x="5375057" y="2597819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7998300">
            <a:off x="6369678" y="2575841"/>
            <a:ext cx="1983092" cy="1983092"/>
          </a:xfrm>
          <a:prstGeom prst="rect">
            <a:avLst/>
          </a:prstGeom>
          <a:solidFill>
            <a:srgbClr val="F2F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7998300">
            <a:off x="10232860" y="-1369146"/>
            <a:ext cx="1175479" cy="1175479"/>
          </a:xfrm>
          <a:prstGeom prst="rect">
            <a:avLst/>
          </a:prstGeom>
          <a:solidFill>
            <a:srgbClr val="E7E4DD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7998300">
            <a:off x="8449609" y="-553062"/>
            <a:ext cx="1568759" cy="1568759"/>
          </a:xfrm>
          <a:prstGeom prst="rect">
            <a:avLst/>
          </a:prstGeom>
          <a:solidFill>
            <a:srgbClr val="F2F1E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7998300">
            <a:off x="8922076" y="1056984"/>
            <a:ext cx="778489" cy="778489"/>
          </a:xfrm>
          <a:prstGeom prst="rect">
            <a:avLst/>
          </a:prstGeom>
          <a:solidFill>
            <a:srgbClr val="D8D4C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7998300">
            <a:off x="6299187" y="1579997"/>
            <a:ext cx="9833662" cy="5214142"/>
          </a:xfrm>
          <a:prstGeom prst="rect">
            <a:avLst/>
          </a:prstGeom>
          <a:solidFill>
            <a:srgbClr val="37A866"/>
          </a:solidFill>
          <a:ln>
            <a:noFill/>
          </a:ln>
          <a:effectLst>
            <a:outerShdw blurRad="3429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7998300">
            <a:off x="7048711" y="2078289"/>
            <a:ext cx="395679" cy="395679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7998300">
            <a:off x="7957981" y="1421050"/>
            <a:ext cx="1282471" cy="1282471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7998300">
            <a:off x="11511201" y="-1236095"/>
            <a:ext cx="1224354" cy="1224354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7998300">
            <a:off x="6165338" y="4503247"/>
            <a:ext cx="635234" cy="635234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7998300">
            <a:off x="6632663" y="5582790"/>
            <a:ext cx="3877749" cy="242945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7998300">
            <a:off x="8729275" y="2700620"/>
            <a:ext cx="1822428" cy="1822428"/>
          </a:xfrm>
          <a:prstGeom prst="rect">
            <a:avLst/>
          </a:prstGeom>
          <a:solidFill>
            <a:srgbClr val="8FC877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7998300">
            <a:off x="9613759" y="448192"/>
            <a:ext cx="1639861" cy="1639861"/>
          </a:xfrm>
          <a:prstGeom prst="rect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7998300">
            <a:off x="8543491" y="3333713"/>
            <a:ext cx="7459541" cy="467348"/>
          </a:xfrm>
          <a:prstGeom prst="rect">
            <a:avLst/>
          </a:prstGeom>
          <a:solidFill>
            <a:srgbClr val="005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7998300">
            <a:off x="5140208" y="6131540"/>
            <a:ext cx="1452916" cy="1452916"/>
          </a:xfrm>
          <a:prstGeom prst="rect">
            <a:avLst/>
          </a:prstGeom>
          <a:solidFill>
            <a:srgbClr val="8FC877"/>
          </a:solidFill>
          <a:ln>
            <a:noFill/>
          </a:ln>
          <a:effectLst>
            <a:outerShdw blurRad="2286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7998300">
            <a:off x="7103090" y="4017775"/>
            <a:ext cx="1016175" cy="1016175"/>
          </a:xfrm>
          <a:prstGeom prst="rect">
            <a:avLst/>
          </a:prstGeom>
          <a:solidFill>
            <a:srgbClr val="248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rot="16678406">
            <a:off x="-1157425" y="-1846990"/>
            <a:ext cx="5134209" cy="4018165"/>
            <a:chOff x="5128830" y="-1267454"/>
            <a:chExt cx="10122510" cy="7922139"/>
          </a:xfrm>
        </p:grpSpPr>
        <p:sp>
          <p:nvSpPr>
            <p:cNvPr id="9" name="矩形 8"/>
            <p:cNvSpPr/>
            <p:nvPr/>
          </p:nvSpPr>
          <p:spPr>
            <a:xfrm rot="2334366">
              <a:off x="9688441" y="5479206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334366">
              <a:off x="9558079" y="3651806"/>
              <a:ext cx="1983092" cy="1983092"/>
            </a:xfrm>
            <a:prstGeom prst="rect">
              <a:avLst/>
            </a:prstGeom>
            <a:solidFill>
              <a:srgbClr val="F2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334366">
              <a:off x="5360570" y="939979"/>
              <a:ext cx="1175479" cy="1175479"/>
            </a:xfrm>
            <a:prstGeom prst="rect">
              <a:avLst/>
            </a:prstGeom>
            <a:solidFill>
              <a:srgbClr val="E7E4DD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334366">
              <a:off x="6295363" y="2247601"/>
              <a:ext cx="1568759" cy="1568759"/>
            </a:xfrm>
            <a:prstGeom prst="rect">
              <a:avLst/>
            </a:prstGeom>
            <a:solidFill>
              <a:srgbClr val="F2F1ED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2334366">
              <a:off x="7895898" y="2472448"/>
              <a:ext cx="778489" cy="778489"/>
            </a:xfrm>
            <a:prstGeom prst="rect">
              <a:avLst/>
            </a:prstGeom>
            <a:solidFill>
              <a:srgbClr val="D8D4C9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334366">
              <a:off x="5747577" y="-1267454"/>
              <a:ext cx="9503763" cy="4437131"/>
            </a:xfrm>
            <a:prstGeom prst="rect">
              <a:avLst/>
            </a:prstGeom>
            <a:solidFill>
              <a:srgbClr val="37A866"/>
            </a:solidFill>
            <a:ln>
              <a:noFill/>
            </a:ln>
            <a:effectLst>
              <a:outerShdw blurRad="342900" dist="203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2334366">
              <a:off x="5128830" y="110260"/>
              <a:ext cx="5801258" cy="94645"/>
            </a:xfrm>
            <a:prstGeom prst="rect">
              <a:avLst/>
            </a:prstGeom>
            <a:solidFill>
              <a:srgbClr val="00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334366">
              <a:off x="7146295" y="3298158"/>
              <a:ext cx="730342" cy="730342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334366">
              <a:off x="10716190" y="3130321"/>
              <a:ext cx="792575" cy="792575"/>
            </a:xfrm>
            <a:prstGeom prst="rect">
              <a:avLst/>
            </a:prstGeom>
            <a:solidFill>
              <a:srgbClr val="005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334366">
              <a:off x="9017483" y="2950419"/>
              <a:ext cx="1709033" cy="1709033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2334366">
              <a:off x="5393234" y="-395479"/>
              <a:ext cx="1224354" cy="1224354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334366">
              <a:off x="11473749" y="4601468"/>
              <a:ext cx="391995" cy="391995"/>
            </a:xfrm>
            <a:prstGeom prst="rect">
              <a:avLst/>
            </a:prstGeom>
            <a:solidFill>
              <a:srgbClr val="248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334366">
              <a:off x="6200254" y="589123"/>
              <a:ext cx="2253521" cy="2253521"/>
            </a:xfrm>
            <a:prstGeom prst="rect">
              <a:avLst/>
            </a:prstGeom>
            <a:solidFill>
              <a:srgbClr val="8FC877"/>
            </a:solidFill>
            <a:ln>
              <a:noFill/>
            </a:ln>
            <a:effectLst>
              <a:outerShdw blurRad="2286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2334366">
              <a:off x="8969509" y="2245181"/>
              <a:ext cx="5906939" cy="470520"/>
            </a:xfrm>
            <a:prstGeom prst="rect">
              <a:avLst/>
            </a:prstGeom>
            <a:solidFill>
              <a:srgbClr val="005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66D5-2F89-43E3-B00E-90D8A16004B2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66D5-2F89-43E3-B00E-90D8A16004B2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6D32-82EC-46D4-A3CB-FC88618F1C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07922" y="3203755"/>
            <a:ext cx="5191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模拟信息管理系统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07922" y="1964578"/>
            <a:ext cx="5351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rgbClr val="37A8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通讯录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855405" y="4231312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506028" y="387562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增加数据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0266107" y="10790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0919FA5-ED4E-51CA-A197-62F7B9256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85" y="1768491"/>
            <a:ext cx="4016088" cy="47019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1820A0-AF32-DA67-1CE6-62D06C2F4BF7}"/>
              </a:ext>
            </a:extLst>
          </p:cNvPr>
          <p:cNvSpPr txBox="1"/>
          <p:nvPr/>
        </p:nvSpPr>
        <p:spPr>
          <a:xfrm>
            <a:off x="1186232" y="739683"/>
            <a:ext cx="597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“n”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用于接收用户输入的学号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用于循环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flag”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都用于收用户是否继续使用的回应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31369A-7610-BB0C-E90C-DB96C10C0687}"/>
              </a:ext>
            </a:extLst>
          </p:cNvPr>
          <p:cNvSpPr txBox="1"/>
          <p:nvPr/>
        </p:nvSpPr>
        <p:spPr>
          <a:xfrm>
            <a:off x="6478555" y="1988153"/>
            <a:ext cx="426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循环进行学号遍历，如果学号不存在，就进行下一步信息的存储。如果学号已经存在，则弹出提示并询问用户是否继续操作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8C9425-AAF8-8305-F445-2E32B205F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55" y="3513622"/>
            <a:ext cx="4267570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删除数据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B6F4565-BE5E-5518-EDF4-C792A58DDC60}"/>
              </a:ext>
            </a:extLst>
          </p:cNvPr>
          <p:cNvSpPr txBox="1"/>
          <p:nvPr/>
        </p:nvSpPr>
        <p:spPr>
          <a:xfrm>
            <a:off x="1557993" y="3646286"/>
            <a:ext cx="4267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删除数据时省去了不符合条件的提示。无论要删除的信息是否存在，都提示“删除成功”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但只有要删除的数据存在时，用于计数的全局变量才会减一。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循环，以要删除的数据为起点，分别将后一位数据赋值给前一个数组，进而实现数据的删除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72FC2E3-3010-C830-3BD5-79D063EEB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07" y="1633869"/>
            <a:ext cx="3332850" cy="18171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7E4D7F5-A84D-7EFF-59F2-01C4EA9CE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21" y="1633869"/>
            <a:ext cx="4554120" cy="4723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506028" y="387562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查询数据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0266107" y="10790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91820A0-AF32-DA67-1CE6-62D06C2F4BF7}"/>
              </a:ext>
            </a:extLst>
          </p:cNvPr>
          <p:cNvSpPr txBox="1"/>
          <p:nvPr/>
        </p:nvSpPr>
        <p:spPr>
          <a:xfrm>
            <a:off x="946884" y="432707"/>
            <a:ext cx="578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在主干部分进行是否重复操作的处理。“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flag”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用于收用户是否继续使用的回应，利用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循环判断用户选择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31369A-7610-BB0C-E90C-DB96C10C0687}"/>
              </a:ext>
            </a:extLst>
          </p:cNvPr>
          <p:cNvSpPr txBox="1"/>
          <p:nvPr/>
        </p:nvSpPr>
        <p:spPr>
          <a:xfrm>
            <a:off x="6448363" y="5501963"/>
            <a:ext cx="426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循环进行学号遍历，如果学号存在，就进行下一步信息的操作。如果学号不存在，则弹出提示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2620FE-0956-C58F-69FE-CC41B003F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84" y="1284830"/>
            <a:ext cx="4922947" cy="52811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7572DB-1746-F95B-84E3-2CAE3CC8E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95" y="1237075"/>
            <a:ext cx="6632750" cy="37836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19B568-329A-3CB5-9249-A6670D13B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95" y="1284830"/>
            <a:ext cx="6927180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3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修改数据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B6F4565-BE5E-5518-EDF4-C792A58DDC60}"/>
              </a:ext>
            </a:extLst>
          </p:cNvPr>
          <p:cNvSpPr txBox="1"/>
          <p:nvPr/>
        </p:nvSpPr>
        <p:spPr>
          <a:xfrm>
            <a:off x="6256291" y="4626790"/>
            <a:ext cx="426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直接对目标数组进行重新赋值，进而实现修改目的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1F95E6-6D8A-DB58-0FF5-66179BB68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12" y="1776904"/>
            <a:ext cx="4100982" cy="46531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050D18-5011-67CD-3016-521A8123C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91" y="1776904"/>
            <a:ext cx="4772511" cy="14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显示信息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538845-D699-7BE4-DA69-D38A09D53DF9}"/>
              </a:ext>
            </a:extLst>
          </p:cNvPr>
          <p:cNvSpPr txBox="1"/>
          <p:nvPr/>
        </p:nvSpPr>
        <p:spPr>
          <a:xfrm>
            <a:off x="2076198" y="5357836"/>
            <a:ext cx="71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getchar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接受用户输入，使页面挂起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C42BF7-01EA-C004-1BA7-2571CDA66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82" y="1878195"/>
            <a:ext cx="7940728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08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418404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用户登录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14486" y="1126935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B6F4565-BE5E-5518-EDF4-C792A58DDC60}"/>
              </a:ext>
            </a:extLst>
          </p:cNvPr>
          <p:cNvSpPr txBox="1"/>
          <p:nvPr/>
        </p:nvSpPr>
        <p:spPr>
          <a:xfrm>
            <a:off x="6444157" y="1271918"/>
            <a:ext cx="4267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循环重复密码尝试操作，“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try”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用于判断尝试次数，当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try=0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时，弹出提示，利用“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return 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”语句结束程序。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E508F4-2B21-1DF3-09C4-F0FA41286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58" y="1371857"/>
            <a:ext cx="3901778" cy="5067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1A35EE-DEE3-EA68-61D0-EB7E1361F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51" y="2195248"/>
            <a:ext cx="4419983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9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088016" y="408982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功能主菜单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0266107" y="10790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91820A0-AF32-DA67-1CE6-62D06C2F4BF7}"/>
              </a:ext>
            </a:extLst>
          </p:cNvPr>
          <p:cNvSpPr txBox="1"/>
          <p:nvPr/>
        </p:nvSpPr>
        <p:spPr>
          <a:xfrm>
            <a:off x="6679726" y="1590945"/>
            <a:ext cx="508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循环实现系统的持续运行，当子函数运行完毕返回主菜单后程序可再次对用户要求作出回应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31369A-7610-BB0C-E90C-DB96C10C0687}"/>
              </a:ext>
            </a:extLst>
          </p:cNvPr>
          <p:cNvSpPr txBox="1"/>
          <p:nvPr/>
        </p:nvSpPr>
        <p:spPr>
          <a:xfrm>
            <a:off x="6679726" y="3346595"/>
            <a:ext cx="426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switch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语句进行条件的选择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如果用户输入请求不在选择范围内，则不进行操作，弹出提示后回到主菜单进行再一次的请求接收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912444-9AA4-72A2-1729-741717B534E5}"/>
              </a:ext>
            </a:extLst>
          </p:cNvPr>
          <p:cNvSpPr txBox="1"/>
          <p:nvPr/>
        </p:nvSpPr>
        <p:spPr>
          <a:xfrm>
            <a:off x="6679726" y="5594296"/>
            <a:ext cx="426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这里是我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copy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F9853-88B6-79EA-6BA5-9E21F7542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04" y="1028464"/>
            <a:ext cx="4915326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1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漂亮页面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538845-D699-7BE4-DA69-D38A09D53DF9}"/>
              </a:ext>
            </a:extLst>
          </p:cNvPr>
          <p:cNvSpPr txBox="1"/>
          <p:nvPr/>
        </p:nvSpPr>
        <p:spPr>
          <a:xfrm>
            <a:off x="6639490" y="3429000"/>
            <a:ext cx="401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单独编写函数，插入到功能函数中实现页面的整洁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DBBF3E-E80C-7790-806C-6BEB8355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15" y="1633869"/>
            <a:ext cx="5182049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527" y="2788920"/>
            <a:ext cx="456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问题解决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4475152" y="2890866"/>
            <a:ext cx="152744" cy="152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388260" y="4475906"/>
            <a:ext cx="152744" cy="152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7795335" y="5457802"/>
            <a:ext cx="133525" cy="133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" name="圆角矩形 306"/>
          <p:cNvSpPr/>
          <p:nvPr/>
        </p:nvSpPr>
        <p:spPr>
          <a:xfrm>
            <a:off x="2472954" y="853833"/>
            <a:ext cx="2919882" cy="396785"/>
          </a:xfrm>
          <a:prstGeom prst="roundRect">
            <a:avLst/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电话号码储存类型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C70CA-A3A9-CDA3-83E2-4022D10995B6}"/>
              </a:ext>
            </a:extLst>
          </p:cNvPr>
          <p:cNvSpPr txBox="1"/>
          <p:nvPr/>
        </p:nvSpPr>
        <p:spPr>
          <a:xfrm>
            <a:off x="2407219" y="2009339"/>
            <a:ext cx="780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电话号码是一串数字，如果直接用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整型存储，有时会因为数据太大出现错误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1472C3-C0F6-24F4-1EA6-162087ACB6A5}"/>
              </a:ext>
            </a:extLst>
          </p:cNvPr>
          <p:cNvSpPr txBox="1"/>
          <p:nvPr/>
        </p:nvSpPr>
        <p:spPr>
          <a:xfrm>
            <a:off x="2370799" y="3214236"/>
            <a:ext cx="671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长整型存储，使用“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输入。但输出时发生错误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FBCA4C-2FA7-3831-0B02-AC0E98D4B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54" y="3633463"/>
            <a:ext cx="2354784" cy="3962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2FDFA8-2F66-7175-B774-B21BE8D16A25}"/>
              </a:ext>
            </a:extLst>
          </p:cNvPr>
          <p:cNvSpPr txBox="1"/>
          <p:nvPr/>
        </p:nvSpPr>
        <p:spPr>
          <a:xfrm>
            <a:off x="2407219" y="4628650"/>
            <a:ext cx="714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double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存储，输出时改为没有小数点位数输出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 rot="5400000">
            <a:off x="3012850" y="1361025"/>
            <a:ext cx="213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FuturaBookC" pitchFamily="2" charset="-52"/>
              </a:rPr>
              <a:t>CONTENTS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659879" y="1445342"/>
            <a:ext cx="699565" cy="699565"/>
          </a:xfrm>
          <a:prstGeom prst="roundRect">
            <a:avLst>
              <a:gd name="adj" fmla="val 5856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FuturaBookC" pitchFamily="2" charset="-52"/>
              </a:rPr>
              <a:t>1</a:t>
            </a:r>
            <a:endParaRPr lang="zh-CN" altLang="en-US" sz="3600" b="1" dirty="0">
              <a:latin typeface="FuturaBookC" pitchFamily="2" charset="-5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659879" y="2487090"/>
            <a:ext cx="699565" cy="699565"/>
          </a:xfrm>
          <a:prstGeom prst="roundRect">
            <a:avLst>
              <a:gd name="adj" fmla="val 5856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FuturaBookC" pitchFamily="2" charset="-52"/>
              </a:rPr>
              <a:t>2</a:t>
            </a:r>
            <a:endParaRPr lang="zh-CN" altLang="en-US" sz="3600" b="1" dirty="0">
              <a:latin typeface="FuturaBookC" pitchFamily="2" charset="-5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659879" y="3528838"/>
            <a:ext cx="699565" cy="699565"/>
          </a:xfrm>
          <a:prstGeom prst="roundRect">
            <a:avLst>
              <a:gd name="adj" fmla="val 5856"/>
            </a:avLst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FuturaBookC" pitchFamily="2" charset="-52"/>
              </a:rPr>
              <a:t>3</a:t>
            </a:r>
            <a:endParaRPr lang="zh-CN" altLang="en-US" sz="3600" b="1" dirty="0">
              <a:latin typeface="FuturaBookC" pitchFamily="2" charset="-5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659879" y="4570587"/>
            <a:ext cx="699565" cy="699565"/>
          </a:xfrm>
          <a:prstGeom prst="roundRect">
            <a:avLst>
              <a:gd name="adj" fmla="val 5856"/>
            </a:avLst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FuturaBookC" pitchFamily="2" charset="-52"/>
              </a:rPr>
              <a:t>4</a:t>
            </a:r>
            <a:endParaRPr lang="zh-CN" altLang="en-US" sz="3600" b="1" dirty="0">
              <a:latin typeface="FuturaBookC" pitchFamily="2" charset="-5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57462" y="553802"/>
            <a:ext cx="1107996" cy="1783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锐字逼格青春粗黑体简2.0" panose="02010604000000000000" pitchFamily="2" charset="-122"/>
                <a:ea typeface="锐字逼格青春粗黑体简2.0" panose="02010604000000000000" pitchFamily="2" charset="-122"/>
              </a:rPr>
              <a:t>目录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450377" y="644515"/>
            <a:ext cx="0" cy="44491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574280" y="1502736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选题想法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74280" y="2546095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功能实现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574280" y="3589454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问题解决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574280" y="4632812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细节部分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9" grpId="0"/>
      <p:bldP spid="30" grpId="0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4475152" y="2890866"/>
            <a:ext cx="152744" cy="152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388260" y="4475906"/>
            <a:ext cx="152744" cy="152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7795335" y="5457802"/>
            <a:ext cx="133525" cy="133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" name="圆角矩形 306"/>
          <p:cNvSpPr/>
          <p:nvPr/>
        </p:nvSpPr>
        <p:spPr>
          <a:xfrm>
            <a:off x="2472954" y="853833"/>
            <a:ext cx="2919882" cy="396785"/>
          </a:xfrm>
          <a:prstGeom prst="roundRect">
            <a:avLst/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回到目标代码行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C70CA-A3A9-CDA3-83E2-4022D10995B6}"/>
              </a:ext>
            </a:extLst>
          </p:cNvPr>
          <p:cNvSpPr txBox="1"/>
          <p:nvPr/>
        </p:nvSpPr>
        <p:spPr>
          <a:xfrm>
            <a:off x="2407219" y="2009339"/>
            <a:ext cx="780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在一些条件语句里无法通过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进行循环，无法实现“重复数据操作”的目的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1472C3-C0F6-24F4-1EA6-162087ACB6A5}"/>
              </a:ext>
            </a:extLst>
          </p:cNvPr>
          <p:cNvSpPr txBox="1"/>
          <p:nvPr/>
        </p:nvSpPr>
        <p:spPr>
          <a:xfrm>
            <a:off x="2441958" y="3356475"/>
            <a:ext cx="671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语句和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loop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语句实现程序的跳转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7E7B3D-35D4-8B90-333A-A0874B2828AE}"/>
              </a:ext>
            </a:extLst>
          </p:cNvPr>
          <p:cNvSpPr txBox="1"/>
          <p:nvPr/>
        </p:nvSpPr>
        <p:spPr>
          <a:xfrm>
            <a:off x="2505777" y="4291240"/>
            <a:ext cx="6710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百度告诉我的：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是惯用表示语句，写别的也行，格式为“标识：”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语句是无条件转移语句，用于回到标识行</a:t>
            </a:r>
          </a:p>
        </p:txBody>
      </p:sp>
    </p:spTree>
    <p:extLst>
      <p:ext uri="{BB962C8B-B14F-4D97-AF65-F5344CB8AC3E}">
        <p14:creationId xmlns:p14="http://schemas.microsoft.com/office/powerpoint/2010/main" val="377758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4475152" y="2890866"/>
            <a:ext cx="152744" cy="152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388260" y="4475906"/>
            <a:ext cx="152744" cy="152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7795335" y="5457802"/>
            <a:ext cx="133525" cy="133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" name="圆角矩形 306"/>
          <p:cNvSpPr/>
          <p:nvPr/>
        </p:nvSpPr>
        <p:spPr>
          <a:xfrm>
            <a:off x="2472954" y="853833"/>
            <a:ext cx="2919882" cy="396785"/>
          </a:xfrm>
          <a:prstGeom prst="roundRect">
            <a:avLst/>
          </a:pr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回车居然不被识别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C70CA-A3A9-CDA3-83E2-4022D10995B6}"/>
              </a:ext>
            </a:extLst>
          </p:cNvPr>
          <p:cNvSpPr txBox="1"/>
          <p:nvPr/>
        </p:nvSpPr>
        <p:spPr>
          <a:xfrm>
            <a:off x="2472954" y="2261691"/>
            <a:ext cx="780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在一开始单独尝试编写密码代码时，我用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\n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，系统提示报错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1472C3-C0F6-24F4-1EA6-162087ACB6A5}"/>
              </a:ext>
            </a:extLst>
          </p:cNvPr>
          <p:cNvSpPr txBox="1"/>
          <p:nvPr/>
        </p:nvSpPr>
        <p:spPr>
          <a:xfrm>
            <a:off x="2441958" y="3356475"/>
            <a:ext cx="671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getch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接收到的回车不是用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\n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来表示的，使用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\r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表示的</a:t>
            </a:r>
          </a:p>
          <a:p>
            <a:pPr algn="l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863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527" y="2788920"/>
            <a:ext cx="456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细节部分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隐藏输入密码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111F89A-B83F-A073-288B-B9FF58ABB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4" y="1862970"/>
            <a:ext cx="4371846" cy="367356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0538845-D699-7BE4-DA69-D38A09D53DF9}"/>
              </a:ext>
            </a:extLst>
          </p:cNvPr>
          <p:cNvSpPr txBox="1"/>
          <p:nvPr/>
        </p:nvSpPr>
        <p:spPr>
          <a:xfrm>
            <a:off x="6578530" y="2311446"/>
            <a:ext cx="4019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getch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配合文件头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conio.h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getch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语句在用户输入时不会将输入信息回显在输入栏内，进而实现密码隐藏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窗口效果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538845-D699-7BE4-DA69-D38A09D53DF9}"/>
              </a:ext>
            </a:extLst>
          </p:cNvPr>
          <p:cNvSpPr txBox="1"/>
          <p:nvPr/>
        </p:nvSpPr>
        <p:spPr>
          <a:xfrm>
            <a:off x="2377439" y="2119858"/>
            <a:ext cx="714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window.h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头文件，使用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system(“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cls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”)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语句清屏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F41D43-0A74-A27B-0F6C-BD0C7CD5BABC}"/>
              </a:ext>
            </a:extLst>
          </p:cNvPr>
          <p:cNvSpPr txBox="1"/>
          <p:nvPr/>
        </p:nvSpPr>
        <p:spPr>
          <a:xfrm>
            <a:off x="2377439" y="2888143"/>
            <a:ext cx="714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Sleep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语句模拟缓冲，将页面挂起，避免错误提醒显示时间太短起不到提示作用</a:t>
            </a:r>
          </a:p>
        </p:txBody>
      </p:sp>
    </p:spTree>
    <p:extLst>
      <p:ext uri="{BB962C8B-B14F-4D97-AF65-F5344CB8AC3E}">
        <p14:creationId xmlns:p14="http://schemas.microsoft.com/office/powerpoint/2010/main" val="226241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03972" y="1982450"/>
            <a:ext cx="5351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37A866"/>
                </a:solidFill>
                <a:latin typeface="锐字逼格青春粗黑体简2.0" panose="02010604000000000000" pitchFamily="2" charset="-122"/>
                <a:ea typeface="锐字逼格青春粗黑体简2.0" panose="02010604000000000000" pitchFamily="2" charset="-122"/>
              </a:rPr>
              <a:t>谢谢聆听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812415" y="3611283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8673" y="3791802"/>
            <a:ext cx="5277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我真棒！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2527" y="2788920"/>
            <a:ext cx="456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选题想法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数据库功能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 rot="1758189">
            <a:off x="4983461" y="3825708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2558189">
            <a:off x="5852826" y="2276718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7958189">
            <a:off x="6192639" y="3485895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7158189">
            <a:off x="4643649" y="2616531"/>
            <a:ext cx="1416673" cy="1776278"/>
          </a:xfrm>
          <a:custGeom>
            <a:avLst/>
            <a:gdLst>
              <a:gd name="connsiteX0" fmla="*/ 1190171 w 2380342"/>
              <a:gd name="connsiteY0" fmla="*/ 0 h 2984563"/>
              <a:gd name="connsiteX1" fmla="*/ 2380342 w 2380342"/>
              <a:gd name="connsiteY1" fmla="*/ 2052019 h 2984563"/>
              <a:gd name="connsiteX2" fmla="*/ 2119375 w 2380342"/>
              <a:gd name="connsiteY2" fmla="*/ 2052019 h 2984563"/>
              <a:gd name="connsiteX3" fmla="*/ 2380342 w 2380342"/>
              <a:gd name="connsiteY3" fmla="*/ 2501962 h 2984563"/>
              <a:gd name="connsiteX4" fmla="*/ 2100434 w 2380342"/>
              <a:gd name="connsiteY4" fmla="*/ 2501962 h 2984563"/>
              <a:gd name="connsiteX5" fmla="*/ 2380342 w 2380342"/>
              <a:gd name="connsiteY5" fmla="*/ 2984563 h 2984563"/>
              <a:gd name="connsiteX6" fmla="*/ 0 w 2380342"/>
              <a:gd name="connsiteY6" fmla="*/ 2984563 h 2984563"/>
              <a:gd name="connsiteX7" fmla="*/ 279909 w 2380342"/>
              <a:gd name="connsiteY7" fmla="*/ 2501962 h 2984563"/>
              <a:gd name="connsiteX8" fmla="*/ 0 w 2380342"/>
              <a:gd name="connsiteY8" fmla="*/ 2501962 h 2984563"/>
              <a:gd name="connsiteX9" fmla="*/ 260967 w 2380342"/>
              <a:gd name="connsiteY9" fmla="*/ 2052019 h 2984563"/>
              <a:gd name="connsiteX10" fmla="*/ 0 w 2380342"/>
              <a:gd name="connsiteY10" fmla="*/ 2052019 h 298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0342" h="2984563">
                <a:moveTo>
                  <a:pt x="1190171" y="0"/>
                </a:moveTo>
                <a:lnTo>
                  <a:pt x="2380342" y="2052019"/>
                </a:lnTo>
                <a:lnTo>
                  <a:pt x="2119375" y="2052019"/>
                </a:lnTo>
                <a:lnTo>
                  <a:pt x="2380342" y="2501962"/>
                </a:lnTo>
                <a:lnTo>
                  <a:pt x="2100434" y="2501962"/>
                </a:lnTo>
                <a:lnTo>
                  <a:pt x="2380342" y="2984563"/>
                </a:lnTo>
                <a:lnTo>
                  <a:pt x="0" y="2984563"/>
                </a:lnTo>
                <a:lnTo>
                  <a:pt x="279909" y="2501962"/>
                </a:lnTo>
                <a:lnTo>
                  <a:pt x="0" y="2501962"/>
                </a:lnTo>
                <a:lnTo>
                  <a:pt x="260967" y="2052019"/>
                </a:lnTo>
                <a:lnTo>
                  <a:pt x="0" y="2052019"/>
                </a:lnTo>
                <a:close/>
              </a:path>
            </a:pathLst>
          </a:custGeom>
          <a:solidFill>
            <a:srgbClr val="37A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59552" y="2791606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增加新数据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59552" y="4834815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查询数据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29089" y="1828236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删除数据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129089" y="3871445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修改数据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5E72FE-6C8F-D6FF-D726-27D4958E5695}"/>
              </a:ext>
            </a:extLst>
          </p:cNvPr>
          <p:cNvSpPr txBox="1"/>
          <p:nvPr/>
        </p:nvSpPr>
        <p:spPr>
          <a:xfrm>
            <a:off x="5260562" y="4504904"/>
            <a:ext cx="5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5A1497-BFC0-2D7F-1479-E2FC874CA6EF}"/>
              </a:ext>
            </a:extLst>
          </p:cNvPr>
          <p:cNvSpPr txBox="1"/>
          <p:nvPr/>
        </p:nvSpPr>
        <p:spPr>
          <a:xfrm>
            <a:off x="6314417" y="2653106"/>
            <a:ext cx="5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C7BBD-7656-4DA0-38CA-FDB8D271D42E}"/>
              </a:ext>
            </a:extLst>
          </p:cNvPr>
          <p:cNvSpPr txBox="1"/>
          <p:nvPr/>
        </p:nvSpPr>
        <p:spPr>
          <a:xfrm>
            <a:off x="6749927" y="4157846"/>
            <a:ext cx="5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1B28F1-192E-DF32-CD31-5DCAB41AA8FE}"/>
              </a:ext>
            </a:extLst>
          </p:cNvPr>
          <p:cNvSpPr txBox="1"/>
          <p:nvPr/>
        </p:nvSpPr>
        <p:spPr>
          <a:xfrm>
            <a:off x="4836929" y="3105834"/>
            <a:ext cx="5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增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/>
      <p:bldP spid="15" grpId="0"/>
      <p:bldP spid="23" grpId="0"/>
      <p:bldP spid="25" grpId="0"/>
      <p:bldP spid="2" grpId="0"/>
      <p:bldP spid="3" grpId="0"/>
      <p:bldP spid="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85281" y="4451202"/>
            <a:ext cx="3708955" cy="124661"/>
          </a:xfrm>
          <a:prstGeom prst="rect">
            <a:avLst/>
          </a:prstGeom>
          <a:solidFill>
            <a:srgbClr val="37A8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97764" y="3436108"/>
            <a:ext cx="3708955" cy="124661"/>
          </a:xfrm>
          <a:prstGeom prst="rect">
            <a:avLst/>
          </a:prstGeom>
          <a:solidFill>
            <a:srgbClr val="37A8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进阶功能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梯形 3"/>
          <p:cNvSpPr/>
          <p:nvPr/>
        </p:nvSpPr>
        <p:spPr>
          <a:xfrm rot="10800000">
            <a:off x="4998983" y="4513533"/>
            <a:ext cx="237449" cy="1864569"/>
          </a:xfrm>
          <a:prstGeom prst="trapezoid">
            <a:avLst/>
          </a:prstGeom>
          <a:solidFill>
            <a:srgbClr val="37A8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6960315" y="1649109"/>
            <a:ext cx="237449" cy="1864569"/>
          </a:xfrm>
          <a:prstGeom prst="trapezoid">
            <a:avLst/>
          </a:prstGeom>
          <a:solidFill>
            <a:srgbClr val="37A8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94236" y="3498438"/>
            <a:ext cx="2203528" cy="1040027"/>
          </a:xfrm>
          <a:prstGeom prst="rect">
            <a:avLst/>
          </a:prstGeom>
          <a:noFill/>
          <a:ln w="63500">
            <a:solidFill>
              <a:srgbClr val="37A8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505777" y="2038272"/>
            <a:ext cx="273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登录认证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85281" y="2647997"/>
            <a:ext cx="4932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使用数据库之前需输入账号密码，共有三次尝试机会，机会用尽后系统关闭；认证正确后方可使用数据库处理信息。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514287" y="3981295"/>
            <a:ext cx="273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53D9A9-816F-D2AC-E1B0-EBFBDBB98413}"/>
              </a:ext>
            </a:extLst>
          </p:cNvPr>
          <p:cNvSpPr txBox="1"/>
          <p:nvPr/>
        </p:nvSpPr>
        <p:spPr>
          <a:xfrm>
            <a:off x="5825043" y="4999448"/>
            <a:ext cx="493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将存储的所有数据显示在页面中，方便查看。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62527" y="883919"/>
            <a:ext cx="1592179" cy="1592179"/>
          </a:xfrm>
          <a:prstGeom prst="ellipse">
            <a:avLst/>
          </a:prstGeom>
          <a:solidFill>
            <a:srgbClr val="005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527" y="2788920"/>
            <a:ext cx="4569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功能实现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36269" y="3613067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7489E6F0-2695-E2B6-E56F-95598D0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09" y="1090415"/>
            <a:ext cx="7297405" cy="454449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程序结构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93" y="3580013"/>
            <a:ext cx="506013" cy="5060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47" y="3362661"/>
            <a:ext cx="816668" cy="816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08" y="2448481"/>
            <a:ext cx="564699" cy="5646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48" y="4639042"/>
            <a:ext cx="564699" cy="564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盛放数据的容器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93" y="3580013"/>
            <a:ext cx="506013" cy="5060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47" y="3362661"/>
            <a:ext cx="816668" cy="816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08" y="2448481"/>
            <a:ext cx="564699" cy="5646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48" y="4639042"/>
            <a:ext cx="564699" cy="56469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55449" y="1996440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定义结构体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99740" y="2654775"/>
            <a:ext cx="476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将信息储存在结构体中，并利用结构体的处理方法实现数据库功能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EF6C9D-9187-89C3-BB90-E3D878DC77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9" y="3770994"/>
            <a:ext cx="5641803" cy="212325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A158D60-7A5C-7538-0BE1-7AC91504A28D}"/>
              </a:ext>
            </a:extLst>
          </p:cNvPr>
          <p:cNvSpPr txBox="1"/>
          <p:nvPr/>
        </p:nvSpPr>
        <p:spPr>
          <a:xfrm>
            <a:off x="7099764" y="2654775"/>
            <a:ext cx="392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在函数之外定义全局变量进行后续结构体的处理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FE5FDFC-6E0C-CCF9-105C-76EBF754D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70" y="3937423"/>
            <a:ext cx="4754151" cy="2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3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377440" y="85383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数据处理功能实现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505777" y="1536238"/>
            <a:ext cx="89965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77440" y="2136370"/>
            <a:ext cx="743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每一位同学的学号都是独一无二的，所以用学号充当数据“关键字”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51479F-2413-1EB2-4F22-AC9DD6F2DFE5}"/>
              </a:ext>
            </a:extLst>
          </p:cNvPr>
          <p:cNvSpPr txBox="1"/>
          <p:nvPr/>
        </p:nvSpPr>
        <p:spPr>
          <a:xfrm>
            <a:off x="2377440" y="3105834"/>
            <a:ext cx="743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在数据处理之前，系统询问用户将要处理的信息对应的学生学号，并在已经存在的学号中遍历，符合条件时才能进行下一步的信息处理操作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528D0C-EF67-871C-FA7F-BCB1349BB398}"/>
              </a:ext>
            </a:extLst>
          </p:cNvPr>
          <p:cNvSpPr txBox="1"/>
          <p:nvPr/>
        </p:nvSpPr>
        <p:spPr>
          <a:xfrm>
            <a:off x="2377440" y="2621102"/>
            <a:ext cx="743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可能会存在某一功能连续使用的情况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A6633E2-880A-C97A-9DF0-011CDDACA6DA}"/>
              </a:ext>
            </a:extLst>
          </p:cNvPr>
          <p:cNvSpPr txBox="1"/>
          <p:nvPr/>
        </p:nvSpPr>
        <p:spPr>
          <a:xfrm>
            <a:off x="2377440" y="3825603"/>
            <a:ext cx="743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在一次数据处理结束后询问用户是否进行同样的功能操作，用户回答是则再次运行代码，回答不是则返回主页面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" grpId="0"/>
      <p:bldP spid="2" grpId="1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24"/>
</p:tagLst>
</file>

<file path=ppt/theme/theme1.xml><?xml version="1.0" encoding="utf-8"?>
<a:theme xmlns:a="http://schemas.openxmlformats.org/drawingml/2006/main" name="下载更多PPT模板，请登陆蘑菇创意www.imogu.cn 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845</Words>
  <Application>Microsoft Office PowerPoint</Application>
  <PresentationFormat>宽屏</PresentationFormat>
  <Paragraphs>116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锐字逼格青春粗黑体简2.0</vt:lpstr>
      <vt:lpstr>Arial</vt:lpstr>
      <vt:lpstr>FuturaBookC</vt:lpstr>
      <vt:lpstr>等线 Light</vt:lpstr>
      <vt:lpstr>等线</vt:lpstr>
      <vt:lpstr>黑体</vt:lpstr>
      <vt:lpstr>下载更多PPT模板，请登陆蘑菇创意www.imogu.cn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演示文稿24</dc:title>
  <dc:creator>Windows 用户</dc:creator>
  <cp:lastModifiedBy>石 嘉馨</cp:lastModifiedBy>
  <cp:revision>74</cp:revision>
  <dcterms:created xsi:type="dcterms:W3CDTF">2017-12-05T11:58:00Z</dcterms:created>
  <dcterms:modified xsi:type="dcterms:W3CDTF">2022-12-22T06:30:47Z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