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77" r:id="rId6"/>
    <p:sldId id="278" r:id="rId7"/>
    <p:sldId id="274" r:id="rId8"/>
    <p:sldId id="264" r:id="rId9"/>
    <p:sldId id="261" r:id="rId10"/>
    <p:sldId id="257" r:id="rId11"/>
    <p:sldId id="258" r:id="rId12"/>
    <p:sldId id="262" r:id="rId13"/>
    <p:sldId id="266" r:id="rId14"/>
    <p:sldId id="270" r:id="rId15"/>
    <p:sldId id="271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AD946-183E-44DD-9AAB-6994B3B08C6B}" v="92" dt="2022-12-15T16:22:59.233"/>
    <p1510:client id="{34BD76C6-3D98-4124-8F15-E18BF21324CD}" v="1" dt="2023-01-04T12:39:47.087"/>
    <p1510:client id="{63368728-B597-4870-8CA0-09BD9534FB42}" v="267" dt="2022-12-15T15:59:29.755"/>
    <p1510:client id="{794B0EDF-E8CD-41F8-A5C7-998D736A2D7B}" v="50" dt="2022-12-15T16:35:00.690"/>
    <p1510:client id="{7DA5EF21-34A0-4D93-A647-EAFC58CB1371}" v="115" dt="2022-12-15T21:13:34.659"/>
    <p1510:client id="{88B8CA2E-00EF-4D7A-8F9A-598A17CEC588}" v="34" dt="2022-12-16T12:47:51.783"/>
    <p1510:client id="{897E15AF-B2E5-4386-B224-1331F6D020D7}" v="343" dt="2022-12-14T16:22:34.533"/>
    <p1510:client id="{8999D31B-9704-43EA-A5E4-B2ABC1280031}" v="19" dt="2022-12-22T14:27:27.894"/>
    <p1510:client id="{978FDCE1-2302-4018-8C83-628F6C44171F}" v="271" dt="2022-12-15T18:40:37.341"/>
    <p1510:client id="{BECA0AC7-85EA-4086-B254-EB20CF38C6D2}" v="2" dt="2023-01-11T01:31:32.214"/>
    <p1510:client id="{D367A2C0-2257-4B9C-8BBB-213E47F690B0}" v="2" dt="2023-01-04T12:43:59.911"/>
    <p1510:client id="{F2BE7553-77FE-43B5-87BF-EBB00C54B375}" v="3" dt="2022-12-15T11:55:58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hu BELLO" userId="S::nube62713@eleve.isep.fr::96eef442-3308-4504-b35a-4575fd99825d" providerId="AD" clId="Web-{BECA0AC7-85EA-4086-B254-EB20CF38C6D2}"/>
    <pc:docChg chg="modSld">
      <pc:chgData name="Nuhu BELLO" userId="S::nube62713@eleve.isep.fr::96eef442-3308-4504-b35a-4575fd99825d" providerId="AD" clId="Web-{BECA0AC7-85EA-4086-B254-EB20CF38C6D2}" dt="2023-01-11T01:31:32.214" v="1" actId="1076"/>
      <pc:docMkLst>
        <pc:docMk/>
      </pc:docMkLst>
      <pc:sldChg chg="modSp">
        <pc:chgData name="Nuhu BELLO" userId="S::nube62713@eleve.isep.fr::96eef442-3308-4504-b35a-4575fd99825d" providerId="AD" clId="Web-{BECA0AC7-85EA-4086-B254-EB20CF38C6D2}" dt="2023-01-11T01:31:32.214" v="1" actId="1076"/>
        <pc:sldMkLst>
          <pc:docMk/>
          <pc:sldMk cId="272555844" sldId="256"/>
        </pc:sldMkLst>
        <pc:picChg chg="mod">
          <ac:chgData name="Nuhu BELLO" userId="S::nube62713@eleve.isep.fr::96eef442-3308-4504-b35a-4575fd99825d" providerId="AD" clId="Web-{BECA0AC7-85EA-4086-B254-EB20CF38C6D2}" dt="2023-01-11T01:31:32.214" v="1" actId="1076"/>
          <ac:picMkLst>
            <pc:docMk/>
            <pc:sldMk cId="272555844" sldId="256"/>
            <ac:picMk id="12" creationId="{ED4BA6B3-D1E8-C6B8-9D4B-032134A625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CE850-D5EA-C640-A823-FCDE74EEDB74}" type="datetimeFigureOut">
              <a:rPr lang="en-NG" smtClean="0"/>
              <a:t>01/10/2023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0E13B-7F83-1944-B4C0-97CAD166616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1310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0E13B-7F83-1944-B4C0-97CAD1666160}" type="slidenum">
              <a:rPr lang="en-NG" smtClean="0"/>
              <a:t>6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6661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0E13B-7F83-1944-B4C0-97CAD1666160}" type="slidenum">
              <a:rPr lang="en-NG" smtClean="0"/>
              <a:t>7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4375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No leaks, excellent economic performance and long service life. PCM protection function: over charge, over discharge, over current, short circuit protection, over temperature protection.</a:t>
            </a:r>
          </a:p>
          <a:p>
            <a:endParaRPr lang="en-GB" b="0" i="0">
              <a:solidFill>
                <a:srgbClr val="0F1111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Keep cells in 40-60% state of charge during long-term storage. We recommend charging the battery every 3 months after receiving the battery and keeping the voltage 3.7-4.0V. Store the battery in a cool, dry place. // SUITABLE for Bluetooth speaker, dash cam, Wi-Fi enabled smart home systems, PDAs and digital cameras, GPS, tracking devices, pulse monitors.</a:t>
            </a:r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0E13B-7F83-1944-B4C0-97CAD1666160}" type="slidenum">
              <a:rPr lang="en-NG" smtClean="0"/>
              <a:t>9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4476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0E13B-7F83-1944-B4C0-97CAD1666160}" type="slidenum">
              <a:rPr lang="en-NG" smtClean="0"/>
              <a:t>11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6972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D91-E619-553E-3411-B6627A66E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4680E-AF6A-B81D-8D34-7F81DDF83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3C15-F833-97A8-51A4-1563A779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A46A-C66C-D343-B2D7-9D993DFDF6F1}" type="datetime1">
              <a:rPr lang="en-US" smtClean="0"/>
              <a:t>1/10/2023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DDD9B-7668-4177-0705-09065844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691FB-42C8-E482-5153-BE9F0784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EB51-FD4B-2F4B-BBD4-67F8A9A4579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0496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3EA7-0D60-DA0F-D22E-0F1C9753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44BD4-A638-39B5-510F-CDA5BBF9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CBE04-618F-05C4-5B11-4082F1BF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4B72-B7CA-CE4B-9FD7-ED71ECA6B4E8}" type="datetime1">
              <a:rPr lang="en-US" smtClean="0"/>
              <a:t>1/10/2023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3375-8694-2571-21AC-C3420559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46C4-9CF8-5F70-754B-D6C4443E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EB51-FD4B-2F4B-BBD4-67F8A9A4579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4355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51FFE-1252-B159-1F15-4415B5028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C5939-BD7B-D585-FBC7-10A028D2A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46E1B-B54A-3AF3-BD53-C2EAD94E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3F3-C351-784B-9D6E-E0822BD96BD3}" type="datetime1">
              <a:rPr lang="en-US" smtClean="0"/>
              <a:t>1/10/2023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1AAC-29EF-ADFF-E67A-F1D257E0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11F97-23C0-D2E3-B093-544C7D2C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EB51-FD4B-2F4B-BBD4-67F8A9A4579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5886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7C66-C259-EFA8-06AC-8897CBF5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9463-E83D-7C0F-019A-4C51A8CD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6B80-D049-BE46-53F0-1081790E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A96-4AF6-284D-9A07-35E1BD6D936D}" type="datetime1">
              <a:rPr lang="en-US" smtClean="0"/>
              <a:t>1/10/2023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A805-98D4-74AA-B075-A2EE8F77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14E5-2F68-BAF5-EB08-BB78E540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EB51-FD4B-2F4B-BBD4-67F8A9A4579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6649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66EE-4B28-67BF-CAA1-1851955C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B355-D6BE-4B4D-A661-0C47FBAF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E7B9-5D46-E744-1CA5-6BCACE8B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5977-CDDE-7246-A025-61339E3465AC}" type="datetime1">
              <a:rPr lang="en-US" smtClean="0"/>
              <a:t>1/10/2023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52DB-D7F9-0FD5-2BE0-9A919955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C6E5-A75A-2463-8D85-2C38125B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EB51-FD4B-2F4B-BBD4-67F8A9A4579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00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A89-BB20-398B-340E-0462C91D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2862-3ADF-D29A-6F3C-AF25736D0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E3637-2793-3A5A-7817-B29BA9C35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3B9EB-E658-DDC7-49C1-BF72C992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E8B1-2400-574A-B682-44E483382398}" type="datetime1">
              <a:rPr lang="en-US" smtClean="0"/>
              <a:t>1/10/2023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C2B18-EC9F-2B3B-4708-AEB531B9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1D603-924A-B251-00B8-AC74197F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EB51-FD4B-2F4B-BBD4-67F8A9A4579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2774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F1F7-AF9E-242A-1F94-873C2B0A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5ABD6-7CC8-0C60-4793-FC9274B08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262FD-15F5-7199-D781-D127B3856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40753-5FD7-B8E4-035A-15460383B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E3EAF-DC03-051F-690D-35CB23647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3784B-2759-A707-8806-38B114BC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798-E2FE-E342-A7FE-BD6C8FD4EE6F}" type="datetime1">
              <a:rPr lang="en-US" smtClean="0"/>
              <a:t>1/10/2023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C5915-E726-17E8-BC94-E131A7D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D9667-85C5-7560-6C0B-09D3D9AF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EB51-FD4B-2F4B-BBD4-67F8A9A4579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6426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142E-832F-354A-35A7-E3708D24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685D4-8AF3-B8AF-0093-BA48B86C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85BA-0CC9-4449-87F2-997FFF732849}" type="datetime1">
              <a:rPr lang="en-US" smtClean="0"/>
              <a:t>1/10/2023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629C6-E181-D9C3-8BD5-0564EDE4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1CA1A-7BFF-1F1A-8168-E50F862E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EB51-FD4B-2F4B-BBD4-67F8A9A4579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5875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F0ACE-AA12-34A5-73A0-0557F7EB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7799-6791-9F43-AC5B-02F9938715C0}" type="datetime1">
              <a:rPr lang="en-US" smtClean="0"/>
              <a:t>1/10/2023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1A1A2-99B1-723F-3760-E147F111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B1790-0D65-AC38-363E-3262010F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EB51-FD4B-2F4B-BBD4-67F8A9A4579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446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CD5C-1EE3-0EAB-B4A6-0E51CF7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7EEB-22BE-1978-F605-9A563A7B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A124B-982E-4D8F-DA84-1874324DA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C20EE-8640-2012-D4ED-49E3FF0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3C1A-3FD5-6A4E-A7E4-60BBB952802D}" type="datetime1">
              <a:rPr lang="en-US" smtClean="0"/>
              <a:t>1/10/2023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B077F-CF31-848C-9DFE-4BA20768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FF41D-C4D4-0682-EF3B-93907751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EB51-FD4B-2F4B-BBD4-67F8A9A4579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9437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25D4-856D-1E2B-5FD7-803A955C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E235A-D5EC-6699-8ED6-350AD355B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F7994-5F03-C682-01D1-054D710A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62547-1F93-5854-F2E7-0E07C723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A27C-A4C2-D348-BC70-CB830D490787}" type="datetime1">
              <a:rPr lang="en-US" smtClean="0"/>
              <a:t>1/10/2023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35D29-C353-8FA4-F078-80C89597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583D4-842A-1510-367F-AFA85AC9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EB51-FD4B-2F4B-BBD4-67F8A9A4579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194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759B8-AD37-B11E-7AA9-89928C49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24858-B6A6-1508-47A9-89B6A60A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98A1B-EED7-B3AF-2F1C-B66ED968C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E37B-B667-E347-82FE-1E56422C4124}" type="datetime1">
              <a:rPr lang="en-US" smtClean="0"/>
              <a:t>1/10/2023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F10E-7BD6-BC23-666F-9B30D498F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BA42-C2FC-6CE0-18A6-8566598E3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EEB51-FD4B-2F4B-BBD4-67F8A9A4579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40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-lab.com/tiny-precision-digital-humidity-sensor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temperature-png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AB3B-B04C-AB45-5B47-24FF32A44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444" y="828409"/>
            <a:ext cx="9144000" cy="2387600"/>
          </a:xfrm>
        </p:spPr>
        <p:txBody>
          <a:bodyPr/>
          <a:lstStyle/>
          <a:p>
            <a:r>
              <a:rPr lang="en-NG"/>
              <a:t>IntelliSense</a:t>
            </a:r>
            <a:endParaRPr lang="en-US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ADC12-19DD-CDFA-9B8F-3B0D2F309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400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Optimal Environmental Quality</a:t>
            </a:r>
          </a:p>
          <a:p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B1EFA-5C35-03AE-920E-E96C8CC5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298" y="381337"/>
            <a:ext cx="1993404" cy="9967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15C4-F621-1271-9968-AA008451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EB51-FD4B-2F4B-BBD4-67F8A9A45798}" type="slidenum">
              <a:rPr lang="en-NG" smtClean="0"/>
              <a:t>1</a:t>
            </a:fld>
            <a:endParaRPr lang="en-N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927EC-BB6A-AE5B-B0FB-CA2DF94A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4" y="4274793"/>
            <a:ext cx="1564560" cy="2081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297873-BA30-16E7-35D3-B5C09408A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940" y="4339733"/>
            <a:ext cx="1574714" cy="2099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A5805-0941-A1D8-4D7D-40812DB6BDE2}"/>
              </a:ext>
            </a:extLst>
          </p:cNvPr>
          <p:cNvSpPr txBox="1"/>
          <p:nvPr/>
        </p:nvSpPr>
        <p:spPr>
          <a:xfrm>
            <a:off x="9963844" y="6426265"/>
            <a:ext cx="18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/>
              <a:t>Fahadh Mohamed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3CA55-26D0-F91F-7098-023906581B39}"/>
              </a:ext>
            </a:extLst>
          </p:cNvPr>
          <p:cNvSpPr txBox="1"/>
          <p:nvPr/>
        </p:nvSpPr>
        <p:spPr>
          <a:xfrm>
            <a:off x="176926" y="6395365"/>
            <a:ext cx="13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K</a:t>
            </a:r>
            <a:r>
              <a:rPr lang="en-NG"/>
              <a:t>uiyu 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9A2E4-9D69-3FE9-69AA-A712457B6CBA}"/>
              </a:ext>
            </a:extLst>
          </p:cNvPr>
          <p:cNvSpPr txBox="1"/>
          <p:nvPr/>
        </p:nvSpPr>
        <p:spPr>
          <a:xfrm>
            <a:off x="2582570" y="6454249"/>
            <a:ext cx="150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/>
              <a:t>Shola Olayemi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4BA6B3-D1E8-C6B8-9D4B-032134A62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998" y="4159220"/>
            <a:ext cx="1886275" cy="2176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AFB2B3-7F13-5600-C85B-519EC052A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3102" y="4253295"/>
            <a:ext cx="1767360" cy="2176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D397AB-3318-B693-9CC2-E53DE1254158}"/>
              </a:ext>
            </a:extLst>
          </p:cNvPr>
          <p:cNvSpPr txBox="1"/>
          <p:nvPr/>
        </p:nvSpPr>
        <p:spPr>
          <a:xfrm>
            <a:off x="7954407" y="6447479"/>
            <a:ext cx="150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/>
              <a:t>Bello Nuhu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C2ABD3-2093-30B7-BC0A-9099CC78D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5760" y="4295746"/>
            <a:ext cx="1685951" cy="21340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5B9EA3-912E-D546-76E8-804F058A1044}"/>
              </a:ext>
            </a:extLst>
          </p:cNvPr>
          <p:cNvSpPr txBox="1"/>
          <p:nvPr/>
        </p:nvSpPr>
        <p:spPr>
          <a:xfrm>
            <a:off x="5254155" y="6468385"/>
            <a:ext cx="167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Sudharshan</a:t>
            </a:r>
            <a:r>
              <a:rPr lang="en-GB"/>
              <a:t> A V</a:t>
            </a:r>
            <a:endParaRPr lang="en-NG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889C9F37-E94A-F3F5-951B-3B6B07D699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37" y="442284"/>
            <a:ext cx="2743200" cy="11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1DF67-ACA9-4FC3-4FFA-CF011774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NG" sz="5400"/>
              <a:t>Energy Conservation</a:t>
            </a:r>
          </a:p>
        </p:txBody>
      </p:sp>
      <p:pic>
        <p:nvPicPr>
          <p:cNvPr id="6" name="Picture 5" descr="Close up of a solar panel">
            <a:extLst>
              <a:ext uri="{FF2B5EF4-FFF2-40B4-BE49-F238E27FC236}">
                <a16:creationId xmlns:a16="http://schemas.microsoft.com/office/drawing/2014/main" id="{7327ADBD-937E-5B2B-DA97-DFF8592A4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55" r="27180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267F-30F4-95A0-2E37-2902136A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The product consumes 456mw of power</a:t>
            </a:r>
            <a:endParaRPr lang="en-US" sz="2000"/>
          </a:p>
          <a:p>
            <a:r>
              <a:rPr lang="en-NG" sz="2000"/>
              <a:t>The product is expected to run for 13 hours a day.</a:t>
            </a:r>
            <a:endParaRPr lang="en-US" sz="2000">
              <a:cs typeface="Calibri"/>
            </a:endParaRPr>
          </a:p>
          <a:p>
            <a:r>
              <a:rPr lang="en-NG" sz="2000"/>
              <a:t>Consequently, the power consumption is 6000mwh.</a:t>
            </a:r>
            <a:endParaRPr lang="en-NG" sz="2000">
              <a:cs typeface="Calibri"/>
            </a:endParaRPr>
          </a:p>
          <a:p>
            <a:r>
              <a:rPr lang="en-NG" sz="2000"/>
              <a:t>Therefore, energy consumed in 1 year = 6000 x 365 = 2,190,000mwh</a:t>
            </a:r>
            <a:endParaRPr lang="en-NG" sz="2000">
              <a:cs typeface="Calibri"/>
            </a:endParaRPr>
          </a:p>
          <a:p>
            <a:r>
              <a:rPr lang="en-GB" sz="2000"/>
              <a:t>i.e. 2.19Kwh</a:t>
            </a:r>
            <a:endParaRPr lang="en-GB" sz="2000">
              <a:cs typeface="Calibri"/>
            </a:endParaRPr>
          </a:p>
          <a:p>
            <a:r>
              <a:rPr lang="en-GB" sz="2000" dirty="0"/>
              <a:t>This equivalent to 0.0009 Metric Tons of CO2 = 1 pound of coal burned = 0.001 acres of US forest in 1 year. </a:t>
            </a:r>
          </a:p>
          <a:p>
            <a:r>
              <a:rPr lang="en-GB" sz="2000">
                <a:cs typeface="Calibri"/>
              </a:rPr>
              <a:t>To conserve the batter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3C91-0859-ED2D-9AB9-AF5C28B7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4EEB51-FD4B-2F4B-BBD4-67F8A9A45798}" type="slidenum">
              <a:rPr lang="en-NG" smtClean="0"/>
              <a:pPr>
                <a:spcAft>
                  <a:spcPts val="600"/>
                </a:spcAft>
              </a:pPr>
              <a:t>10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8823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8EE-E1D5-B306-5F0E-5E7AF0FC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G"/>
              <a:t>Data Treatment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04218-B197-7E27-B14D-97FE3216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EB51-FD4B-2F4B-BBD4-67F8A9A45798}" type="slidenum">
              <a:rPr lang="en-NG" smtClean="0"/>
              <a:t>11</a:t>
            </a:fld>
            <a:endParaRPr lang="en-N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EA228-D063-10D2-93D5-B61E4651C087}"/>
              </a:ext>
            </a:extLst>
          </p:cNvPr>
          <p:cNvSpPr/>
          <p:nvPr/>
        </p:nvSpPr>
        <p:spPr>
          <a:xfrm>
            <a:off x="2044700" y="2717800"/>
            <a:ext cx="13970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/>
              <a:t>ADC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0A6BC1-4E9C-E704-40B4-6715C64AC707}"/>
              </a:ext>
            </a:extLst>
          </p:cNvPr>
          <p:cNvSpPr/>
          <p:nvPr/>
        </p:nvSpPr>
        <p:spPr>
          <a:xfrm>
            <a:off x="4203700" y="2705100"/>
            <a:ext cx="13970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/>
              <a:t>TRIGGER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42B61-9E0D-117E-1185-343377BB7A69}"/>
              </a:ext>
            </a:extLst>
          </p:cNvPr>
          <p:cNvSpPr/>
          <p:nvPr/>
        </p:nvSpPr>
        <p:spPr>
          <a:xfrm>
            <a:off x="6413500" y="2692400"/>
            <a:ext cx="13970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/>
              <a:t>Recording &amp; Analysing the 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CA987-BB92-DBAE-656D-E2E5035E0352}"/>
              </a:ext>
            </a:extLst>
          </p:cNvPr>
          <p:cNvSpPr/>
          <p:nvPr/>
        </p:nvSpPr>
        <p:spPr>
          <a:xfrm>
            <a:off x="6438900" y="3860800"/>
            <a:ext cx="13970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/>
              <a:t>Estimates of different measures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A82717-9C8F-A17D-55CD-506887B8E521}"/>
              </a:ext>
            </a:extLst>
          </p:cNvPr>
          <p:cNvCxnSpPr>
            <a:cxnSpLocks/>
          </p:cNvCxnSpPr>
          <p:nvPr/>
        </p:nvCxnSpPr>
        <p:spPr>
          <a:xfrm>
            <a:off x="1282700" y="30099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6DFFF7-6FD4-98B7-88F8-2C86507A2C5D}"/>
              </a:ext>
            </a:extLst>
          </p:cNvPr>
          <p:cNvCxnSpPr>
            <a:cxnSpLocks/>
          </p:cNvCxnSpPr>
          <p:nvPr/>
        </p:nvCxnSpPr>
        <p:spPr>
          <a:xfrm>
            <a:off x="3441700" y="30099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BBA4BB-9A80-3B8E-EA3B-671CECDFD912}"/>
              </a:ext>
            </a:extLst>
          </p:cNvPr>
          <p:cNvCxnSpPr>
            <a:cxnSpLocks/>
          </p:cNvCxnSpPr>
          <p:nvPr/>
        </p:nvCxnSpPr>
        <p:spPr>
          <a:xfrm>
            <a:off x="5600700" y="2997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613F16-3966-9CF1-F08F-541A13620EA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112000" y="3340100"/>
            <a:ext cx="25400" cy="52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434ACD-1E90-02A1-FE05-5A20374F8659}"/>
              </a:ext>
            </a:extLst>
          </p:cNvPr>
          <p:cNvCxnSpPr>
            <a:cxnSpLocks/>
          </p:cNvCxnSpPr>
          <p:nvPr/>
        </p:nvCxnSpPr>
        <p:spPr>
          <a:xfrm>
            <a:off x="7112000" y="4523581"/>
            <a:ext cx="25400" cy="52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5F3985-84D6-DE3F-A6B6-13E5B1CCEE24}"/>
              </a:ext>
            </a:extLst>
          </p:cNvPr>
          <p:cNvCxnSpPr>
            <a:cxnSpLocks/>
          </p:cNvCxnSpPr>
          <p:nvPr/>
        </p:nvCxnSpPr>
        <p:spPr>
          <a:xfrm>
            <a:off x="7810500" y="2997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1A8F5-1B42-B309-6CDC-F3480978F3E8}"/>
              </a:ext>
            </a:extLst>
          </p:cNvPr>
          <p:cNvCxnSpPr>
            <a:cxnSpLocks/>
          </p:cNvCxnSpPr>
          <p:nvPr/>
        </p:nvCxnSpPr>
        <p:spPr>
          <a:xfrm flipV="1">
            <a:off x="8547100" y="2222500"/>
            <a:ext cx="0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D1691C-D659-74BB-1AA3-70546CC3F03B}"/>
              </a:ext>
            </a:extLst>
          </p:cNvPr>
          <p:cNvCxnSpPr>
            <a:cxnSpLocks/>
          </p:cNvCxnSpPr>
          <p:nvPr/>
        </p:nvCxnSpPr>
        <p:spPr>
          <a:xfrm flipH="1">
            <a:off x="3808589" y="2229555"/>
            <a:ext cx="4745566" cy="2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0596F0-4907-E3E0-B25D-844FD4E72C50}"/>
              </a:ext>
            </a:extLst>
          </p:cNvPr>
          <p:cNvCxnSpPr>
            <a:cxnSpLocks/>
          </p:cNvCxnSpPr>
          <p:nvPr/>
        </p:nvCxnSpPr>
        <p:spPr>
          <a:xfrm>
            <a:off x="3822700" y="2222500"/>
            <a:ext cx="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84B112-64DF-4D53-C529-8005D4FF70B9}"/>
              </a:ext>
            </a:extLst>
          </p:cNvPr>
          <p:cNvCxnSpPr>
            <a:cxnSpLocks/>
          </p:cNvCxnSpPr>
          <p:nvPr/>
        </p:nvCxnSpPr>
        <p:spPr>
          <a:xfrm>
            <a:off x="2743200" y="222250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7DDEBF-0CE0-ABB1-2813-D325FEE4A452}"/>
              </a:ext>
            </a:extLst>
          </p:cNvPr>
          <p:cNvSpPr txBox="1"/>
          <p:nvPr/>
        </p:nvSpPr>
        <p:spPr>
          <a:xfrm>
            <a:off x="1155700" y="26098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/>
              <a:t>S(t)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D30DBC-F97C-B7B2-CC11-81020CC7CF87}"/>
              </a:ext>
            </a:extLst>
          </p:cNvPr>
          <p:cNvSpPr txBox="1"/>
          <p:nvPr/>
        </p:nvSpPr>
        <p:spPr>
          <a:xfrm>
            <a:off x="2247903" y="1831756"/>
            <a:ext cx="485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/>
              <a:t>Fs sampling freqency imposed on microcontroller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B2425-C7AC-1761-ECE9-F55D619192AC}"/>
              </a:ext>
            </a:extLst>
          </p:cNvPr>
          <p:cNvSpPr txBox="1"/>
          <p:nvPr/>
        </p:nvSpPr>
        <p:spPr>
          <a:xfrm>
            <a:off x="3581400" y="3105150"/>
            <a:ext cx="64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400"/>
              <a:t>S(ms)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F7EFAA-D2BA-C57E-2040-59BB0227C5DE}"/>
              </a:ext>
            </a:extLst>
          </p:cNvPr>
          <p:cNvSpPr txBox="1"/>
          <p:nvPr/>
        </p:nvSpPr>
        <p:spPr>
          <a:xfrm>
            <a:off x="5727700" y="30861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200"/>
              <a:t>S(mte)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510ED-1DA3-0028-C9F0-30C5FA6867B3}"/>
              </a:ext>
            </a:extLst>
          </p:cNvPr>
          <p:cNvSpPr txBox="1"/>
          <p:nvPr/>
        </p:nvSpPr>
        <p:spPr>
          <a:xfrm>
            <a:off x="7213600" y="3431977"/>
            <a:ext cx="135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400"/>
              <a:t>Key detected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F32039-E6AD-A4A2-0BA7-FD16CF962F1C}"/>
              </a:ext>
            </a:extLst>
          </p:cNvPr>
          <p:cNvSpPr txBox="1"/>
          <p:nvPr/>
        </p:nvSpPr>
        <p:spPr>
          <a:xfrm>
            <a:off x="8642349" y="2715737"/>
            <a:ext cx="1758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400"/>
              <a:t>Key not detected recompute power for another sample</a:t>
            </a:r>
          </a:p>
        </p:txBody>
      </p:sp>
    </p:spTree>
    <p:extLst>
      <p:ext uri="{BB962C8B-B14F-4D97-AF65-F5344CB8AC3E}">
        <p14:creationId xmlns:p14="http://schemas.microsoft.com/office/powerpoint/2010/main" val="310059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D08B-A57F-1A9C-75E7-171D7E17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G"/>
              <a:t>Trigger System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9C2B6-F581-DC52-3764-391A6A93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5530850"/>
            <a:ext cx="2743200" cy="365125"/>
          </a:xfrm>
        </p:spPr>
        <p:txBody>
          <a:bodyPr/>
          <a:lstStyle/>
          <a:p>
            <a:fld id="{5F4EEB51-FD4B-2F4B-BBD4-67F8A9A45798}" type="slidenum">
              <a:rPr lang="en-NG" smtClean="0"/>
              <a:t>12</a:t>
            </a:fld>
            <a:endParaRPr lang="en-N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2D00C-44C1-7603-86E5-4BCB82835CC8}"/>
              </a:ext>
            </a:extLst>
          </p:cNvPr>
          <p:cNvSpPr/>
          <p:nvPr/>
        </p:nvSpPr>
        <p:spPr>
          <a:xfrm>
            <a:off x="5381329" y="2695583"/>
            <a:ext cx="935611" cy="741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/>
              <a:t>Power </a:t>
            </a:r>
          </a:p>
          <a:p>
            <a:pPr algn="ctr"/>
            <a:r>
              <a:rPr lang="en-NG" sz="1600"/>
              <a:t>Computation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A6711D-0870-4F89-2511-A731E361F5F6}"/>
              </a:ext>
            </a:extLst>
          </p:cNvPr>
          <p:cNvSpPr/>
          <p:nvPr/>
        </p:nvSpPr>
        <p:spPr>
          <a:xfrm>
            <a:off x="6565947" y="2700348"/>
            <a:ext cx="1346200" cy="736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300"/>
              <a:t>Is power greater than the silence threshold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62BDE3-48E8-90FB-9BD0-46D46FA9537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562501" y="3066266"/>
            <a:ext cx="818828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374BBB-F24B-0117-2105-D5AD5E2A78D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26209" y="3068648"/>
            <a:ext cx="23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D909EE-1D29-C8C3-0D7F-85EE0EFC5FC4}"/>
              </a:ext>
            </a:extLst>
          </p:cNvPr>
          <p:cNvSpPr txBox="1"/>
          <p:nvPr/>
        </p:nvSpPr>
        <p:spPr>
          <a:xfrm>
            <a:off x="1510260" y="2700348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/>
              <a:t>S(mts)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6E0CC-2743-3C66-3206-3047B06F1E56}"/>
              </a:ext>
            </a:extLst>
          </p:cNvPr>
          <p:cNvSpPr txBox="1"/>
          <p:nvPr/>
        </p:nvSpPr>
        <p:spPr>
          <a:xfrm>
            <a:off x="1650269" y="22442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/>
              <a:t>Discrete Signal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011E41-7D7B-3C92-80E5-531B61178038}"/>
              </a:ext>
            </a:extLst>
          </p:cNvPr>
          <p:cNvCxnSpPr>
            <a:cxnSpLocks/>
          </p:cNvCxnSpPr>
          <p:nvPr/>
        </p:nvCxnSpPr>
        <p:spPr>
          <a:xfrm>
            <a:off x="7009914" y="2196269"/>
            <a:ext cx="2100" cy="50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F2C1DD-ED9B-6795-16F0-F4814C3F1CEE}"/>
              </a:ext>
            </a:extLst>
          </p:cNvPr>
          <p:cNvSpPr txBox="1"/>
          <p:nvPr/>
        </p:nvSpPr>
        <p:spPr>
          <a:xfrm>
            <a:off x="4311666" y="1758483"/>
            <a:ext cx="17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/>
              <a:t>SilenceThreshold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CC9BC4-9357-54BB-2BC8-04302767632C}"/>
              </a:ext>
            </a:extLst>
          </p:cNvPr>
          <p:cNvCxnSpPr/>
          <p:nvPr/>
        </p:nvCxnSpPr>
        <p:spPr>
          <a:xfrm>
            <a:off x="7221561" y="3411072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10F9E1-5301-AB1A-72E0-BE445BD4C33F}"/>
              </a:ext>
            </a:extLst>
          </p:cNvPr>
          <p:cNvSpPr txBox="1"/>
          <p:nvPr/>
        </p:nvSpPr>
        <p:spPr>
          <a:xfrm>
            <a:off x="4307163" y="3919529"/>
            <a:ext cx="412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Recompute the power for another sample</a:t>
            </a:r>
            <a:endParaRPr lang="en-N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47BA0B-5CE1-B06E-4D75-7FB3AF426A4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912147" y="3063883"/>
            <a:ext cx="449283" cy="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A6637F-0D76-A8CD-6759-98B3197E1606}"/>
              </a:ext>
            </a:extLst>
          </p:cNvPr>
          <p:cNvSpPr txBox="1"/>
          <p:nvPr/>
        </p:nvSpPr>
        <p:spPr>
          <a:xfrm>
            <a:off x="8686072" y="2857371"/>
            <a:ext cx="223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Key detection process</a:t>
            </a:r>
            <a:endParaRPr lang="en-N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8FE28-DEEB-7803-B1E8-7FE0B857D9DF}"/>
              </a:ext>
            </a:extLst>
          </p:cNvPr>
          <p:cNvSpPr/>
          <p:nvPr/>
        </p:nvSpPr>
        <p:spPr>
          <a:xfrm>
            <a:off x="4113175" y="2698997"/>
            <a:ext cx="1009417" cy="741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/>
              <a:t>Sample Signal (Fs/4)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9D0212-D2CE-EB15-1FB8-7B243EB72A9C}"/>
              </a:ext>
            </a:extLst>
          </p:cNvPr>
          <p:cNvCxnSpPr>
            <a:cxnSpLocks/>
          </p:cNvCxnSpPr>
          <p:nvPr/>
        </p:nvCxnSpPr>
        <p:spPr>
          <a:xfrm>
            <a:off x="1712862" y="3071827"/>
            <a:ext cx="80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1310899-ADD7-71EB-BDE8-1F56C6253C3E}"/>
              </a:ext>
            </a:extLst>
          </p:cNvPr>
          <p:cNvSpPr/>
          <p:nvPr/>
        </p:nvSpPr>
        <p:spPr>
          <a:xfrm>
            <a:off x="2531021" y="2704646"/>
            <a:ext cx="1357630" cy="741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/>
              <a:t>Establish Silence Level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57EF89-4265-CEFC-0BCE-2912327A994F}"/>
              </a:ext>
            </a:extLst>
          </p:cNvPr>
          <p:cNvCxnSpPr>
            <a:cxnSpLocks/>
          </p:cNvCxnSpPr>
          <p:nvPr/>
        </p:nvCxnSpPr>
        <p:spPr>
          <a:xfrm>
            <a:off x="3888651" y="3071827"/>
            <a:ext cx="23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81FC1F-84FB-07B0-67A0-3385FD0026AE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3189989" y="2139719"/>
            <a:ext cx="19847" cy="56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FEA11-21A1-88E6-5AA0-DDFC681C24BB}"/>
              </a:ext>
            </a:extLst>
          </p:cNvPr>
          <p:cNvCxnSpPr>
            <a:cxnSpLocks/>
          </p:cNvCxnSpPr>
          <p:nvPr/>
        </p:nvCxnSpPr>
        <p:spPr>
          <a:xfrm>
            <a:off x="3207509" y="2170454"/>
            <a:ext cx="3802405" cy="25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E6755D-9E70-B5BD-1945-D9905C234C8E}"/>
              </a:ext>
            </a:extLst>
          </p:cNvPr>
          <p:cNvSpPr txBox="1"/>
          <p:nvPr/>
        </p:nvSpPr>
        <p:spPr>
          <a:xfrm>
            <a:off x="7558567" y="221193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Wake Device</a:t>
            </a:r>
            <a:endParaRPr lang="en-NG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A66147-8C6D-D977-F3DA-2CA6B1D89168}"/>
              </a:ext>
            </a:extLst>
          </p:cNvPr>
          <p:cNvCxnSpPr>
            <a:cxnSpLocks/>
          </p:cNvCxnSpPr>
          <p:nvPr/>
        </p:nvCxnSpPr>
        <p:spPr>
          <a:xfrm>
            <a:off x="8105298" y="2562989"/>
            <a:ext cx="2100" cy="50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9D30D9-C746-29F8-2611-4B17A2453AC8}"/>
              </a:ext>
            </a:extLst>
          </p:cNvPr>
          <p:cNvCxnSpPr>
            <a:cxnSpLocks/>
          </p:cNvCxnSpPr>
          <p:nvPr/>
        </p:nvCxnSpPr>
        <p:spPr>
          <a:xfrm flipH="1">
            <a:off x="4617883" y="3779373"/>
            <a:ext cx="2621164" cy="2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7716C6-FE77-5A48-9840-294EBE8B88C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4617883" y="3440362"/>
            <a:ext cx="1" cy="36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9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5EFB9-990A-90C2-CAF0-B9F946E3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System Operation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A4E6-A4B3-724E-0552-4AFCED53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  <a:cs typeface="Calibri"/>
              </a:rPr>
              <a:t>The device is activated by the trigger based on the power of an audio signal compared to a silence threshold.</a:t>
            </a:r>
          </a:p>
          <a:p>
            <a:r>
              <a:rPr lang="en-US" sz="2400" dirty="0">
                <a:solidFill>
                  <a:srgbClr val="FEFFFF"/>
                </a:solidFill>
                <a:cs typeface="Calibri"/>
              </a:rPr>
              <a:t>It starts to record the data by detecting the key through the key detection process.</a:t>
            </a:r>
          </a:p>
          <a:p>
            <a:r>
              <a:rPr lang="en-US" sz="2400" dirty="0">
                <a:solidFill>
                  <a:srgbClr val="FEFFFF"/>
                </a:solidFill>
                <a:cs typeface="Calibri"/>
              </a:rPr>
              <a:t>It measures the sound quality by computing the power of the signal and comparing it with the power of the threshold.</a:t>
            </a:r>
          </a:p>
          <a:p>
            <a:r>
              <a:rPr lang="en-US" sz="2400" dirty="0">
                <a:solidFill>
                  <a:srgbClr val="FEFFFF"/>
                </a:solidFill>
                <a:cs typeface="Calibri"/>
              </a:rPr>
              <a:t>It measures the temperature, air quality (PM 2.5) and humidity.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52DE-0360-3B24-2A15-2581C448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175188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4EEB51-FD4B-2F4B-BBD4-67F8A9A45798}" type="slidenum">
              <a:rPr lang="en-NG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NG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7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834B-91EA-31A2-9261-35CB7696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US">
                <a:cs typeface="Calibri Light"/>
              </a:rPr>
              <a:t>Transmission and Display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178B-0632-C29E-A536-8F247E2FF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The details of the quality of the sound, temperature and PM2.5 are analyzed based on ideal conditions to advise users to go running or not.</a:t>
            </a:r>
          </a:p>
          <a:p>
            <a:r>
              <a:rPr lang="en-US" sz="2000">
                <a:cs typeface="Calibri"/>
              </a:rPr>
              <a:t>The values and decisions would be transmitted to a cell phone via Bluetooth.</a:t>
            </a:r>
          </a:p>
        </p:txBody>
      </p:sp>
      <p:pic>
        <p:nvPicPr>
          <p:cNvPr id="6" name="Picture 5" descr="Sound wave pattern on pixilated monitor">
            <a:extLst>
              <a:ext uri="{FF2B5EF4-FFF2-40B4-BE49-F238E27FC236}">
                <a16:creationId xmlns:a16="http://schemas.microsoft.com/office/drawing/2014/main" id="{3DB0879A-48CA-7316-8C8C-89042412F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9" r="31718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9B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1D7DE-7BB1-71B8-7412-AB3B5D2C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4EEB51-FD4B-2F4B-BBD4-67F8A9A45798}" type="slidenum">
              <a:rPr lang="en-NG" smtClean="0"/>
              <a:pPr>
                <a:spcAft>
                  <a:spcPts val="600"/>
                </a:spcAft>
              </a:pPr>
              <a:t>14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5138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CC7DA-6C80-02E6-BD31-41E02D53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cs typeface="Calibri Light"/>
              </a:rPr>
              <a:t>Future Planning</a:t>
            </a:r>
            <a:endParaRPr lang="en-US" sz="5400" dirty="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AC81-371D-B9B6-BE9F-E9FAC4E5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Collaborate or sell the product to a fitness app development company</a:t>
            </a:r>
            <a:endParaRPr lang="en-US" sz="2200" dirty="0">
              <a:cs typeface="Calibri" panose="020F0502020204030204"/>
            </a:endParaRPr>
          </a:p>
          <a:p>
            <a:r>
              <a:rPr lang="en-US" sz="2200" dirty="0">
                <a:ea typeface="+mn-lt"/>
                <a:cs typeface="+mn-lt"/>
              </a:rPr>
              <a:t>Adaptation of the product to various environments.</a:t>
            </a:r>
            <a:endParaRPr lang="en-US" sz="2200" dirty="0"/>
          </a:p>
          <a:p>
            <a:endParaRPr lang="en-US" sz="2200">
              <a:cs typeface="Calibri"/>
            </a:endParaRPr>
          </a:p>
        </p:txBody>
      </p:sp>
      <p:pic>
        <p:nvPicPr>
          <p:cNvPr id="20" name="Picture 5" descr="Person watching empty phone">
            <a:extLst>
              <a:ext uri="{FF2B5EF4-FFF2-40B4-BE49-F238E27FC236}">
                <a16:creationId xmlns:a16="http://schemas.microsoft.com/office/drawing/2014/main" id="{CD16D80A-715D-2006-85B0-5046CBD5E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2" r="-10" b="-1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5354E-DE26-927F-C847-4466B1A0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4EEB51-FD4B-2F4B-BBD4-67F8A9A45798}" type="slidenum">
              <a:rPr lang="en-NG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9A7F4-E0F2-6C63-CC28-5705A065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Project Objective</a:t>
            </a:r>
            <a:endParaRPr lang="en-US" sz="5400"/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DDC581B8-DBC5-691B-25BD-F62C3FE27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22" r="30035" b="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2F55-B4E3-D8C8-9A34-DD1E95A11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To detect environmental indices by collecting relevant parameters such as; </a:t>
            </a:r>
          </a:p>
          <a:p>
            <a:r>
              <a:rPr lang="en-US" sz="2200" dirty="0">
                <a:ea typeface="+mn-lt"/>
                <a:cs typeface="+mn-lt"/>
              </a:rPr>
              <a:t>Environmental sound quality</a:t>
            </a:r>
          </a:p>
          <a:p>
            <a:r>
              <a:rPr lang="en-US" sz="2200" dirty="0">
                <a:ea typeface="+mn-lt"/>
                <a:cs typeface="+mn-lt"/>
              </a:rPr>
              <a:t>Temperature and Humidity</a:t>
            </a:r>
          </a:p>
          <a:p>
            <a:r>
              <a:rPr lang="en-US" sz="2200" dirty="0">
                <a:ea typeface="+mn-lt"/>
                <a:cs typeface="+mn-lt"/>
              </a:rPr>
              <a:t>PM2.5 index.</a:t>
            </a:r>
          </a:p>
          <a:p>
            <a:r>
              <a:rPr lang="en-US" sz="2200" dirty="0">
                <a:ea typeface="+mn-lt"/>
                <a:cs typeface="+mn-lt"/>
              </a:rPr>
              <a:t>Set different thresholds to determine how good the environmental indices are represented.</a:t>
            </a:r>
            <a:endParaRPr lang="en-US" sz="22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3460E-C2CF-91EB-27B9-4715FF10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4EEB51-FD4B-2F4B-BBD4-67F8A9A45798}" type="slidenum">
              <a:rPr lang="en-NG" smtClean="0"/>
              <a:pPr>
                <a:spcAft>
                  <a:spcPts val="600"/>
                </a:spcAft>
              </a:pPr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7987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A740-5EE9-26F9-641A-1B973361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Project 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0020-A504-B8A2-7659-FAC886DD3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Based on the project design, the electronics of the project were assembled and integrated around the microcontroller.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These included the following;</a:t>
            </a:r>
          </a:p>
          <a:p>
            <a:r>
              <a:rPr lang="en-US" sz="2000">
                <a:ea typeface="+mn-lt"/>
                <a:cs typeface="+mn-lt"/>
              </a:rPr>
              <a:t>Tiva microcontroller - EK-TM4C123GXL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Temperature and Humidity Sensor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PM2.5 Sensor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Ultrasonic Sensor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Energia IDE was used to program the microcontroller and in C language. It was also used to display the environmental parameters obtained by the sensors.</a:t>
            </a:r>
            <a:endParaRPr lang="en-US">
              <a:cs typeface="Calibri" panose="020F0502020204030204"/>
            </a:endParaRPr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DD43ABC8-D758-63D4-0F84-264E5D7CD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2" r="28026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5F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8E77F-EDDB-2A82-11F6-83679B39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4EEB51-FD4B-2F4B-BBD4-67F8A9A45798}" type="slidenum">
              <a:rPr lang="en-NG" smtClean="0"/>
              <a:pPr>
                <a:spcAft>
                  <a:spcPts val="600"/>
                </a:spcAft>
              </a:pPr>
              <a:t>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3568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C25E-312B-154B-27CC-0B796F29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787180"/>
            <a:ext cx="4094922" cy="2135576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Sensors Integrated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EF5C6-4670-60FD-EC10-41130123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569" y="6173511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5F4EEB51-FD4B-2F4B-BBD4-67F8A9A45798}" type="slidenum">
              <a:rPr lang="en-NG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NG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87EF-8276-81DB-B134-EAEBD484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3083622"/>
            <a:ext cx="4094922" cy="2931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•Temperature and Humidity Sensor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•PM2.5 Sensor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•Ultrasonic Sensor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4CFA7DE-DC24-4883-9E7E-838305755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8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9C39EE2-6E86-11A8-E876-00EE7EBE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478" r="3649" b="3"/>
          <a:stretch/>
        </p:blipFill>
        <p:spPr>
          <a:xfrm>
            <a:off x="8030817" y="1744085"/>
            <a:ext cx="3442915" cy="3314141"/>
          </a:xfrm>
          <a:prstGeom prst="rect">
            <a:avLst/>
          </a:prstGeom>
        </p:spPr>
      </p:pic>
      <p:pic>
        <p:nvPicPr>
          <p:cNvPr id="13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4DB451C-E6DC-5669-4058-83FF4B83B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14271" y="4472055"/>
            <a:ext cx="1354394" cy="19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7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321732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554CC-4D12-CD2F-493D-E0680F94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48" y="549714"/>
            <a:ext cx="5954101" cy="3646887"/>
          </a:xfrm>
          <a:prstGeom prst="rect">
            <a:avLst/>
          </a:prstGeom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0891"/>
            <a:ext cx="7058307" cy="1964266"/>
          </a:xfrm>
          <a:prstGeom prst="rect">
            <a:avLst/>
          </a:prstGeom>
          <a:solidFill>
            <a:srgbClr val="B56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31C7-7752-A545-292B-0DD94B59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5963"/>
            <a:ext cx="6594189" cy="1625210"/>
          </a:xfrm>
        </p:spPr>
        <p:txBody>
          <a:bodyPr>
            <a:normAutofit/>
          </a:bodyPr>
          <a:lstStyle/>
          <a:p>
            <a:r>
              <a:rPr lang="en-NG">
                <a:solidFill>
                  <a:srgbClr val="FFFFFF"/>
                </a:solidFill>
              </a:rPr>
              <a:t>V CYCLE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202B-BB99-6BD7-EB74-7B502447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The </a:t>
            </a:r>
            <a:r>
              <a:rPr lang="en-GB" sz="2000" b="0" i="0">
                <a:solidFill>
                  <a:srgbClr val="FFFFFF"/>
                </a:solidFill>
                <a:effectLst/>
                <a:latin typeface="Open Sans"/>
                <a:ea typeface="Open Sans"/>
                <a:cs typeface="Open Sans"/>
              </a:rPr>
              <a:t>V-Cycle</a:t>
            </a:r>
            <a:r>
              <a:rPr lang="en-GB" sz="200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en-GB" sz="2000" b="0" i="0">
                <a:solidFill>
                  <a:srgbClr val="FFFFFF"/>
                </a:solidFill>
                <a:effectLst/>
                <a:latin typeface="Open Sans"/>
                <a:ea typeface="Open Sans"/>
                <a:cs typeface="Open Sans"/>
              </a:rPr>
              <a:t> methodology</a:t>
            </a:r>
            <a:r>
              <a:rPr lang="en-GB" sz="200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was used to implement the project</a:t>
            </a:r>
            <a:r>
              <a:rPr lang="en-GB" sz="2000" b="0" i="0">
                <a:solidFill>
                  <a:srgbClr val="FFFFFF"/>
                </a:solidFill>
                <a:effectLst/>
                <a:latin typeface="Open Sans"/>
                <a:ea typeface="Open Sans"/>
                <a:cs typeface="Open Sans"/>
              </a:rPr>
              <a:t>. </a:t>
            </a:r>
            <a:endParaRPr lang="en-GB" sz="200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37003-5CB8-D1E4-E162-72EC02C3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4EEB51-FD4B-2F4B-BBD4-67F8A9A45798}" type="slidenum">
              <a:rPr lang="en-NG" sz="105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NG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1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88667-E514-5623-4769-21D326C6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kern="1200">
                <a:latin typeface="+mj-lt"/>
                <a:ea typeface="+mj-ea"/>
                <a:cs typeface="+mj-cs"/>
              </a:rPr>
              <a:t>ADC </a:t>
            </a:r>
            <a:r>
              <a:rPr lang="en-US" sz="2400" b="1"/>
              <a:t>and Voltage Values</a:t>
            </a:r>
            <a:endParaRPr lang="en-US" sz="2400" b="1" kern="1200">
              <a:latin typeface="+mj-lt"/>
              <a:cs typeface="Calibri Light"/>
            </a:endParaRPr>
          </a:p>
          <a:p>
            <a:r>
              <a:rPr lang="en-NG" sz="2400" b="1"/>
              <a:t> via Putty</a:t>
            </a:r>
            <a:endParaRPr lang="en-US" sz="2400" b="1">
              <a:cs typeface="Calibri Light" panose="020F030202020403020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6C47C3-AA1C-8A6C-594C-34D41B42490F}"/>
              </a:ext>
            </a:extLst>
          </p:cNvPr>
          <p:cNvSpPr txBox="1"/>
          <p:nvPr/>
        </p:nvSpPr>
        <p:spPr>
          <a:xfrm>
            <a:off x="594360" y="3155626"/>
            <a:ext cx="3444240" cy="29351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Microcontroller has a 12 bits ADC = 2</a:t>
            </a:r>
            <a:r>
              <a:rPr lang="en-US" baseline="30000"/>
              <a:t>12</a:t>
            </a:r>
            <a:r>
              <a:rPr lang="en-US"/>
              <a:t> = 4096</a:t>
            </a:r>
            <a:endParaRPr lang="en-US" baseline="30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VCC * ADC/4096</a:t>
            </a:r>
            <a:endParaRPr lang="en-US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3A6C6-B222-996A-1127-538FE38CA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035" b="-2"/>
          <a:stretch/>
        </p:blipFill>
        <p:spPr>
          <a:xfrm>
            <a:off x="4466900" y="531074"/>
            <a:ext cx="3566160" cy="5577118"/>
          </a:xfrm>
          <a:prstGeom prst="rect">
            <a:avLst/>
          </a:prstGeom>
        </p:spPr>
      </p:pic>
      <p:pic>
        <p:nvPicPr>
          <p:cNvPr id="3" name="Picture 6" descr="Table&#10;&#10;Description automatically generated">
            <a:extLst>
              <a:ext uri="{FF2B5EF4-FFF2-40B4-BE49-F238E27FC236}">
                <a16:creationId xmlns:a16="http://schemas.microsoft.com/office/drawing/2014/main" id="{0184AFBF-8988-9578-01EE-AD00BD820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0495" r="-2" b="16391"/>
          <a:stretch/>
        </p:blipFill>
        <p:spPr>
          <a:xfrm>
            <a:off x="8321044" y="531074"/>
            <a:ext cx="3566160" cy="557711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1CAF-9A90-4DD5-DA6F-20D5802A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4440" y="64928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F4EEB51-FD4B-2F4B-BBD4-67F8A9A45798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7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45E5A-C304-2203-FBF5-31DF41C5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Display on PC via Bluetooth Connection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250A38-4C71-83FB-907B-3182BB9C6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1007406"/>
            <a:ext cx="7214616" cy="48157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CDE5E-B022-742A-C4E8-F040D67F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F4EEB51-FD4B-2F4B-BBD4-67F8A9A4579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8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5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1D8944-889E-9575-5121-F30765224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96950"/>
            <a:ext cx="2989263" cy="48577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E79271-F875-FAFF-AB74-D059EE0B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996950"/>
            <a:ext cx="4138613" cy="4857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B4EF39-E9C6-8FB1-60BE-3C3F5C6D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OLED DISPLAY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834EA-2907-B3BA-1096-1BA058D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F4EEB51-FD4B-2F4B-BBD4-67F8A9A4579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5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622D-A6D3-C872-40C6-F0B32755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/>
              <a:t>Power Consumption &amp; Battery Autonomy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F29F03-7CF5-C7E0-10DE-F69C9B958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3025" y="1690688"/>
            <a:ext cx="451928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C977D-D31E-0A7D-0084-572E8D54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EB51-FD4B-2F4B-BBD4-67F8A9A45798}" type="slidenum">
              <a:rPr lang="en-NG" smtClean="0"/>
              <a:t>9</a:t>
            </a:fld>
            <a:endParaRPr lang="en-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2C935-2AB7-ABBD-9729-8BC5BBC6D173}"/>
              </a:ext>
            </a:extLst>
          </p:cNvPr>
          <p:cNvSpPr txBox="1"/>
          <p:nvPr/>
        </p:nvSpPr>
        <p:spPr>
          <a:xfrm>
            <a:off x="169334" y="1930400"/>
            <a:ext cx="35373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u="none" strike="noStrike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Battery Lithium-ION</a:t>
            </a:r>
          </a:p>
          <a:p>
            <a:r>
              <a:rPr lang="en-GB" b="0" i="0" u="none" strike="noStrike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EEMB 3.7V 2000mAh </a:t>
            </a:r>
          </a:p>
          <a:p>
            <a:r>
              <a:rPr lang="en-GB" b="0" i="0" u="none" strike="noStrike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103454 </a:t>
            </a:r>
          </a:p>
          <a:p>
            <a:r>
              <a:rPr lang="en-GB" b="0" i="0" u="none" strike="noStrike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Battery Lithium-ION </a:t>
            </a:r>
          </a:p>
          <a:p>
            <a:r>
              <a:rPr lang="en-GB" b="0" i="0" u="none" strike="noStrike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Rechargeable with connector</a:t>
            </a:r>
            <a:endParaRPr lang="en-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54DC2-F17A-A5A2-D334-1BBD6F3C21D7}"/>
              </a:ext>
            </a:extLst>
          </p:cNvPr>
          <p:cNvSpPr txBox="1"/>
          <p:nvPr/>
        </p:nvSpPr>
        <p:spPr>
          <a:xfrm>
            <a:off x="248010" y="3407728"/>
            <a:ext cx="69172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Storage &amp; Application</a:t>
            </a:r>
          </a:p>
          <a:p>
            <a:r>
              <a:rPr lang="en-GB" b="0" i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No leaks, excellent economic performance and long service life. </a:t>
            </a:r>
          </a:p>
          <a:p>
            <a:r>
              <a:rPr lang="en-GB" b="0" i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PCM protection function: </a:t>
            </a:r>
          </a:p>
          <a:p>
            <a:r>
              <a:rPr lang="en-GB" b="0" i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over charge, over discharge, over current, short circuit protection, </a:t>
            </a:r>
          </a:p>
          <a:p>
            <a:r>
              <a:rPr lang="en-GB" b="0" i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over temperature protection.</a:t>
            </a:r>
          </a:p>
          <a:p>
            <a:endParaRPr lang="en-N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5003F-15AD-A19F-8F20-0F79A567F9ED}"/>
              </a:ext>
            </a:extLst>
          </p:cNvPr>
          <p:cNvSpPr txBox="1"/>
          <p:nvPr/>
        </p:nvSpPr>
        <p:spPr>
          <a:xfrm>
            <a:off x="248010" y="4978400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Keep cells in 40-60% state of charge during long-term storage. </a:t>
            </a:r>
          </a:p>
          <a:p>
            <a:r>
              <a:rPr lang="en-GB">
                <a:solidFill>
                  <a:srgbClr val="0F1111"/>
                </a:solidFill>
                <a:latin typeface="Arial" panose="020B0604020202020204" pitchFamily="34" charset="0"/>
              </a:rPr>
              <a:t>R</a:t>
            </a:r>
            <a:r>
              <a:rPr lang="en-GB" b="0" i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ecommend charging the battery every 3 months </a:t>
            </a:r>
          </a:p>
          <a:p>
            <a:r>
              <a:rPr lang="en-GB" b="0" i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after receiving the battery and keeping the voltage 3.7-4.0V. </a:t>
            </a:r>
          </a:p>
        </p:txBody>
      </p:sp>
    </p:spTree>
    <p:extLst>
      <p:ext uri="{BB962C8B-B14F-4D97-AF65-F5344CB8AC3E}">
        <p14:creationId xmlns:p14="http://schemas.microsoft.com/office/powerpoint/2010/main" val="350645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D5891177928B49A5502224A2A54A44" ma:contentTypeVersion="6" ma:contentTypeDescription="Crée un document." ma:contentTypeScope="" ma:versionID="8c994a6b888ec0ef0077261f533860e0">
  <xsd:schema xmlns:xsd="http://www.w3.org/2001/XMLSchema" xmlns:xs="http://www.w3.org/2001/XMLSchema" xmlns:p="http://schemas.microsoft.com/office/2006/metadata/properties" xmlns:ns2="b51d9c45-7d19-4c3e-874d-e56efa192ece" xmlns:ns3="af6342c6-3f7c-4b7a-8060-14428dff8253" targetNamespace="http://schemas.microsoft.com/office/2006/metadata/properties" ma:root="true" ma:fieldsID="5f029320cf4a82fa395205745a0fb136" ns2:_="" ns3:_="">
    <xsd:import namespace="b51d9c45-7d19-4c3e-874d-e56efa192ece"/>
    <xsd:import namespace="af6342c6-3f7c-4b7a-8060-14428dff8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d9c45-7d19-4c3e-874d-e56efa192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342c6-3f7c-4b7a-8060-14428dff825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1DA22-9E42-4BD8-83D9-50A6B1400D1A}"/>
</file>

<file path=customXml/itemProps2.xml><?xml version="1.0" encoding="utf-8"?>
<ds:datastoreItem xmlns:ds="http://schemas.openxmlformats.org/officeDocument/2006/customXml" ds:itemID="{51A49F41-1303-4A52-A05B-1509A4012E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C521FF-5DCB-43A6-AC4A-C44F0FC224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Widescreen</PresentationFormat>
  <Paragraphs>111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IntelliSense</vt:lpstr>
      <vt:lpstr>Project Objective</vt:lpstr>
      <vt:lpstr>Project Implementation</vt:lpstr>
      <vt:lpstr>Sensors Integrated</vt:lpstr>
      <vt:lpstr>V CYCLE</vt:lpstr>
      <vt:lpstr>ADC and Voltage Values  via Putty</vt:lpstr>
      <vt:lpstr>Display on PC via Bluetooth Connection</vt:lpstr>
      <vt:lpstr>OLED DISPLAY</vt:lpstr>
      <vt:lpstr>Power Consumption &amp; Battery Autonomy</vt:lpstr>
      <vt:lpstr>Energy Conservation</vt:lpstr>
      <vt:lpstr>Data Treatment</vt:lpstr>
      <vt:lpstr>Trigger System</vt:lpstr>
      <vt:lpstr>System Operation</vt:lpstr>
      <vt:lpstr>Transmission and Display of Data</vt:lpstr>
      <vt:lpstr>Future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dcterms:created xsi:type="dcterms:W3CDTF">2022-10-13T12:48:15Z</dcterms:created>
  <dcterms:modified xsi:type="dcterms:W3CDTF">2023-01-11T01:31:41Z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0x010100CAD5891177928B49A5502224A2A54A44</vt:lpwstr>
  </property>
</Properties>
</file>