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2"/>
    <p:sldId id="411" r:id="rId3"/>
    <p:sldId id="412" r:id="rId4"/>
    <p:sldId id="413" r:id="rId5"/>
    <p:sldId id="432" r:id="rId6"/>
    <p:sldId id="414" r:id="rId7"/>
    <p:sldId id="415" r:id="rId8"/>
    <p:sldId id="433" r:id="rId9"/>
    <p:sldId id="416" r:id="rId10"/>
    <p:sldId id="418" r:id="rId11"/>
    <p:sldId id="419" r:id="rId12"/>
    <p:sldId id="435" r:id="rId13"/>
    <p:sldId id="434" r:id="rId14"/>
    <p:sldId id="436" r:id="rId15"/>
    <p:sldId id="420" r:id="rId16"/>
    <p:sldId id="421" r:id="rId17"/>
    <p:sldId id="437" r:id="rId18"/>
    <p:sldId id="422" r:id="rId19"/>
    <p:sldId id="430" r:id="rId20"/>
    <p:sldId id="431" r:id="rId21"/>
    <p:sldId id="424" r:id="rId22"/>
    <p:sldId id="425" r:id="rId23"/>
    <p:sldId id="426" r:id="rId24"/>
    <p:sldId id="438" r:id="rId25"/>
    <p:sldId id="439" r:id="rId26"/>
    <p:sldId id="440" r:id="rId27"/>
    <p:sldId id="441" r:id="rId28"/>
    <p:sldId id="442" r:id="rId29"/>
    <p:sldId id="443" r:id="rId30"/>
    <p:sldId id="42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312F"/>
    <a:srgbClr val="D9D9D9"/>
    <a:srgbClr val="B99A95"/>
    <a:srgbClr val="FFFFFF"/>
    <a:srgbClr val="DFB2AF"/>
    <a:srgbClr val="FCE2CD"/>
    <a:srgbClr val="DEB2AF"/>
    <a:srgbClr val="622927"/>
    <a:srgbClr val="FAECDF"/>
    <a:srgbClr val="DEB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2" d="100"/>
          <a:sy n="102" d="100"/>
        </p:scale>
        <p:origin x="120" y="378"/>
      </p:cViewPr>
      <p:guideLst>
        <p:guide orient="horz" pos="212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8890"/>
            <a:ext cx="12190730" cy="686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32398" y="142875"/>
            <a:ext cx="11925935" cy="6563360"/>
          </a:xfrm>
          <a:prstGeom prst="rect">
            <a:avLst/>
          </a:prstGeom>
          <a:solidFill>
            <a:schemeClr val="bg1"/>
          </a:solidFill>
          <a:ln w="28575">
            <a:solidFill>
              <a:srgbClr val="DEB2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245745" y="264795"/>
            <a:ext cx="11700510" cy="6328410"/>
          </a:xfrm>
          <a:prstGeom prst="rect">
            <a:avLst/>
          </a:prstGeom>
          <a:solidFill>
            <a:schemeClr val="bg1"/>
          </a:solidFill>
          <a:ln w="12700">
            <a:solidFill>
              <a:srgbClr val="DEB2A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95580" y="186690"/>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95580" y="6372225"/>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649075" y="186690"/>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649075" y="6372225"/>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8890"/>
            <a:ext cx="12190730" cy="686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32398" y="142875"/>
            <a:ext cx="11925935" cy="6563360"/>
          </a:xfrm>
          <a:prstGeom prst="rect">
            <a:avLst/>
          </a:prstGeom>
          <a:solidFill>
            <a:schemeClr val="bg1"/>
          </a:solidFill>
          <a:ln w="6350">
            <a:solidFill>
              <a:srgbClr val="DEB2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488805" y="-343535"/>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9832975" y="-343535"/>
            <a:ext cx="344170" cy="274955"/>
          </a:xfrm>
          <a:prstGeom prst="rect">
            <a:avLst/>
          </a:prstGeom>
          <a:solidFill>
            <a:srgbClr val="B99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0177145" y="-343535"/>
            <a:ext cx="344170" cy="274955"/>
          </a:xfrm>
          <a:prstGeom prst="rect">
            <a:avLst/>
          </a:prstGeom>
          <a:solidFill>
            <a:srgbClr val="FAE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0" y="-8890"/>
            <a:ext cx="12190730" cy="686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32398" y="142875"/>
            <a:ext cx="11925935" cy="6563360"/>
          </a:xfrm>
          <a:prstGeom prst="rect">
            <a:avLst/>
          </a:prstGeom>
          <a:solidFill>
            <a:schemeClr val="bg1"/>
          </a:solidFill>
          <a:ln w="28575">
            <a:solidFill>
              <a:srgbClr val="DEB2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245745" y="264795"/>
            <a:ext cx="11700510" cy="6328410"/>
          </a:xfrm>
          <a:prstGeom prst="rect">
            <a:avLst/>
          </a:prstGeom>
          <a:solidFill>
            <a:schemeClr val="bg1"/>
          </a:solidFill>
          <a:ln w="12700">
            <a:solidFill>
              <a:srgbClr val="DEB2A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95580" y="186690"/>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95580" y="6372225"/>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1649075" y="186690"/>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11649075" y="6372225"/>
            <a:ext cx="344170" cy="274955"/>
          </a:xfrm>
          <a:prstGeom prst="rect">
            <a:avLst/>
          </a:prstGeom>
          <a:solidFill>
            <a:srgbClr val="DEB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5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5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5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6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4.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68.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tags" Target="../tags/tag69.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ags" Target="../tags/tag70.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ags" Target="../tags/tag75.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5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5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5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298065" y="1414405"/>
            <a:ext cx="7576185" cy="1754326"/>
          </a:xfrm>
          <a:prstGeom prst="rect">
            <a:avLst/>
          </a:prstGeom>
          <a:noFill/>
        </p:spPr>
        <p:txBody>
          <a:bodyPr wrap="square" rtlCol="0">
            <a:spAutoFit/>
          </a:bodyPr>
          <a:lstStyle/>
          <a:p>
            <a:pPr algn="ctr"/>
            <a:r>
              <a:rPr lang="en-US" altLang="zh-CN" sz="5400" dirty="0">
                <a:solidFill>
                  <a:srgbClr val="622927"/>
                </a:solidFill>
              </a:rPr>
              <a:t>MA-541 Project Presentation</a:t>
            </a:r>
            <a:endParaRPr lang="zh-CN" altLang="en-US" sz="5400" dirty="0">
              <a:solidFill>
                <a:srgbClr val="622927"/>
              </a:solidFill>
            </a:endParaRPr>
          </a:p>
        </p:txBody>
      </p:sp>
      <p:sp>
        <p:nvSpPr>
          <p:cNvPr id="10" name="文本框 9"/>
          <p:cNvSpPr txBox="1"/>
          <p:nvPr/>
        </p:nvSpPr>
        <p:spPr>
          <a:xfrm>
            <a:off x="3371850" y="3518625"/>
            <a:ext cx="5428615" cy="1446550"/>
          </a:xfrm>
          <a:prstGeom prst="rect">
            <a:avLst/>
          </a:prstGeom>
          <a:noFill/>
        </p:spPr>
        <p:txBody>
          <a:bodyPr wrap="square" rtlCol="0">
            <a:spAutoFit/>
          </a:bodyPr>
          <a:lstStyle/>
          <a:p>
            <a:pPr algn="ctr"/>
            <a:r>
              <a:rPr lang="en-US" altLang="zh-CN" sz="2200" dirty="0">
                <a:solidFill>
                  <a:srgbClr val="622927"/>
                </a:solidFill>
              </a:rPr>
              <a:t>Team pandas</a:t>
            </a:r>
            <a:r>
              <a:rPr lang="zh-CN" altLang="en-US" sz="2200" dirty="0">
                <a:solidFill>
                  <a:srgbClr val="622927"/>
                </a:solidFill>
              </a:rPr>
              <a:t>：</a:t>
            </a:r>
            <a:endParaRPr lang="en-US" altLang="zh-CN" sz="2200" dirty="0">
              <a:solidFill>
                <a:srgbClr val="622927"/>
              </a:solidFill>
            </a:endParaRPr>
          </a:p>
          <a:p>
            <a:pPr algn="ctr"/>
            <a:r>
              <a:rPr lang="en-US" altLang="zh-CN" sz="2200" dirty="0">
                <a:solidFill>
                  <a:srgbClr val="622927"/>
                </a:solidFill>
              </a:rPr>
              <a:t>Hai Huang, Shaocheng Wang, </a:t>
            </a:r>
            <a:r>
              <a:rPr lang="en-US" altLang="zh-CN" sz="2200" dirty="0" err="1">
                <a:solidFill>
                  <a:srgbClr val="622927"/>
                </a:solidFill>
              </a:rPr>
              <a:t>Tianyi</a:t>
            </a:r>
            <a:r>
              <a:rPr lang="en-US" altLang="zh-CN" sz="2200" dirty="0">
                <a:solidFill>
                  <a:srgbClr val="622927"/>
                </a:solidFill>
              </a:rPr>
              <a:t> Li, </a:t>
            </a:r>
            <a:r>
              <a:rPr lang="en-US" altLang="zh-CN" sz="2200" dirty="0" err="1">
                <a:solidFill>
                  <a:srgbClr val="622927"/>
                </a:solidFill>
              </a:rPr>
              <a:t>Xiaoyi</a:t>
            </a:r>
            <a:r>
              <a:rPr lang="en-US" altLang="zh-CN" sz="2200" dirty="0">
                <a:solidFill>
                  <a:srgbClr val="622927"/>
                </a:solidFill>
              </a:rPr>
              <a:t> </a:t>
            </a:r>
            <a:r>
              <a:rPr lang="en-US" altLang="zh-CN" sz="2200" dirty="0" err="1">
                <a:solidFill>
                  <a:srgbClr val="622927"/>
                </a:solidFill>
              </a:rPr>
              <a:t>Leng</a:t>
            </a:r>
            <a:r>
              <a:rPr lang="en-US" altLang="zh-CN" sz="2200" dirty="0">
                <a:solidFill>
                  <a:srgbClr val="622927"/>
                </a:solidFill>
              </a:rPr>
              <a:t>, </a:t>
            </a:r>
            <a:r>
              <a:rPr lang="en-US" altLang="zh-CN" sz="2200" dirty="0" err="1">
                <a:solidFill>
                  <a:srgbClr val="622927"/>
                </a:solidFill>
              </a:rPr>
              <a:t>Yankai</a:t>
            </a:r>
            <a:r>
              <a:rPr lang="en-US" altLang="zh-CN" sz="2200" dirty="0">
                <a:solidFill>
                  <a:srgbClr val="622927"/>
                </a:solidFill>
              </a:rPr>
              <a:t> Zhao</a:t>
            </a:r>
          </a:p>
          <a:p>
            <a:pPr algn="ctr"/>
            <a:endParaRPr lang="zh-CN" altLang="en-US" sz="2200" dirty="0">
              <a:solidFill>
                <a:srgbClr val="622927"/>
              </a:solidFill>
            </a:endParaRPr>
          </a:p>
        </p:txBody>
      </p:sp>
      <p:sp>
        <p:nvSpPr>
          <p:cNvPr id="11" name="文本框 10"/>
          <p:cNvSpPr txBox="1"/>
          <p:nvPr/>
        </p:nvSpPr>
        <p:spPr>
          <a:xfrm>
            <a:off x="3612515" y="4983220"/>
            <a:ext cx="4807585" cy="460375"/>
          </a:xfrm>
          <a:prstGeom prst="rect">
            <a:avLst/>
          </a:prstGeom>
          <a:noFill/>
        </p:spPr>
        <p:txBody>
          <a:bodyPr wrap="square" rtlCol="0">
            <a:spAutoFit/>
          </a:bodyPr>
          <a:lstStyle/>
          <a:p>
            <a:pPr algn="ctr"/>
            <a:r>
              <a:rPr lang="en-US" altLang="zh-CN" sz="2400" dirty="0">
                <a:solidFill>
                  <a:srgbClr val="622927"/>
                </a:solidFill>
              </a:rPr>
              <a:t>2020/12/8</a:t>
            </a:r>
            <a:endParaRPr lang="zh-CN" altLang="en-US" sz="2400" dirty="0">
              <a:solidFill>
                <a:srgbClr val="622927"/>
              </a:solidFill>
            </a:endParaRPr>
          </a:p>
        </p:txBody>
      </p:sp>
      <p:cxnSp>
        <p:nvCxnSpPr>
          <p:cNvPr id="4" name="直接连接符 3"/>
          <p:cNvCxnSpPr/>
          <p:nvPr/>
        </p:nvCxnSpPr>
        <p:spPr>
          <a:xfrm>
            <a:off x="3794760" y="3329216"/>
            <a:ext cx="4583430" cy="10160"/>
          </a:xfrm>
          <a:prstGeom prst="line">
            <a:avLst/>
          </a:prstGeom>
          <a:ln>
            <a:solidFill>
              <a:srgbClr val="DFB1AF"/>
            </a:solidFill>
          </a:ln>
        </p:spPr>
        <p:style>
          <a:lnRef idx="2">
            <a:schemeClr val="dk1"/>
          </a:lnRef>
          <a:fillRef idx="0">
            <a:schemeClr val="dk1"/>
          </a:fillRef>
          <a:effectRef idx="1">
            <a:schemeClr val="dk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9"/>
          <p:cNvSpPr>
            <a:spLocks noChangeArrowheads="1"/>
          </p:cNvSpPr>
          <p:nvPr/>
        </p:nvSpPr>
        <p:spPr bwMode="auto">
          <a:xfrm>
            <a:off x="4675188" y="579120"/>
            <a:ext cx="284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sp>
        <p:nvSpPr>
          <p:cNvPr id="10" name="椭圆 20"/>
          <p:cNvSpPr/>
          <p:nvPr/>
        </p:nvSpPr>
        <p:spPr>
          <a:xfrm>
            <a:off x="4655243" y="2262387"/>
            <a:ext cx="2629535" cy="3135630"/>
          </a:xfrm>
          <a:custGeom>
            <a:avLst/>
            <a:gdLst>
              <a:gd name="connsiteX0" fmla="*/ 0 w 2393950"/>
              <a:gd name="connsiteY0" fmla="*/ 1196975 h 2393950"/>
              <a:gd name="connsiteX1" fmla="*/ 1196975 w 2393950"/>
              <a:gd name="connsiteY1" fmla="*/ 0 h 2393950"/>
              <a:gd name="connsiteX2" fmla="*/ 2393950 w 2393950"/>
              <a:gd name="connsiteY2" fmla="*/ 1196975 h 2393950"/>
              <a:gd name="connsiteX3" fmla="*/ 1196975 w 2393950"/>
              <a:gd name="connsiteY3" fmla="*/ 2393950 h 2393950"/>
              <a:gd name="connsiteX4" fmla="*/ 0 w 2393950"/>
              <a:gd name="connsiteY4" fmla="*/ 1196975 h 2393950"/>
              <a:gd name="connsiteX0-1" fmla="*/ 0 w 2393950"/>
              <a:gd name="connsiteY0-2" fmla="*/ 1196975 h 2393950"/>
              <a:gd name="connsiteX1-3" fmla="*/ 1196975 w 2393950"/>
              <a:gd name="connsiteY1-4" fmla="*/ 0 h 2393950"/>
              <a:gd name="connsiteX2-5" fmla="*/ 2393950 w 2393950"/>
              <a:gd name="connsiteY2-6" fmla="*/ 1196975 h 2393950"/>
              <a:gd name="connsiteX3-7" fmla="*/ 1196975 w 2393950"/>
              <a:gd name="connsiteY3-8" fmla="*/ 2393950 h 2393950"/>
              <a:gd name="connsiteX4-9" fmla="*/ 91440 w 2393950"/>
              <a:gd name="connsiteY4-10" fmla="*/ 1288415 h 2393950"/>
              <a:gd name="connsiteX0-11" fmla="*/ 1115735 w 2312710"/>
              <a:gd name="connsiteY0-12" fmla="*/ 0 h 2393950"/>
              <a:gd name="connsiteX1-13" fmla="*/ 2312710 w 2312710"/>
              <a:gd name="connsiteY1-14" fmla="*/ 1196975 h 2393950"/>
              <a:gd name="connsiteX2-15" fmla="*/ 1115735 w 2312710"/>
              <a:gd name="connsiteY2-16" fmla="*/ 2393950 h 2393950"/>
              <a:gd name="connsiteX3-17" fmla="*/ 10200 w 2312710"/>
              <a:gd name="connsiteY3-18" fmla="*/ 1288415 h 2393950"/>
              <a:gd name="connsiteX0-19" fmla="*/ 1105535 w 2302510"/>
              <a:gd name="connsiteY0-20" fmla="*/ 0 h 2423798"/>
              <a:gd name="connsiteX1-21" fmla="*/ 2302510 w 2302510"/>
              <a:gd name="connsiteY1-22" fmla="*/ 1196975 h 2423798"/>
              <a:gd name="connsiteX2-23" fmla="*/ 1105535 w 2302510"/>
              <a:gd name="connsiteY2-24" fmla="*/ 2393950 h 2423798"/>
              <a:gd name="connsiteX3-25" fmla="*/ 226060 w 2302510"/>
              <a:gd name="connsiteY3-26" fmla="*/ 1997075 h 2423798"/>
              <a:gd name="connsiteX4-27" fmla="*/ 0 w 2302510"/>
              <a:gd name="connsiteY4-28" fmla="*/ 1288415 h 2423798"/>
              <a:gd name="connsiteX0-29" fmla="*/ 1222997 w 2419972"/>
              <a:gd name="connsiteY0-30" fmla="*/ 0 h 2407324"/>
              <a:gd name="connsiteX1-31" fmla="*/ 2419972 w 2419972"/>
              <a:gd name="connsiteY1-32" fmla="*/ 1196975 h 2407324"/>
              <a:gd name="connsiteX2-33" fmla="*/ 1222997 w 2419972"/>
              <a:gd name="connsiteY2-34" fmla="*/ 2393950 h 2407324"/>
              <a:gd name="connsiteX3-35" fmla="*/ 64122 w 2419972"/>
              <a:gd name="connsiteY3-36" fmla="*/ 1806575 h 2407324"/>
              <a:gd name="connsiteX4-37" fmla="*/ 117462 w 2419972"/>
              <a:gd name="connsiteY4-38" fmla="*/ 1288415 h 2407324"/>
              <a:gd name="connsiteX0-39" fmla="*/ 1215702 w 2412677"/>
              <a:gd name="connsiteY0-40" fmla="*/ 0 h 2407324"/>
              <a:gd name="connsiteX1-41" fmla="*/ 2412677 w 2412677"/>
              <a:gd name="connsiteY1-42" fmla="*/ 1196975 h 2407324"/>
              <a:gd name="connsiteX2-43" fmla="*/ 1215702 w 2412677"/>
              <a:gd name="connsiteY2-44" fmla="*/ 2393950 h 2407324"/>
              <a:gd name="connsiteX3-45" fmla="*/ 56827 w 2412677"/>
              <a:gd name="connsiteY3-46" fmla="*/ 1806575 h 2407324"/>
              <a:gd name="connsiteX4-47" fmla="*/ 160967 w 2412677"/>
              <a:gd name="connsiteY4-48" fmla="*/ 869315 h 2407324"/>
              <a:gd name="connsiteX0-49" fmla="*/ 1295175 w 2492150"/>
              <a:gd name="connsiteY0-50" fmla="*/ 0 h 2398364"/>
              <a:gd name="connsiteX1-51" fmla="*/ 2492150 w 2492150"/>
              <a:gd name="connsiteY1-52" fmla="*/ 1196975 h 2398364"/>
              <a:gd name="connsiteX2-53" fmla="*/ 1295175 w 2492150"/>
              <a:gd name="connsiteY2-54" fmla="*/ 2393950 h 2398364"/>
              <a:gd name="connsiteX3-55" fmla="*/ 47400 w 2492150"/>
              <a:gd name="connsiteY3-56" fmla="*/ 1590675 h 2398364"/>
              <a:gd name="connsiteX4-57" fmla="*/ 240440 w 2492150"/>
              <a:gd name="connsiteY4-58" fmla="*/ 869315 h 2398364"/>
              <a:gd name="connsiteX0-59" fmla="*/ 1295175 w 2492150"/>
              <a:gd name="connsiteY0-60" fmla="*/ 0 h 2399999"/>
              <a:gd name="connsiteX1-61" fmla="*/ 2492150 w 2492150"/>
              <a:gd name="connsiteY1-62" fmla="*/ 1196975 h 2399999"/>
              <a:gd name="connsiteX2-63" fmla="*/ 1295175 w 2492150"/>
              <a:gd name="connsiteY2-64" fmla="*/ 2393950 h 2399999"/>
              <a:gd name="connsiteX3-65" fmla="*/ 47400 w 2492150"/>
              <a:gd name="connsiteY3-66" fmla="*/ 1590675 h 2399999"/>
              <a:gd name="connsiteX4-67" fmla="*/ 240440 w 2492150"/>
              <a:gd name="connsiteY4-68" fmla="*/ 869315 h 2399999"/>
              <a:gd name="connsiteX0-69" fmla="*/ 1389227 w 2586202"/>
              <a:gd name="connsiteY0-70" fmla="*/ 0 h 2404201"/>
              <a:gd name="connsiteX1-71" fmla="*/ 2586202 w 2586202"/>
              <a:gd name="connsiteY1-72" fmla="*/ 1196975 h 2404201"/>
              <a:gd name="connsiteX2-73" fmla="*/ 1389227 w 2586202"/>
              <a:gd name="connsiteY2-74" fmla="*/ 2393950 h 2404201"/>
              <a:gd name="connsiteX3-75" fmla="*/ 39852 w 2586202"/>
              <a:gd name="connsiteY3-76" fmla="*/ 1679575 h 2404201"/>
              <a:gd name="connsiteX4-77" fmla="*/ 334492 w 2586202"/>
              <a:gd name="connsiteY4-78" fmla="*/ 869315 h 2404201"/>
              <a:gd name="connsiteX0-79" fmla="*/ 1355133 w 2552108"/>
              <a:gd name="connsiteY0-80" fmla="*/ 0 h 2404201"/>
              <a:gd name="connsiteX1-81" fmla="*/ 2552108 w 2552108"/>
              <a:gd name="connsiteY1-82" fmla="*/ 1196975 h 2404201"/>
              <a:gd name="connsiteX2-83" fmla="*/ 1355133 w 2552108"/>
              <a:gd name="connsiteY2-84" fmla="*/ 2393950 h 2404201"/>
              <a:gd name="connsiteX3-85" fmla="*/ 5758 w 2552108"/>
              <a:gd name="connsiteY3-86" fmla="*/ 1679575 h 2404201"/>
              <a:gd name="connsiteX4-87" fmla="*/ 300398 w 2552108"/>
              <a:gd name="connsiteY4-88" fmla="*/ 869315 h 2404201"/>
              <a:gd name="connsiteX0-89" fmla="*/ 1358154 w 2555129"/>
              <a:gd name="connsiteY0-90" fmla="*/ 0 h 2404201"/>
              <a:gd name="connsiteX1-91" fmla="*/ 2555129 w 2555129"/>
              <a:gd name="connsiteY1-92" fmla="*/ 1196975 h 2404201"/>
              <a:gd name="connsiteX2-93" fmla="*/ 1358154 w 2555129"/>
              <a:gd name="connsiteY2-94" fmla="*/ 2393950 h 2404201"/>
              <a:gd name="connsiteX3-95" fmla="*/ 8779 w 2555129"/>
              <a:gd name="connsiteY3-96" fmla="*/ 1679575 h 2404201"/>
              <a:gd name="connsiteX4-97" fmla="*/ 303419 w 2555129"/>
              <a:gd name="connsiteY4-98" fmla="*/ 869315 h 2404201"/>
              <a:gd name="connsiteX0-99" fmla="*/ 1354768 w 2551743"/>
              <a:gd name="connsiteY0-100" fmla="*/ 0 h 2404201"/>
              <a:gd name="connsiteX1-101" fmla="*/ 2551743 w 2551743"/>
              <a:gd name="connsiteY1-102" fmla="*/ 1196975 h 2404201"/>
              <a:gd name="connsiteX2-103" fmla="*/ 1354768 w 2551743"/>
              <a:gd name="connsiteY2-104" fmla="*/ 2393950 h 2404201"/>
              <a:gd name="connsiteX3-105" fmla="*/ 5393 w 2551743"/>
              <a:gd name="connsiteY3-106" fmla="*/ 1679575 h 2404201"/>
              <a:gd name="connsiteX4-107" fmla="*/ 477833 w 2551743"/>
              <a:gd name="connsiteY4-108" fmla="*/ 805815 h 2404201"/>
              <a:gd name="connsiteX0-109" fmla="*/ 1267162 w 2464137"/>
              <a:gd name="connsiteY0-110" fmla="*/ 0 h 2417909"/>
              <a:gd name="connsiteX1-111" fmla="*/ 2464137 w 2464137"/>
              <a:gd name="connsiteY1-112" fmla="*/ 1196975 h 2417909"/>
              <a:gd name="connsiteX2-113" fmla="*/ 1267162 w 2464137"/>
              <a:gd name="connsiteY2-114" fmla="*/ 2393950 h 2417909"/>
              <a:gd name="connsiteX3-115" fmla="*/ 6687 w 2464137"/>
              <a:gd name="connsiteY3-116" fmla="*/ 1844675 h 2417909"/>
              <a:gd name="connsiteX4-117" fmla="*/ 390227 w 2464137"/>
              <a:gd name="connsiteY4-118" fmla="*/ 805815 h 2417909"/>
              <a:gd name="connsiteX0-119" fmla="*/ 1304011 w 2500986"/>
              <a:gd name="connsiteY0-120" fmla="*/ 0 h 2417909"/>
              <a:gd name="connsiteX1-121" fmla="*/ 2500986 w 2500986"/>
              <a:gd name="connsiteY1-122" fmla="*/ 1196975 h 2417909"/>
              <a:gd name="connsiteX2-123" fmla="*/ 1304011 w 2500986"/>
              <a:gd name="connsiteY2-124" fmla="*/ 2393950 h 2417909"/>
              <a:gd name="connsiteX3-125" fmla="*/ 43536 w 2500986"/>
              <a:gd name="connsiteY3-126" fmla="*/ 1844675 h 2417909"/>
              <a:gd name="connsiteX4-127" fmla="*/ 427076 w 2500986"/>
              <a:gd name="connsiteY4-128" fmla="*/ 805815 h 2417909"/>
              <a:gd name="connsiteX0-129" fmla="*/ 1304011 w 2500986"/>
              <a:gd name="connsiteY0-130" fmla="*/ 0 h 2420301"/>
              <a:gd name="connsiteX1-131" fmla="*/ 2500986 w 2500986"/>
              <a:gd name="connsiteY1-132" fmla="*/ 1196975 h 2420301"/>
              <a:gd name="connsiteX2-133" fmla="*/ 1304011 w 2500986"/>
              <a:gd name="connsiteY2-134" fmla="*/ 2393950 h 2420301"/>
              <a:gd name="connsiteX3-135" fmla="*/ 43536 w 2500986"/>
              <a:gd name="connsiteY3-136" fmla="*/ 1844675 h 2420301"/>
              <a:gd name="connsiteX4-137" fmla="*/ 427076 w 2500986"/>
              <a:gd name="connsiteY4-138" fmla="*/ 805815 h 2420301"/>
              <a:gd name="connsiteX0-139" fmla="*/ 1304011 w 2500986"/>
              <a:gd name="connsiteY0-140" fmla="*/ 0 h 2328425"/>
              <a:gd name="connsiteX1-141" fmla="*/ 2500986 w 2500986"/>
              <a:gd name="connsiteY1-142" fmla="*/ 1196975 h 2328425"/>
              <a:gd name="connsiteX2-143" fmla="*/ 1367511 w 2500986"/>
              <a:gd name="connsiteY2-144" fmla="*/ 2292350 h 2328425"/>
              <a:gd name="connsiteX3-145" fmla="*/ 43536 w 2500986"/>
              <a:gd name="connsiteY3-146" fmla="*/ 1844675 h 2328425"/>
              <a:gd name="connsiteX4-147" fmla="*/ 427076 w 2500986"/>
              <a:gd name="connsiteY4-148" fmla="*/ 805815 h 2328425"/>
              <a:gd name="connsiteX0-149" fmla="*/ 1257264 w 2454239"/>
              <a:gd name="connsiteY0-150" fmla="*/ 0 h 2349433"/>
              <a:gd name="connsiteX1-151" fmla="*/ 2454239 w 2454239"/>
              <a:gd name="connsiteY1-152" fmla="*/ 1196975 h 2349433"/>
              <a:gd name="connsiteX2-153" fmla="*/ 1320764 w 2454239"/>
              <a:gd name="connsiteY2-154" fmla="*/ 2292350 h 2349433"/>
              <a:gd name="connsiteX3-155" fmla="*/ 47589 w 2454239"/>
              <a:gd name="connsiteY3-156" fmla="*/ 1933575 h 2349433"/>
              <a:gd name="connsiteX4-157" fmla="*/ 380329 w 2454239"/>
              <a:gd name="connsiteY4-158" fmla="*/ 805815 h 2349433"/>
              <a:gd name="connsiteX0-159" fmla="*/ 1257264 w 2454239"/>
              <a:gd name="connsiteY0-160" fmla="*/ 0 h 2434400"/>
              <a:gd name="connsiteX1-161" fmla="*/ 2454239 w 2454239"/>
              <a:gd name="connsiteY1-162" fmla="*/ 1196975 h 2434400"/>
              <a:gd name="connsiteX2-163" fmla="*/ 1358864 w 2454239"/>
              <a:gd name="connsiteY2-164" fmla="*/ 2393950 h 2434400"/>
              <a:gd name="connsiteX3-165" fmla="*/ 47589 w 2454239"/>
              <a:gd name="connsiteY3-166" fmla="*/ 1933575 h 2434400"/>
              <a:gd name="connsiteX4-167" fmla="*/ 380329 w 2454239"/>
              <a:gd name="connsiteY4-168" fmla="*/ 805815 h 2434400"/>
              <a:gd name="connsiteX0-169" fmla="*/ 1257264 w 2454239"/>
              <a:gd name="connsiteY0-170" fmla="*/ 0 h 2424341"/>
              <a:gd name="connsiteX1-171" fmla="*/ 2454239 w 2454239"/>
              <a:gd name="connsiteY1-172" fmla="*/ 1196975 h 2424341"/>
              <a:gd name="connsiteX2-173" fmla="*/ 1358864 w 2454239"/>
              <a:gd name="connsiteY2-174" fmla="*/ 2393950 h 2424341"/>
              <a:gd name="connsiteX3-175" fmla="*/ 47589 w 2454239"/>
              <a:gd name="connsiteY3-176" fmla="*/ 1933575 h 2424341"/>
              <a:gd name="connsiteX4-177" fmla="*/ 380329 w 2454239"/>
              <a:gd name="connsiteY4-178" fmla="*/ 805815 h 2424341"/>
              <a:gd name="connsiteX0-179" fmla="*/ 1142964 w 2454239"/>
              <a:gd name="connsiteY0-180" fmla="*/ 0 h 2716441"/>
              <a:gd name="connsiteX1-181" fmla="*/ 2454239 w 2454239"/>
              <a:gd name="connsiteY1-182" fmla="*/ 1489075 h 2716441"/>
              <a:gd name="connsiteX2-183" fmla="*/ 1358864 w 2454239"/>
              <a:gd name="connsiteY2-184" fmla="*/ 2686050 h 2716441"/>
              <a:gd name="connsiteX3-185" fmla="*/ 47589 w 2454239"/>
              <a:gd name="connsiteY3-186" fmla="*/ 2225675 h 2716441"/>
              <a:gd name="connsiteX4-187" fmla="*/ 380329 w 2454239"/>
              <a:gd name="connsiteY4-188" fmla="*/ 1097915 h 2716441"/>
              <a:gd name="connsiteX0-189" fmla="*/ 1142964 w 2454239"/>
              <a:gd name="connsiteY0-190" fmla="*/ 0 h 2716441"/>
              <a:gd name="connsiteX1-191" fmla="*/ 2454239 w 2454239"/>
              <a:gd name="connsiteY1-192" fmla="*/ 1489075 h 2716441"/>
              <a:gd name="connsiteX2-193" fmla="*/ 1358864 w 2454239"/>
              <a:gd name="connsiteY2-194" fmla="*/ 2686050 h 2716441"/>
              <a:gd name="connsiteX3-195" fmla="*/ 47589 w 2454239"/>
              <a:gd name="connsiteY3-196" fmla="*/ 2225675 h 2716441"/>
              <a:gd name="connsiteX4-197" fmla="*/ 380329 w 2454239"/>
              <a:gd name="connsiteY4-198" fmla="*/ 1097915 h 2716441"/>
              <a:gd name="connsiteX0-199" fmla="*/ 838164 w 2454239"/>
              <a:gd name="connsiteY0-200" fmla="*/ 0 h 2881541"/>
              <a:gd name="connsiteX1-201" fmla="*/ 2454239 w 2454239"/>
              <a:gd name="connsiteY1-202" fmla="*/ 1654175 h 2881541"/>
              <a:gd name="connsiteX2-203" fmla="*/ 1358864 w 2454239"/>
              <a:gd name="connsiteY2-204" fmla="*/ 2851150 h 2881541"/>
              <a:gd name="connsiteX3-205" fmla="*/ 47589 w 2454239"/>
              <a:gd name="connsiteY3-206" fmla="*/ 2390775 h 2881541"/>
              <a:gd name="connsiteX4-207" fmla="*/ 380329 w 2454239"/>
              <a:gd name="connsiteY4-208" fmla="*/ 1263015 h 2881541"/>
              <a:gd name="connsiteX0-209" fmla="*/ 838164 w 2454239"/>
              <a:gd name="connsiteY0-210" fmla="*/ 0 h 3034800"/>
              <a:gd name="connsiteX1-211" fmla="*/ 2454239 w 2454239"/>
              <a:gd name="connsiteY1-212" fmla="*/ 1654175 h 3034800"/>
              <a:gd name="connsiteX2-213" fmla="*/ 1765264 w 2454239"/>
              <a:gd name="connsiteY2-214" fmla="*/ 3016250 h 3034800"/>
              <a:gd name="connsiteX3-215" fmla="*/ 47589 w 2454239"/>
              <a:gd name="connsiteY3-216" fmla="*/ 2390775 h 3034800"/>
              <a:gd name="connsiteX4-217" fmla="*/ 380329 w 2454239"/>
              <a:gd name="connsiteY4-218" fmla="*/ 1263015 h 3034800"/>
              <a:gd name="connsiteX0-219" fmla="*/ 838164 w 2822539"/>
              <a:gd name="connsiteY0-220" fmla="*/ 0 h 3031763"/>
              <a:gd name="connsiteX1-221" fmla="*/ 2822539 w 2822539"/>
              <a:gd name="connsiteY1-222" fmla="*/ 1870075 h 3031763"/>
              <a:gd name="connsiteX2-223" fmla="*/ 1765264 w 2822539"/>
              <a:gd name="connsiteY2-224" fmla="*/ 3016250 h 3031763"/>
              <a:gd name="connsiteX3-225" fmla="*/ 47589 w 2822539"/>
              <a:gd name="connsiteY3-226" fmla="*/ 2390775 h 3031763"/>
              <a:gd name="connsiteX4-227" fmla="*/ 380329 w 2822539"/>
              <a:gd name="connsiteY4-228" fmla="*/ 1263015 h 3031763"/>
              <a:gd name="connsiteX0-229" fmla="*/ 714589 w 2698964"/>
              <a:gd name="connsiteY0-230" fmla="*/ 0 h 3036745"/>
              <a:gd name="connsiteX1-231" fmla="*/ 2698964 w 2698964"/>
              <a:gd name="connsiteY1-232" fmla="*/ 1870075 h 3036745"/>
              <a:gd name="connsiteX2-233" fmla="*/ 1641689 w 2698964"/>
              <a:gd name="connsiteY2-234" fmla="*/ 3016250 h 3036745"/>
              <a:gd name="connsiteX3-235" fmla="*/ 63714 w 2698964"/>
              <a:gd name="connsiteY3-236" fmla="*/ 2441575 h 3036745"/>
              <a:gd name="connsiteX4-237" fmla="*/ 256754 w 2698964"/>
              <a:gd name="connsiteY4-238" fmla="*/ 1263015 h 3036745"/>
              <a:gd name="connsiteX0-239" fmla="*/ 838163 w 2822538"/>
              <a:gd name="connsiteY0-240" fmla="*/ 0 h 3036745"/>
              <a:gd name="connsiteX1-241" fmla="*/ 2822538 w 2822538"/>
              <a:gd name="connsiteY1-242" fmla="*/ 1870075 h 3036745"/>
              <a:gd name="connsiteX2-243" fmla="*/ 1765263 w 2822538"/>
              <a:gd name="connsiteY2-244" fmla="*/ 3016250 h 3036745"/>
              <a:gd name="connsiteX3-245" fmla="*/ 47588 w 2822538"/>
              <a:gd name="connsiteY3-246" fmla="*/ 2441575 h 3036745"/>
              <a:gd name="connsiteX4-247" fmla="*/ 380328 w 2822538"/>
              <a:gd name="connsiteY4-248" fmla="*/ 1263015 h 3036745"/>
              <a:gd name="connsiteX0-249" fmla="*/ 847579 w 2831954"/>
              <a:gd name="connsiteY0-250" fmla="*/ 0 h 3036745"/>
              <a:gd name="connsiteX1-251" fmla="*/ 2831954 w 2831954"/>
              <a:gd name="connsiteY1-252" fmla="*/ 1870075 h 3036745"/>
              <a:gd name="connsiteX2-253" fmla="*/ 1774679 w 2831954"/>
              <a:gd name="connsiteY2-254" fmla="*/ 3016250 h 3036745"/>
              <a:gd name="connsiteX3-255" fmla="*/ 57004 w 2831954"/>
              <a:gd name="connsiteY3-256" fmla="*/ 2441575 h 3036745"/>
              <a:gd name="connsiteX4-257" fmla="*/ 389744 w 2831954"/>
              <a:gd name="connsiteY4-258" fmla="*/ 1263015 h 3036745"/>
              <a:gd name="connsiteX0-259" fmla="*/ 847579 w 2831954"/>
              <a:gd name="connsiteY0-260" fmla="*/ 0 h 3047394"/>
              <a:gd name="connsiteX1-261" fmla="*/ 2831954 w 2831954"/>
              <a:gd name="connsiteY1-262" fmla="*/ 1870075 h 3047394"/>
              <a:gd name="connsiteX2-263" fmla="*/ 1774679 w 2831954"/>
              <a:gd name="connsiteY2-264" fmla="*/ 3016250 h 3047394"/>
              <a:gd name="connsiteX3-265" fmla="*/ 57004 w 2831954"/>
              <a:gd name="connsiteY3-266" fmla="*/ 2441575 h 3047394"/>
              <a:gd name="connsiteX4-267" fmla="*/ 389744 w 2831954"/>
              <a:gd name="connsiteY4-268" fmla="*/ 1263015 h 3047394"/>
              <a:gd name="connsiteX0-269" fmla="*/ 847579 w 2831954"/>
              <a:gd name="connsiteY0-270" fmla="*/ 0 h 3052329"/>
              <a:gd name="connsiteX1-271" fmla="*/ 2831954 w 2831954"/>
              <a:gd name="connsiteY1-272" fmla="*/ 1870075 h 3052329"/>
              <a:gd name="connsiteX2-273" fmla="*/ 1774679 w 2831954"/>
              <a:gd name="connsiteY2-274" fmla="*/ 3016250 h 3052329"/>
              <a:gd name="connsiteX3-275" fmla="*/ 57004 w 2831954"/>
              <a:gd name="connsiteY3-276" fmla="*/ 2441575 h 3052329"/>
              <a:gd name="connsiteX4-277" fmla="*/ 389744 w 2831954"/>
              <a:gd name="connsiteY4-278" fmla="*/ 1263015 h 3052329"/>
              <a:gd name="connsiteX0-279" fmla="*/ 860310 w 2844685"/>
              <a:gd name="connsiteY0-280" fmla="*/ 0 h 3052329"/>
              <a:gd name="connsiteX1-281" fmla="*/ 2844685 w 2844685"/>
              <a:gd name="connsiteY1-282" fmla="*/ 1870075 h 3052329"/>
              <a:gd name="connsiteX2-283" fmla="*/ 1787410 w 2844685"/>
              <a:gd name="connsiteY2-284" fmla="*/ 3016250 h 3052329"/>
              <a:gd name="connsiteX3-285" fmla="*/ 69735 w 2844685"/>
              <a:gd name="connsiteY3-286" fmla="*/ 2441575 h 3052329"/>
              <a:gd name="connsiteX4-287" fmla="*/ 402475 w 2844685"/>
              <a:gd name="connsiteY4-288" fmla="*/ 1263015 h 3052329"/>
              <a:gd name="connsiteX0-289" fmla="*/ 860310 w 2844685"/>
              <a:gd name="connsiteY0-290" fmla="*/ 0 h 3048933"/>
              <a:gd name="connsiteX1-291" fmla="*/ 2844685 w 2844685"/>
              <a:gd name="connsiteY1-292" fmla="*/ 1870075 h 3048933"/>
              <a:gd name="connsiteX2-293" fmla="*/ 1787410 w 2844685"/>
              <a:gd name="connsiteY2-294" fmla="*/ 3016250 h 3048933"/>
              <a:gd name="connsiteX3-295" fmla="*/ 69735 w 2844685"/>
              <a:gd name="connsiteY3-296" fmla="*/ 2441575 h 3048933"/>
              <a:gd name="connsiteX4-297" fmla="*/ 402475 w 2844685"/>
              <a:gd name="connsiteY4-298" fmla="*/ 1263015 h 3048933"/>
              <a:gd name="connsiteX0-299" fmla="*/ 837537 w 2821912"/>
              <a:gd name="connsiteY0-300" fmla="*/ 0 h 3048933"/>
              <a:gd name="connsiteX1-301" fmla="*/ 2821912 w 2821912"/>
              <a:gd name="connsiteY1-302" fmla="*/ 1870075 h 3048933"/>
              <a:gd name="connsiteX2-303" fmla="*/ 1764637 w 2821912"/>
              <a:gd name="connsiteY2-304" fmla="*/ 3016250 h 3048933"/>
              <a:gd name="connsiteX3-305" fmla="*/ 46962 w 2821912"/>
              <a:gd name="connsiteY3-306" fmla="*/ 2441575 h 3048933"/>
              <a:gd name="connsiteX4-307" fmla="*/ 692122 w 2821912"/>
              <a:gd name="connsiteY4-308" fmla="*/ 1415415 h 3048933"/>
              <a:gd name="connsiteX0-309" fmla="*/ 843530 w 2827905"/>
              <a:gd name="connsiteY0-310" fmla="*/ 0 h 3048933"/>
              <a:gd name="connsiteX1-311" fmla="*/ 2827905 w 2827905"/>
              <a:gd name="connsiteY1-312" fmla="*/ 1870075 h 3048933"/>
              <a:gd name="connsiteX2-313" fmla="*/ 1770630 w 2827905"/>
              <a:gd name="connsiteY2-314" fmla="*/ 3016250 h 3048933"/>
              <a:gd name="connsiteX3-315" fmla="*/ 52955 w 2827905"/>
              <a:gd name="connsiteY3-316" fmla="*/ 2441575 h 3048933"/>
              <a:gd name="connsiteX4-317" fmla="*/ 698115 w 2827905"/>
              <a:gd name="connsiteY4-318" fmla="*/ 1415415 h 3048933"/>
              <a:gd name="connsiteX0-319" fmla="*/ 800804 w 2785179"/>
              <a:gd name="connsiteY0-320" fmla="*/ 0 h 3047524"/>
              <a:gd name="connsiteX1-321" fmla="*/ 2785179 w 2785179"/>
              <a:gd name="connsiteY1-322" fmla="*/ 1870075 h 3047524"/>
              <a:gd name="connsiteX2-323" fmla="*/ 1727904 w 2785179"/>
              <a:gd name="connsiteY2-324" fmla="*/ 3016250 h 3047524"/>
              <a:gd name="connsiteX3-325" fmla="*/ 55949 w 2785179"/>
              <a:gd name="connsiteY3-326" fmla="*/ 2433955 h 3047524"/>
              <a:gd name="connsiteX4-327" fmla="*/ 655389 w 2785179"/>
              <a:gd name="connsiteY4-328" fmla="*/ 1415415 h 3047524"/>
              <a:gd name="connsiteX0-329" fmla="*/ 944315 w 2928690"/>
              <a:gd name="connsiteY0-330" fmla="*/ 0 h 3030224"/>
              <a:gd name="connsiteX1-331" fmla="*/ 2928690 w 2928690"/>
              <a:gd name="connsiteY1-332" fmla="*/ 1870075 h 3030224"/>
              <a:gd name="connsiteX2-333" fmla="*/ 1871415 w 2928690"/>
              <a:gd name="connsiteY2-334" fmla="*/ 3016250 h 3030224"/>
              <a:gd name="connsiteX3-335" fmla="*/ 47060 w 2928690"/>
              <a:gd name="connsiteY3-336" fmla="*/ 2304415 h 3030224"/>
              <a:gd name="connsiteX4-337" fmla="*/ 798900 w 2928690"/>
              <a:gd name="connsiteY4-338" fmla="*/ 1415415 h 3030224"/>
              <a:gd name="connsiteX0-339" fmla="*/ 897255 w 2881630"/>
              <a:gd name="connsiteY0-340" fmla="*/ 0 h 3030224"/>
              <a:gd name="connsiteX1-341" fmla="*/ 2881630 w 2881630"/>
              <a:gd name="connsiteY1-342" fmla="*/ 1870075 h 3030224"/>
              <a:gd name="connsiteX2-343" fmla="*/ 1824355 w 2881630"/>
              <a:gd name="connsiteY2-344" fmla="*/ 3016250 h 3030224"/>
              <a:gd name="connsiteX3-345" fmla="*/ 0 w 2881630"/>
              <a:gd name="connsiteY3-346" fmla="*/ 2304415 h 3030224"/>
              <a:gd name="connsiteX4-347" fmla="*/ 751840 w 2881630"/>
              <a:gd name="connsiteY4-348" fmla="*/ 1415415 h 3030224"/>
              <a:gd name="connsiteX0-349" fmla="*/ 898552 w 2882927"/>
              <a:gd name="connsiteY0-350" fmla="*/ 0 h 3025319"/>
              <a:gd name="connsiteX1-351" fmla="*/ 2882927 w 2882927"/>
              <a:gd name="connsiteY1-352" fmla="*/ 1870075 h 3025319"/>
              <a:gd name="connsiteX2-353" fmla="*/ 1825652 w 2882927"/>
              <a:gd name="connsiteY2-354" fmla="*/ 3016250 h 3025319"/>
              <a:gd name="connsiteX3-355" fmla="*/ 1297 w 2882927"/>
              <a:gd name="connsiteY3-356" fmla="*/ 2304415 h 3025319"/>
              <a:gd name="connsiteX4-357" fmla="*/ 753137 w 2882927"/>
              <a:gd name="connsiteY4-358" fmla="*/ 1415415 h 3025319"/>
              <a:gd name="connsiteX0-359" fmla="*/ 746280 w 2730655"/>
              <a:gd name="connsiteY0-360" fmla="*/ 0 h 3025319"/>
              <a:gd name="connsiteX1-361" fmla="*/ 2730655 w 2730655"/>
              <a:gd name="connsiteY1-362" fmla="*/ 1870075 h 3025319"/>
              <a:gd name="connsiteX2-363" fmla="*/ 1673380 w 2730655"/>
              <a:gd name="connsiteY2-364" fmla="*/ 3016250 h 3025319"/>
              <a:gd name="connsiteX3-365" fmla="*/ 1425 w 2730655"/>
              <a:gd name="connsiteY3-366" fmla="*/ 2304415 h 3025319"/>
              <a:gd name="connsiteX4-367" fmla="*/ 600865 w 2730655"/>
              <a:gd name="connsiteY4-368" fmla="*/ 1415415 h 3025319"/>
              <a:gd name="connsiteX0-369" fmla="*/ 746280 w 2730655"/>
              <a:gd name="connsiteY0-370" fmla="*/ 0 h 3025319"/>
              <a:gd name="connsiteX1-371" fmla="*/ 2730655 w 2730655"/>
              <a:gd name="connsiteY1-372" fmla="*/ 1870075 h 3025319"/>
              <a:gd name="connsiteX2-373" fmla="*/ 1673380 w 2730655"/>
              <a:gd name="connsiteY2-374" fmla="*/ 3016250 h 3025319"/>
              <a:gd name="connsiteX3-375" fmla="*/ 1425 w 2730655"/>
              <a:gd name="connsiteY3-376" fmla="*/ 2304415 h 3025319"/>
              <a:gd name="connsiteX4-377" fmla="*/ 600865 w 2730655"/>
              <a:gd name="connsiteY4-378" fmla="*/ 1415415 h 3025319"/>
              <a:gd name="connsiteX0-379" fmla="*/ 747237 w 2731612"/>
              <a:gd name="connsiteY0-380" fmla="*/ 0 h 3024754"/>
              <a:gd name="connsiteX1-381" fmla="*/ 2731612 w 2731612"/>
              <a:gd name="connsiteY1-382" fmla="*/ 1870075 h 3024754"/>
              <a:gd name="connsiteX2-383" fmla="*/ 1674337 w 2731612"/>
              <a:gd name="connsiteY2-384" fmla="*/ 3016250 h 3024754"/>
              <a:gd name="connsiteX3-385" fmla="*/ 2382 w 2731612"/>
              <a:gd name="connsiteY3-386" fmla="*/ 2304415 h 3024754"/>
              <a:gd name="connsiteX4-387" fmla="*/ 601822 w 2731612"/>
              <a:gd name="connsiteY4-388" fmla="*/ 1415415 h 3024754"/>
              <a:gd name="connsiteX0-389" fmla="*/ 747237 w 2731612"/>
              <a:gd name="connsiteY0-390" fmla="*/ 0 h 3024754"/>
              <a:gd name="connsiteX1-391" fmla="*/ 2731612 w 2731612"/>
              <a:gd name="connsiteY1-392" fmla="*/ 1870075 h 3024754"/>
              <a:gd name="connsiteX2-393" fmla="*/ 1674337 w 2731612"/>
              <a:gd name="connsiteY2-394" fmla="*/ 3016250 h 3024754"/>
              <a:gd name="connsiteX3-395" fmla="*/ 2382 w 2731612"/>
              <a:gd name="connsiteY3-396" fmla="*/ 2304415 h 3024754"/>
              <a:gd name="connsiteX4-397" fmla="*/ 601822 w 2731612"/>
              <a:gd name="connsiteY4-398" fmla="*/ 1415415 h 3024754"/>
              <a:gd name="connsiteX0-399" fmla="*/ 744855 w 2729230"/>
              <a:gd name="connsiteY0-400" fmla="*/ 0 h 3025319"/>
              <a:gd name="connsiteX1-401" fmla="*/ 2729230 w 2729230"/>
              <a:gd name="connsiteY1-402" fmla="*/ 1870075 h 3025319"/>
              <a:gd name="connsiteX2-403" fmla="*/ 1671955 w 2729230"/>
              <a:gd name="connsiteY2-404" fmla="*/ 3016250 h 3025319"/>
              <a:gd name="connsiteX3-405" fmla="*/ 0 w 2729230"/>
              <a:gd name="connsiteY3-406" fmla="*/ 2304415 h 3025319"/>
              <a:gd name="connsiteX4-407" fmla="*/ 599440 w 2729230"/>
              <a:gd name="connsiteY4-408" fmla="*/ 1415415 h 3025319"/>
              <a:gd name="connsiteX0-409" fmla="*/ 750549 w 2734924"/>
              <a:gd name="connsiteY0-410" fmla="*/ 0 h 3025319"/>
              <a:gd name="connsiteX1-411" fmla="*/ 2734924 w 2734924"/>
              <a:gd name="connsiteY1-412" fmla="*/ 1870075 h 3025319"/>
              <a:gd name="connsiteX2-413" fmla="*/ 1677649 w 2734924"/>
              <a:gd name="connsiteY2-414" fmla="*/ 3016250 h 3025319"/>
              <a:gd name="connsiteX3-415" fmla="*/ 5694 w 2734924"/>
              <a:gd name="connsiteY3-416" fmla="*/ 2304415 h 3025319"/>
              <a:gd name="connsiteX4-417" fmla="*/ 605134 w 2734924"/>
              <a:gd name="connsiteY4-418" fmla="*/ 1415415 h 3025319"/>
              <a:gd name="connsiteX0-419" fmla="*/ 645482 w 2629857"/>
              <a:gd name="connsiteY0-420" fmla="*/ 0 h 3033031"/>
              <a:gd name="connsiteX1-421" fmla="*/ 2629857 w 2629857"/>
              <a:gd name="connsiteY1-422" fmla="*/ 1870075 h 3033031"/>
              <a:gd name="connsiteX2-423" fmla="*/ 1572582 w 2629857"/>
              <a:gd name="connsiteY2-424" fmla="*/ 3016250 h 3033031"/>
              <a:gd name="connsiteX3-425" fmla="*/ 7307 w 2629857"/>
              <a:gd name="connsiteY3-426" fmla="*/ 2411095 h 3033031"/>
              <a:gd name="connsiteX4-427" fmla="*/ 500067 w 2629857"/>
              <a:gd name="connsiteY4-428" fmla="*/ 1415415 h 3033031"/>
              <a:gd name="connsiteX0-429" fmla="*/ 647128 w 2631503"/>
              <a:gd name="connsiteY0-430" fmla="*/ 0 h 3033031"/>
              <a:gd name="connsiteX1-431" fmla="*/ 2631503 w 2631503"/>
              <a:gd name="connsiteY1-432" fmla="*/ 1870075 h 3033031"/>
              <a:gd name="connsiteX2-433" fmla="*/ 1574228 w 2631503"/>
              <a:gd name="connsiteY2-434" fmla="*/ 3016250 h 3033031"/>
              <a:gd name="connsiteX3-435" fmla="*/ 8953 w 2631503"/>
              <a:gd name="connsiteY3-436" fmla="*/ 2411095 h 3033031"/>
              <a:gd name="connsiteX4-437" fmla="*/ 501713 w 2631503"/>
              <a:gd name="connsiteY4-438" fmla="*/ 1415415 h 3033031"/>
              <a:gd name="connsiteX0-439" fmla="*/ 646636 w 2631011"/>
              <a:gd name="connsiteY0-440" fmla="*/ 0 h 3033031"/>
              <a:gd name="connsiteX1-441" fmla="*/ 2631011 w 2631011"/>
              <a:gd name="connsiteY1-442" fmla="*/ 1870075 h 3033031"/>
              <a:gd name="connsiteX2-443" fmla="*/ 1573736 w 2631011"/>
              <a:gd name="connsiteY2-444" fmla="*/ 3016250 h 3033031"/>
              <a:gd name="connsiteX3-445" fmla="*/ 8461 w 2631011"/>
              <a:gd name="connsiteY3-446" fmla="*/ 2411095 h 3033031"/>
              <a:gd name="connsiteX4-447" fmla="*/ 524081 w 2631011"/>
              <a:gd name="connsiteY4-448" fmla="*/ 1583055 h 3033031"/>
              <a:gd name="connsiteX0-449" fmla="*/ 645066 w 2629441"/>
              <a:gd name="connsiteY0-450" fmla="*/ 0 h 3033031"/>
              <a:gd name="connsiteX1-451" fmla="*/ 2629441 w 2629441"/>
              <a:gd name="connsiteY1-452" fmla="*/ 1870075 h 3033031"/>
              <a:gd name="connsiteX2-453" fmla="*/ 1572166 w 2629441"/>
              <a:gd name="connsiteY2-454" fmla="*/ 3016250 h 3033031"/>
              <a:gd name="connsiteX3-455" fmla="*/ 6891 w 2629441"/>
              <a:gd name="connsiteY3-456" fmla="*/ 2411095 h 3033031"/>
              <a:gd name="connsiteX4-457" fmla="*/ 522511 w 2629441"/>
              <a:gd name="connsiteY4-458" fmla="*/ 1583055 h 3033031"/>
              <a:gd name="connsiteX0-459" fmla="*/ 645066 w 2629441"/>
              <a:gd name="connsiteY0-460" fmla="*/ 0 h 3033031"/>
              <a:gd name="connsiteX1-461" fmla="*/ 2629441 w 2629441"/>
              <a:gd name="connsiteY1-462" fmla="*/ 1870075 h 3033031"/>
              <a:gd name="connsiteX2-463" fmla="*/ 1572166 w 2629441"/>
              <a:gd name="connsiteY2-464" fmla="*/ 3016250 h 3033031"/>
              <a:gd name="connsiteX3-465" fmla="*/ 6891 w 2629441"/>
              <a:gd name="connsiteY3-466" fmla="*/ 2411095 h 3033031"/>
              <a:gd name="connsiteX4-467" fmla="*/ 522511 w 2629441"/>
              <a:gd name="connsiteY4-468" fmla="*/ 1583055 h 3033031"/>
              <a:gd name="connsiteX0-469" fmla="*/ 645066 w 2629441"/>
              <a:gd name="connsiteY0-470" fmla="*/ 0 h 3023178"/>
              <a:gd name="connsiteX1-471" fmla="*/ 2629441 w 2629441"/>
              <a:gd name="connsiteY1-472" fmla="*/ 1870075 h 3023178"/>
              <a:gd name="connsiteX2-473" fmla="*/ 1572166 w 2629441"/>
              <a:gd name="connsiteY2-474" fmla="*/ 3016250 h 3023178"/>
              <a:gd name="connsiteX3-475" fmla="*/ 6891 w 2629441"/>
              <a:gd name="connsiteY3-476" fmla="*/ 2411095 h 3023178"/>
              <a:gd name="connsiteX4-477" fmla="*/ 522511 w 2629441"/>
              <a:gd name="connsiteY4-478" fmla="*/ 1583055 h 3023178"/>
              <a:gd name="connsiteX0-479" fmla="*/ 645066 w 2629441"/>
              <a:gd name="connsiteY0-480" fmla="*/ 0 h 3075488"/>
              <a:gd name="connsiteX1-481" fmla="*/ 2629441 w 2629441"/>
              <a:gd name="connsiteY1-482" fmla="*/ 1870075 h 3075488"/>
              <a:gd name="connsiteX2-483" fmla="*/ 1587406 w 2629441"/>
              <a:gd name="connsiteY2-484" fmla="*/ 3069590 h 3075488"/>
              <a:gd name="connsiteX3-485" fmla="*/ 6891 w 2629441"/>
              <a:gd name="connsiteY3-486" fmla="*/ 2411095 h 3075488"/>
              <a:gd name="connsiteX4-487" fmla="*/ 522511 w 2629441"/>
              <a:gd name="connsiteY4-488" fmla="*/ 1583055 h 3075488"/>
              <a:gd name="connsiteX0-489" fmla="*/ 645066 w 2629441"/>
              <a:gd name="connsiteY0-490" fmla="*/ 0 h 3095178"/>
              <a:gd name="connsiteX1-491" fmla="*/ 2629441 w 2629441"/>
              <a:gd name="connsiteY1-492" fmla="*/ 1870075 h 3095178"/>
              <a:gd name="connsiteX2-493" fmla="*/ 1587406 w 2629441"/>
              <a:gd name="connsiteY2-494" fmla="*/ 3069590 h 3095178"/>
              <a:gd name="connsiteX3-495" fmla="*/ 6891 w 2629441"/>
              <a:gd name="connsiteY3-496" fmla="*/ 2411095 h 3095178"/>
              <a:gd name="connsiteX4-497" fmla="*/ 522511 w 2629441"/>
              <a:gd name="connsiteY4-498" fmla="*/ 1583055 h 3095178"/>
              <a:gd name="connsiteX0-499" fmla="*/ 645066 w 2629441"/>
              <a:gd name="connsiteY0-500" fmla="*/ 0 h 3116932"/>
              <a:gd name="connsiteX1-501" fmla="*/ 2629441 w 2629441"/>
              <a:gd name="connsiteY1-502" fmla="*/ 1870075 h 3116932"/>
              <a:gd name="connsiteX2-503" fmla="*/ 1473106 w 2629441"/>
              <a:gd name="connsiteY2-504" fmla="*/ 3092450 h 3116932"/>
              <a:gd name="connsiteX3-505" fmla="*/ 6891 w 2629441"/>
              <a:gd name="connsiteY3-506" fmla="*/ 2411095 h 3116932"/>
              <a:gd name="connsiteX4-507" fmla="*/ 522511 w 2629441"/>
              <a:gd name="connsiteY4-508" fmla="*/ 1583055 h 3116932"/>
              <a:gd name="connsiteX0-509" fmla="*/ 645066 w 2629441"/>
              <a:gd name="connsiteY0-510" fmla="*/ 0 h 3106436"/>
              <a:gd name="connsiteX1-511" fmla="*/ 2629441 w 2629441"/>
              <a:gd name="connsiteY1-512" fmla="*/ 1870075 h 3106436"/>
              <a:gd name="connsiteX2-513" fmla="*/ 1473106 w 2629441"/>
              <a:gd name="connsiteY2-514" fmla="*/ 3092450 h 3106436"/>
              <a:gd name="connsiteX3-515" fmla="*/ 6891 w 2629441"/>
              <a:gd name="connsiteY3-516" fmla="*/ 2411095 h 3106436"/>
              <a:gd name="connsiteX4-517" fmla="*/ 522511 w 2629441"/>
              <a:gd name="connsiteY4-518" fmla="*/ 1583055 h 3106436"/>
              <a:gd name="connsiteX0-519" fmla="*/ 645066 w 2629441"/>
              <a:gd name="connsiteY0-520" fmla="*/ 0 h 3129551"/>
              <a:gd name="connsiteX1-521" fmla="*/ 2629441 w 2629441"/>
              <a:gd name="connsiteY1-522" fmla="*/ 1870075 h 3129551"/>
              <a:gd name="connsiteX2-523" fmla="*/ 1296894 w 2629441"/>
              <a:gd name="connsiteY2-524" fmla="*/ 3116263 h 3129551"/>
              <a:gd name="connsiteX3-525" fmla="*/ 6891 w 2629441"/>
              <a:gd name="connsiteY3-526" fmla="*/ 2411095 h 3129551"/>
              <a:gd name="connsiteX4-527" fmla="*/ 522511 w 2629441"/>
              <a:gd name="connsiteY4-528" fmla="*/ 1583055 h 3129551"/>
              <a:gd name="connsiteX0-529" fmla="*/ 645066 w 2629441"/>
              <a:gd name="connsiteY0-530" fmla="*/ 0 h 3135694"/>
              <a:gd name="connsiteX1-531" fmla="*/ 2629441 w 2629441"/>
              <a:gd name="connsiteY1-532" fmla="*/ 1870075 h 3135694"/>
              <a:gd name="connsiteX2-533" fmla="*/ 1296894 w 2629441"/>
              <a:gd name="connsiteY2-534" fmla="*/ 3116263 h 3135694"/>
              <a:gd name="connsiteX3-535" fmla="*/ 6891 w 2629441"/>
              <a:gd name="connsiteY3-536" fmla="*/ 2411095 h 3135694"/>
              <a:gd name="connsiteX4-537" fmla="*/ 522511 w 2629441"/>
              <a:gd name="connsiteY4-538" fmla="*/ 1583055 h 31356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29441" h="3135694">
                <a:moveTo>
                  <a:pt x="645066" y="0"/>
                </a:moveTo>
                <a:cubicBezTo>
                  <a:pt x="1356937" y="381000"/>
                  <a:pt x="2629441" y="1209004"/>
                  <a:pt x="2629441" y="1870075"/>
                </a:cubicBezTo>
                <a:cubicBezTo>
                  <a:pt x="2629441" y="2531146"/>
                  <a:pt x="1945441" y="3002280"/>
                  <a:pt x="1296894" y="3116263"/>
                </a:cubicBezTo>
                <a:cubicBezTo>
                  <a:pt x="648347" y="3230246"/>
                  <a:pt x="101929" y="2822999"/>
                  <a:pt x="6891" y="2411095"/>
                </a:cubicBezTo>
                <a:cubicBezTo>
                  <a:pt x="-53223" y="2072216"/>
                  <a:pt x="293488" y="1706245"/>
                  <a:pt x="522511" y="1583055"/>
                </a:cubicBezTo>
              </a:path>
            </a:pathLst>
          </a:custGeom>
          <a:noFill/>
          <a:ln w="15875">
            <a:solidFill>
              <a:srgbClr val="DEB2AF"/>
            </a:solidFill>
            <a:prstDash val="dash"/>
            <a:headEnd type="stealth" w="lg" len="lg"/>
            <a:tailEnd type="none" w="lg" len="lg"/>
          </a:ln>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黑体 CN Light" panose="020B0300000000000000" pitchFamily="34" charset="-122"/>
              <a:ea typeface="思源黑体 CN Light" panose="020B0300000000000000" pitchFamily="34" charset="-122"/>
            </a:endParaRPr>
          </a:p>
        </p:txBody>
      </p:sp>
      <p:sp>
        <p:nvSpPr>
          <p:cNvPr id="11" name="椭圆 10"/>
          <p:cNvSpPr/>
          <p:nvPr/>
        </p:nvSpPr>
        <p:spPr>
          <a:xfrm>
            <a:off x="6946900" y="4178300"/>
            <a:ext cx="930910" cy="930910"/>
          </a:xfrm>
          <a:prstGeom prst="ellipse">
            <a:avLst/>
          </a:prstGeom>
          <a:solidFill>
            <a:srgbClr val="B99A95"/>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0000"/>
              </a:lnSpc>
            </a:pPr>
            <a:endParaRPr lang="zh-CN" altLang="en-US" dirty="0">
              <a:latin typeface="思源黑体 CN Light" panose="020B0300000000000000" pitchFamily="34" charset="-122"/>
              <a:ea typeface="思源黑体 CN Light" panose="020B0300000000000000" pitchFamily="34" charset="-122"/>
            </a:endParaRPr>
          </a:p>
        </p:txBody>
      </p:sp>
      <p:grpSp>
        <p:nvGrpSpPr>
          <p:cNvPr id="23" name="组合 22">
            <a:extLst>
              <a:ext uri="{FF2B5EF4-FFF2-40B4-BE49-F238E27FC236}">
                <a16:creationId xmlns:a16="http://schemas.microsoft.com/office/drawing/2014/main" id="{E4BAA86C-4B70-4293-B6D3-B02150245379}"/>
              </a:ext>
            </a:extLst>
          </p:cNvPr>
          <p:cNvGrpSpPr/>
          <p:nvPr/>
        </p:nvGrpSpPr>
        <p:grpSpPr>
          <a:xfrm>
            <a:off x="4875038" y="3494199"/>
            <a:ext cx="393700" cy="393700"/>
            <a:chOff x="5261610" y="3634105"/>
            <a:chExt cx="393700" cy="393700"/>
          </a:xfrm>
        </p:grpSpPr>
        <p:sp>
          <p:nvSpPr>
            <p:cNvPr id="13" name="椭圆 12"/>
            <p:cNvSpPr/>
            <p:nvPr/>
          </p:nvSpPr>
          <p:spPr>
            <a:xfrm>
              <a:off x="5261610" y="3634105"/>
              <a:ext cx="393700" cy="393700"/>
            </a:xfrm>
            <a:prstGeom prst="ellipse">
              <a:avLst/>
            </a:prstGeom>
            <a:solidFill>
              <a:srgbClr val="76312F"/>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0000"/>
                </a:lnSpc>
              </a:pPr>
              <a:endParaRPr lang="zh-CN" altLang="en-US" dirty="0">
                <a:latin typeface="思源黑体 CN Light" panose="020B0300000000000000" pitchFamily="34" charset="-122"/>
                <a:ea typeface="思源黑体 CN Light" panose="020B0300000000000000" pitchFamily="34" charset="-122"/>
              </a:endParaRPr>
            </a:p>
          </p:txBody>
        </p:sp>
        <p:sp>
          <p:nvSpPr>
            <p:cNvPr id="14" name="KSO_Shape"/>
            <p:cNvSpPr/>
            <p:nvPr/>
          </p:nvSpPr>
          <p:spPr bwMode="auto">
            <a:xfrm>
              <a:off x="5325110" y="3709670"/>
              <a:ext cx="266065" cy="241935"/>
            </a:xfrm>
            <a:custGeom>
              <a:avLst/>
              <a:gdLst>
                <a:gd name="T0" fmla="*/ 1905000 w 2301875"/>
                <a:gd name="T1" fmla="*/ 1125992 h 2090738"/>
                <a:gd name="T2" fmla="*/ 748124 w 2301875"/>
                <a:gd name="T3" fmla="*/ 979328 h 2090738"/>
                <a:gd name="T4" fmla="*/ 705549 w 2301875"/>
                <a:gd name="T5" fmla="*/ 1045945 h 2090738"/>
                <a:gd name="T6" fmla="*/ 646680 w 2301875"/>
                <a:gd name="T7" fmla="*/ 1080176 h 2090738"/>
                <a:gd name="T8" fmla="*/ 589913 w 2301875"/>
                <a:gd name="T9" fmla="*/ 1077017 h 2090738"/>
                <a:gd name="T10" fmla="*/ 523423 w 2301875"/>
                <a:gd name="T11" fmla="*/ 1023828 h 2090738"/>
                <a:gd name="T12" fmla="*/ 483214 w 2301875"/>
                <a:gd name="T13" fmla="*/ 928772 h 2090738"/>
                <a:gd name="T14" fmla="*/ 481375 w 2301875"/>
                <a:gd name="T15" fmla="*/ 811862 h 2090738"/>
                <a:gd name="T16" fmla="*/ 518430 w 2301875"/>
                <a:gd name="T17" fmla="*/ 713910 h 2090738"/>
                <a:gd name="T18" fmla="*/ 582818 w 2301875"/>
                <a:gd name="T19" fmla="*/ 655981 h 2090738"/>
                <a:gd name="T20" fmla="*/ 640898 w 2301875"/>
                <a:gd name="T21" fmla="*/ 648872 h 2090738"/>
                <a:gd name="T22" fmla="*/ 700555 w 2301875"/>
                <a:gd name="T23" fmla="*/ 680206 h 2090738"/>
                <a:gd name="T24" fmla="*/ 745232 w 2301875"/>
                <a:gd name="T25" fmla="*/ 744191 h 2090738"/>
                <a:gd name="T26" fmla="*/ 1479516 w 2301875"/>
                <a:gd name="T27" fmla="*/ 609638 h 2090738"/>
                <a:gd name="T28" fmla="*/ 757270 w 2301875"/>
                <a:gd name="T29" fmla="*/ 19191 h 2090738"/>
                <a:gd name="T30" fmla="*/ 892066 w 2301875"/>
                <a:gd name="T31" fmla="*/ 82023 h 2090738"/>
                <a:gd name="T32" fmla="*/ 1010307 w 2301875"/>
                <a:gd name="T33" fmla="*/ 182975 h 2090738"/>
                <a:gd name="T34" fmla="*/ 1108579 w 2301875"/>
                <a:gd name="T35" fmla="*/ 317314 h 2090738"/>
                <a:gd name="T36" fmla="*/ 1182939 w 2301875"/>
                <a:gd name="T37" fmla="*/ 479784 h 2090738"/>
                <a:gd name="T38" fmla="*/ 1024759 w 2301875"/>
                <a:gd name="T39" fmla="*/ 648037 h 2090738"/>
                <a:gd name="T40" fmla="*/ 931217 w 2301875"/>
                <a:gd name="T41" fmla="*/ 409853 h 2090738"/>
                <a:gd name="T42" fmla="*/ 850025 w 2301875"/>
                <a:gd name="T43" fmla="*/ 303906 h 2090738"/>
                <a:gd name="T44" fmla="*/ 770146 w 2301875"/>
                <a:gd name="T45" fmla="*/ 240286 h 2090738"/>
                <a:gd name="T46" fmla="*/ 682385 w 2301875"/>
                <a:gd name="T47" fmla="*/ 204269 h 2090738"/>
                <a:gd name="T48" fmla="*/ 580434 w 2301875"/>
                <a:gd name="T49" fmla="*/ 200851 h 2090738"/>
                <a:gd name="T50" fmla="*/ 469024 w 2301875"/>
                <a:gd name="T51" fmla="*/ 244755 h 2090738"/>
                <a:gd name="T52" fmla="*/ 370226 w 2301875"/>
                <a:gd name="T53" fmla="*/ 332299 h 2090738"/>
                <a:gd name="T54" fmla="*/ 289560 w 2301875"/>
                <a:gd name="T55" fmla="*/ 455860 h 2090738"/>
                <a:gd name="T56" fmla="*/ 231228 w 2301875"/>
                <a:gd name="T57" fmla="*/ 608339 h 2090738"/>
                <a:gd name="T58" fmla="*/ 200748 w 2301875"/>
                <a:gd name="T59" fmla="*/ 781324 h 2090738"/>
                <a:gd name="T60" fmla="*/ 202324 w 2301875"/>
                <a:gd name="T61" fmla="*/ 965351 h 2090738"/>
                <a:gd name="T62" fmla="*/ 235694 w 2301875"/>
                <a:gd name="T63" fmla="*/ 1137021 h 2090738"/>
                <a:gd name="T64" fmla="*/ 296129 w 2301875"/>
                <a:gd name="T65" fmla="*/ 1287134 h 2090738"/>
                <a:gd name="T66" fmla="*/ 378635 w 2301875"/>
                <a:gd name="T67" fmla="*/ 1407540 h 2090738"/>
                <a:gd name="T68" fmla="*/ 478484 w 2301875"/>
                <a:gd name="T69" fmla="*/ 1491667 h 2090738"/>
                <a:gd name="T70" fmla="*/ 591207 w 2301875"/>
                <a:gd name="T71" fmla="*/ 1530575 h 2090738"/>
                <a:gd name="T72" fmla="*/ 690530 w 2301875"/>
                <a:gd name="T73" fmla="*/ 1524003 h 2090738"/>
                <a:gd name="T74" fmla="*/ 777766 w 2301875"/>
                <a:gd name="T75" fmla="*/ 1485620 h 2090738"/>
                <a:gd name="T76" fmla="*/ 857119 w 2301875"/>
                <a:gd name="T77" fmla="*/ 1419370 h 2090738"/>
                <a:gd name="T78" fmla="*/ 942252 w 2301875"/>
                <a:gd name="T79" fmla="*/ 1301594 h 2090738"/>
                <a:gd name="T80" fmla="*/ 1227083 w 2301875"/>
                <a:gd name="T81" fmla="*/ 1082339 h 2090738"/>
                <a:gd name="T82" fmla="*/ 1177159 w 2301875"/>
                <a:gd name="T83" fmla="*/ 1266365 h 2090738"/>
                <a:gd name="T84" fmla="*/ 1100433 w 2301875"/>
                <a:gd name="T85" fmla="*/ 1426469 h 2090738"/>
                <a:gd name="T86" fmla="*/ 1000322 w 2301875"/>
                <a:gd name="T87" fmla="*/ 1558179 h 2090738"/>
                <a:gd name="T88" fmla="*/ 880241 w 2301875"/>
                <a:gd name="T89" fmla="*/ 1655976 h 2090738"/>
                <a:gd name="T90" fmla="*/ 744132 w 2301875"/>
                <a:gd name="T91" fmla="*/ 1714602 h 2090738"/>
                <a:gd name="T92" fmla="*/ 590681 w 2301875"/>
                <a:gd name="T93" fmla="*/ 1729061 h 2090738"/>
                <a:gd name="T94" fmla="*/ 421465 w 2301875"/>
                <a:gd name="T95" fmla="*/ 1685420 h 2090738"/>
                <a:gd name="T96" fmla="*/ 272480 w 2301875"/>
                <a:gd name="T97" fmla="*/ 1584468 h 2090738"/>
                <a:gd name="T98" fmla="*/ 150035 w 2301875"/>
                <a:gd name="T99" fmla="*/ 1434093 h 2090738"/>
                <a:gd name="T100" fmla="*/ 60434 w 2301875"/>
                <a:gd name="T101" fmla="*/ 1243494 h 2090738"/>
                <a:gd name="T102" fmla="*/ 9459 w 2301875"/>
                <a:gd name="T103" fmla="*/ 1020296 h 2090738"/>
                <a:gd name="T104" fmla="*/ 3153 w 2301875"/>
                <a:gd name="T105" fmla="*/ 775540 h 2090738"/>
                <a:gd name="T106" fmla="*/ 42567 w 2301875"/>
                <a:gd name="T107" fmla="*/ 544981 h 2090738"/>
                <a:gd name="T108" fmla="*/ 122182 w 2301875"/>
                <a:gd name="T109" fmla="*/ 344393 h 2090738"/>
                <a:gd name="T110" fmla="*/ 236220 w 2301875"/>
                <a:gd name="T111" fmla="*/ 182449 h 2090738"/>
                <a:gd name="T112" fmla="*/ 378372 w 2301875"/>
                <a:gd name="T113" fmla="*/ 67038 h 2090738"/>
                <a:gd name="T114" fmla="*/ 542859 w 2301875"/>
                <a:gd name="T115" fmla="*/ 6835 h 20907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01875" h="2090738">
                  <a:moveTo>
                    <a:pt x="1992037" y="1047013"/>
                  </a:moveTo>
                  <a:lnTo>
                    <a:pt x="1990668" y="1048385"/>
                  </a:lnTo>
                  <a:lnTo>
                    <a:pt x="1990772" y="1048489"/>
                  </a:lnTo>
                  <a:lnTo>
                    <a:pt x="1992037" y="1047013"/>
                  </a:lnTo>
                  <a:close/>
                  <a:moveTo>
                    <a:pt x="1787748" y="736600"/>
                  </a:moveTo>
                  <a:lnTo>
                    <a:pt x="2301875" y="736600"/>
                  </a:lnTo>
                  <a:lnTo>
                    <a:pt x="1995749" y="1043295"/>
                  </a:lnTo>
                  <a:lnTo>
                    <a:pt x="1995488" y="1043556"/>
                  </a:lnTo>
                  <a:lnTo>
                    <a:pt x="1995488" y="1053214"/>
                  </a:lnTo>
                  <a:lnTo>
                    <a:pt x="1995749" y="1053475"/>
                  </a:lnTo>
                  <a:lnTo>
                    <a:pt x="2301875" y="1360488"/>
                  </a:lnTo>
                  <a:lnTo>
                    <a:pt x="1787748" y="1360488"/>
                  </a:lnTo>
                  <a:lnTo>
                    <a:pt x="1735668" y="1308312"/>
                  </a:lnTo>
                  <a:lnTo>
                    <a:pt x="1543545" y="1117423"/>
                  </a:lnTo>
                  <a:lnTo>
                    <a:pt x="923671" y="1117423"/>
                  </a:lnTo>
                  <a:lnTo>
                    <a:pt x="921766" y="1127286"/>
                  </a:lnTo>
                  <a:lnTo>
                    <a:pt x="919225" y="1137148"/>
                  </a:lnTo>
                  <a:lnTo>
                    <a:pt x="917002" y="1146693"/>
                  </a:lnTo>
                  <a:lnTo>
                    <a:pt x="914144" y="1156237"/>
                  </a:lnTo>
                  <a:lnTo>
                    <a:pt x="910969" y="1165463"/>
                  </a:lnTo>
                  <a:lnTo>
                    <a:pt x="907793" y="1174372"/>
                  </a:lnTo>
                  <a:lnTo>
                    <a:pt x="903983" y="1183280"/>
                  </a:lnTo>
                  <a:lnTo>
                    <a:pt x="900489" y="1192188"/>
                  </a:lnTo>
                  <a:lnTo>
                    <a:pt x="896679" y="1200142"/>
                  </a:lnTo>
                  <a:lnTo>
                    <a:pt x="892233" y="1208413"/>
                  </a:lnTo>
                  <a:lnTo>
                    <a:pt x="888105" y="1216367"/>
                  </a:lnTo>
                  <a:lnTo>
                    <a:pt x="883341" y="1224003"/>
                  </a:lnTo>
                  <a:lnTo>
                    <a:pt x="878578" y="1231320"/>
                  </a:lnTo>
                  <a:lnTo>
                    <a:pt x="873814" y="1238319"/>
                  </a:lnTo>
                  <a:lnTo>
                    <a:pt x="868734" y="1245319"/>
                  </a:lnTo>
                  <a:lnTo>
                    <a:pt x="863653" y="1251682"/>
                  </a:lnTo>
                  <a:lnTo>
                    <a:pt x="857937" y="1257726"/>
                  </a:lnTo>
                  <a:lnTo>
                    <a:pt x="852538" y="1263771"/>
                  </a:lnTo>
                  <a:lnTo>
                    <a:pt x="846504" y="1269180"/>
                  </a:lnTo>
                  <a:lnTo>
                    <a:pt x="840788" y="1274588"/>
                  </a:lnTo>
                  <a:lnTo>
                    <a:pt x="834437" y="1279360"/>
                  </a:lnTo>
                  <a:lnTo>
                    <a:pt x="828404" y="1284133"/>
                  </a:lnTo>
                  <a:lnTo>
                    <a:pt x="821735" y="1288269"/>
                  </a:lnTo>
                  <a:lnTo>
                    <a:pt x="815701" y="1291768"/>
                  </a:lnTo>
                  <a:lnTo>
                    <a:pt x="809033" y="1295586"/>
                  </a:lnTo>
                  <a:lnTo>
                    <a:pt x="802364" y="1298449"/>
                  </a:lnTo>
                  <a:lnTo>
                    <a:pt x="795378" y="1300995"/>
                  </a:lnTo>
                  <a:lnTo>
                    <a:pt x="788391" y="1303222"/>
                  </a:lnTo>
                  <a:lnTo>
                    <a:pt x="781405" y="1305130"/>
                  </a:lnTo>
                  <a:lnTo>
                    <a:pt x="774419" y="1306721"/>
                  </a:lnTo>
                  <a:lnTo>
                    <a:pt x="766797" y="1307676"/>
                  </a:lnTo>
                  <a:lnTo>
                    <a:pt x="759493" y="1308312"/>
                  </a:lnTo>
                  <a:lnTo>
                    <a:pt x="756635" y="1308948"/>
                  </a:lnTo>
                  <a:lnTo>
                    <a:pt x="753777" y="1308948"/>
                  </a:lnTo>
                  <a:lnTo>
                    <a:pt x="750284" y="1308948"/>
                  </a:lnTo>
                  <a:lnTo>
                    <a:pt x="747426" y="1308312"/>
                  </a:lnTo>
                  <a:lnTo>
                    <a:pt x="738535" y="1307676"/>
                  </a:lnTo>
                  <a:lnTo>
                    <a:pt x="729643" y="1306403"/>
                  </a:lnTo>
                  <a:lnTo>
                    <a:pt x="721069" y="1304176"/>
                  </a:lnTo>
                  <a:lnTo>
                    <a:pt x="712812" y="1301313"/>
                  </a:lnTo>
                  <a:lnTo>
                    <a:pt x="704238" y="1298131"/>
                  </a:lnTo>
                  <a:lnTo>
                    <a:pt x="695982" y="1294313"/>
                  </a:lnTo>
                  <a:lnTo>
                    <a:pt x="688360" y="1289859"/>
                  </a:lnTo>
                  <a:lnTo>
                    <a:pt x="680739" y="1285087"/>
                  </a:lnTo>
                  <a:lnTo>
                    <a:pt x="672800" y="1279997"/>
                  </a:lnTo>
                  <a:lnTo>
                    <a:pt x="665496" y="1273634"/>
                  </a:lnTo>
                  <a:lnTo>
                    <a:pt x="658510" y="1267589"/>
                  </a:lnTo>
                  <a:lnTo>
                    <a:pt x="651523" y="1260590"/>
                  </a:lnTo>
                  <a:lnTo>
                    <a:pt x="644855" y="1252954"/>
                  </a:lnTo>
                  <a:lnTo>
                    <a:pt x="638186" y="1245319"/>
                  </a:lnTo>
                  <a:lnTo>
                    <a:pt x="632470" y="1237047"/>
                  </a:lnTo>
                  <a:lnTo>
                    <a:pt x="626436" y="1228775"/>
                  </a:lnTo>
                  <a:lnTo>
                    <a:pt x="620403" y="1219549"/>
                  </a:lnTo>
                  <a:lnTo>
                    <a:pt x="615322" y="1209686"/>
                  </a:lnTo>
                  <a:lnTo>
                    <a:pt x="610241" y="1200142"/>
                  </a:lnTo>
                  <a:lnTo>
                    <a:pt x="605478" y="1189961"/>
                  </a:lnTo>
                  <a:lnTo>
                    <a:pt x="601032" y="1179462"/>
                  </a:lnTo>
                  <a:lnTo>
                    <a:pt x="596903" y="1168327"/>
                  </a:lnTo>
                  <a:lnTo>
                    <a:pt x="593093" y="1157192"/>
                  </a:lnTo>
                  <a:lnTo>
                    <a:pt x="589917" y="1145738"/>
                  </a:lnTo>
                  <a:lnTo>
                    <a:pt x="586742" y="1133967"/>
                  </a:lnTo>
                  <a:lnTo>
                    <a:pt x="583884" y="1122195"/>
                  </a:lnTo>
                  <a:lnTo>
                    <a:pt x="581661" y="1110106"/>
                  </a:lnTo>
                  <a:lnTo>
                    <a:pt x="580073" y="1097380"/>
                  </a:lnTo>
                  <a:lnTo>
                    <a:pt x="578485" y="1084972"/>
                  </a:lnTo>
                  <a:lnTo>
                    <a:pt x="577532" y="1071928"/>
                  </a:lnTo>
                  <a:lnTo>
                    <a:pt x="576580" y="1058566"/>
                  </a:lnTo>
                  <a:lnTo>
                    <a:pt x="576262" y="1045840"/>
                  </a:lnTo>
                  <a:lnTo>
                    <a:pt x="576580" y="1032478"/>
                  </a:lnTo>
                  <a:lnTo>
                    <a:pt x="577532" y="1019115"/>
                  </a:lnTo>
                  <a:lnTo>
                    <a:pt x="578485" y="1006071"/>
                  </a:lnTo>
                  <a:lnTo>
                    <a:pt x="580073" y="993664"/>
                  </a:lnTo>
                  <a:lnTo>
                    <a:pt x="581661" y="980938"/>
                  </a:lnTo>
                  <a:lnTo>
                    <a:pt x="583884" y="968848"/>
                  </a:lnTo>
                  <a:lnTo>
                    <a:pt x="586742" y="956758"/>
                  </a:lnTo>
                  <a:lnTo>
                    <a:pt x="589917" y="945305"/>
                  </a:lnTo>
                  <a:lnTo>
                    <a:pt x="593093" y="933852"/>
                  </a:lnTo>
                  <a:lnTo>
                    <a:pt x="596903" y="922398"/>
                  </a:lnTo>
                  <a:lnTo>
                    <a:pt x="601032" y="911581"/>
                  </a:lnTo>
                  <a:lnTo>
                    <a:pt x="605478" y="901401"/>
                  </a:lnTo>
                  <a:lnTo>
                    <a:pt x="610241" y="890902"/>
                  </a:lnTo>
                  <a:lnTo>
                    <a:pt x="615322" y="881039"/>
                  </a:lnTo>
                  <a:lnTo>
                    <a:pt x="620403" y="871813"/>
                  </a:lnTo>
                  <a:lnTo>
                    <a:pt x="626436" y="862587"/>
                  </a:lnTo>
                  <a:lnTo>
                    <a:pt x="632470" y="853997"/>
                  </a:lnTo>
                  <a:lnTo>
                    <a:pt x="638186" y="845407"/>
                  </a:lnTo>
                  <a:lnTo>
                    <a:pt x="644855" y="837771"/>
                  </a:lnTo>
                  <a:lnTo>
                    <a:pt x="651523" y="830454"/>
                  </a:lnTo>
                  <a:lnTo>
                    <a:pt x="658510" y="823773"/>
                  </a:lnTo>
                  <a:lnTo>
                    <a:pt x="665496" y="817092"/>
                  </a:lnTo>
                  <a:lnTo>
                    <a:pt x="672800" y="811047"/>
                  </a:lnTo>
                  <a:lnTo>
                    <a:pt x="680739" y="805956"/>
                  </a:lnTo>
                  <a:lnTo>
                    <a:pt x="688360" y="800866"/>
                  </a:lnTo>
                  <a:lnTo>
                    <a:pt x="695982" y="796730"/>
                  </a:lnTo>
                  <a:lnTo>
                    <a:pt x="704238" y="792594"/>
                  </a:lnTo>
                  <a:lnTo>
                    <a:pt x="712812" y="789731"/>
                  </a:lnTo>
                  <a:lnTo>
                    <a:pt x="721069" y="786867"/>
                  </a:lnTo>
                  <a:lnTo>
                    <a:pt x="729643" y="784959"/>
                  </a:lnTo>
                  <a:lnTo>
                    <a:pt x="738535" y="783368"/>
                  </a:lnTo>
                  <a:lnTo>
                    <a:pt x="747426" y="782732"/>
                  </a:lnTo>
                  <a:lnTo>
                    <a:pt x="750284" y="782413"/>
                  </a:lnTo>
                  <a:lnTo>
                    <a:pt x="753777" y="782413"/>
                  </a:lnTo>
                  <a:lnTo>
                    <a:pt x="756635" y="782413"/>
                  </a:lnTo>
                  <a:lnTo>
                    <a:pt x="759493" y="782732"/>
                  </a:lnTo>
                  <a:lnTo>
                    <a:pt x="766797" y="783368"/>
                  </a:lnTo>
                  <a:lnTo>
                    <a:pt x="774419" y="784004"/>
                  </a:lnTo>
                  <a:lnTo>
                    <a:pt x="781405" y="785595"/>
                  </a:lnTo>
                  <a:lnTo>
                    <a:pt x="788391" y="787504"/>
                  </a:lnTo>
                  <a:lnTo>
                    <a:pt x="795378" y="790049"/>
                  </a:lnTo>
                  <a:lnTo>
                    <a:pt x="802364" y="792594"/>
                  </a:lnTo>
                  <a:lnTo>
                    <a:pt x="809033" y="795457"/>
                  </a:lnTo>
                  <a:lnTo>
                    <a:pt x="815701" y="799275"/>
                  </a:lnTo>
                  <a:lnTo>
                    <a:pt x="821735" y="803093"/>
                  </a:lnTo>
                  <a:lnTo>
                    <a:pt x="828404" y="806911"/>
                  </a:lnTo>
                  <a:lnTo>
                    <a:pt x="834437" y="811365"/>
                  </a:lnTo>
                  <a:lnTo>
                    <a:pt x="840788" y="816773"/>
                  </a:lnTo>
                  <a:lnTo>
                    <a:pt x="846504" y="821864"/>
                  </a:lnTo>
                  <a:lnTo>
                    <a:pt x="852538" y="827272"/>
                  </a:lnTo>
                  <a:lnTo>
                    <a:pt x="857937" y="833317"/>
                  </a:lnTo>
                  <a:lnTo>
                    <a:pt x="863653" y="839680"/>
                  </a:lnTo>
                  <a:lnTo>
                    <a:pt x="868734" y="845725"/>
                  </a:lnTo>
                  <a:lnTo>
                    <a:pt x="873814" y="852724"/>
                  </a:lnTo>
                  <a:lnTo>
                    <a:pt x="878578" y="860042"/>
                  </a:lnTo>
                  <a:lnTo>
                    <a:pt x="883341" y="867359"/>
                  </a:lnTo>
                  <a:lnTo>
                    <a:pt x="888105" y="874676"/>
                  </a:lnTo>
                  <a:lnTo>
                    <a:pt x="892233" y="882948"/>
                  </a:lnTo>
                  <a:lnTo>
                    <a:pt x="896679" y="890902"/>
                  </a:lnTo>
                  <a:lnTo>
                    <a:pt x="900489" y="899174"/>
                  </a:lnTo>
                  <a:lnTo>
                    <a:pt x="903983" y="908082"/>
                  </a:lnTo>
                  <a:lnTo>
                    <a:pt x="907793" y="916354"/>
                  </a:lnTo>
                  <a:lnTo>
                    <a:pt x="910969" y="925580"/>
                  </a:lnTo>
                  <a:lnTo>
                    <a:pt x="914144" y="934806"/>
                  </a:lnTo>
                  <a:lnTo>
                    <a:pt x="917002" y="944351"/>
                  </a:lnTo>
                  <a:lnTo>
                    <a:pt x="919225" y="954213"/>
                  </a:lnTo>
                  <a:lnTo>
                    <a:pt x="921766" y="963758"/>
                  </a:lnTo>
                  <a:lnTo>
                    <a:pt x="923671" y="973938"/>
                  </a:lnTo>
                  <a:lnTo>
                    <a:pt x="1549579" y="973938"/>
                  </a:lnTo>
                  <a:lnTo>
                    <a:pt x="1741384" y="782732"/>
                  </a:lnTo>
                  <a:lnTo>
                    <a:pt x="1787748" y="736600"/>
                  </a:lnTo>
                  <a:close/>
                  <a:moveTo>
                    <a:pt x="753428" y="0"/>
                  </a:moveTo>
                  <a:lnTo>
                    <a:pt x="769938" y="318"/>
                  </a:lnTo>
                  <a:lnTo>
                    <a:pt x="786448" y="1270"/>
                  </a:lnTo>
                  <a:lnTo>
                    <a:pt x="802958" y="2223"/>
                  </a:lnTo>
                  <a:lnTo>
                    <a:pt x="819150" y="3812"/>
                  </a:lnTo>
                  <a:lnTo>
                    <a:pt x="835660" y="6035"/>
                  </a:lnTo>
                  <a:lnTo>
                    <a:pt x="851853" y="8576"/>
                  </a:lnTo>
                  <a:lnTo>
                    <a:pt x="867728" y="11435"/>
                  </a:lnTo>
                  <a:lnTo>
                    <a:pt x="883603" y="15247"/>
                  </a:lnTo>
                  <a:lnTo>
                    <a:pt x="899160" y="19059"/>
                  </a:lnTo>
                  <a:lnTo>
                    <a:pt x="915035" y="23188"/>
                  </a:lnTo>
                  <a:lnTo>
                    <a:pt x="930593" y="28270"/>
                  </a:lnTo>
                  <a:lnTo>
                    <a:pt x="945833" y="33353"/>
                  </a:lnTo>
                  <a:lnTo>
                    <a:pt x="961390" y="38753"/>
                  </a:lnTo>
                  <a:lnTo>
                    <a:pt x="976313" y="45105"/>
                  </a:lnTo>
                  <a:lnTo>
                    <a:pt x="991235" y="51458"/>
                  </a:lnTo>
                  <a:lnTo>
                    <a:pt x="1006158" y="58447"/>
                  </a:lnTo>
                  <a:lnTo>
                    <a:pt x="1020763" y="65752"/>
                  </a:lnTo>
                  <a:lnTo>
                    <a:pt x="1035368" y="73376"/>
                  </a:lnTo>
                  <a:lnTo>
                    <a:pt x="1049655" y="81635"/>
                  </a:lnTo>
                  <a:lnTo>
                    <a:pt x="1063625" y="90211"/>
                  </a:lnTo>
                  <a:lnTo>
                    <a:pt x="1077913" y="99105"/>
                  </a:lnTo>
                  <a:lnTo>
                    <a:pt x="1091883" y="108317"/>
                  </a:lnTo>
                  <a:lnTo>
                    <a:pt x="1105535" y="117846"/>
                  </a:lnTo>
                  <a:lnTo>
                    <a:pt x="1119188" y="127693"/>
                  </a:lnTo>
                  <a:lnTo>
                    <a:pt x="1132205" y="138175"/>
                  </a:lnTo>
                  <a:lnTo>
                    <a:pt x="1145540" y="148975"/>
                  </a:lnTo>
                  <a:lnTo>
                    <a:pt x="1158558" y="160093"/>
                  </a:lnTo>
                  <a:lnTo>
                    <a:pt x="1171575" y="171528"/>
                  </a:lnTo>
                  <a:lnTo>
                    <a:pt x="1183958" y="183281"/>
                  </a:lnTo>
                  <a:lnTo>
                    <a:pt x="1196340" y="195669"/>
                  </a:lnTo>
                  <a:lnTo>
                    <a:pt x="1208723" y="208057"/>
                  </a:lnTo>
                  <a:lnTo>
                    <a:pt x="1220788" y="221081"/>
                  </a:lnTo>
                  <a:lnTo>
                    <a:pt x="1232535" y="234104"/>
                  </a:lnTo>
                  <a:lnTo>
                    <a:pt x="1244283" y="247763"/>
                  </a:lnTo>
                  <a:lnTo>
                    <a:pt x="1255713" y="261422"/>
                  </a:lnTo>
                  <a:lnTo>
                    <a:pt x="1266825" y="275716"/>
                  </a:lnTo>
                  <a:lnTo>
                    <a:pt x="1277938" y="290010"/>
                  </a:lnTo>
                  <a:lnTo>
                    <a:pt x="1288733" y="304939"/>
                  </a:lnTo>
                  <a:lnTo>
                    <a:pt x="1299210" y="319868"/>
                  </a:lnTo>
                  <a:lnTo>
                    <a:pt x="1309688" y="335433"/>
                  </a:lnTo>
                  <a:lnTo>
                    <a:pt x="1320165" y="350997"/>
                  </a:lnTo>
                  <a:lnTo>
                    <a:pt x="1329690" y="367197"/>
                  </a:lnTo>
                  <a:lnTo>
                    <a:pt x="1339533" y="383397"/>
                  </a:lnTo>
                  <a:lnTo>
                    <a:pt x="1348740" y="399597"/>
                  </a:lnTo>
                  <a:lnTo>
                    <a:pt x="1357948" y="416750"/>
                  </a:lnTo>
                  <a:lnTo>
                    <a:pt x="1366838" y="433585"/>
                  </a:lnTo>
                  <a:lnTo>
                    <a:pt x="1375728" y="451055"/>
                  </a:lnTo>
                  <a:lnTo>
                    <a:pt x="1384300" y="468526"/>
                  </a:lnTo>
                  <a:lnTo>
                    <a:pt x="1392238" y="486632"/>
                  </a:lnTo>
                  <a:lnTo>
                    <a:pt x="1400493" y="504737"/>
                  </a:lnTo>
                  <a:lnTo>
                    <a:pt x="1407795" y="523161"/>
                  </a:lnTo>
                  <a:lnTo>
                    <a:pt x="1415415" y="541584"/>
                  </a:lnTo>
                  <a:lnTo>
                    <a:pt x="1422400" y="560325"/>
                  </a:lnTo>
                  <a:lnTo>
                    <a:pt x="1429385" y="579702"/>
                  </a:lnTo>
                  <a:lnTo>
                    <a:pt x="1435735" y="599078"/>
                  </a:lnTo>
                  <a:lnTo>
                    <a:pt x="1442403" y="618772"/>
                  </a:lnTo>
                  <a:lnTo>
                    <a:pt x="1448435" y="638466"/>
                  </a:lnTo>
                  <a:lnTo>
                    <a:pt x="1454150" y="658477"/>
                  </a:lnTo>
                  <a:lnTo>
                    <a:pt x="1459230" y="678807"/>
                  </a:lnTo>
                  <a:lnTo>
                    <a:pt x="1464945" y="699136"/>
                  </a:lnTo>
                  <a:lnTo>
                    <a:pt x="1469708" y="719783"/>
                  </a:lnTo>
                  <a:lnTo>
                    <a:pt x="1474153" y="740430"/>
                  </a:lnTo>
                  <a:lnTo>
                    <a:pt x="1478598" y="761395"/>
                  </a:lnTo>
                  <a:lnTo>
                    <a:pt x="1482725" y="782995"/>
                  </a:lnTo>
                  <a:lnTo>
                    <a:pt x="1238250" y="782995"/>
                  </a:lnTo>
                  <a:lnTo>
                    <a:pt x="1231265" y="753771"/>
                  </a:lnTo>
                  <a:lnTo>
                    <a:pt x="1223328" y="725501"/>
                  </a:lnTo>
                  <a:lnTo>
                    <a:pt x="1215073" y="697230"/>
                  </a:lnTo>
                  <a:lnTo>
                    <a:pt x="1206183" y="669595"/>
                  </a:lnTo>
                  <a:lnTo>
                    <a:pt x="1196023" y="642595"/>
                  </a:lnTo>
                  <a:lnTo>
                    <a:pt x="1185863" y="616548"/>
                  </a:lnTo>
                  <a:lnTo>
                    <a:pt x="1175068" y="590819"/>
                  </a:lnTo>
                  <a:lnTo>
                    <a:pt x="1163320" y="566043"/>
                  </a:lnTo>
                  <a:lnTo>
                    <a:pt x="1151255" y="541584"/>
                  </a:lnTo>
                  <a:lnTo>
                    <a:pt x="1138555" y="518079"/>
                  </a:lnTo>
                  <a:lnTo>
                    <a:pt x="1125220" y="495208"/>
                  </a:lnTo>
                  <a:lnTo>
                    <a:pt x="1111568" y="472973"/>
                  </a:lnTo>
                  <a:lnTo>
                    <a:pt x="1097280" y="452008"/>
                  </a:lnTo>
                  <a:lnTo>
                    <a:pt x="1089978" y="441526"/>
                  </a:lnTo>
                  <a:lnTo>
                    <a:pt x="1082675" y="431679"/>
                  </a:lnTo>
                  <a:lnTo>
                    <a:pt x="1075055" y="421832"/>
                  </a:lnTo>
                  <a:lnTo>
                    <a:pt x="1067435" y="412303"/>
                  </a:lnTo>
                  <a:lnTo>
                    <a:pt x="1059815" y="402456"/>
                  </a:lnTo>
                  <a:lnTo>
                    <a:pt x="1051560" y="393244"/>
                  </a:lnTo>
                  <a:lnTo>
                    <a:pt x="1043940" y="384350"/>
                  </a:lnTo>
                  <a:lnTo>
                    <a:pt x="1035685" y="375774"/>
                  </a:lnTo>
                  <a:lnTo>
                    <a:pt x="1027113" y="367197"/>
                  </a:lnTo>
                  <a:lnTo>
                    <a:pt x="1019175" y="358938"/>
                  </a:lnTo>
                  <a:lnTo>
                    <a:pt x="1010603" y="350997"/>
                  </a:lnTo>
                  <a:lnTo>
                    <a:pt x="1002030" y="343056"/>
                  </a:lnTo>
                  <a:lnTo>
                    <a:pt x="993775" y="335750"/>
                  </a:lnTo>
                  <a:lnTo>
                    <a:pt x="984885" y="328445"/>
                  </a:lnTo>
                  <a:lnTo>
                    <a:pt x="975995" y="321456"/>
                  </a:lnTo>
                  <a:lnTo>
                    <a:pt x="967105" y="314786"/>
                  </a:lnTo>
                  <a:lnTo>
                    <a:pt x="958215" y="308115"/>
                  </a:lnTo>
                  <a:lnTo>
                    <a:pt x="949008" y="301762"/>
                  </a:lnTo>
                  <a:lnTo>
                    <a:pt x="939800" y="296045"/>
                  </a:lnTo>
                  <a:lnTo>
                    <a:pt x="930593" y="290327"/>
                  </a:lnTo>
                  <a:lnTo>
                    <a:pt x="921385" y="284927"/>
                  </a:lnTo>
                  <a:lnTo>
                    <a:pt x="912178" y="279845"/>
                  </a:lnTo>
                  <a:lnTo>
                    <a:pt x="902653" y="275080"/>
                  </a:lnTo>
                  <a:lnTo>
                    <a:pt x="893128" y="270633"/>
                  </a:lnTo>
                  <a:lnTo>
                    <a:pt x="883603" y="266186"/>
                  </a:lnTo>
                  <a:lnTo>
                    <a:pt x="873760" y="262057"/>
                  </a:lnTo>
                  <a:lnTo>
                    <a:pt x="863918" y="258245"/>
                  </a:lnTo>
                  <a:lnTo>
                    <a:pt x="854393" y="255069"/>
                  </a:lnTo>
                  <a:lnTo>
                    <a:pt x="844233" y="252210"/>
                  </a:lnTo>
                  <a:lnTo>
                    <a:pt x="834390" y="249033"/>
                  </a:lnTo>
                  <a:lnTo>
                    <a:pt x="824548" y="246810"/>
                  </a:lnTo>
                  <a:lnTo>
                    <a:pt x="814388" y="244586"/>
                  </a:lnTo>
                  <a:lnTo>
                    <a:pt x="804545" y="242680"/>
                  </a:lnTo>
                  <a:lnTo>
                    <a:pt x="794385" y="241410"/>
                  </a:lnTo>
                  <a:lnTo>
                    <a:pt x="783908" y="240139"/>
                  </a:lnTo>
                  <a:lnTo>
                    <a:pt x="774065" y="239504"/>
                  </a:lnTo>
                  <a:lnTo>
                    <a:pt x="763588" y="238869"/>
                  </a:lnTo>
                  <a:lnTo>
                    <a:pt x="753428" y="238869"/>
                  </a:lnTo>
                  <a:lnTo>
                    <a:pt x="740093" y="239186"/>
                  </a:lnTo>
                  <a:lnTo>
                    <a:pt x="727075" y="239822"/>
                  </a:lnTo>
                  <a:lnTo>
                    <a:pt x="714375" y="241092"/>
                  </a:lnTo>
                  <a:lnTo>
                    <a:pt x="701358" y="242680"/>
                  </a:lnTo>
                  <a:lnTo>
                    <a:pt x="688658" y="245539"/>
                  </a:lnTo>
                  <a:lnTo>
                    <a:pt x="675958" y="248398"/>
                  </a:lnTo>
                  <a:lnTo>
                    <a:pt x="663258" y="251575"/>
                  </a:lnTo>
                  <a:lnTo>
                    <a:pt x="650875" y="255386"/>
                  </a:lnTo>
                  <a:lnTo>
                    <a:pt x="638493" y="259833"/>
                  </a:lnTo>
                  <a:lnTo>
                    <a:pt x="626428" y="264598"/>
                  </a:lnTo>
                  <a:lnTo>
                    <a:pt x="614363" y="269680"/>
                  </a:lnTo>
                  <a:lnTo>
                    <a:pt x="602298" y="275716"/>
                  </a:lnTo>
                  <a:lnTo>
                    <a:pt x="589915" y="282068"/>
                  </a:lnTo>
                  <a:lnTo>
                    <a:pt x="578168" y="288421"/>
                  </a:lnTo>
                  <a:lnTo>
                    <a:pt x="566737" y="295727"/>
                  </a:lnTo>
                  <a:lnTo>
                    <a:pt x="554990" y="303351"/>
                  </a:lnTo>
                  <a:lnTo>
                    <a:pt x="543560" y="310974"/>
                  </a:lnTo>
                  <a:lnTo>
                    <a:pt x="532447" y="319551"/>
                  </a:lnTo>
                  <a:lnTo>
                    <a:pt x="521017" y="328445"/>
                  </a:lnTo>
                  <a:lnTo>
                    <a:pt x="510222" y="337656"/>
                  </a:lnTo>
                  <a:lnTo>
                    <a:pt x="499427" y="347186"/>
                  </a:lnTo>
                  <a:lnTo>
                    <a:pt x="488632" y="357668"/>
                  </a:lnTo>
                  <a:lnTo>
                    <a:pt x="477837" y="367833"/>
                  </a:lnTo>
                  <a:lnTo>
                    <a:pt x="467677" y="378632"/>
                  </a:lnTo>
                  <a:lnTo>
                    <a:pt x="457517" y="390068"/>
                  </a:lnTo>
                  <a:lnTo>
                    <a:pt x="447357" y="401503"/>
                  </a:lnTo>
                  <a:lnTo>
                    <a:pt x="437832" y="413256"/>
                  </a:lnTo>
                  <a:lnTo>
                    <a:pt x="427672" y="425326"/>
                  </a:lnTo>
                  <a:lnTo>
                    <a:pt x="418465" y="438350"/>
                  </a:lnTo>
                  <a:lnTo>
                    <a:pt x="409257" y="451373"/>
                  </a:lnTo>
                  <a:lnTo>
                    <a:pt x="400050" y="464397"/>
                  </a:lnTo>
                  <a:lnTo>
                    <a:pt x="391160" y="478055"/>
                  </a:lnTo>
                  <a:lnTo>
                    <a:pt x="382270" y="491714"/>
                  </a:lnTo>
                  <a:lnTo>
                    <a:pt x="374015" y="506326"/>
                  </a:lnTo>
                  <a:lnTo>
                    <a:pt x="365760" y="520937"/>
                  </a:lnTo>
                  <a:lnTo>
                    <a:pt x="357822" y="535867"/>
                  </a:lnTo>
                  <a:lnTo>
                    <a:pt x="349885" y="550796"/>
                  </a:lnTo>
                  <a:lnTo>
                    <a:pt x="342265" y="566361"/>
                  </a:lnTo>
                  <a:lnTo>
                    <a:pt x="334962" y="581925"/>
                  </a:lnTo>
                  <a:lnTo>
                    <a:pt x="327977" y="598125"/>
                  </a:lnTo>
                  <a:lnTo>
                    <a:pt x="320675" y="614325"/>
                  </a:lnTo>
                  <a:lnTo>
                    <a:pt x="314325" y="630842"/>
                  </a:lnTo>
                  <a:lnTo>
                    <a:pt x="307657" y="647678"/>
                  </a:lnTo>
                  <a:lnTo>
                    <a:pt x="301625" y="664513"/>
                  </a:lnTo>
                  <a:lnTo>
                    <a:pt x="295592" y="681983"/>
                  </a:lnTo>
                  <a:lnTo>
                    <a:pt x="290195" y="699136"/>
                  </a:lnTo>
                  <a:lnTo>
                    <a:pt x="284797" y="716924"/>
                  </a:lnTo>
                  <a:lnTo>
                    <a:pt x="279400" y="735030"/>
                  </a:lnTo>
                  <a:lnTo>
                    <a:pt x="274637" y="753136"/>
                  </a:lnTo>
                  <a:lnTo>
                    <a:pt x="270192" y="771559"/>
                  </a:lnTo>
                  <a:lnTo>
                    <a:pt x="265747" y="789983"/>
                  </a:lnTo>
                  <a:lnTo>
                    <a:pt x="261937" y="808724"/>
                  </a:lnTo>
                  <a:lnTo>
                    <a:pt x="258127" y="827465"/>
                  </a:lnTo>
                  <a:lnTo>
                    <a:pt x="254952" y="846841"/>
                  </a:lnTo>
                  <a:lnTo>
                    <a:pt x="251777" y="865900"/>
                  </a:lnTo>
                  <a:lnTo>
                    <a:pt x="248920" y="885276"/>
                  </a:lnTo>
                  <a:lnTo>
                    <a:pt x="246697" y="904653"/>
                  </a:lnTo>
                  <a:lnTo>
                    <a:pt x="244475" y="924664"/>
                  </a:lnTo>
                  <a:lnTo>
                    <a:pt x="242570" y="944040"/>
                  </a:lnTo>
                  <a:lnTo>
                    <a:pt x="241300" y="964370"/>
                  </a:lnTo>
                  <a:lnTo>
                    <a:pt x="240030" y="984381"/>
                  </a:lnTo>
                  <a:lnTo>
                    <a:pt x="239077" y="1004711"/>
                  </a:lnTo>
                  <a:lnTo>
                    <a:pt x="238442" y="1025040"/>
                  </a:lnTo>
                  <a:lnTo>
                    <a:pt x="238125" y="1045687"/>
                  </a:lnTo>
                  <a:lnTo>
                    <a:pt x="238442" y="1066016"/>
                  </a:lnTo>
                  <a:lnTo>
                    <a:pt x="239077" y="1086028"/>
                  </a:lnTo>
                  <a:lnTo>
                    <a:pt x="240030" y="1106357"/>
                  </a:lnTo>
                  <a:lnTo>
                    <a:pt x="241300" y="1126369"/>
                  </a:lnTo>
                  <a:lnTo>
                    <a:pt x="242570" y="1146698"/>
                  </a:lnTo>
                  <a:lnTo>
                    <a:pt x="244475" y="1166392"/>
                  </a:lnTo>
                  <a:lnTo>
                    <a:pt x="246697" y="1186086"/>
                  </a:lnTo>
                  <a:lnTo>
                    <a:pt x="248920" y="1205780"/>
                  </a:lnTo>
                  <a:lnTo>
                    <a:pt x="251777" y="1224838"/>
                  </a:lnTo>
                  <a:lnTo>
                    <a:pt x="254952" y="1244215"/>
                  </a:lnTo>
                  <a:lnTo>
                    <a:pt x="258127" y="1263274"/>
                  </a:lnTo>
                  <a:lnTo>
                    <a:pt x="261937" y="1282015"/>
                  </a:lnTo>
                  <a:lnTo>
                    <a:pt x="265747" y="1300756"/>
                  </a:lnTo>
                  <a:lnTo>
                    <a:pt x="270192" y="1319179"/>
                  </a:lnTo>
                  <a:lnTo>
                    <a:pt x="274637" y="1337920"/>
                  </a:lnTo>
                  <a:lnTo>
                    <a:pt x="279400" y="1355708"/>
                  </a:lnTo>
                  <a:lnTo>
                    <a:pt x="284797" y="1373814"/>
                  </a:lnTo>
                  <a:lnTo>
                    <a:pt x="290195" y="1391602"/>
                  </a:lnTo>
                  <a:lnTo>
                    <a:pt x="295592" y="1409072"/>
                  </a:lnTo>
                  <a:lnTo>
                    <a:pt x="301625" y="1426225"/>
                  </a:lnTo>
                  <a:lnTo>
                    <a:pt x="307657" y="1443378"/>
                  </a:lnTo>
                  <a:lnTo>
                    <a:pt x="314325" y="1459896"/>
                  </a:lnTo>
                  <a:lnTo>
                    <a:pt x="320675" y="1476413"/>
                  </a:lnTo>
                  <a:lnTo>
                    <a:pt x="327977" y="1492613"/>
                  </a:lnTo>
                  <a:lnTo>
                    <a:pt x="334962" y="1508495"/>
                  </a:lnTo>
                  <a:lnTo>
                    <a:pt x="342265" y="1524378"/>
                  </a:lnTo>
                  <a:lnTo>
                    <a:pt x="349885" y="1539942"/>
                  </a:lnTo>
                  <a:lnTo>
                    <a:pt x="357822" y="1555189"/>
                  </a:lnTo>
                  <a:lnTo>
                    <a:pt x="365760" y="1569801"/>
                  </a:lnTo>
                  <a:lnTo>
                    <a:pt x="374015" y="1584730"/>
                  </a:lnTo>
                  <a:lnTo>
                    <a:pt x="382270" y="1598706"/>
                  </a:lnTo>
                  <a:lnTo>
                    <a:pt x="391160" y="1612683"/>
                  </a:lnTo>
                  <a:lnTo>
                    <a:pt x="400050" y="1626342"/>
                  </a:lnTo>
                  <a:lnTo>
                    <a:pt x="409257" y="1639683"/>
                  </a:lnTo>
                  <a:lnTo>
                    <a:pt x="418465" y="1652388"/>
                  </a:lnTo>
                  <a:lnTo>
                    <a:pt x="427672" y="1665094"/>
                  </a:lnTo>
                  <a:lnTo>
                    <a:pt x="437832" y="1677482"/>
                  </a:lnTo>
                  <a:lnTo>
                    <a:pt x="447357" y="1689235"/>
                  </a:lnTo>
                  <a:lnTo>
                    <a:pt x="457517" y="1700670"/>
                  </a:lnTo>
                  <a:lnTo>
                    <a:pt x="467677" y="1712106"/>
                  </a:lnTo>
                  <a:lnTo>
                    <a:pt x="477837" y="1722906"/>
                  </a:lnTo>
                  <a:lnTo>
                    <a:pt x="488632" y="1733388"/>
                  </a:lnTo>
                  <a:lnTo>
                    <a:pt x="499427" y="1743235"/>
                  </a:lnTo>
                  <a:lnTo>
                    <a:pt x="510222" y="1752764"/>
                  </a:lnTo>
                  <a:lnTo>
                    <a:pt x="521017" y="1762293"/>
                  </a:lnTo>
                  <a:lnTo>
                    <a:pt x="532447" y="1770870"/>
                  </a:lnTo>
                  <a:lnTo>
                    <a:pt x="543560" y="1779446"/>
                  </a:lnTo>
                  <a:lnTo>
                    <a:pt x="554990" y="1787387"/>
                  </a:lnTo>
                  <a:lnTo>
                    <a:pt x="566737" y="1795011"/>
                  </a:lnTo>
                  <a:lnTo>
                    <a:pt x="578168" y="1802317"/>
                  </a:lnTo>
                  <a:lnTo>
                    <a:pt x="589915" y="1808987"/>
                  </a:lnTo>
                  <a:lnTo>
                    <a:pt x="602298" y="1815023"/>
                  </a:lnTo>
                  <a:lnTo>
                    <a:pt x="614363" y="1820740"/>
                  </a:lnTo>
                  <a:lnTo>
                    <a:pt x="626428" y="1826140"/>
                  </a:lnTo>
                  <a:lnTo>
                    <a:pt x="638493" y="1830905"/>
                  </a:lnTo>
                  <a:lnTo>
                    <a:pt x="650875" y="1835352"/>
                  </a:lnTo>
                  <a:lnTo>
                    <a:pt x="663258" y="1839164"/>
                  </a:lnTo>
                  <a:lnTo>
                    <a:pt x="675958" y="1842340"/>
                  </a:lnTo>
                  <a:lnTo>
                    <a:pt x="688658" y="1845516"/>
                  </a:lnTo>
                  <a:lnTo>
                    <a:pt x="701358" y="1847740"/>
                  </a:lnTo>
                  <a:lnTo>
                    <a:pt x="714375" y="1849328"/>
                  </a:lnTo>
                  <a:lnTo>
                    <a:pt x="727075" y="1850916"/>
                  </a:lnTo>
                  <a:lnTo>
                    <a:pt x="740093" y="1851552"/>
                  </a:lnTo>
                  <a:lnTo>
                    <a:pt x="753428" y="1852187"/>
                  </a:lnTo>
                  <a:lnTo>
                    <a:pt x="763588" y="1851552"/>
                  </a:lnTo>
                  <a:lnTo>
                    <a:pt x="774065" y="1851234"/>
                  </a:lnTo>
                  <a:lnTo>
                    <a:pt x="783908" y="1850599"/>
                  </a:lnTo>
                  <a:lnTo>
                    <a:pt x="794385" y="1849328"/>
                  </a:lnTo>
                  <a:lnTo>
                    <a:pt x="804545" y="1848058"/>
                  </a:lnTo>
                  <a:lnTo>
                    <a:pt x="814388" y="1846152"/>
                  </a:lnTo>
                  <a:lnTo>
                    <a:pt x="824548" y="1843928"/>
                  </a:lnTo>
                  <a:lnTo>
                    <a:pt x="834390" y="1841387"/>
                  </a:lnTo>
                  <a:lnTo>
                    <a:pt x="844233" y="1838846"/>
                  </a:lnTo>
                  <a:lnTo>
                    <a:pt x="854393" y="1835669"/>
                  </a:lnTo>
                  <a:lnTo>
                    <a:pt x="863918" y="1832175"/>
                  </a:lnTo>
                  <a:lnTo>
                    <a:pt x="873760" y="1828364"/>
                  </a:lnTo>
                  <a:lnTo>
                    <a:pt x="883603" y="1824869"/>
                  </a:lnTo>
                  <a:lnTo>
                    <a:pt x="893128" y="1820422"/>
                  </a:lnTo>
                  <a:lnTo>
                    <a:pt x="902653" y="1815975"/>
                  </a:lnTo>
                  <a:lnTo>
                    <a:pt x="912178" y="1811211"/>
                  </a:lnTo>
                  <a:lnTo>
                    <a:pt x="921385" y="1805811"/>
                  </a:lnTo>
                  <a:lnTo>
                    <a:pt x="930593" y="1800411"/>
                  </a:lnTo>
                  <a:lnTo>
                    <a:pt x="939800" y="1795011"/>
                  </a:lnTo>
                  <a:lnTo>
                    <a:pt x="949008" y="1788976"/>
                  </a:lnTo>
                  <a:lnTo>
                    <a:pt x="958215" y="1782623"/>
                  </a:lnTo>
                  <a:lnTo>
                    <a:pt x="967105" y="1775952"/>
                  </a:lnTo>
                  <a:lnTo>
                    <a:pt x="975995" y="1769282"/>
                  </a:lnTo>
                  <a:lnTo>
                    <a:pt x="984885" y="1762293"/>
                  </a:lnTo>
                  <a:lnTo>
                    <a:pt x="993775" y="1754988"/>
                  </a:lnTo>
                  <a:lnTo>
                    <a:pt x="1002030" y="1747682"/>
                  </a:lnTo>
                  <a:lnTo>
                    <a:pt x="1010603" y="1740058"/>
                  </a:lnTo>
                  <a:lnTo>
                    <a:pt x="1019175" y="1731800"/>
                  </a:lnTo>
                  <a:lnTo>
                    <a:pt x="1027113" y="1723223"/>
                  </a:lnTo>
                  <a:lnTo>
                    <a:pt x="1035685" y="1714964"/>
                  </a:lnTo>
                  <a:lnTo>
                    <a:pt x="1043940" y="1706388"/>
                  </a:lnTo>
                  <a:lnTo>
                    <a:pt x="1051560" y="1697176"/>
                  </a:lnTo>
                  <a:lnTo>
                    <a:pt x="1059815" y="1687965"/>
                  </a:lnTo>
                  <a:lnTo>
                    <a:pt x="1067435" y="1678753"/>
                  </a:lnTo>
                  <a:lnTo>
                    <a:pt x="1075055" y="1669224"/>
                  </a:lnTo>
                  <a:lnTo>
                    <a:pt x="1082675" y="1659059"/>
                  </a:lnTo>
                  <a:lnTo>
                    <a:pt x="1089978" y="1649212"/>
                  </a:lnTo>
                  <a:lnTo>
                    <a:pt x="1097280" y="1638730"/>
                  </a:lnTo>
                  <a:lnTo>
                    <a:pt x="1111568" y="1617447"/>
                  </a:lnTo>
                  <a:lnTo>
                    <a:pt x="1125220" y="1595530"/>
                  </a:lnTo>
                  <a:lnTo>
                    <a:pt x="1138555" y="1572660"/>
                  </a:lnTo>
                  <a:lnTo>
                    <a:pt x="1151255" y="1549154"/>
                  </a:lnTo>
                  <a:lnTo>
                    <a:pt x="1163320" y="1524695"/>
                  </a:lnTo>
                  <a:lnTo>
                    <a:pt x="1175068" y="1499601"/>
                  </a:lnTo>
                  <a:lnTo>
                    <a:pt x="1185863" y="1474190"/>
                  </a:lnTo>
                  <a:lnTo>
                    <a:pt x="1196023" y="1448143"/>
                  </a:lnTo>
                  <a:lnTo>
                    <a:pt x="1206183" y="1421143"/>
                  </a:lnTo>
                  <a:lnTo>
                    <a:pt x="1215073" y="1393508"/>
                  </a:lnTo>
                  <a:lnTo>
                    <a:pt x="1223328" y="1365555"/>
                  </a:lnTo>
                  <a:lnTo>
                    <a:pt x="1231265" y="1336967"/>
                  </a:lnTo>
                  <a:lnTo>
                    <a:pt x="1238250" y="1307744"/>
                  </a:lnTo>
                  <a:lnTo>
                    <a:pt x="1482725" y="1307744"/>
                  </a:lnTo>
                  <a:lnTo>
                    <a:pt x="1478598" y="1329026"/>
                  </a:lnTo>
                  <a:lnTo>
                    <a:pt x="1474153" y="1349991"/>
                  </a:lnTo>
                  <a:lnTo>
                    <a:pt x="1469708" y="1370955"/>
                  </a:lnTo>
                  <a:lnTo>
                    <a:pt x="1464945" y="1391602"/>
                  </a:lnTo>
                  <a:lnTo>
                    <a:pt x="1459230" y="1411931"/>
                  </a:lnTo>
                  <a:lnTo>
                    <a:pt x="1454150" y="1432261"/>
                  </a:lnTo>
                  <a:lnTo>
                    <a:pt x="1448435" y="1452272"/>
                  </a:lnTo>
                  <a:lnTo>
                    <a:pt x="1442403" y="1471966"/>
                  </a:lnTo>
                  <a:lnTo>
                    <a:pt x="1435735" y="1491660"/>
                  </a:lnTo>
                  <a:lnTo>
                    <a:pt x="1429385" y="1510719"/>
                  </a:lnTo>
                  <a:lnTo>
                    <a:pt x="1422400" y="1530095"/>
                  </a:lnTo>
                  <a:lnTo>
                    <a:pt x="1415415" y="1548836"/>
                  </a:lnTo>
                  <a:lnTo>
                    <a:pt x="1407795" y="1567577"/>
                  </a:lnTo>
                  <a:lnTo>
                    <a:pt x="1400493" y="1586001"/>
                  </a:lnTo>
                  <a:lnTo>
                    <a:pt x="1392238" y="1604106"/>
                  </a:lnTo>
                  <a:lnTo>
                    <a:pt x="1384300" y="1622212"/>
                  </a:lnTo>
                  <a:lnTo>
                    <a:pt x="1375728" y="1639683"/>
                  </a:lnTo>
                  <a:lnTo>
                    <a:pt x="1366838" y="1656835"/>
                  </a:lnTo>
                  <a:lnTo>
                    <a:pt x="1357948" y="1674306"/>
                  </a:lnTo>
                  <a:lnTo>
                    <a:pt x="1348740" y="1690823"/>
                  </a:lnTo>
                  <a:lnTo>
                    <a:pt x="1339533" y="1707341"/>
                  </a:lnTo>
                  <a:lnTo>
                    <a:pt x="1329690" y="1723541"/>
                  </a:lnTo>
                  <a:lnTo>
                    <a:pt x="1320165" y="1740058"/>
                  </a:lnTo>
                  <a:lnTo>
                    <a:pt x="1309688" y="1755305"/>
                  </a:lnTo>
                  <a:lnTo>
                    <a:pt x="1299210" y="1770870"/>
                  </a:lnTo>
                  <a:lnTo>
                    <a:pt x="1288733" y="1786117"/>
                  </a:lnTo>
                  <a:lnTo>
                    <a:pt x="1277938" y="1800728"/>
                  </a:lnTo>
                  <a:lnTo>
                    <a:pt x="1266825" y="1815023"/>
                  </a:lnTo>
                  <a:lnTo>
                    <a:pt x="1255713" y="1829317"/>
                  </a:lnTo>
                  <a:lnTo>
                    <a:pt x="1244283" y="1843293"/>
                  </a:lnTo>
                  <a:lnTo>
                    <a:pt x="1232535" y="1856634"/>
                  </a:lnTo>
                  <a:lnTo>
                    <a:pt x="1220788" y="1869657"/>
                  </a:lnTo>
                  <a:lnTo>
                    <a:pt x="1208723" y="1882681"/>
                  </a:lnTo>
                  <a:lnTo>
                    <a:pt x="1196340" y="1895069"/>
                  </a:lnTo>
                  <a:lnTo>
                    <a:pt x="1183958" y="1907457"/>
                  </a:lnTo>
                  <a:lnTo>
                    <a:pt x="1171575" y="1919210"/>
                  </a:lnTo>
                  <a:lnTo>
                    <a:pt x="1158558" y="1930645"/>
                  </a:lnTo>
                  <a:lnTo>
                    <a:pt x="1145540" y="1941763"/>
                  </a:lnTo>
                  <a:lnTo>
                    <a:pt x="1132205" y="1952245"/>
                  </a:lnTo>
                  <a:lnTo>
                    <a:pt x="1119188" y="1962727"/>
                  </a:lnTo>
                  <a:lnTo>
                    <a:pt x="1105535" y="1973210"/>
                  </a:lnTo>
                  <a:lnTo>
                    <a:pt x="1091883" y="1982739"/>
                  </a:lnTo>
                  <a:lnTo>
                    <a:pt x="1077913" y="1991951"/>
                  </a:lnTo>
                  <a:lnTo>
                    <a:pt x="1063625" y="2000845"/>
                  </a:lnTo>
                  <a:lnTo>
                    <a:pt x="1049655" y="2009103"/>
                  </a:lnTo>
                  <a:lnTo>
                    <a:pt x="1035368" y="2017362"/>
                  </a:lnTo>
                  <a:lnTo>
                    <a:pt x="1020763" y="2024986"/>
                  </a:lnTo>
                  <a:lnTo>
                    <a:pt x="1006158" y="2032609"/>
                  </a:lnTo>
                  <a:lnTo>
                    <a:pt x="991235" y="2038962"/>
                  </a:lnTo>
                  <a:lnTo>
                    <a:pt x="976313" y="2045633"/>
                  </a:lnTo>
                  <a:lnTo>
                    <a:pt x="961390" y="2051668"/>
                  </a:lnTo>
                  <a:lnTo>
                    <a:pt x="945833" y="2057385"/>
                  </a:lnTo>
                  <a:lnTo>
                    <a:pt x="930593" y="2062785"/>
                  </a:lnTo>
                  <a:lnTo>
                    <a:pt x="915035" y="2067550"/>
                  </a:lnTo>
                  <a:lnTo>
                    <a:pt x="899160" y="2071680"/>
                  </a:lnTo>
                  <a:lnTo>
                    <a:pt x="883603" y="2075491"/>
                  </a:lnTo>
                  <a:lnTo>
                    <a:pt x="867728" y="2079303"/>
                  </a:lnTo>
                  <a:lnTo>
                    <a:pt x="851853" y="2082162"/>
                  </a:lnTo>
                  <a:lnTo>
                    <a:pt x="835660" y="2084703"/>
                  </a:lnTo>
                  <a:lnTo>
                    <a:pt x="819150" y="2086609"/>
                  </a:lnTo>
                  <a:lnTo>
                    <a:pt x="802958" y="2088515"/>
                  </a:lnTo>
                  <a:lnTo>
                    <a:pt x="786448" y="2089785"/>
                  </a:lnTo>
                  <a:lnTo>
                    <a:pt x="769938" y="2090421"/>
                  </a:lnTo>
                  <a:lnTo>
                    <a:pt x="753428" y="2090738"/>
                  </a:lnTo>
                  <a:lnTo>
                    <a:pt x="733425" y="2090421"/>
                  </a:lnTo>
                  <a:lnTo>
                    <a:pt x="713740" y="2089150"/>
                  </a:lnTo>
                  <a:lnTo>
                    <a:pt x="694373" y="2087879"/>
                  </a:lnTo>
                  <a:lnTo>
                    <a:pt x="675005" y="2085338"/>
                  </a:lnTo>
                  <a:lnTo>
                    <a:pt x="655955" y="2082162"/>
                  </a:lnTo>
                  <a:lnTo>
                    <a:pt x="637223" y="2078985"/>
                  </a:lnTo>
                  <a:lnTo>
                    <a:pt x="618490" y="2074538"/>
                  </a:lnTo>
                  <a:lnTo>
                    <a:pt x="599440" y="2069774"/>
                  </a:lnTo>
                  <a:lnTo>
                    <a:pt x="581025" y="2064056"/>
                  </a:lnTo>
                  <a:lnTo>
                    <a:pt x="562610" y="2058338"/>
                  </a:lnTo>
                  <a:lnTo>
                    <a:pt x="544512" y="2051668"/>
                  </a:lnTo>
                  <a:lnTo>
                    <a:pt x="527050" y="2044362"/>
                  </a:lnTo>
                  <a:lnTo>
                    <a:pt x="509270" y="2036421"/>
                  </a:lnTo>
                  <a:lnTo>
                    <a:pt x="491490" y="2028162"/>
                  </a:lnTo>
                  <a:lnTo>
                    <a:pt x="474662" y="2019268"/>
                  </a:lnTo>
                  <a:lnTo>
                    <a:pt x="457200" y="2009421"/>
                  </a:lnTo>
                  <a:lnTo>
                    <a:pt x="440690" y="1999574"/>
                  </a:lnTo>
                  <a:lnTo>
                    <a:pt x="423545" y="1988774"/>
                  </a:lnTo>
                  <a:lnTo>
                    <a:pt x="407352" y="1977974"/>
                  </a:lnTo>
                  <a:lnTo>
                    <a:pt x="391160" y="1966539"/>
                  </a:lnTo>
                  <a:lnTo>
                    <a:pt x="375285" y="1954151"/>
                  </a:lnTo>
                  <a:lnTo>
                    <a:pt x="360045" y="1941445"/>
                  </a:lnTo>
                  <a:lnTo>
                    <a:pt x="344487" y="1928104"/>
                  </a:lnTo>
                  <a:lnTo>
                    <a:pt x="329247" y="1914445"/>
                  </a:lnTo>
                  <a:lnTo>
                    <a:pt x="314642" y="1900469"/>
                  </a:lnTo>
                  <a:lnTo>
                    <a:pt x="299720" y="1885540"/>
                  </a:lnTo>
                  <a:lnTo>
                    <a:pt x="285432" y="1870610"/>
                  </a:lnTo>
                  <a:lnTo>
                    <a:pt x="271462" y="1854728"/>
                  </a:lnTo>
                  <a:lnTo>
                    <a:pt x="257810" y="1838846"/>
                  </a:lnTo>
                  <a:lnTo>
                    <a:pt x="244157" y="1822011"/>
                  </a:lnTo>
                  <a:lnTo>
                    <a:pt x="230822" y="1805176"/>
                  </a:lnTo>
                  <a:lnTo>
                    <a:pt x="218440" y="1787705"/>
                  </a:lnTo>
                  <a:lnTo>
                    <a:pt x="205740" y="1770235"/>
                  </a:lnTo>
                  <a:lnTo>
                    <a:pt x="193357" y="1751811"/>
                  </a:lnTo>
                  <a:lnTo>
                    <a:pt x="181292" y="1732753"/>
                  </a:lnTo>
                  <a:lnTo>
                    <a:pt x="169862" y="1714011"/>
                  </a:lnTo>
                  <a:lnTo>
                    <a:pt x="158432" y="1694635"/>
                  </a:lnTo>
                  <a:lnTo>
                    <a:pt x="147637" y="1674624"/>
                  </a:lnTo>
                  <a:lnTo>
                    <a:pt x="137160" y="1654294"/>
                  </a:lnTo>
                  <a:lnTo>
                    <a:pt x="127000" y="1633647"/>
                  </a:lnTo>
                  <a:lnTo>
                    <a:pt x="116840" y="1612683"/>
                  </a:lnTo>
                  <a:lnTo>
                    <a:pt x="107315" y="1591083"/>
                  </a:lnTo>
                  <a:lnTo>
                    <a:pt x="98425" y="1569483"/>
                  </a:lnTo>
                  <a:lnTo>
                    <a:pt x="89535" y="1547566"/>
                  </a:lnTo>
                  <a:lnTo>
                    <a:pt x="81280" y="1525330"/>
                  </a:lnTo>
                  <a:lnTo>
                    <a:pt x="73025" y="1502460"/>
                  </a:lnTo>
                  <a:lnTo>
                    <a:pt x="65405" y="1479590"/>
                  </a:lnTo>
                  <a:lnTo>
                    <a:pt x="58420" y="1455766"/>
                  </a:lnTo>
                  <a:lnTo>
                    <a:pt x="51435" y="1432261"/>
                  </a:lnTo>
                  <a:lnTo>
                    <a:pt x="45085" y="1408120"/>
                  </a:lnTo>
                  <a:lnTo>
                    <a:pt x="38735" y="1383979"/>
                  </a:lnTo>
                  <a:lnTo>
                    <a:pt x="33337" y="1359520"/>
                  </a:lnTo>
                  <a:lnTo>
                    <a:pt x="27940" y="1334744"/>
                  </a:lnTo>
                  <a:lnTo>
                    <a:pt x="23177" y="1309650"/>
                  </a:lnTo>
                  <a:lnTo>
                    <a:pt x="18732" y="1284238"/>
                  </a:lnTo>
                  <a:lnTo>
                    <a:pt x="14922" y="1258509"/>
                  </a:lnTo>
                  <a:lnTo>
                    <a:pt x="11430" y="1232780"/>
                  </a:lnTo>
                  <a:lnTo>
                    <a:pt x="8572" y="1206733"/>
                  </a:lnTo>
                  <a:lnTo>
                    <a:pt x="6032" y="1180368"/>
                  </a:lnTo>
                  <a:lnTo>
                    <a:pt x="3810" y="1153686"/>
                  </a:lnTo>
                  <a:lnTo>
                    <a:pt x="1905" y="1127004"/>
                  </a:lnTo>
                  <a:lnTo>
                    <a:pt x="635" y="1099686"/>
                  </a:lnTo>
                  <a:lnTo>
                    <a:pt x="0" y="1073004"/>
                  </a:lnTo>
                  <a:lnTo>
                    <a:pt x="0" y="1045687"/>
                  </a:lnTo>
                  <a:lnTo>
                    <a:pt x="0" y="1018052"/>
                  </a:lnTo>
                  <a:lnTo>
                    <a:pt x="635" y="991052"/>
                  </a:lnTo>
                  <a:lnTo>
                    <a:pt x="1905" y="963734"/>
                  </a:lnTo>
                  <a:lnTo>
                    <a:pt x="3810" y="937052"/>
                  </a:lnTo>
                  <a:lnTo>
                    <a:pt x="6032" y="910688"/>
                  </a:lnTo>
                  <a:lnTo>
                    <a:pt x="8572" y="884006"/>
                  </a:lnTo>
                  <a:lnTo>
                    <a:pt x="11430" y="858276"/>
                  </a:lnTo>
                  <a:lnTo>
                    <a:pt x="14922" y="832230"/>
                  </a:lnTo>
                  <a:lnTo>
                    <a:pt x="18732" y="806500"/>
                  </a:lnTo>
                  <a:lnTo>
                    <a:pt x="23177" y="781089"/>
                  </a:lnTo>
                  <a:lnTo>
                    <a:pt x="27940" y="755995"/>
                  </a:lnTo>
                  <a:lnTo>
                    <a:pt x="33337" y="731218"/>
                  </a:lnTo>
                  <a:lnTo>
                    <a:pt x="38735" y="706442"/>
                  </a:lnTo>
                  <a:lnTo>
                    <a:pt x="45085" y="682618"/>
                  </a:lnTo>
                  <a:lnTo>
                    <a:pt x="51435" y="658477"/>
                  </a:lnTo>
                  <a:lnTo>
                    <a:pt x="58420" y="634654"/>
                  </a:lnTo>
                  <a:lnTo>
                    <a:pt x="65405" y="611466"/>
                  </a:lnTo>
                  <a:lnTo>
                    <a:pt x="73025" y="588596"/>
                  </a:lnTo>
                  <a:lnTo>
                    <a:pt x="81280" y="565725"/>
                  </a:lnTo>
                  <a:lnTo>
                    <a:pt x="89535" y="543172"/>
                  </a:lnTo>
                  <a:lnTo>
                    <a:pt x="98425" y="520937"/>
                  </a:lnTo>
                  <a:lnTo>
                    <a:pt x="107315" y="499655"/>
                  </a:lnTo>
                  <a:lnTo>
                    <a:pt x="116840" y="478055"/>
                  </a:lnTo>
                  <a:lnTo>
                    <a:pt x="127000" y="457091"/>
                  </a:lnTo>
                  <a:lnTo>
                    <a:pt x="137160" y="436444"/>
                  </a:lnTo>
                  <a:lnTo>
                    <a:pt x="147637" y="416115"/>
                  </a:lnTo>
                  <a:lnTo>
                    <a:pt x="158432" y="396421"/>
                  </a:lnTo>
                  <a:lnTo>
                    <a:pt x="169862" y="376727"/>
                  </a:lnTo>
                  <a:lnTo>
                    <a:pt x="181292" y="357668"/>
                  </a:lnTo>
                  <a:lnTo>
                    <a:pt x="193357" y="339244"/>
                  </a:lnTo>
                  <a:lnTo>
                    <a:pt x="205740" y="320821"/>
                  </a:lnTo>
                  <a:lnTo>
                    <a:pt x="218440" y="303033"/>
                  </a:lnTo>
                  <a:lnTo>
                    <a:pt x="230822" y="285563"/>
                  </a:lnTo>
                  <a:lnTo>
                    <a:pt x="244157" y="268727"/>
                  </a:lnTo>
                  <a:lnTo>
                    <a:pt x="257810" y="252210"/>
                  </a:lnTo>
                  <a:lnTo>
                    <a:pt x="271462" y="235692"/>
                  </a:lnTo>
                  <a:lnTo>
                    <a:pt x="285432" y="220445"/>
                  </a:lnTo>
                  <a:lnTo>
                    <a:pt x="299720" y="205198"/>
                  </a:lnTo>
                  <a:lnTo>
                    <a:pt x="314642" y="190587"/>
                  </a:lnTo>
                  <a:lnTo>
                    <a:pt x="329247" y="176293"/>
                  </a:lnTo>
                  <a:lnTo>
                    <a:pt x="344487" y="162316"/>
                  </a:lnTo>
                  <a:lnTo>
                    <a:pt x="360045" y="149611"/>
                  </a:lnTo>
                  <a:lnTo>
                    <a:pt x="375285" y="136587"/>
                  </a:lnTo>
                  <a:lnTo>
                    <a:pt x="391160" y="124517"/>
                  </a:lnTo>
                  <a:lnTo>
                    <a:pt x="407352" y="113081"/>
                  </a:lnTo>
                  <a:lnTo>
                    <a:pt x="423545" y="101646"/>
                  </a:lnTo>
                  <a:lnTo>
                    <a:pt x="440690" y="91164"/>
                  </a:lnTo>
                  <a:lnTo>
                    <a:pt x="457200" y="80999"/>
                  </a:lnTo>
                  <a:lnTo>
                    <a:pt x="474662" y="71788"/>
                  </a:lnTo>
                  <a:lnTo>
                    <a:pt x="491490" y="62576"/>
                  </a:lnTo>
                  <a:lnTo>
                    <a:pt x="509270" y="54317"/>
                  </a:lnTo>
                  <a:lnTo>
                    <a:pt x="527050" y="46058"/>
                  </a:lnTo>
                  <a:lnTo>
                    <a:pt x="544512" y="39070"/>
                  </a:lnTo>
                  <a:lnTo>
                    <a:pt x="562610" y="32400"/>
                  </a:lnTo>
                  <a:lnTo>
                    <a:pt x="581025" y="26364"/>
                  </a:lnTo>
                  <a:lnTo>
                    <a:pt x="599440" y="20964"/>
                  </a:lnTo>
                  <a:lnTo>
                    <a:pt x="618490" y="16200"/>
                  </a:lnTo>
                  <a:lnTo>
                    <a:pt x="637223" y="11753"/>
                  </a:lnTo>
                  <a:lnTo>
                    <a:pt x="655955" y="8259"/>
                  </a:lnTo>
                  <a:lnTo>
                    <a:pt x="675005" y="5400"/>
                  </a:lnTo>
                  <a:lnTo>
                    <a:pt x="694373" y="3176"/>
                  </a:lnTo>
                  <a:lnTo>
                    <a:pt x="713740" y="1588"/>
                  </a:lnTo>
                  <a:lnTo>
                    <a:pt x="733425" y="318"/>
                  </a:lnTo>
                  <a:lnTo>
                    <a:pt x="75342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latin typeface="思源黑体 CN Light" panose="020B0300000000000000" pitchFamily="34" charset="-122"/>
              </a:endParaRPr>
            </a:p>
          </p:txBody>
        </p:sp>
      </p:grpSp>
      <p:sp>
        <p:nvSpPr>
          <p:cNvPr id="15" name="椭圆 14"/>
          <p:cNvSpPr/>
          <p:nvPr/>
        </p:nvSpPr>
        <p:spPr>
          <a:xfrm>
            <a:off x="5965190" y="2256155"/>
            <a:ext cx="1094105" cy="1094105"/>
          </a:xfrm>
          <a:prstGeom prst="ellipse">
            <a:avLst/>
          </a:prstGeom>
          <a:solidFill>
            <a:srgbClr val="FCE2CD"/>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0000"/>
              </a:lnSpc>
            </a:pPr>
            <a:endParaRPr lang="zh-CN" altLang="en-US" dirty="0">
              <a:latin typeface="思源黑体 CN Light" panose="020B0300000000000000" pitchFamily="34" charset="-122"/>
              <a:ea typeface="思源黑体 CN Light" panose="020B0300000000000000" pitchFamily="34" charset="-122"/>
            </a:endParaRPr>
          </a:p>
        </p:txBody>
      </p:sp>
      <p:sp>
        <p:nvSpPr>
          <p:cNvPr id="17" name="椭圆 16"/>
          <p:cNvSpPr/>
          <p:nvPr/>
        </p:nvSpPr>
        <p:spPr>
          <a:xfrm>
            <a:off x="4937909" y="4941752"/>
            <a:ext cx="659765" cy="659765"/>
          </a:xfrm>
          <a:prstGeom prst="ellipse">
            <a:avLst/>
          </a:prstGeom>
          <a:solidFill>
            <a:srgbClr val="DFB2AF"/>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20000"/>
              </a:lnSpc>
            </a:pPr>
            <a:endParaRPr lang="zh-CN" altLang="en-US" dirty="0">
              <a:latin typeface="思源黑体 CN Light" panose="020B0300000000000000" pitchFamily="34" charset="-122"/>
              <a:ea typeface="思源黑体 CN Light" panose="020B0300000000000000" pitchFamily="34" charset="-122"/>
            </a:endParaRPr>
          </a:p>
        </p:txBody>
      </p:sp>
      <p:sp>
        <p:nvSpPr>
          <p:cNvPr id="52" name="MH_Text_1"/>
          <p:cNvSpPr txBox="1">
            <a:spLocks noChangeArrowheads="1"/>
          </p:cNvSpPr>
          <p:nvPr>
            <p:custDataLst>
              <p:tags r:id="rId2"/>
            </p:custDataLst>
          </p:nvPr>
        </p:nvSpPr>
        <p:spPr bwMode="auto">
          <a:xfrm>
            <a:off x="5378892" y="3728126"/>
            <a:ext cx="1538288" cy="76776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charset="0"/>
                <a:ea typeface="+mn-ea"/>
                <a:cs typeface="Arial" panose="020B0604020202020204" pitchFamily="34" charset="0"/>
              </a:defRPr>
            </a:lvl9pPr>
          </a:lstStyle>
          <a:p>
            <a:pPr algn="ctr">
              <a:lnSpc>
                <a:spcPct val="110000"/>
              </a:lnSpc>
              <a:defRPr/>
            </a:pPr>
            <a:r>
              <a:rPr lang="en-US" altLang="zh-CN" sz="1400" dirty="0">
                <a:solidFill>
                  <a:srgbClr val="76312F"/>
                </a:solidFill>
                <a:latin typeface="微软雅黑" panose="020B0503020204020204" pitchFamily="34" charset="-122"/>
                <a:ea typeface="微软雅黑" panose="020B0503020204020204" pitchFamily="34" charset="-122"/>
                <a:cs typeface="+mn-ea"/>
                <a:sym typeface="+mn-lt"/>
              </a:rPr>
              <a:t>We assume our data follows a normal distribution</a:t>
            </a:r>
            <a:endParaRPr lang="zh-CN" altLang="en-US" sz="1400" dirty="0">
              <a:solidFill>
                <a:srgbClr val="76312F"/>
              </a:solidFill>
              <a:latin typeface="微软雅黑" panose="020B0503020204020204" pitchFamily="34" charset="-122"/>
              <a:ea typeface="微软雅黑" panose="020B0503020204020204" pitchFamily="34" charset="-122"/>
              <a:cs typeface="+mn-ea"/>
              <a:sym typeface="+mn-lt"/>
            </a:endParaRPr>
          </a:p>
        </p:txBody>
      </p:sp>
      <p:sp>
        <p:nvSpPr>
          <p:cNvPr id="149" name="Freeform 16"/>
          <p:cNvSpPr>
            <a:spLocks noEditPoints="1"/>
          </p:cNvSpPr>
          <p:nvPr/>
        </p:nvSpPr>
        <p:spPr bwMode="auto">
          <a:xfrm>
            <a:off x="5111899" y="5080817"/>
            <a:ext cx="311785" cy="313690"/>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EFEFE"/>
          </a:solidFill>
          <a:ln>
            <a:noFill/>
          </a:ln>
        </p:spPr>
        <p:txBody>
          <a:bodyPr vert="horz" wrap="square" lIns="91440" tIns="45720" rIns="91440" bIns="45720" numCol="1" anchor="t" anchorCtr="0" compatLnSpc="1"/>
          <a:lstStyle/>
          <a:p>
            <a:endParaRPr lang="zh-CN" altLang="en-US"/>
          </a:p>
        </p:txBody>
      </p:sp>
      <p:sp>
        <p:nvSpPr>
          <p:cNvPr id="150" name="Freeform 12"/>
          <p:cNvSpPr>
            <a:spLocks noEditPoints="1"/>
          </p:cNvSpPr>
          <p:nvPr/>
        </p:nvSpPr>
        <p:spPr bwMode="auto">
          <a:xfrm>
            <a:off x="7237095" y="4492625"/>
            <a:ext cx="349885" cy="301625"/>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1" name="Freeform 16"/>
          <p:cNvSpPr>
            <a:spLocks noEditPoints="1"/>
          </p:cNvSpPr>
          <p:nvPr/>
        </p:nvSpPr>
        <p:spPr bwMode="auto">
          <a:xfrm>
            <a:off x="6224905" y="2548890"/>
            <a:ext cx="574675" cy="52641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pic>
        <p:nvPicPr>
          <p:cNvPr id="9" name="图片 8">
            <a:extLst>
              <a:ext uri="{FF2B5EF4-FFF2-40B4-BE49-F238E27FC236}">
                <a16:creationId xmlns:a16="http://schemas.microsoft.com/office/drawing/2014/main" id="{0ED442DB-9088-42B9-8799-356C17097B21}"/>
              </a:ext>
            </a:extLst>
          </p:cNvPr>
          <p:cNvPicPr>
            <a:picLocks noChangeAspect="1"/>
          </p:cNvPicPr>
          <p:nvPr/>
        </p:nvPicPr>
        <p:blipFill>
          <a:blip r:embed="rId4"/>
          <a:stretch>
            <a:fillRect/>
          </a:stretch>
        </p:blipFill>
        <p:spPr>
          <a:xfrm>
            <a:off x="991540" y="1459982"/>
            <a:ext cx="3655707" cy="2386009"/>
          </a:xfrm>
          <a:prstGeom prst="rect">
            <a:avLst/>
          </a:prstGeom>
        </p:spPr>
      </p:pic>
      <p:pic>
        <p:nvPicPr>
          <p:cNvPr id="12" name="图片 11">
            <a:extLst>
              <a:ext uri="{FF2B5EF4-FFF2-40B4-BE49-F238E27FC236}">
                <a16:creationId xmlns:a16="http://schemas.microsoft.com/office/drawing/2014/main" id="{FB5587DF-99C0-4532-9EF7-D11BAE48A0F0}"/>
              </a:ext>
            </a:extLst>
          </p:cNvPr>
          <p:cNvPicPr>
            <a:picLocks noChangeAspect="1"/>
          </p:cNvPicPr>
          <p:nvPr/>
        </p:nvPicPr>
        <p:blipFill>
          <a:blip r:embed="rId5"/>
          <a:stretch>
            <a:fillRect/>
          </a:stretch>
        </p:blipFill>
        <p:spPr>
          <a:xfrm>
            <a:off x="908201" y="4161376"/>
            <a:ext cx="3747042" cy="2386009"/>
          </a:xfrm>
          <a:prstGeom prst="rect">
            <a:avLst/>
          </a:prstGeom>
        </p:spPr>
      </p:pic>
      <p:pic>
        <p:nvPicPr>
          <p:cNvPr id="16" name="图片 15">
            <a:extLst>
              <a:ext uri="{FF2B5EF4-FFF2-40B4-BE49-F238E27FC236}">
                <a16:creationId xmlns:a16="http://schemas.microsoft.com/office/drawing/2014/main" id="{3BCBD470-34E5-4D40-966B-EF0FDE05B775}"/>
              </a:ext>
            </a:extLst>
          </p:cNvPr>
          <p:cNvPicPr>
            <a:picLocks noChangeAspect="1"/>
          </p:cNvPicPr>
          <p:nvPr/>
        </p:nvPicPr>
        <p:blipFill>
          <a:blip r:embed="rId6"/>
          <a:stretch>
            <a:fillRect/>
          </a:stretch>
        </p:blipFill>
        <p:spPr>
          <a:xfrm>
            <a:off x="7722302" y="619777"/>
            <a:ext cx="4371975" cy="2809875"/>
          </a:xfrm>
          <a:prstGeom prst="rect">
            <a:avLst/>
          </a:prstGeom>
        </p:spPr>
      </p:pic>
      <p:sp>
        <p:nvSpPr>
          <p:cNvPr id="18" name="文本框 17">
            <a:extLst>
              <a:ext uri="{FF2B5EF4-FFF2-40B4-BE49-F238E27FC236}">
                <a16:creationId xmlns:a16="http://schemas.microsoft.com/office/drawing/2014/main" id="{E251E776-8831-4DAF-8C0B-C87D8BA3F2A9}"/>
              </a:ext>
            </a:extLst>
          </p:cNvPr>
          <p:cNvSpPr txBox="1"/>
          <p:nvPr/>
        </p:nvSpPr>
        <p:spPr>
          <a:xfrm>
            <a:off x="2576117" y="1184409"/>
            <a:ext cx="620683" cy="369332"/>
          </a:xfrm>
          <a:prstGeom prst="rect">
            <a:avLst/>
          </a:prstGeom>
          <a:noFill/>
        </p:spPr>
        <p:txBody>
          <a:bodyPr wrap="none" rtlCol="0">
            <a:spAutoFit/>
          </a:bodyPr>
          <a:lstStyle/>
          <a:p>
            <a:r>
              <a:rPr lang="en-US" altLang="zh-CN" dirty="0"/>
              <a:t>ETF</a:t>
            </a:r>
            <a:endParaRPr lang="zh-CN" altLang="en-US" dirty="0"/>
          </a:p>
        </p:txBody>
      </p:sp>
      <p:sp>
        <p:nvSpPr>
          <p:cNvPr id="29" name="文本框 28">
            <a:extLst>
              <a:ext uri="{FF2B5EF4-FFF2-40B4-BE49-F238E27FC236}">
                <a16:creationId xmlns:a16="http://schemas.microsoft.com/office/drawing/2014/main" id="{4AFE03EB-46CA-488E-B7BB-3FB395643AD1}"/>
              </a:ext>
            </a:extLst>
          </p:cNvPr>
          <p:cNvSpPr txBox="1"/>
          <p:nvPr/>
        </p:nvSpPr>
        <p:spPr>
          <a:xfrm>
            <a:off x="2608176" y="3921538"/>
            <a:ext cx="556563" cy="369332"/>
          </a:xfrm>
          <a:prstGeom prst="rect">
            <a:avLst/>
          </a:prstGeom>
          <a:noFill/>
        </p:spPr>
        <p:txBody>
          <a:bodyPr wrap="none" rtlCol="0">
            <a:spAutoFit/>
          </a:bodyPr>
          <a:lstStyle/>
          <a:p>
            <a:r>
              <a:rPr lang="en-US" altLang="zh-CN" dirty="0"/>
              <a:t>OIL</a:t>
            </a:r>
            <a:endParaRPr lang="zh-CN" altLang="en-US" dirty="0"/>
          </a:p>
        </p:txBody>
      </p:sp>
      <p:pic>
        <p:nvPicPr>
          <p:cNvPr id="22" name="图片 21">
            <a:extLst>
              <a:ext uri="{FF2B5EF4-FFF2-40B4-BE49-F238E27FC236}">
                <a16:creationId xmlns:a16="http://schemas.microsoft.com/office/drawing/2014/main" id="{CDF25736-9788-462D-BCBA-2981A413BB3B}"/>
              </a:ext>
            </a:extLst>
          </p:cNvPr>
          <p:cNvPicPr>
            <a:picLocks noChangeAspect="1"/>
          </p:cNvPicPr>
          <p:nvPr/>
        </p:nvPicPr>
        <p:blipFill>
          <a:blip r:embed="rId7"/>
          <a:stretch>
            <a:fillRect/>
          </a:stretch>
        </p:blipFill>
        <p:spPr>
          <a:xfrm>
            <a:off x="7877175" y="3734808"/>
            <a:ext cx="4156688" cy="2619532"/>
          </a:xfrm>
          <a:prstGeom prst="rect">
            <a:avLst/>
          </a:prstGeom>
        </p:spPr>
      </p:pic>
      <p:sp>
        <p:nvSpPr>
          <p:cNvPr id="31" name="文本框 30">
            <a:extLst>
              <a:ext uri="{FF2B5EF4-FFF2-40B4-BE49-F238E27FC236}">
                <a16:creationId xmlns:a16="http://schemas.microsoft.com/office/drawing/2014/main" id="{7F3E117F-927A-4206-893A-D0D8A8D6AF15}"/>
              </a:ext>
            </a:extLst>
          </p:cNvPr>
          <p:cNvSpPr txBox="1"/>
          <p:nvPr/>
        </p:nvSpPr>
        <p:spPr>
          <a:xfrm>
            <a:off x="9626903" y="6221690"/>
            <a:ext cx="838691" cy="369332"/>
          </a:xfrm>
          <a:prstGeom prst="rect">
            <a:avLst/>
          </a:prstGeom>
          <a:noFill/>
        </p:spPr>
        <p:txBody>
          <a:bodyPr wrap="none" rtlCol="0">
            <a:spAutoFit/>
          </a:bodyPr>
          <a:lstStyle/>
          <a:p>
            <a:r>
              <a:rPr lang="en-US" altLang="zh-CN" dirty="0"/>
              <a:t>GOLD</a:t>
            </a:r>
            <a:endParaRPr lang="zh-CN" altLang="en-US" dirty="0"/>
          </a:p>
        </p:txBody>
      </p:sp>
      <p:sp>
        <p:nvSpPr>
          <p:cNvPr id="32" name="文本框 31">
            <a:extLst>
              <a:ext uri="{FF2B5EF4-FFF2-40B4-BE49-F238E27FC236}">
                <a16:creationId xmlns:a16="http://schemas.microsoft.com/office/drawing/2014/main" id="{22436581-0E64-44E3-8ED5-1076C8CAEC54}"/>
              </a:ext>
            </a:extLst>
          </p:cNvPr>
          <p:cNvSpPr txBox="1"/>
          <p:nvPr/>
        </p:nvSpPr>
        <p:spPr>
          <a:xfrm>
            <a:off x="9585123" y="3313460"/>
            <a:ext cx="646331" cy="369332"/>
          </a:xfrm>
          <a:prstGeom prst="rect">
            <a:avLst/>
          </a:prstGeom>
          <a:noFill/>
        </p:spPr>
        <p:txBody>
          <a:bodyPr wrap="none" rtlCol="0">
            <a:spAutoFit/>
          </a:bodyPr>
          <a:lstStyle/>
          <a:p>
            <a:r>
              <a:rPr lang="en-US" altLang="zh-CN" dirty="0"/>
              <a:t>JPM</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400B217B-85FF-47BE-B472-454CEFC1BDA9}"/>
              </a:ext>
            </a:extLst>
          </p:cNvPr>
          <p:cNvSpPr>
            <a:spLocks noChangeArrowheads="1"/>
          </p:cNvSpPr>
          <p:nvPr/>
        </p:nvSpPr>
        <p:spPr bwMode="auto">
          <a:xfrm>
            <a:off x="4675188" y="579120"/>
            <a:ext cx="284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pic>
        <p:nvPicPr>
          <p:cNvPr id="5" name="图片 4">
            <a:extLst>
              <a:ext uri="{FF2B5EF4-FFF2-40B4-BE49-F238E27FC236}">
                <a16:creationId xmlns:a16="http://schemas.microsoft.com/office/drawing/2014/main" id="{F82554DB-2379-425E-9DFC-C3F80A8B5A8B}"/>
              </a:ext>
            </a:extLst>
          </p:cNvPr>
          <p:cNvPicPr>
            <a:picLocks noChangeAspect="1"/>
          </p:cNvPicPr>
          <p:nvPr/>
        </p:nvPicPr>
        <p:blipFill>
          <a:blip r:embed="rId3"/>
          <a:stretch>
            <a:fillRect/>
          </a:stretch>
        </p:blipFill>
        <p:spPr>
          <a:xfrm>
            <a:off x="712802" y="1142169"/>
            <a:ext cx="10648950" cy="2124075"/>
          </a:xfrm>
          <a:prstGeom prst="rect">
            <a:avLst/>
          </a:prstGeom>
        </p:spPr>
      </p:pic>
      <p:pic>
        <p:nvPicPr>
          <p:cNvPr id="16" name="图片 15">
            <a:extLst>
              <a:ext uri="{FF2B5EF4-FFF2-40B4-BE49-F238E27FC236}">
                <a16:creationId xmlns:a16="http://schemas.microsoft.com/office/drawing/2014/main" id="{E7B11F8E-CE98-4CA1-8841-259BAE698390}"/>
              </a:ext>
            </a:extLst>
          </p:cNvPr>
          <p:cNvPicPr>
            <a:picLocks noChangeAspect="1"/>
          </p:cNvPicPr>
          <p:nvPr/>
        </p:nvPicPr>
        <p:blipFill>
          <a:blip r:embed="rId4"/>
          <a:stretch>
            <a:fillRect/>
          </a:stretch>
        </p:blipFill>
        <p:spPr>
          <a:xfrm>
            <a:off x="712802" y="3591757"/>
            <a:ext cx="10734675" cy="2676525"/>
          </a:xfrm>
          <a:prstGeom prst="rect">
            <a:avLst/>
          </a:prstGeom>
        </p:spPr>
      </p:pic>
      <p:pic>
        <p:nvPicPr>
          <p:cNvPr id="49" name="图片 48">
            <a:extLst>
              <a:ext uri="{FF2B5EF4-FFF2-40B4-BE49-F238E27FC236}">
                <a16:creationId xmlns:a16="http://schemas.microsoft.com/office/drawing/2014/main" id="{44AFA2D5-6F66-44A0-8D6D-BF9BA004A3BB}"/>
              </a:ext>
            </a:extLst>
          </p:cNvPr>
          <p:cNvPicPr>
            <a:picLocks noChangeAspect="1"/>
          </p:cNvPicPr>
          <p:nvPr/>
        </p:nvPicPr>
        <p:blipFill>
          <a:blip r:embed="rId5"/>
          <a:stretch>
            <a:fillRect/>
          </a:stretch>
        </p:blipFill>
        <p:spPr>
          <a:xfrm>
            <a:off x="3351227" y="1514476"/>
            <a:ext cx="5372100" cy="382905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 presetClass="exit" presetSubtype="0" fill="hold" nodeType="withEffect">
                                  <p:stCondLst>
                                    <p:cond delay="0"/>
                                  </p:stCondLst>
                                  <p:childTnLst>
                                    <p:set>
                                      <p:cBhvr>
                                        <p:cTn id="19" dur="1" fill="hold">
                                          <p:stCondLst>
                                            <p:cond delay="0"/>
                                          </p:stCondLst>
                                        </p:cTn>
                                        <p:tgtEl>
                                          <p:spTgt spid="5"/>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400B217B-85FF-47BE-B472-454CEFC1BDA9}"/>
              </a:ext>
            </a:extLst>
          </p:cNvPr>
          <p:cNvSpPr>
            <a:spLocks noChangeArrowheads="1"/>
          </p:cNvSpPr>
          <p:nvPr/>
        </p:nvSpPr>
        <p:spPr bwMode="auto">
          <a:xfrm>
            <a:off x="4675188" y="579120"/>
            <a:ext cx="284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pic>
        <p:nvPicPr>
          <p:cNvPr id="3" name="图片 2">
            <a:extLst>
              <a:ext uri="{FF2B5EF4-FFF2-40B4-BE49-F238E27FC236}">
                <a16:creationId xmlns:a16="http://schemas.microsoft.com/office/drawing/2014/main" id="{90CAD2DE-E21F-4C26-9C1A-F23AD2197970}"/>
              </a:ext>
            </a:extLst>
          </p:cNvPr>
          <p:cNvPicPr>
            <a:picLocks noChangeAspect="1"/>
          </p:cNvPicPr>
          <p:nvPr/>
        </p:nvPicPr>
        <p:blipFill>
          <a:blip r:embed="rId3"/>
          <a:stretch>
            <a:fillRect/>
          </a:stretch>
        </p:blipFill>
        <p:spPr>
          <a:xfrm>
            <a:off x="795337" y="1071245"/>
            <a:ext cx="10601325" cy="3324225"/>
          </a:xfrm>
          <a:prstGeom prst="rect">
            <a:avLst/>
          </a:prstGeom>
        </p:spPr>
      </p:pic>
      <p:pic>
        <p:nvPicPr>
          <p:cNvPr id="4" name="图片 3">
            <a:extLst>
              <a:ext uri="{FF2B5EF4-FFF2-40B4-BE49-F238E27FC236}">
                <a16:creationId xmlns:a16="http://schemas.microsoft.com/office/drawing/2014/main" id="{C7505345-F09C-469A-95B1-4F198AFD12E5}"/>
              </a:ext>
            </a:extLst>
          </p:cNvPr>
          <p:cNvPicPr>
            <a:picLocks noChangeAspect="1"/>
          </p:cNvPicPr>
          <p:nvPr/>
        </p:nvPicPr>
        <p:blipFill>
          <a:blip r:embed="rId4"/>
          <a:stretch>
            <a:fillRect/>
          </a:stretch>
        </p:blipFill>
        <p:spPr>
          <a:xfrm>
            <a:off x="1093756" y="1071245"/>
            <a:ext cx="10004484" cy="4300329"/>
          </a:xfrm>
          <a:prstGeom prst="rect">
            <a:avLst/>
          </a:prstGeom>
        </p:spPr>
      </p:pic>
      <p:pic>
        <p:nvPicPr>
          <p:cNvPr id="6" name="图片 5">
            <a:extLst>
              <a:ext uri="{FF2B5EF4-FFF2-40B4-BE49-F238E27FC236}">
                <a16:creationId xmlns:a16="http://schemas.microsoft.com/office/drawing/2014/main" id="{5AB69562-C62B-429A-BD38-D4EFEBB69E14}"/>
              </a:ext>
            </a:extLst>
          </p:cNvPr>
          <p:cNvPicPr>
            <a:picLocks noChangeAspect="1"/>
          </p:cNvPicPr>
          <p:nvPr/>
        </p:nvPicPr>
        <p:blipFill>
          <a:blip r:embed="rId5"/>
          <a:stretch>
            <a:fillRect/>
          </a:stretch>
        </p:blipFill>
        <p:spPr>
          <a:xfrm>
            <a:off x="1133739" y="5258510"/>
            <a:ext cx="9924519" cy="1439366"/>
          </a:xfrm>
          <a:prstGeom prst="rect">
            <a:avLst/>
          </a:prstGeom>
        </p:spPr>
      </p:pic>
    </p:spTree>
    <p:custDataLst>
      <p:tags r:id="rId1"/>
    </p:custDataLst>
    <p:extLst>
      <p:ext uri="{BB962C8B-B14F-4D97-AF65-F5344CB8AC3E}">
        <p14:creationId xmlns:p14="http://schemas.microsoft.com/office/powerpoint/2010/main" val="165432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400B217B-85FF-47BE-B472-454CEFC1BDA9}"/>
              </a:ext>
            </a:extLst>
          </p:cNvPr>
          <p:cNvSpPr>
            <a:spLocks noChangeArrowheads="1"/>
          </p:cNvSpPr>
          <p:nvPr/>
        </p:nvSpPr>
        <p:spPr bwMode="auto">
          <a:xfrm>
            <a:off x="4675188" y="579120"/>
            <a:ext cx="284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pic>
        <p:nvPicPr>
          <p:cNvPr id="2" name="图片 1">
            <a:extLst>
              <a:ext uri="{FF2B5EF4-FFF2-40B4-BE49-F238E27FC236}">
                <a16:creationId xmlns:a16="http://schemas.microsoft.com/office/drawing/2014/main" id="{5A4A76F8-AB18-42BF-83DA-F0FD18FDCF36}"/>
              </a:ext>
            </a:extLst>
          </p:cNvPr>
          <p:cNvPicPr>
            <a:picLocks noChangeAspect="1"/>
          </p:cNvPicPr>
          <p:nvPr/>
        </p:nvPicPr>
        <p:blipFill>
          <a:blip r:embed="rId3"/>
          <a:stretch>
            <a:fillRect/>
          </a:stretch>
        </p:blipFill>
        <p:spPr>
          <a:xfrm>
            <a:off x="771525" y="1071245"/>
            <a:ext cx="10648950" cy="5048250"/>
          </a:xfrm>
          <a:prstGeom prst="rect">
            <a:avLst/>
          </a:prstGeom>
        </p:spPr>
      </p:pic>
      <p:pic>
        <p:nvPicPr>
          <p:cNvPr id="3" name="图片 2">
            <a:extLst>
              <a:ext uri="{FF2B5EF4-FFF2-40B4-BE49-F238E27FC236}">
                <a16:creationId xmlns:a16="http://schemas.microsoft.com/office/drawing/2014/main" id="{7B325395-3937-47EC-AB4D-AFC73EDDA597}"/>
              </a:ext>
            </a:extLst>
          </p:cNvPr>
          <p:cNvPicPr>
            <a:picLocks noChangeAspect="1"/>
          </p:cNvPicPr>
          <p:nvPr/>
        </p:nvPicPr>
        <p:blipFill>
          <a:blip r:embed="rId4"/>
          <a:stretch>
            <a:fillRect/>
          </a:stretch>
        </p:blipFill>
        <p:spPr>
          <a:xfrm>
            <a:off x="814387" y="2141203"/>
            <a:ext cx="10563225" cy="1619250"/>
          </a:xfrm>
          <a:prstGeom prst="rect">
            <a:avLst/>
          </a:prstGeom>
        </p:spPr>
      </p:pic>
    </p:spTree>
    <p:custDataLst>
      <p:tags r:id="rId1"/>
    </p:custDataLst>
    <p:extLst>
      <p:ext uri="{BB962C8B-B14F-4D97-AF65-F5344CB8AC3E}">
        <p14:creationId xmlns:p14="http://schemas.microsoft.com/office/powerpoint/2010/main" val="44256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400B217B-85FF-47BE-B472-454CEFC1BDA9}"/>
              </a:ext>
            </a:extLst>
          </p:cNvPr>
          <p:cNvSpPr>
            <a:spLocks noChangeArrowheads="1"/>
          </p:cNvSpPr>
          <p:nvPr/>
        </p:nvSpPr>
        <p:spPr bwMode="auto">
          <a:xfrm>
            <a:off x="4675188" y="579120"/>
            <a:ext cx="2841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pic>
        <p:nvPicPr>
          <p:cNvPr id="4" name="图片 3">
            <a:extLst>
              <a:ext uri="{FF2B5EF4-FFF2-40B4-BE49-F238E27FC236}">
                <a16:creationId xmlns:a16="http://schemas.microsoft.com/office/drawing/2014/main" id="{D7B2E8A3-AFFA-4EC0-B768-0E0E21CFC5E2}"/>
              </a:ext>
            </a:extLst>
          </p:cNvPr>
          <p:cNvPicPr>
            <a:picLocks noChangeAspect="1"/>
          </p:cNvPicPr>
          <p:nvPr/>
        </p:nvPicPr>
        <p:blipFill>
          <a:blip r:embed="rId3"/>
          <a:stretch>
            <a:fillRect/>
          </a:stretch>
        </p:blipFill>
        <p:spPr>
          <a:xfrm>
            <a:off x="814387" y="1259205"/>
            <a:ext cx="10563225" cy="5019675"/>
          </a:xfrm>
          <a:prstGeom prst="rect">
            <a:avLst/>
          </a:prstGeom>
        </p:spPr>
      </p:pic>
      <p:pic>
        <p:nvPicPr>
          <p:cNvPr id="5" name="图片 4">
            <a:extLst>
              <a:ext uri="{FF2B5EF4-FFF2-40B4-BE49-F238E27FC236}">
                <a16:creationId xmlns:a16="http://schemas.microsoft.com/office/drawing/2014/main" id="{C7D1922A-D29E-4283-900D-71AB1A2D1DC6}"/>
              </a:ext>
            </a:extLst>
          </p:cNvPr>
          <p:cNvPicPr>
            <a:picLocks noChangeAspect="1"/>
          </p:cNvPicPr>
          <p:nvPr/>
        </p:nvPicPr>
        <p:blipFill>
          <a:blip r:embed="rId4"/>
          <a:stretch>
            <a:fillRect/>
          </a:stretch>
        </p:blipFill>
        <p:spPr>
          <a:xfrm>
            <a:off x="747712" y="1999356"/>
            <a:ext cx="10629900" cy="1581150"/>
          </a:xfrm>
          <a:prstGeom prst="rect">
            <a:avLst/>
          </a:prstGeom>
        </p:spPr>
      </p:pic>
    </p:spTree>
    <p:custDataLst>
      <p:tags r:id="rId1"/>
    </p:custDataLst>
    <p:extLst>
      <p:ext uri="{BB962C8B-B14F-4D97-AF65-F5344CB8AC3E}">
        <p14:creationId xmlns:p14="http://schemas.microsoft.com/office/powerpoint/2010/main" val="38634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 presetClass="exit" presetSubtype="0" fill="hold" nodeType="with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03</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408670" y="2799340"/>
            <a:ext cx="5374659" cy="1477328"/>
          </a:xfrm>
          <a:prstGeom prst="rect">
            <a:avLst/>
          </a:prstGeom>
        </p:spPr>
        <p:txBody>
          <a:bodyPr wrap="square" lIns="0" tIns="0" rIns="0" bIns="0">
            <a:spAutoFit/>
          </a:bodyPr>
          <a:lstStyle/>
          <a:p>
            <a:pPr algn="ctr"/>
            <a:r>
              <a:rPr lang="en-US" altLang="zh-CN" sz="48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Construct a confidence interval</a:t>
            </a:r>
            <a:endParaRPr lang="zh-CN" altLang="en-US" sz="48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表格 9">
            <a:extLst>
              <a:ext uri="{FF2B5EF4-FFF2-40B4-BE49-F238E27FC236}">
                <a16:creationId xmlns:a16="http://schemas.microsoft.com/office/drawing/2014/main" id="{B4194059-3A54-4BA6-AA68-A85028BEF679}"/>
              </a:ext>
            </a:extLst>
          </p:cNvPr>
          <p:cNvGraphicFramePr>
            <a:graphicFrameLocks noGrp="1"/>
          </p:cNvGraphicFramePr>
          <p:nvPr>
            <p:extLst>
              <p:ext uri="{D42A27DB-BD31-4B8C-83A1-F6EECF244321}">
                <p14:modId xmlns:p14="http://schemas.microsoft.com/office/powerpoint/2010/main" val="3044762392"/>
              </p:ext>
            </p:extLst>
          </p:nvPr>
        </p:nvGraphicFramePr>
        <p:xfrm>
          <a:off x="865931" y="1929088"/>
          <a:ext cx="4863750" cy="1651000"/>
        </p:xfrm>
        <a:graphic>
          <a:graphicData uri="http://schemas.openxmlformats.org/drawingml/2006/table">
            <a:tbl>
              <a:tblPr firstRow="1" bandRow="1">
                <a:tableStyleId>{7DF18680-E054-41AD-8BC1-D1AEF772440D}</a:tableStyleId>
              </a:tblPr>
              <a:tblGrid>
                <a:gridCol w="1886901">
                  <a:extLst>
                    <a:ext uri="{9D8B030D-6E8A-4147-A177-3AD203B41FA5}">
                      <a16:colId xmlns:a16="http://schemas.microsoft.com/office/drawing/2014/main" val="3224726831"/>
                    </a:ext>
                  </a:extLst>
                </a:gridCol>
                <a:gridCol w="2976849">
                  <a:extLst>
                    <a:ext uri="{9D8B030D-6E8A-4147-A177-3AD203B41FA5}">
                      <a16:colId xmlns:a16="http://schemas.microsoft.com/office/drawing/2014/main" val="893219243"/>
                    </a:ext>
                  </a:extLst>
                </a:gridCol>
              </a:tblGrid>
              <a:tr h="370840">
                <a:tc>
                  <a:txBody>
                    <a:bodyPr/>
                    <a:lstStyle/>
                    <a:p>
                      <a:endParaRPr lang="zh-CN" altLang="en-US" dirty="0"/>
                    </a:p>
                  </a:txBody>
                  <a:tcPr/>
                </a:tc>
                <a:tc>
                  <a:txBody>
                    <a:bodyPr/>
                    <a:lstStyle/>
                    <a:p>
                      <a:r>
                        <a:rPr lang="en-US" altLang="zh-CN" dirty="0"/>
                        <a:t>95% confidence interval</a:t>
                      </a:r>
                      <a:endParaRPr lang="zh-CN" altLang="en-US" dirty="0"/>
                    </a:p>
                  </a:txBody>
                  <a:tcPr/>
                </a:tc>
                <a:extLst>
                  <a:ext uri="{0D108BD9-81ED-4DB2-BD59-A6C34878D82A}">
                    <a16:rowId xmlns:a16="http://schemas.microsoft.com/office/drawing/2014/main" val="3661906321"/>
                  </a:ext>
                </a:extLst>
              </a:tr>
              <a:tr h="370840">
                <a:tc>
                  <a:txBody>
                    <a:bodyPr/>
                    <a:lstStyle/>
                    <a:p>
                      <a:r>
                        <a:rPr lang="en-US" altLang="zh-CN" dirty="0">
                          <a:solidFill>
                            <a:schemeClr val="tx1">
                              <a:lumMod val="65000"/>
                              <a:lumOff val="35000"/>
                            </a:schemeClr>
                          </a:solidFill>
                        </a:rPr>
                        <a:t>10 simple random samples</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(98.16479624692182, 147.05780427307823)</a:t>
                      </a:r>
                      <a:endParaRPr lang="zh-CN" altLang="en-US" dirty="0">
                        <a:solidFill>
                          <a:schemeClr val="tx1">
                            <a:lumMod val="65000"/>
                            <a:lumOff val="35000"/>
                          </a:schemeClr>
                        </a:solidFill>
                      </a:endParaRPr>
                    </a:p>
                  </a:txBody>
                  <a:tcPr/>
                </a:tc>
                <a:extLst>
                  <a:ext uri="{0D108BD9-81ED-4DB2-BD59-A6C34878D82A}">
                    <a16:rowId xmlns:a16="http://schemas.microsoft.com/office/drawing/2014/main" val="4276935351"/>
                  </a:ext>
                </a:extLst>
              </a:tr>
              <a:tr h="370840">
                <a:tc>
                  <a:txBody>
                    <a:bodyPr/>
                    <a:lstStyle/>
                    <a:p>
                      <a:r>
                        <a:rPr lang="en-US" altLang="zh-CN" dirty="0">
                          <a:solidFill>
                            <a:schemeClr val="tx1">
                              <a:lumMod val="65000"/>
                              <a:lumOff val="35000"/>
                            </a:schemeClr>
                          </a:solidFill>
                        </a:rPr>
                        <a:t>50 simple random samples</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 (94.67787598874438, 144.24612291125564)</a:t>
                      </a:r>
                      <a:endParaRPr lang="zh-CN" altLang="en-US" dirty="0">
                        <a:solidFill>
                          <a:schemeClr val="tx1">
                            <a:lumMod val="65000"/>
                            <a:lumOff val="35000"/>
                          </a:schemeClr>
                        </a:solidFill>
                      </a:endParaRPr>
                    </a:p>
                  </a:txBody>
                  <a:tcPr/>
                </a:tc>
                <a:extLst>
                  <a:ext uri="{0D108BD9-81ED-4DB2-BD59-A6C34878D82A}">
                    <a16:rowId xmlns:a16="http://schemas.microsoft.com/office/drawing/2014/main" val="1250861126"/>
                  </a:ext>
                </a:extLst>
              </a:tr>
            </a:tbl>
          </a:graphicData>
        </a:graphic>
      </p:graphicFrame>
      <p:sp>
        <p:nvSpPr>
          <p:cNvPr id="65" name="Rectangle 39">
            <a:extLst>
              <a:ext uri="{FF2B5EF4-FFF2-40B4-BE49-F238E27FC236}">
                <a16:creationId xmlns:a16="http://schemas.microsoft.com/office/drawing/2014/main" id="{B9F5D829-63AB-4A66-82E5-60BAC7ADF618}"/>
              </a:ext>
            </a:extLst>
          </p:cNvPr>
          <p:cNvSpPr>
            <a:spLocks noChangeArrowheads="1"/>
          </p:cNvSpPr>
          <p:nvPr/>
        </p:nvSpPr>
        <p:spPr bwMode="auto">
          <a:xfrm>
            <a:off x="3138881" y="528786"/>
            <a:ext cx="59142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Construct a confidence interval</a:t>
            </a:r>
            <a:endParaRPr lang="zh-CN" altLang="en-US" sz="32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endParaRPr>
          </a:p>
        </p:txBody>
      </p:sp>
      <p:sp>
        <p:nvSpPr>
          <p:cNvPr id="66" name="矩形 4">
            <a:extLst>
              <a:ext uri="{FF2B5EF4-FFF2-40B4-BE49-F238E27FC236}">
                <a16:creationId xmlns:a16="http://schemas.microsoft.com/office/drawing/2014/main" id="{891EF42D-E63D-4769-B77A-DF16DCC54294}"/>
              </a:ext>
            </a:extLst>
          </p:cNvPr>
          <p:cNvSpPr>
            <a:spLocks noChangeArrowheads="1"/>
          </p:cNvSpPr>
          <p:nvPr/>
        </p:nvSpPr>
        <p:spPr bwMode="auto">
          <a:xfrm>
            <a:off x="865931" y="4487947"/>
            <a:ext cx="6507585"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a:lnSpc>
                <a:spcPct val="150000"/>
              </a:lnSpc>
              <a:spcBef>
                <a:spcPct val="20000"/>
              </a:spcBef>
            </a:pPr>
            <a:r>
              <a:rPr lang="en-US" altLang="zh-CN" sz="1400" dirty="0">
                <a:solidFill>
                  <a:srgbClr val="76312F"/>
                </a:solidFill>
                <a:latin typeface="微软雅黑" panose="020B0503020204020204" pitchFamily="34" charset="-122"/>
                <a:ea typeface="微软雅黑" panose="020B0503020204020204" pitchFamily="34" charset="-122"/>
                <a:sym typeface="Arial" panose="020B0604020202020204" pitchFamily="34" charset="0"/>
              </a:rPr>
              <a:t>95% confidence interval (1) =  (98.27123417560706, 146.9224883196801)</a:t>
            </a:r>
          </a:p>
          <a:p>
            <a:pPr defTabSz="1216025">
              <a:lnSpc>
                <a:spcPct val="150000"/>
              </a:lnSpc>
              <a:spcBef>
                <a:spcPct val="20000"/>
              </a:spcBef>
            </a:pPr>
            <a:r>
              <a:rPr lang="en-US" altLang="zh-CN" sz="1400" dirty="0">
                <a:solidFill>
                  <a:srgbClr val="76312F"/>
                </a:solidFill>
                <a:latin typeface="微软雅黑" panose="020B0503020204020204" pitchFamily="34" charset="-122"/>
                <a:ea typeface="微软雅黑" panose="020B0503020204020204" pitchFamily="34" charset="-122"/>
                <a:sym typeface="Arial" panose="020B0604020202020204" pitchFamily="34" charset="0"/>
              </a:rPr>
              <a:t>95% confidence interval (2) =  (95.37512210637573, 143.7099206566719)</a:t>
            </a:r>
          </a:p>
          <a:p>
            <a:pPr defTabSz="1216025">
              <a:lnSpc>
                <a:spcPct val="150000"/>
              </a:lnSpc>
              <a:spcBef>
                <a:spcPct val="20000"/>
              </a:spcBef>
            </a:pPr>
            <a:r>
              <a:rPr lang="en-US" altLang="zh-CN" sz="1400" dirty="0">
                <a:solidFill>
                  <a:srgbClr val="76312F"/>
                </a:solidFill>
                <a:latin typeface="微软雅黑" panose="020B0503020204020204" pitchFamily="34" charset="-122"/>
                <a:ea typeface="微软雅黑" panose="020B0503020204020204" pitchFamily="34" charset="-122"/>
                <a:sym typeface="Arial" panose="020B0604020202020204" pitchFamily="34" charset="0"/>
              </a:rPr>
              <a:t>The second confidence interval is more accurate. Because the interval is smaller.</a:t>
            </a:r>
            <a:endParaRPr lang="zh-CN" altLang="en-US" sz="1400" dirty="0">
              <a:solidFill>
                <a:srgbClr val="76312F"/>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04</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408670" y="2799340"/>
            <a:ext cx="5374659" cy="738664"/>
          </a:xfrm>
          <a:prstGeom prst="rect">
            <a:avLst/>
          </a:prstGeom>
        </p:spPr>
        <p:txBody>
          <a:bodyPr wrap="square" lIns="0" tIns="0" rIns="0" bIns="0">
            <a:spAutoFit/>
          </a:bodyPr>
          <a:lstStyle/>
          <a:p>
            <a:pPr algn="ctr"/>
            <a:r>
              <a:rPr lang="en-US" altLang="zh-CN" sz="4800" dirty="0">
                <a:solidFill>
                  <a:srgbClr val="622927"/>
                </a:solidFill>
                <a:latin typeface="Arial" panose="020B0604020202020204" pitchFamily="34" charset="0"/>
                <a:ea typeface="微软雅黑" panose="020B0503020204020204" pitchFamily="34" charset="-122"/>
                <a:sym typeface="Arial" panose="020B0604020202020204" pitchFamily="34" charset="0"/>
              </a:rPr>
              <a:t>Form a hypothesis</a:t>
            </a:r>
          </a:p>
        </p:txBody>
      </p:sp>
    </p:spTree>
    <p:custDataLst>
      <p:tags r:id="rId1"/>
    </p:custDataLst>
    <p:extLst>
      <p:ext uri="{BB962C8B-B14F-4D97-AF65-F5344CB8AC3E}">
        <p14:creationId xmlns:p14="http://schemas.microsoft.com/office/powerpoint/2010/main" val="31867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9"/>
          <p:cNvSpPr>
            <a:spLocks noChangeArrowheads="1"/>
          </p:cNvSpPr>
          <p:nvPr/>
        </p:nvSpPr>
        <p:spPr bwMode="auto">
          <a:xfrm>
            <a:off x="4420553" y="579120"/>
            <a:ext cx="38207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Form a hypothesis</a:t>
            </a:r>
          </a:p>
        </p:txBody>
      </p:sp>
      <p:graphicFrame>
        <p:nvGraphicFramePr>
          <p:cNvPr id="60" name="表格 9">
            <a:extLst>
              <a:ext uri="{FF2B5EF4-FFF2-40B4-BE49-F238E27FC236}">
                <a16:creationId xmlns:a16="http://schemas.microsoft.com/office/drawing/2014/main" id="{C2D13719-90F4-4897-9845-427BEA77199B}"/>
              </a:ext>
            </a:extLst>
          </p:cNvPr>
          <p:cNvGraphicFramePr>
            <a:graphicFrameLocks noGrp="1"/>
          </p:cNvGraphicFramePr>
          <p:nvPr>
            <p:extLst>
              <p:ext uri="{D42A27DB-BD31-4B8C-83A1-F6EECF244321}">
                <p14:modId xmlns:p14="http://schemas.microsoft.com/office/powerpoint/2010/main" val="3518360950"/>
              </p:ext>
            </p:extLst>
          </p:nvPr>
        </p:nvGraphicFramePr>
        <p:xfrm>
          <a:off x="865931" y="1645918"/>
          <a:ext cx="9855200" cy="3903773"/>
        </p:xfrm>
        <a:graphic>
          <a:graphicData uri="http://schemas.openxmlformats.org/drawingml/2006/table">
            <a:tbl>
              <a:tblPr firstRow="1" bandRow="1">
                <a:tableStyleId>{7DF18680-E054-41AD-8BC1-D1AEF772440D}</a:tableStyleId>
              </a:tblPr>
              <a:tblGrid>
                <a:gridCol w="1719056">
                  <a:extLst>
                    <a:ext uri="{9D8B030D-6E8A-4147-A177-3AD203B41FA5}">
                      <a16:colId xmlns:a16="http://schemas.microsoft.com/office/drawing/2014/main" val="3224726831"/>
                    </a:ext>
                  </a:extLst>
                </a:gridCol>
                <a:gridCol w="2712048">
                  <a:extLst>
                    <a:ext uri="{9D8B030D-6E8A-4147-A177-3AD203B41FA5}">
                      <a16:colId xmlns:a16="http://schemas.microsoft.com/office/drawing/2014/main" val="893219243"/>
                    </a:ext>
                  </a:extLst>
                </a:gridCol>
                <a:gridCol w="2712048">
                  <a:extLst>
                    <a:ext uri="{9D8B030D-6E8A-4147-A177-3AD203B41FA5}">
                      <a16:colId xmlns:a16="http://schemas.microsoft.com/office/drawing/2014/main" val="4283174499"/>
                    </a:ext>
                  </a:extLst>
                </a:gridCol>
                <a:gridCol w="2712048">
                  <a:extLst>
                    <a:ext uri="{9D8B030D-6E8A-4147-A177-3AD203B41FA5}">
                      <a16:colId xmlns:a16="http://schemas.microsoft.com/office/drawing/2014/main" val="1217580349"/>
                    </a:ext>
                  </a:extLst>
                </a:gridCol>
              </a:tblGrid>
              <a:tr h="837970">
                <a:tc>
                  <a:txBody>
                    <a:bodyPr/>
                    <a:lstStyle/>
                    <a:p>
                      <a:endParaRPr lang="zh-CN" altLang="en-US" dirty="0"/>
                    </a:p>
                  </a:txBody>
                  <a:tcPr/>
                </a:tc>
                <a:tc>
                  <a:txBody>
                    <a:bodyPr/>
                    <a:lstStyle/>
                    <a:p>
                      <a:r>
                        <a:rPr lang="zh-CN" altLang="en-US" dirty="0"/>
                        <a:t>𝑯𝟎</a:t>
                      </a:r>
                      <a:r>
                        <a:rPr lang="en-US" altLang="zh-CN" dirty="0"/>
                        <a:t>: </a:t>
                      </a:r>
                      <a:r>
                        <a:rPr lang="zh-CN" altLang="en-US" dirty="0"/>
                        <a:t>𝝁 </a:t>
                      </a:r>
                      <a:r>
                        <a:rPr lang="en-US" altLang="zh-CN" dirty="0"/>
                        <a:t>= </a:t>
                      </a:r>
                      <a:r>
                        <a:rPr lang="zh-CN" altLang="en-US" dirty="0"/>
                        <a:t>𝟏𝟎𝟎 </a:t>
                      </a:r>
                      <a:r>
                        <a:rPr lang="en-US" altLang="zh-CN" dirty="0"/>
                        <a:t>vs.</a:t>
                      </a:r>
                    </a:p>
                    <a:p>
                      <a:r>
                        <a:rPr lang="zh-CN" altLang="en-US" dirty="0"/>
                        <a:t>𝑯𝒂</a:t>
                      </a:r>
                      <a:r>
                        <a:rPr lang="en-US" altLang="zh-CN" dirty="0"/>
                        <a:t>: </a:t>
                      </a:r>
                      <a:r>
                        <a:rPr lang="zh-CN" altLang="en-US" dirty="0"/>
                        <a:t>𝝁 ≠ 𝟏𝟎𝟎</a:t>
                      </a:r>
                    </a:p>
                  </a:txBody>
                  <a:tcPr/>
                </a:tc>
                <a:tc>
                  <a:txBody>
                    <a:bodyPr/>
                    <a:lstStyle/>
                    <a:p>
                      <a:r>
                        <a:rPr lang="zh-CN" altLang="en-US" sz="1800" b="0" kern="1200" dirty="0">
                          <a:solidFill>
                            <a:schemeClr val="lt1"/>
                          </a:solidFill>
                          <a:effectLst/>
                          <a:latin typeface="+mn-lt"/>
                          <a:ea typeface="+mn-ea"/>
                          <a:cs typeface="+mn-cs"/>
                        </a:rPr>
                        <a:t>𝑯𝟎</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𝝈 </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𝟏𝟓 </a:t>
                      </a:r>
                      <a:r>
                        <a:rPr lang="en-US" altLang="zh-CN" sz="1800" b="0" kern="1200" dirty="0">
                          <a:solidFill>
                            <a:schemeClr val="lt1"/>
                          </a:solidFill>
                          <a:effectLst/>
                          <a:latin typeface="+mn-lt"/>
                          <a:ea typeface="+mn-ea"/>
                          <a:cs typeface="+mn-cs"/>
                        </a:rPr>
                        <a:t>vs.</a:t>
                      </a:r>
                    </a:p>
                    <a:p>
                      <a:r>
                        <a:rPr lang="zh-CN" altLang="en-US" sz="1800" b="0" kern="1200" dirty="0">
                          <a:solidFill>
                            <a:schemeClr val="lt1"/>
                          </a:solidFill>
                          <a:effectLst/>
                          <a:latin typeface="+mn-lt"/>
                          <a:ea typeface="+mn-ea"/>
                          <a:cs typeface="+mn-cs"/>
                        </a:rPr>
                        <a:t>𝑯𝒂</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𝝈 ≠ 𝟏𝟓</a:t>
                      </a:r>
                      <a:endParaRPr lang="en-US" altLang="zh-CN" sz="1800" b="0" kern="1200" dirty="0">
                        <a:solidFill>
                          <a:schemeClr val="lt1"/>
                        </a:solidFill>
                        <a:effectLst/>
                        <a:latin typeface="+mn-lt"/>
                        <a:ea typeface="+mn-ea"/>
                        <a:cs typeface="+mn-cs"/>
                      </a:endParaRPr>
                    </a:p>
                  </a:txBody>
                  <a:tcPr/>
                </a:tc>
                <a:tc>
                  <a:txBody>
                    <a:bodyPr/>
                    <a:lstStyle/>
                    <a:p>
                      <a:r>
                        <a:rPr lang="zh-CN" altLang="en-US" sz="1800" b="0" kern="1200" dirty="0">
                          <a:solidFill>
                            <a:schemeClr val="lt1"/>
                          </a:solidFill>
                          <a:effectLst/>
                          <a:latin typeface="+mn-lt"/>
                          <a:ea typeface="+mn-ea"/>
                          <a:cs typeface="+mn-cs"/>
                        </a:rPr>
                        <a:t>𝑯𝟎</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𝝈 </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𝟏𝟓 </a:t>
                      </a:r>
                      <a:r>
                        <a:rPr lang="en-US" altLang="zh-CN" sz="1800" b="0" kern="1200" dirty="0">
                          <a:solidFill>
                            <a:schemeClr val="lt1"/>
                          </a:solidFill>
                          <a:effectLst/>
                          <a:latin typeface="+mn-lt"/>
                          <a:ea typeface="+mn-ea"/>
                          <a:cs typeface="+mn-cs"/>
                        </a:rPr>
                        <a:t>vs.</a:t>
                      </a:r>
                    </a:p>
                    <a:p>
                      <a:r>
                        <a:rPr lang="zh-CN" altLang="en-US" sz="1800" b="0" kern="1200" dirty="0">
                          <a:solidFill>
                            <a:schemeClr val="lt1"/>
                          </a:solidFill>
                          <a:effectLst/>
                          <a:latin typeface="+mn-lt"/>
                          <a:ea typeface="+mn-ea"/>
                          <a:cs typeface="+mn-cs"/>
                        </a:rPr>
                        <a:t>𝑯𝒂</a:t>
                      </a:r>
                      <a:r>
                        <a:rPr lang="en-US" altLang="zh-CN" sz="1800" b="0" kern="1200" dirty="0">
                          <a:solidFill>
                            <a:schemeClr val="lt1"/>
                          </a:solidFill>
                          <a:effectLst/>
                          <a:latin typeface="+mn-lt"/>
                          <a:ea typeface="+mn-ea"/>
                          <a:cs typeface="+mn-cs"/>
                        </a:rPr>
                        <a:t>: </a:t>
                      </a:r>
                      <a:r>
                        <a:rPr lang="zh-CN" altLang="en-US" sz="1800" b="0" kern="1200" dirty="0">
                          <a:solidFill>
                            <a:schemeClr val="lt1"/>
                          </a:solidFill>
                          <a:effectLst/>
                          <a:latin typeface="+mn-lt"/>
                          <a:ea typeface="+mn-ea"/>
                          <a:cs typeface="+mn-cs"/>
                        </a:rPr>
                        <a:t>𝝈 </a:t>
                      </a:r>
                      <a:r>
                        <a:rPr lang="en-US" altLang="zh-CN" sz="1800" b="0" kern="1200" dirty="0">
                          <a:solidFill>
                            <a:schemeClr val="lt1"/>
                          </a:solidFill>
                          <a:effectLst/>
                          <a:latin typeface="+mn-lt"/>
                          <a:ea typeface="+mn-ea"/>
                          <a:cs typeface="+mn-cs"/>
                        </a:rPr>
                        <a:t>&lt;</a:t>
                      </a:r>
                      <a:r>
                        <a:rPr lang="zh-CN" altLang="en-US" sz="1800" b="0" kern="1200" dirty="0">
                          <a:solidFill>
                            <a:schemeClr val="lt1"/>
                          </a:solidFill>
                          <a:effectLst/>
                          <a:latin typeface="+mn-lt"/>
                          <a:ea typeface="+mn-ea"/>
                          <a:cs typeface="+mn-cs"/>
                        </a:rPr>
                        <a:t> 𝟏𝟓</a:t>
                      </a:r>
                      <a:endParaRPr lang="en-US" altLang="zh-CN" sz="1800" b="0" kern="1200" dirty="0">
                        <a:solidFill>
                          <a:schemeClr val="lt1"/>
                        </a:solidFill>
                        <a:effectLst/>
                        <a:latin typeface="+mn-lt"/>
                        <a:ea typeface="+mn-ea"/>
                        <a:cs typeface="+mn-cs"/>
                      </a:endParaRPr>
                    </a:p>
                  </a:txBody>
                  <a:tcPr/>
                </a:tc>
                <a:extLst>
                  <a:ext uri="{0D108BD9-81ED-4DB2-BD59-A6C34878D82A}">
                    <a16:rowId xmlns:a16="http://schemas.microsoft.com/office/drawing/2014/main" val="3661906321"/>
                  </a:ext>
                </a:extLst>
              </a:tr>
              <a:tr h="1237003">
                <a:tc>
                  <a:txBody>
                    <a:bodyPr/>
                    <a:lstStyle/>
                    <a:p>
                      <a:r>
                        <a:rPr lang="en-US" altLang="zh-CN" b="1" dirty="0">
                          <a:solidFill>
                            <a:schemeClr val="tx1">
                              <a:lumMod val="65000"/>
                              <a:lumOff val="35000"/>
                            </a:schemeClr>
                          </a:solidFill>
                        </a:rPr>
                        <a:t>10 simple random samples</a:t>
                      </a:r>
                      <a:endParaRPr lang="zh-CN" altLang="en-US" b="1" dirty="0">
                        <a:solidFill>
                          <a:schemeClr val="tx1">
                            <a:lumMod val="65000"/>
                            <a:lumOff val="35000"/>
                          </a:schemeClr>
                        </a:solidFill>
                      </a:endParaRPr>
                    </a:p>
                  </a:txBody>
                  <a:tcPr/>
                </a:tc>
                <a:tc>
                  <a:txBody>
                    <a:bodyPr/>
                    <a:lstStyle/>
                    <a:p>
                      <a:r>
                        <a:rPr lang="en-US" altLang="zh-CN" sz="1600" dirty="0">
                          <a:solidFill>
                            <a:schemeClr val="tx1">
                              <a:lumMod val="65000"/>
                              <a:lumOff val="35000"/>
                            </a:schemeClr>
                          </a:solidFill>
                        </a:rPr>
                        <a:t>Since p-value = 0.5311 which is larger than 0.05 we fail to reject null hypothesis.</a:t>
                      </a:r>
                      <a:endParaRPr lang="zh-CN" altLang="en-US" sz="1600" dirty="0">
                        <a:solidFill>
                          <a:schemeClr val="tx1">
                            <a:lumMod val="65000"/>
                            <a:lumOff val="35000"/>
                          </a:schemeClr>
                        </a:solidFill>
                      </a:endParaRPr>
                    </a:p>
                  </a:txBody>
                  <a:tcPr/>
                </a:tc>
                <a:tc>
                  <a:txBody>
                    <a:bodyPr/>
                    <a:lstStyle/>
                    <a:p>
                      <a:endParaRPr lang="zh-CN" altLang="en-US" dirty="0">
                        <a:solidFill>
                          <a:schemeClr val="tx1">
                            <a:lumMod val="65000"/>
                            <a:lumOff val="35000"/>
                          </a:schemeClr>
                        </a:solidFill>
                      </a:endParaRPr>
                    </a:p>
                  </a:txBody>
                  <a:tcPr/>
                </a:tc>
                <a:tc>
                  <a:txBody>
                    <a:bodyPr/>
                    <a:lstStyle/>
                    <a:p>
                      <a:endParaRPr lang="zh-CN" altLang="en-US" dirty="0">
                        <a:solidFill>
                          <a:schemeClr val="tx1">
                            <a:lumMod val="65000"/>
                            <a:lumOff val="35000"/>
                          </a:schemeClr>
                        </a:solidFill>
                      </a:endParaRPr>
                    </a:p>
                  </a:txBody>
                  <a:tcPr/>
                </a:tc>
                <a:extLst>
                  <a:ext uri="{0D108BD9-81ED-4DB2-BD59-A6C34878D82A}">
                    <a16:rowId xmlns:a16="http://schemas.microsoft.com/office/drawing/2014/main" val="4276935351"/>
                  </a:ext>
                </a:extLst>
              </a:tr>
              <a:tr h="1237003">
                <a:tc>
                  <a:txBody>
                    <a:bodyPr/>
                    <a:lstStyle/>
                    <a:p>
                      <a:r>
                        <a:rPr lang="en-US" altLang="zh-CN" b="1" dirty="0">
                          <a:solidFill>
                            <a:schemeClr val="tx1">
                              <a:lumMod val="65000"/>
                              <a:lumOff val="35000"/>
                            </a:schemeClr>
                          </a:solidFill>
                        </a:rPr>
                        <a:t>50 simple random samples</a:t>
                      </a:r>
                      <a:endParaRPr lang="zh-CN" altLang="en-US" b="1" dirty="0">
                        <a:solidFill>
                          <a:schemeClr val="tx1">
                            <a:lumMod val="65000"/>
                            <a:lumOff val="35000"/>
                          </a:schemeClr>
                        </a:solidFill>
                      </a:endParaRPr>
                    </a:p>
                  </a:txBody>
                  <a:tcPr/>
                </a:tc>
                <a:tc>
                  <a:txBody>
                    <a:bodyPr/>
                    <a:lstStyle/>
                    <a:p>
                      <a:r>
                        <a:rPr lang="en-US" altLang="zh-CN" sz="1600" dirty="0">
                          <a:solidFill>
                            <a:schemeClr val="tx1">
                              <a:lumMod val="65000"/>
                              <a:lumOff val="35000"/>
                            </a:schemeClr>
                          </a:solidFill>
                        </a:rPr>
                        <a:t>Since p-value = 0.5466 which is larger than 0.05 we fail to reject null hypothesis.</a:t>
                      </a:r>
                      <a:endParaRPr lang="zh-CN" altLang="en-US" sz="1600" dirty="0">
                        <a:solidFill>
                          <a:schemeClr val="tx1">
                            <a:lumMod val="65000"/>
                            <a:lumOff val="35000"/>
                          </a:schemeClr>
                        </a:solidFill>
                      </a:endParaRPr>
                    </a:p>
                  </a:txBody>
                  <a:tcPr/>
                </a:tc>
                <a:tc>
                  <a:txBody>
                    <a:bodyPr/>
                    <a:lstStyle/>
                    <a:p>
                      <a:r>
                        <a:rPr lang="en-US" altLang="zh-CN" sz="1600" dirty="0">
                          <a:solidFill>
                            <a:schemeClr val="tx1">
                              <a:lumMod val="65000"/>
                              <a:lumOff val="35000"/>
                            </a:schemeClr>
                          </a:solidFill>
                        </a:rPr>
                        <a:t>Chi-square</a:t>
                      </a:r>
                    </a:p>
                    <a:p>
                      <a:r>
                        <a:rPr lang="en-US" altLang="zh-CN" sz="1600" dirty="0">
                          <a:solidFill>
                            <a:schemeClr val="tx1">
                              <a:lumMod val="65000"/>
                              <a:lumOff val="35000"/>
                            </a:schemeClr>
                          </a:solidFill>
                        </a:rPr>
                        <a:t>1536.8749473112753</a:t>
                      </a:r>
                    </a:p>
                    <a:p>
                      <a:endParaRPr lang="en-US" altLang="zh-CN" sz="1600" dirty="0">
                        <a:solidFill>
                          <a:schemeClr val="tx1">
                            <a:lumMod val="65000"/>
                            <a:lumOff val="35000"/>
                          </a:schemeClr>
                        </a:solidFill>
                      </a:endParaRPr>
                    </a:p>
                    <a:p>
                      <a:r>
                        <a:rPr lang="en-US" altLang="zh-CN" sz="1600" dirty="0">
                          <a:solidFill>
                            <a:schemeClr val="tx1">
                              <a:lumMod val="65000"/>
                              <a:lumOff val="35000"/>
                            </a:schemeClr>
                          </a:solidFill>
                        </a:rPr>
                        <a:t>Chi-square value is greater than critical value, so the null hypothesis is rejected.</a:t>
                      </a:r>
                    </a:p>
                    <a:p>
                      <a:endParaRPr lang="zh-CN" altLang="en-US" dirty="0">
                        <a:solidFill>
                          <a:schemeClr val="tx1">
                            <a:lumMod val="65000"/>
                            <a:lumOff val="35000"/>
                          </a:schemeClr>
                        </a:solidFill>
                      </a:endParaRPr>
                    </a:p>
                  </a:txBody>
                  <a:tcPr/>
                </a:tc>
                <a:tc>
                  <a:txBody>
                    <a:bodyPr/>
                    <a:lstStyle/>
                    <a:p>
                      <a:pPr marL="0" algn="l" defTabSz="914400" rtl="0" eaLnBrk="1" latinLnBrk="0" hangingPunct="1"/>
                      <a:r>
                        <a:rPr lang="en-US" altLang="zh-CN" sz="1600" kern="1200" dirty="0">
                          <a:solidFill>
                            <a:schemeClr val="tx1">
                              <a:lumMod val="65000"/>
                              <a:lumOff val="35000"/>
                            </a:schemeClr>
                          </a:solidFill>
                          <a:latin typeface="+mn-lt"/>
                          <a:ea typeface="+mn-ea"/>
                          <a:cs typeface="+mn-cs"/>
                        </a:rPr>
                        <a:t>Chi-square</a:t>
                      </a:r>
                    </a:p>
                    <a:p>
                      <a:pPr marL="0" algn="l" defTabSz="914400" rtl="0" eaLnBrk="1" latinLnBrk="0" hangingPunct="1"/>
                      <a:r>
                        <a:rPr lang="en-US" altLang="zh-CN" sz="1600" kern="1200" dirty="0">
                          <a:solidFill>
                            <a:schemeClr val="tx1">
                              <a:lumMod val="65000"/>
                              <a:lumOff val="35000"/>
                            </a:schemeClr>
                          </a:solidFill>
                          <a:latin typeface="+mn-lt"/>
                          <a:ea typeface="+mn-ea"/>
                          <a:cs typeface="+mn-cs"/>
                        </a:rPr>
                        <a:t>1536.8749473112753</a:t>
                      </a:r>
                    </a:p>
                    <a:p>
                      <a:pPr marL="0" algn="l" defTabSz="914400" rtl="0" eaLnBrk="1" latinLnBrk="0" hangingPunct="1"/>
                      <a:endParaRPr lang="en-US" altLang="zh-CN" sz="1600" kern="1200" dirty="0">
                        <a:solidFill>
                          <a:schemeClr val="tx1">
                            <a:lumMod val="65000"/>
                            <a:lumOff val="35000"/>
                          </a:schemeClr>
                        </a:solidFill>
                        <a:latin typeface="+mn-lt"/>
                        <a:ea typeface="+mn-ea"/>
                        <a:cs typeface="+mn-cs"/>
                      </a:endParaRPr>
                    </a:p>
                    <a:p>
                      <a:pPr marL="0" algn="l" defTabSz="914400" rtl="0" eaLnBrk="1" latinLnBrk="0" hangingPunct="1"/>
                      <a:r>
                        <a:rPr lang="en-US" altLang="zh-CN" sz="1600" kern="1200" dirty="0">
                          <a:solidFill>
                            <a:schemeClr val="tx1">
                              <a:lumMod val="65000"/>
                              <a:lumOff val="35000"/>
                            </a:schemeClr>
                          </a:solidFill>
                          <a:latin typeface="+mn-lt"/>
                          <a:ea typeface="+mn-ea"/>
                          <a:cs typeface="+mn-cs"/>
                        </a:rPr>
                        <a:t>chi-square value is greater than critical value, so the null hypothesis is rejected.</a:t>
                      </a:r>
                    </a:p>
                    <a:p>
                      <a:endParaRPr lang="zh-CN" altLang="en-US" dirty="0">
                        <a:solidFill>
                          <a:schemeClr val="tx1">
                            <a:lumMod val="65000"/>
                            <a:lumOff val="35000"/>
                          </a:schemeClr>
                        </a:solidFill>
                      </a:endParaRPr>
                    </a:p>
                  </a:txBody>
                  <a:tcPr/>
                </a:tc>
                <a:extLst>
                  <a:ext uri="{0D108BD9-81ED-4DB2-BD59-A6C34878D82A}">
                    <a16:rowId xmlns:a16="http://schemas.microsoft.com/office/drawing/2014/main" val="1250861126"/>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05</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2935378"/>
            <a:ext cx="4772034" cy="1107996"/>
          </a:xfrm>
          <a:prstGeom prst="rect">
            <a:avLst/>
          </a:prstGeom>
        </p:spPr>
        <p:txBody>
          <a:bodyPr wrap="square" lIns="0" tIns="0" rIns="0" bIns="0">
            <a:spAutoFit/>
          </a:bodyPr>
          <a:lstStyle/>
          <a:p>
            <a:pPr algn="ctr"/>
            <a:r>
              <a:rPr lang="en-US" altLang="zh-CN" sz="36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Compare you data with a different data set</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Entry_1"/>
          <p:cNvSpPr/>
          <p:nvPr>
            <p:custDataLst>
              <p:tags r:id="rId2"/>
            </p:custDataLst>
          </p:nvPr>
        </p:nvSpPr>
        <p:spPr>
          <a:xfrm>
            <a:off x="7296208" y="560359"/>
            <a:ext cx="277812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l"/>
            <a:r>
              <a:rPr lang="en-US" altLang="zh-CN" sz="20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Describing Data</a:t>
            </a:r>
          </a:p>
        </p:txBody>
      </p:sp>
      <p:sp>
        <p:nvSpPr>
          <p:cNvPr id="19" name="MH_Others_1"/>
          <p:cNvSpPr txBox="1"/>
          <p:nvPr>
            <p:custDataLst>
              <p:tags r:id="rId3"/>
            </p:custDataLst>
          </p:nvPr>
        </p:nvSpPr>
        <p:spPr>
          <a:xfrm>
            <a:off x="584053" y="2778422"/>
            <a:ext cx="5511947" cy="923330"/>
          </a:xfrm>
          <a:prstGeom prst="rect">
            <a:avLst/>
          </a:prstGeom>
          <a:noFill/>
        </p:spPr>
        <p:txBody>
          <a:bodyPr vert="horz" wrap="square" lIns="0" tIns="0" rIns="0" bIns="0" rtlCol="0" anchor="ctr" anchorCtr="0">
            <a:spAutoFit/>
          </a:bodyPr>
          <a:lstStyle/>
          <a:p>
            <a:pPr algn="ctr"/>
            <a:r>
              <a:rPr lang="en-US" altLang="zh-CN" sz="6000" b="1" dirty="0">
                <a:solidFill>
                  <a:srgbClr val="622927"/>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7200" b="1" dirty="0">
              <a:solidFill>
                <a:srgbClr val="622927"/>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MH_Entry_1"/>
          <p:cNvSpPr/>
          <p:nvPr>
            <p:custDataLst>
              <p:tags r:id="rId4"/>
            </p:custDataLst>
          </p:nvPr>
        </p:nvSpPr>
        <p:spPr>
          <a:xfrm>
            <a:off x="7296208" y="1313632"/>
            <a:ext cx="2686050"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l"/>
            <a:r>
              <a:rPr lang="en-US" altLang="zh-CN" sz="20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sp>
        <p:nvSpPr>
          <p:cNvPr id="3" name="MH_Entry_1"/>
          <p:cNvSpPr/>
          <p:nvPr>
            <p:custDataLst>
              <p:tags r:id="rId5"/>
            </p:custDataLst>
          </p:nvPr>
        </p:nvSpPr>
        <p:spPr>
          <a:xfrm>
            <a:off x="7296208" y="1913017"/>
            <a:ext cx="268605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l"/>
            <a:r>
              <a:rPr lang="en-US" altLang="zh-CN" sz="20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Construct a confidence interval</a:t>
            </a:r>
            <a:endParaRPr lang="zh-CN" altLang="en-US" sz="20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endParaRPr>
          </a:p>
        </p:txBody>
      </p:sp>
      <p:sp>
        <p:nvSpPr>
          <p:cNvPr id="4" name="MH_Entry_1"/>
          <p:cNvSpPr/>
          <p:nvPr>
            <p:custDataLst>
              <p:tags r:id="rId6"/>
            </p:custDataLst>
          </p:nvPr>
        </p:nvSpPr>
        <p:spPr>
          <a:xfrm>
            <a:off x="7296208" y="3419563"/>
            <a:ext cx="268605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000" dirty="0">
                <a:solidFill>
                  <a:srgbClr val="622927"/>
                </a:solidFill>
                <a:latin typeface="Arial" panose="020B0604020202020204" pitchFamily="34" charset="0"/>
                <a:ea typeface="微软雅黑" panose="020B0503020204020204" pitchFamily="34" charset="-122"/>
                <a:sym typeface="Arial" panose="020B0604020202020204" pitchFamily="34" charset="0"/>
              </a:rPr>
              <a:t>Compare you data with a different data set</a:t>
            </a:r>
          </a:p>
        </p:txBody>
      </p:sp>
      <p:sp>
        <p:nvSpPr>
          <p:cNvPr id="11" name="MH_Number_1"/>
          <p:cNvSpPr/>
          <p:nvPr>
            <p:custDataLst>
              <p:tags r:id="rId7"/>
            </p:custDataLst>
          </p:nvPr>
        </p:nvSpPr>
        <p:spPr>
          <a:xfrm>
            <a:off x="6749473" y="524893"/>
            <a:ext cx="379730" cy="379730"/>
          </a:xfrm>
          <a:prstGeom prst="ellipse">
            <a:avLst/>
          </a:prstGeom>
          <a:solidFill>
            <a:srgbClr val="DFB1AF"/>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3" name="MH_Number_2"/>
          <p:cNvSpPr/>
          <p:nvPr>
            <p:custDataLst>
              <p:tags r:id="rId8"/>
            </p:custDataLst>
          </p:nvPr>
        </p:nvSpPr>
        <p:spPr>
          <a:xfrm>
            <a:off x="6749473" y="1278801"/>
            <a:ext cx="379730" cy="379095"/>
          </a:xfrm>
          <a:prstGeom prst="ellipse">
            <a:avLst/>
          </a:prstGeom>
          <a:solidFill>
            <a:srgbClr val="FCE1C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Number_3"/>
          <p:cNvSpPr/>
          <p:nvPr>
            <p:custDataLst>
              <p:tags r:id="rId9"/>
            </p:custDataLst>
          </p:nvPr>
        </p:nvSpPr>
        <p:spPr>
          <a:xfrm>
            <a:off x="6749473" y="2032074"/>
            <a:ext cx="379730" cy="379095"/>
          </a:xfrm>
          <a:prstGeom prst="ellipse">
            <a:avLst/>
          </a:prstGeom>
          <a:solidFill>
            <a:srgbClr val="B6999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Number_4"/>
          <p:cNvSpPr/>
          <p:nvPr>
            <p:custDataLst>
              <p:tags r:id="rId10"/>
            </p:custDataLst>
          </p:nvPr>
        </p:nvSpPr>
        <p:spPr>
          <a:xfrm>
            <a:off x="6749473" y="3538620"/>
            <a:ext cx="379730" cy="379095"/>
          </a:xfrm>
          <a:prstGeom prst="ellipse">
            <a:avLst/>
          </a:prstGeom>
          <a:solidFill>
            <a:srgbClr val="622927"/>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 name="MH_Number_1"/>
          <p:cNvSpPr/>
          <p:nvPr>
            <p:custDataLst>
              <p:tags r:id="rId11"/>
            </p:custDataLst>
          </p:nvPr>
        </p:nvSpPr>
        <p:spPr>
          <a:xfrm>
            <a:off x="6749473" y="2785347"/>
            <a:ext cx="379730" cy="379095"/>
          </a:xfrm>
          <a:prstGeom prst="ellipse">
            <a:avLst/>
          </a:prstGeom>
          <a:solidFill>
            <a:srgbClr val="DFB1AF"/>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 name="MH_Entry_1"/>
          <p:cNvSpPr/>
          <p:nvPr>
            <p:custDataLst>
              <p:tags r:id="rId12"/>
            </p:custDataLst>
          </p:nvPr>
        </p:nvSpPr>
        <p:spPr>
          <a:xfrm>
            <a:off x="7296208" y="2820178"/>
            <a:ext cx="2686050"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000" dirty="0">
                <a:solidFill>
                  <a:srgbClr val="622927"/>
                </a:solidFill>
                <a:latin typeface="Arial" panose="020B0604020202020204" pitchFamily="34" charset="0"/>
                <a:ea typeface="微软雅黑" panose="020B0503020204020204" pitchFamily="34" charset="-122"/>
                <a:sym typeface="Arial" panose="020B0604020202020204" pitchFamily="34" charset="0"/>
              </a:rPr>
              <a:t>Form a hypothesis</a:t>
            </a:r>
          </a:p>
        </p:txBody>
      </p:sp>
      <p:sp>
        <p:nvSpPr>
          <p:cNvPr id="18" name="MH_Entry_1">
            <a:extLst>
              <a:ext uri="{FF2B5EF4-FFF2-40B4-BE49-F238E27FC236}">
                <a16:creationId xmlns:a16="http://schemas.microsoft.com/office/drawing/2014/main" id="{D83FB8CD-238C-48B8-8F94-570B26ECAA85}"/>
              </a:ext>
            </a:extLst>
          </p:cNvPr>
          <p:cNvSpPr/>
          <p:nvPr>
            <p:custDataLst>
              <p:tags r:id="rId13"/>
            </p:custDataLst>
          </p:nvPr>
        </p:nvSpPr>
        <p:spPr>
          <a:xfrm>
            <a:off x="7296208" y="4291893"/>
            <a:ext cx="268605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000" dirty="0">
                <a:solidFill>
                  <a:srgbClr val="622927"/>
                </a:solidFill>
                <a:latin typeface="Arial" panose="020B0604020202020204" pitchFamily="34" charset="0"/>
                <a:ea typeface="微软雅黑" panose="020B0503020204020204" pitchFamily="34" charset="-122"/>
                <a:sym typeface="Arial" panose="020B0604020202020204" pitchFamily="34" charset="0"/>
              </a:rPr>
              <a:t>Fitting the line to the data</a:t>
            </a:r>
          </a:p>
        </p:txBody>
      </p:sp>
      <p:sp>
        <p:nvSpPr>
          <p:cNvPr id="21" name="MH_Number_2">
            <a:extLst>
              <a:ext uri="{FF2B5EF4-FFF2-40B4-BE49-F238E27FC236}">
                <a16:creationId xmlns:a16="http://schemas.microsoft.com/office/drawing/2014/main" id="{66BF1CA7-F5E4-4F0B-B771-0AD393CA269B}"/>
              </a:ext>
            </a:extLst>
          </p:cNvPr>
          <p:cNvSpPr/>
          <p:nvPr>
            <p:custDataLst>
              <p:tags r:id="rId14"/>
            </p:custDataLst>
          </p:nvPr>
        </p:nvSpPr>
        <p:spPr>
          <a:xfrm>
            <a:off x="6749473" y="4297012"/>
            <a:ext cx="379730" cy="379095"/>
          </a:xfrm>
          <a:prstGeom prst="ellipse">
            <a:avLst/>
          </a:prstGeom>
          <a:solidFill>
            <a:srgbClr val="FCE1CD"/>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Entry_1">
            <a:extLst>
              <a:ext uri="{FF2B5EF4-FFF2-40B4-BE49-F238E27FC236}">
                <a16:creationId xmlns:a16="http://schemas.microsoft.com/office/drawing/2014/main" id="{02AFD376-C5C7-4AE8-9761-183DD4F41D5D}"/>
              </a:ext>
            </a:extLst>
          </p:cNvPr>
          <p:cNvSpPr/>
          <p:nvPr>
            <p:custDataLst>
              <p:tags r:id="rId15"/>
            </p:custDataLst>
          </p:nvPr>
        </p:nvSpPr>
        <p:spPr>
          <a:xfrm>
            <a:off x="7296207" y="5065484"/>
            <a:ext cx="2921583"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000" dirty="0">
                <a:solidFill>
                  <a:srgbClr val="622927"/>
                </a:solidFill>
                <a:latin typeface="Arial" panose="020B0604020202020204" pitchFamily="34" charset="0"/>
                <a:ea typeface="微软雅黑" panose="020B0503020204020204" pitchFamily="34" charset="-122"/>
                <a:sym typeface="Arial" panose="020B0604020202020204" pitchFamily="34" charset="0"/>
              </a:rPr>
              <a:t>Does your model predict?</a:t>
            </a:r>
          </a:p>
        </p:txBody>
      </p:sp>
      <p:sp>
        <p:nvSpPr>
          <p:cNvPr id="23" name="MH_Number_1">
            <a:extLst>
              <a:ext uri="{FF2B5EF4-FFF2-40B4-BE49-F238E27FC236}">
                <a16:creationId xmlns:a16="http://schemas.microsoft.com/office/drawing/2014/main" id="{C2194FBA-BBC4-40A1-84EF-69B24B312AC9}"/>
              </a:ext>
            </a:extLst>
          </p:cNvPr>
          <p:cNvSpPr/>
          <p:nvPr>
            <p:custDataLst>
              <p:tags r:id="rId16"/>
            </p:custDataLst>
          </p:nvPr>
        </p:nvSpPr>
        <p:spPr>
          <a:xfrm>
            <a:off x="6749473" y="5046630"/>
            <a:ext cx="379730" cy="379095"/>
          </a:xfrm>
          <a:prstGeom prst="ellipse">
            <a:avLst/>
          </a:prstGeom>
          <a:solidFill>
            <a:srgbClr val="DFB1AF"/>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文本框 23">
            <a:extLst>
              <a:ext uri="{FF2B5EF4-FFF2-40B4-BE49-F238E27FC236}">
                <a16:creationId xmlns:a16="http://schemas.microsoft.com/office/drawing/2014/main" id="{2E4E0392-BCE4-4E04-856D-CED4B0926F1A}"/>
              </a:ext>
            </a:extLst>
          </p:cNvPr>
          <p:cNvSpPr txBox="1"/>
          <p:nvPr/>
        </p:nvSpPr>
        <p:spPr>
          <a:xfrm>
            <a:off x="7296207" y="5664868"/>
            <a:ext cx="4147933" cy="615553"/>
          </a:xfrm>
          <a:prstGeom prst="rect">
            <a:avLst/>
          </a:pr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defPPr>
              <a:defRPr lang="zh-CN"/>
            </a:defPPr>
            <a:lvl1pPr>
              <a:defRPr sz="2000">
                <a:solidFill>
                  <a:srgbClr val="622927"/>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ym typeface="Arial" panose="020B0604020202020204" pitchFamily="34" charset="0"/>
              </a:rPr>
              <a:t>Checking residuals and model selection</a:t>
            </a:r>
          </a:p>
        </p:txBody>
      </p:sp>
      <p:sp>
        <p:nvSpPr>
          <p:cNvPr id="25" name="MH_Number_3">
            <a:extLst>
              <a:ext uri="{FF2B5EF4-FFF2-40B4-BE49-F238E27FC236}">
                <a16:creationId xmlns:a16="http://schemas.microsoft.com/office/drawing/2014/main" id="{197BBDD9-6638-4A0E-97C6-CF3B42C116B5}"/>
              </a:ext>
            </a:extLst>
          </p:cNvPr>
          <p:cNvSpPr/>
          <p:nvPr>
            <p:custDataLst>
              <p:tags r:id="rId17"/>
            </p:custDataLst>
          </p:nvPr>
        </p:nvSpPr>
        <p:spPr>
          <a:xfrm>
            <a:off x="6749473" y="5664868"/>
            <a:ext cx="379730" cy="379095"/>
          </a:xfrm>
          <a:prstGeom prst="ellipse">
            <a:avLst/>
          </a:prstGeom>
          <a:solidFill>
            <a:srgbClr val="B69994"/>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1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9"/>
          <p:cNvSpPr>
            <a:spLocks noChangeArrowheads="1"/>
          </p:cNvSpPr>
          <p:nvPr/>
        </p:nvSpPr>
        <p:spPr bwMode="auto">
          <a:xfrm>
            <a:off x="3706398" y="579120"/>
            <a:ext cx="47792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Compare you data with a different data set</a:t>
            </a:r>
          </a:p>
          <a:p>
            <a:pPr algn="ctr">
              <a:buFont typeface="Arial" panose="020B0604020202020204" pitchFamily="34" charset="0"/>
              <a:buNone/>
            </a:pPr>
            <a:endParaRPr lang="zh-CN" altLang="en-US" sz="3200" dirty="0">
              <a:solidFill>
                <a:srgbClr val="622927"/>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BD712E95-49F8-4D28-82C3-A5880158710B}"/>
              </a:ext>
            </a:extLst>
          </p:cNvPr>
          <p:cNvSpPr txBox="1"/>
          <p:nvPr/>
        </p:nvSpPr>
        <p:spPr>
          <a:xfrm>
            <a:off x="1193333" y="1871782"/>
            <a:ext cx="6094602" cy="1200329"/>
          </a:xfrm>
          <a:prstGeom prst="rect">
            <a:avLst/>
          </a:prstGeom>
          <a:noFill/>
        </p:spPr>
        <p:txBody>
          <a:bodyPr wrap="square">
            <a:spAutoFit/>
          </a:bodyPr>
          <a:lstStyle/>
          <a:p>
            <a:pPr marL="342900" indent="-342900">
              <a:buAutoNum type="arabicParenR"/>
            </a:pPr>
            <a:r>
              <a:rPr lang="en-US" altLang="zh-CN" b="0" i="0" dirty="0">
                <a:solidFill>
                  <a:srgbClr val="76312F"/>
                </a:solidFill>
                <a:effectLst/>
                <a:latin typeface="-apple-system"/>
              </a:rPr>
              <a:t>H0: means equal</a:t>
            </a:r>
            <a:br>
              <a:rPr lang="en-US" altLang="zh-CN" dirty="0">
                <a:solidFill>
                  <a:srgbClr val="76312F"/>
                </a:solidFill>
              </a:rPr>
            </a:br>
            <a:r>
              <a:rPr lang="en-US" altLang="zh-CN" dirty="0">
                <a:solidFill>
                  <a:srgbClr val="76312F"/>
                </a:solidFill>
                <a:latin typeface="-apple-system"/>
              </a:rPr>
              <a:t>H1: means not equal</a:t>
            </a:r>
          </a:p>
          <a:p>
            <a:r>
              <a:rPr lang="en-US" altLang="zh-CN" dirty="0">
                <a:solidFill>
                  <a:srgbClr val="76312F"/>
                </a:solidFill>
                <a:latin typeface="-apple-system"/>
              </a:rPr>
              <a:t>     Since p-value = 0.6275 which is larger than 0.05 we fail to reject null hypothesis. </a:t>
            </a:r>
          </a:p>
        </p:txBody>
      </p:sp>
      <p:sp>
        <p:nvSpPr>
          <p:cNvPr id="28" name="文本框 27">
            <a:extLst>
              <a:ext uri="{FF2B5EF4-FFF2-40B4-BE49-F238E27FC236}">
                <a16:creationId xmlns:a16="http://schemas.microsoft.com/office/drawing/2014/main" id="{9DE521F8-BE8B-4F60-AD5F-69F8A87F9DD0}"/>
              </a:ext>
            </a:extLst>
          </p:cNvPr>
          <p:cNvSpPr txBox="1"/>
          <p:nvPr/>
        </p:nvSpPr>
        <p:spPr>
          <a:xfrm>
            <a:off x="1193333" y="3274142"/>
            <a:ext cx="6094602" cy="1200329"/>
          </a:xfrm>
          <a:prstGeom prst="rect">
            <a:avLst/>
          </a:prstGeom>
          <a:noFill/>
        </p:spPr>
        <p:txBody>
          <a:bodyPr wrap="square">
            <a:spAutoFit/>
          </a:bodyPr>
          <a:lstStyle/>
          <a:p>
            <a:r>
              <a:rPr lang="en-US" altLang="zh-CN" b="0" i="0" dirty="0">
                <a:solidFill>
                  <a:srgbClr val="76312F"/>
                </a:solidFill>
                <a:effectLst/>
                <a:latin typeface="-apple-system"/>
              </a:rPr>
              <a:t>2)  </a:t>
            </a:r>
            <a:r>
              <a:rPr lang="en-US" altLang="zh-CN" dirty="0">
                <a:solidFill>
                  <a:srgbClr val="76312F"/>
                </a:solidFill>
                <a:latin typeface="-apple-system"/>
              </a:rPr>
              <a:t>H0: means equal</a:t>
            </a:r>
            <a:br>
              <a:rPr lang="en-US" altLang="zh-CN" dirty="0">
                <a:solidFill>
                  <a:srgbClr val="76312F"/>
                </a:solidFill>
                <a:latin typeface="-apple-system"/>
              </a:rPr>
            </a:br>
            <a:r>
              <a:rPr lang="en-US" altLang="zh-CN" dirty="0">
                <a:solidFill>
                  <a:srgbClr val="76312F"/>
                </a:solidFill>
                <a:latin typeface="-apple-system"/>
              </a:rPr>
              <a:t>     H1: means not equal</a:t>
            </a:r>
          </a:p>
          <a:p>
            <a:r>
              <a:rPr lang="en-US" altLang="zh-CN" dirty="0">
                <a:solidFill>
                  <a:srgbClr val="76312F"/>
                </a:solidFill>
                <a:latin typeface="-apple-system"/>
              </a:rPr>
              <a:t>     Since the p-value = 0.5884 is larger than 0.05 we do not reject the null hypothesis.</a:t>
            </a:r>
          </a:p>
        </p:txBody>
      </p:sp>
      <p:sp>
        <p:nvSpPr>
          <p:cNvPr id="29" name="文本框 28">
            <a:extLst>
              <a:ext uri="{FF2B5EF4-FFF2-40B4-BE49-F238E27FC236}">
                <a16:creationId xmlns:a16="http://schemas.microsoft.com/office/drawing/2014/main" id="{C59C1B0B-B7CB-453A-A23D-8ED33DA87D05}"/>
              </a:ext>
            </a:extLst>
          </p:cNvPr>
          <p:cNvSpPr txBox="1"/>
          <p:nvPr/>
        </p:nvSpPr>
        <p:spPr>
          <a:xfrm>
            <a:off x="1193333" y="4801553"/>
            <a:ext cx="6094602" cy="1200329"/>
          </a:xfrm>
          <a:prstGeom prst="rect">
            <a:avLst/>
          </a:prstGeom>
          <a:noFill/>
        </p:spPr>
        <p:txBody>
          <a:bodyPr wrap="square">
            <a:spAutoFit/>
          </a:bodyPr>
          <a:lstStyle/>
          <a:p>
            <a:r>
              <a:rPr lang="en-US" altLang="zh-CN" b="0" i="0" dirty="0">
                <a:solidFill>
                  <a:srgbClr val="76312F"/>
                </a:solidFill>
                <a:effectLst/>
                <a:latin typeface="-apple-system"/>
              </a:rPr>
              <a:t>3)  </a:t>
            </a:r>
            <a:r>
              <a:rPr lang="en-US" altLang="zh-CN" dirty="0">
                <a:solidFill>
                  <a:srgbClr val="76312F"/>
                </a:solidFill>
                <a:latin typeface="-apple-system"/>
              </a:rPr>
              <a:t>H0: equal standard deviation</a:t>
            </a:r>
            <a:br>
              <a:rPr lang="en-US" altLang="zh-CN" dirty="0">
                <a:solidFill>
                  <a:srgbClr val="76312F"/>
                </a:solidFill>
                <a:latin typeface="-apple-system"/>
              </a:rPr>
            </a:br>
            <a:r>
              <a:rPr lang="en-US" altLang="zh-CN" dirty="0">
                <a:solidFill>
                  <a:srgbClr val="76312F"/>
                </a:solidFill>
                <a:latin typeface="-apple-system"/>
              </a:rPr>
              <a:t>     H1: not equal</a:t>
            </a:r>
          </a:p>
          <a:p>
            <a:r>
              <a:rPr lang="en-US" altLang="zh-CN" dirty="0">
                <a:solidFill>
                  <a:srgbClr val="76312F"/>
                </a:solidFill>
                <a:latin typeface="-apple-system"/>
              </a:rPr>
              <a:t>    Since the p-value = 7.906689618563355e-82 is less than 0.05 we reject null hypothesis.</a:t>
            </a:r>
            <a:endParaRPr lang="zh-CN" altLang="en-US" dirty="0">
              <a:solidFill>
                <a:srgbClr val="76312F"/>
              </a:solidFill>
              <a:latin typeface="-apple-system"/>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06</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2782562"/>
            <a:ext cx="4772034" cy="1477328"/>
          </a:xfrm>
          <a:prstGeom prst="rect">
            <a:avLst/>
          </a:prstGeom>
        </p:spPr>
        <p:txBody>
          <a:bodyPr wrap="square" lIns="0" tIns="0" rIns="0" bIns="0">
            <a:spAutoFit/>
          </a:bodyPr>
          <a:lstStyle/>
          <a:p>
            <a:pPr algn="ctr"/>
            <a:r>
              <a:rPr lang="en-US" altLang="zh-CN" sz="48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Fitting the line to the data</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848344E-8383-4962-B3F1-5664C374A0D0}"/>
              </a:ext>
            </a:extLst>
          </p:cNvPr>
          <p:cNvPicPr>
            <a:picLocks noChangeAspect="1"/>
          </p:cNvPicPr>
          <p:nvPr/>
        </p:nvPicPr>
        <p:blipFill>
          <a:blip r:embed="rId3"/>
          <a:stretch>
            <a:fillRect/>
          </a:stretch>
        </p:blipFill>
        <p:spPr>
          <a:xfrm>
            <a:off x="570505" y="1560365"/>
            <a:ext cx="5001672" cy="3163500"/>
          </a:xfrm>
          <a:prstGeom prst="rect">
            <a:avLst/>
          </a:prstGeom>
        </p:spPr>
      </p:pic>
      <p:sp>
        <p:nvSpPr>
          <p:cNvPr id="8" name="Rectangle 39"/>
          <p:cNvSpPr>
            <a:spLocks noChangeArrowheads="1"/>
          </p:cNvSpPr>
          <p:nvPr/>
        </p:nvSpPr>
        <p:spPr bwMode="auto">
          <a:xfrm>
            <a:off x="3215642" y="579120"/>
            <a:ext cx="57607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Fitting the line to the data</a:t>
            </a:r>
          </a:p>
        </p:txBody>
      </p:sp>
      <p:cxnSp>
        <p:nvCxnSpPr>
          <p:cNvPr id="42" name="直接连接符 41"/>
          <p:cNvCxnSpPr/>
          <p:nvPr/>
        </p:nvCxnSpPr>
        <p:spPr>
          <a:xfrm>
            <a:off x="5849014" y="1639269"/>
            <a:ext cx="0" cy="4079922"/>
          </a:xfrm>
          <a:prstGeom prst="line">
            <a:avLst/>
          </a:prstGeom>
          <a:ln>
            <a:solidFill>
              <a:srgbClr val="9A2827"/>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F39F39C3-B10D-43DE-A869-374B09179BBC}"/>
              </a:ext>
            </a:extLst>
          </p:cNvPr>
          <p:cNvSpPr txBox="1"/>
          <p:nvPr/>
        </p:nvSpPr>
        <p:spPr>
          <a:xfrm>
            <a:off x="570505" y="4801552"/>
            <a:ext cx="5001661" cy="1477328"/>
          </a:xfrm>
          <a:prstGeom prst="rect">
            <a:avLst/>
          </a:prstGeom>
          <a:noFill/>
        </p:spPr>
        <p:txBody>
          <a:bodyPr wrap="square">
            <a:spAutoFit/>
          </a:bodyPr>
          <a:lstStyle>
            <a:defPPr>
              <a:defRPr lang="zh-CN"/>
            </a:defPPr>
            <a:lvl1pPr marL="342900" indent="-342900">
              <a:buAutoNum type="arabicParenR"/>
              <a:defRPr b="0" i="0">
                <a:solidFill>
                  <a:srgbClr val="76312F"/>
                </a:solidFill>
                <a:effectLst/>
                <a:latin typeface="-apple-system"/>
              </a:defRPr>
            </a:lvl1pPr>
          </a:lstStyle>
          <a:p>
            <a:pPr marL="0" indent="0">
              <a:buNone/>
            </a:pPr>
            <a:r>
              <a:rPr lang="en-US" altLang="zh-CN" dirty="0"/>
              <a:t>According to the plot, there is no linear relationship.</a:t>
            </a:r>
          </a:p>
          <a:p>
            <a:pPr marL="0" indent="0">
              <a:buNone/>
            </a:pPr>
            <a:endParaRPr lang="en-US" altLang="zh-CN" dirty="0"/>
          </a:p>
          <a:p>
            <a:pPr marL="0" indent="0">
              <a:buNone/>
            </a:pPr>
            <a:r>
              <a:rPr lang="en-US" altLang="zh-CN" dirty="0"/>
              <a:t>The value of the coefficient of determination is very small(0.022996), which means there is not much correlation between ETF and Gold.</a:t>
            </a:r>
            <a:endParaRPr lang="zh-CN" altLang="en-US" dirty="0"/>
          </a:p>
        </p:txBody>
      </p:sp>
      <p:pic>
        <p:nvPicPr>
          <p:cNvPr id="4" name="图片 3">
            <a:extLst>
              <a:ext uri="{FF2B5EF4-FFF2-40B4-BE49-F238E27FC236}">
                <a16:creationId xmlns:a16="http://schemas.microsoft.com/office/drawing/2014/main" id="{BC78713F-3054-4FC4-92A1-3E244056A8C9}"/>
              </a:ext>
            </a:extLst>
          </p:cNvPr>
          <p:cNvPicPr>
            <a:picLocks noChangeAspect="1"/>
          </p:cNvPicPr>
          <p:nvPr/>
        </p:nvPicPr>
        <p:blipFill>
          <a:blip r:embed="rId4"/>
          <a:stretch>
            <a:fillRect/>
          </a:stretch>
        </p:blipFill>
        <p:spPr>
          <a:xfrm>
            <a:off x="6096000" y="1549887"/>
            <a:ext cx="4744495" cy="3023236"/>
          </a:xfrm>
          <a:prstGeom prst="rect">
            <a:avLst/>
          </a:prstGeom>
        </p:spPr>
      </p:pic>
      <p:sp>
        <p:nvSpPr>
          <p:cNvPr id="29" name="文本框 28">
            <a:extLst>
              <a:ext uri="{FF2B5EF4-FFF2-40B4-BE49-F238E27FC236}">
                <a16:creationId xmlns:a16="http://schemas.microsoft.com/office/drawing/2014/main" id="{947EC071-5358-4D2A-B536-6AD62B570CDB}"/>
              </a:ext>
            </a:extLst>
          </p:cNvPr>
          <p:cNvSpPr txBox="1"/>
          <p:nvPr/>
        </p:nvSpPr>
        <p:spPr>
          <a:xfrm>
            <a:off x="7453156" y="4388457"/>
            <a:ext cx="2030182" cy="369332"/>
          </a:xfrm>
          <a:prstGeom prst="rect">
            <a:avLst/>
          </a:prstGeom>
          <a:noFill/>
        </p:spPr>
        <p:txBody>
          <a:bodyPr wrap="square">
            <a:spAutoFit/>
          </a:bodyPr>
          <a:lstStyle>
            <a:defPPr>
              <a:defRPr lang="zh-CN"/>
            </a:defPPr>
            <a:lvl1pPr marL="342900" indent="-342900">
              <a:buAutoNum type="arabicParenR"/>
              <a:defRPr b="0" i="0">
                <a:solidFill>
                  <a:srgbClr val="76312F"/>
                </a:solidFill>
                <a:effectLst/>
                <a:latin typeface="-apple-system"/>
              </a:defRPr>
            </a:lvl1pPr>
          </a:lstStyle>
          <a:p>
            <a:pPr marL="0" indent="0">
              <a:buNone/>
            </a:pPr>
            <a:r>
              <a:rPr lang="en-US" altLang="zh-CN" dirty="0"/>
              <a:t>Fit a regression line</a:t>
            </a:r>
          </a:p>
        </p:txBody>
      </p:sp>
      <p:sp>
        <p:nvSpPr>
          <p:cNvPr id="33" name="文本框 32">
            <a:extLst>
              <a:ext uri="{FF2B5EF4-FFF2-40B4-BE49-F238E27FC236}">
                <a16:creationId xmlns:a16="http://schemas.microsoft.com/office/drawing/2014/main" id="{5440BF88-6C93-4102-8DC2-94BFFD5DADD2}"/>
              </a:ext>
            </a:extLst>
          </p:cNvPr>
          <p:cNvSpPr txBox="1"/>
          <p:nvPr/>
        </p:nvSpPr>
        <p:spPr>
          <a:xfrm>
            <a:off x="6604116" y="4940051"/>
            <a:ext cx="4744486" cy="1200329"/>
          </a:xfrm>
          <a:prstGeom prst="rect">
            <a:avLst/>
          </a:prstGeom>
          <a:noFill/>
        </p:spPr>
        <p:txBody>
          <a:bodyPr wrap="square">
            <a:spAutoFit/>
          </a:bodyPr>
          <a:lstStyle>
            <a:defPPr>
              <a:defRPr lang="zh-CN"/>
            </a:defPPr>
            <a:lvl1pPr indent="0">
              <a:buNone/>
              <a:defRPr b="0" i="0">
                <a:solidFill>
                  <a:srgbClr val="76312F"/>
                </a:solidFill>
                <a:effectLst/>
                <a:latin typeface="-apple-system"/>
              </a:defRPr>
            </a:lvl1pPr>
          </a:lstStyle>
          <a:p>
            <a:r>
              <a:rPr lang="en-US" altLang="zh-CN" dirty="0"/>
              <a:t>intercept=121.135988; </a:t>
            </a:r>
          </a:p>
          <a:p>
            <a:r>
              <a:rPr lang="en-US" altLang="zh-CN" dirty="0"/>
              <a:t>slope=25.604389; </a:t>
            </a:r>
          </a:p>
          <a:p>
            <a:r>
              <a:rPr lang="en-US" altLang="zh-CN" dirty="0"/>
              <a:t>So, we can find the formula of regression line: </a:t>
            </a:r>
          </a:p>
          <a:p>
            <a:r>
              <a:rPr lang="en-US" altLang="zh-CN" dirty="0"/>
              <a:t>y = 121.135988 + 25.604389x</a:t>
            </a:r>
            <a:endParaRPr lang="zh-CN" altLang="en-US" dirty="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9A0A7A-6A70-4075-B6F0-53562E2B7828}"/>
              </a:ext>
            </a:extLst>
          </p:cNvPr>
          <p:cNvPicPr>
            <a:picLocks noChangeAspect="1"/>
          </p:cNvPicPr>
          <p:nvPr/>
        </p:nvPicPr>
        <p:blipFill>
          <a:blip r:embed="rId3"/>
          <a:stretch>
            <a:fillRect/>
          </a:stretch>
        </p:blipFill>
        <p:spPr>
          <a:xfrm>
            <a:off x="1190625" y="1151694"/>
            <a:ext cx="9810750" cy="3933825"/>
          </a:xfrm>
          <a:prstGeom prst="rect">
            <a:avLst/>
          </a:prstGeom>
        </p:spPr>
      </p:pic>
      <p:sp>
        <p:nvSpPr>
          <p:cNvPr id="28" name="Rectangle 39">
            <a:extLst>
              <a:ext uri="{FF2B5EF4-FFF2-40B4-BE49-F238E27FC236}">
                <a16:creationId xmlns:a16="http://schemas.microsoft.com/office/drawing/2014/main" id="{A7DF0702-0574-4075-B3FC-5DC32C606D67}"/>
              </a:ext>
            </a:extLst>
          </p:cNvPr>
          <p:cNvSpPr>
            <a:spLocks noChangeArrowheads="1"/>
          </p:cNvSpPr>
          <p:nvPr/>
        </p:nvSpPr>
        <p:spPr bwMode="auto">
          <a:xfrm>
            <a:off x="3215642" y="579120"/>
            <a:ext cx="57607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Fitting the line to the data</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9">
            <a:extLst>
              <a:ext uri="{FF2B5EF4-FFF2-40B4-BE49-F238E27FC236}">
                <a16:creationId xmlns:a16="http://schemas.microsoft.com/office/drawing/2014/main" id="{A7DF0702-0574-4075-B3FC-5DC32C606D67}"/>
              </a:ext>
            </a:extLst>
          </p:cNvPr>
          <p:cNvSpPr>
            <a:spLocks noChangeArrowheads="1"/>
          </p:cNvSpPr>
          <p:nvPr/>
        </p:nvSpPr>
        <p:spPr bwMode="auto">
          <a:xfrm>
            <a:off x="3215642" y="579120"/>
            <a:ext cx="57607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Fitting the line to the data</a:t>
            </a:r>
          </a:p>
        </p:txBody>
      </p:sp>
      <p:pic>
        <p:nvPicPr>
          <p:cNvPr id="4" name="图片 3">
            <a:extLst>
              <a:ext uri="{FF2B5EF4-FFF2-40B4-BE49-F238E27FC236}">
                <a16:creationId xmlns:a16="http://schemas.microsoft.com/office/drawing/2014/main" id="{CDDF7B95-37EB-43B2-8C12-B7308062E6F8}"/>
              </a:ext>
            </a:extLst>
          </p:cNvPr>
          <p:cNvPicPr>
            <a:picLocks noChangeAspect="1"/>
          </p:cNvPicPr>
          <p:nvPr/>
        </p:nvPicPr>
        <p:blipFill>
          <a:blip r:embed="rId3"/>
          <a:stretch>
            <a:fillRect/>
          </a:stretch>
        </p:blipFill>
        <p:spPr>
          <a:xfrm>
            <a:off x="1200150" y="1071563"/>
            <a:ext cx="9791700" cy="4076700"/>
          </a:xfrm>
          <a:prstGeom prst="rect">
            <a:avLst/>
          </a:prstGeom>
        </p:spPr>
      </p:pic>
      <p:pic>
        <p:nvPicPr>
          <p:cNvPr id="2" name="图片 1">
            <a:extLst>
              <a:ext uri="{FF2B5EF4-FFF2-40B4-BE49-F238E27FC236}">
                <a16:creationId xmlns:a16="http://schemas.microsoft.com/office/drawing/2014/main" id="{1F59A213-DE2D-4FD9-B1F6-53C04F245A19}"/>
              </a:ext>
            </a:extLst>
          </p:cNvPr>
          <p:cNvPicPr>
            <a:picLocks noChangeAspect="1"/>
          </p:cNvPicPr>
          <p:nvPr/>
        </p:nvPicPr>
        <p:blipFill>
          <a:blip r:embed="rId4"/>
          <a:stretch>
            <a:fillRect/>
          </a:stretch>
        </p:blipFill>
        <p:spPr>
          <a:xfrm>
            <a:off x="1130547" y="5072107"/>
            <a:ext cx="9763125" cy="1609725"/>
          </a:xfrm>
          <a:prstGeom prst="rect">
            <a:avLst/>
          </a:prstGeom>
        </p:spPr>
      </p:pic>
    </p:spTree>
    <p:custDataLst>
      <p:tags r:id="rId1"/>
    </p:custDataLst>
    <p:extLst>
      <p:ext uri="{BB962C8B-B14F-4D97-AF65-F5344CB8AC3E}">
        <p14:creationId xmlns:p14="http://schemas.microsoft.com/office/powerpoint/2010/main" val="420498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9">
            <a:extLst>
              <a:ext uri="{FF2B5EF4-FFF2-40B4-BE49-F238E27FC236}">
                <a16:creationId xmlns:a16="http://schemas.microsoft.com/office/drawing/2014/main" id="{A7DF0702-0574-4075-B3FC-5DC32C606D67}"/>
              </a:ext>
            </a:extLst>
          </p:cNvPr>
          <p:cNvSpPr>
            <a:spLocks noChangeArrowheads="1"/>
          </p:cNvSpPr>
          <p:nvPr/>
        </p:nvSpPr>
        <p:spPr bwMode="auto">
          <a:xfrm>
            <a:off x="3215642" y="579120"/>
            <a:ext cx="57607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Fitting the line to the data</a:t>
            </a:r>
          </a:p>
        </p:txBody>
      </p:sp>
      <p:pic>
        <p:nvPicPr>
          <p:cNvPr id="3" name="图片 2">
            <a:extLst>
              <a:ext uri="{FF2B5EF4-FFF2-40B4-BE49-F238E27FC236}">
                <a16:creationId xmlns:a16="http://schemas.microsoft.com/office/drawing/2014/main" id="{73E2B3EE-13D5-4BFE-B690-B054273CD02E}"/>
              </a:ext>
            </a:extLst>
          </p:cNvPr>
          <p:cNvPicPr>
            <a:picLocks noChangeAspect="1"/>
          </p:cNvPicPr>
          <p:nvPr/>
        </p:nvPicPr>
        <p:blipFill>
          <a:blip r:embed="rId3"/>
          <a:stretch>
            <a:fillRect/>
          </a:stretch>
        </p:blipFill>
        <p:spPr>
          <a:xfrm>
            <a:off x="1195387" y="1212280"/>
            <a:ext cx="9801225" cy="4991100"/>
          </a:xfrm>
          <a:prstGeom prst="rect">
            <a:avLst/>
          </a:prstGeom>
        </p:spPr>
      </p:pic>
    </p:spTree>
    <p:custDataLst>
      <p:tags r:id="rId1"/>
    </p:custDataLst>
    <p:extLst>
      <p:ext uri="{BB962C8B-B14F-4D97-AF65-F5344CB8AC3E}">
        <p14:creationId xmlns:p14="http://schemas.microsoft.com/office/powerpoint/2010/main" val="2857710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07</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2782562"/>
            <a:ext cx="4772034" cy="1477328"/>
          </a:xfrm>
          <a:prstGeom prst="rect">
            <a:avLst/>
          </a:prstGeom>
        </p:spPr>
        <p:txBody>
          <a:bodyPr wrap="square" lIns="0" tIns="0" rIns="0" bIns="0">
            <a:spAutoFit/>
          </a:bodyPr>
          <a:lstStyle/>
          <a:p>
            <a:pPr algn="ctr"/>
            <a:r>
              <a:rPr lang="en-US" altLang="zh-CN" sz="48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Does your model</a:t>
            </a:r>
          </a:p>
          <a:p>
            <a:pPr algn="ctr"/>
            <a:r>
              <a:rPr lang="en-US" altLang="zh-CN" sz="48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predict</a:t>
            </a:r>
          </a:p>
        </p:txBody>
      </p:sp>
    </p:spTree>
    <p:custDataLst>
      <p:tags r:id="rId1"/>
    </p:custDataLst>
    <p:extLst>
      <p:ext uri="{BB962C8B-B14F-4D97-AF65-F5344CB8AC3E}">
        <p14:creationId xmlns:p14="http://schemas.microsoft.com/office/powerpoint/2010/main" val="208783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9">
            <a:extLst>
              <a:ext uri="{FF2B5EF4-FFF2-40B4-BE49-F238E27FC236}">
                <a16:creationId xmlns:a16="http://schemas.microsoft.com/office/drawing/2014/main" id="{A7DF0702-0574-4075-B3FC-5DC32C606D67}"/>
              </a:ext>
            </a:extLst>
          </p:cNvPr>
          <p:cNvSpPr>
            <a:spLocks noChangeArrowheads="1"/>
          </p:cNvSpPr>
          <p:nvPr/>
        </p:nvSpPr>
        <p:spPr bwMode="auto">
          <a:xfrm>
            <a:off x="3215642" y="579120"/>
            <a:ext cx="57607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Does your model predict</a:t>
            </a:r>
          </a:p>
        </p:txBody>
      </p:sp>
      <p:pic>
        <p:nvPicPr>
          <p:cNvPr id="2" name="图片 1">
            <a:extLst>
              <a:ext uri="{FF2B5EF4-FFF2-40B4-BE49-F238E27FC236}">
                <a16:creationId xmlns:a16="http://schemas.microsoft.com/office/drawing/2014/main" id="{8D02142F-5DA7-4772-B81C-9253D6D00F4E}"/>
              </a:ext>
            </a:extLst>
          </p:cNvPr>
          <p:cNvPicPr>
            <a:picLocks noChangeAspect="1"/>
          </p:cNvPicPr>
          <p:nvPr/>
        </p:nvPicPr>
        <p:blipFill>
          <a:blip r:embed="rId3"/>
          <a:stretch>
            <a:fillRect/>
          </a:stretch>
        </p:blipFill>
        <p:spPr>
          <a:xfrm>
            <a:off x="1223962" y="1362380"/>
            <a:ext cx="9744075" cy="3495675"/>
          </a:xfrm>
          <a:prstGeom prst="rect">
            <a:avLst/>
          </a:prstGeom>
        </p:spPr>
      </p:pic>
    </p:spTree>
    <p:custDataLst>
      <p:tags r:id="rId1"/>
    </p:custDataLst>
    <p:extLst>
      <p:ext uri="{BB962C8B-B14F-4D97-AF65-F5344CB8AC3E}">
        <p14:creationId xmlns:p14="http://schemas.microsoft.com/office/powerpoint/2010/main" val="23514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0415"/>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08</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2782562"/>
            <a:ext cx="4772034" cy="1231106"/>
          </a:xfrm>
          <a:prstGeom prst="rect">
            <a:avLst/>
          </a:prstGeom>
        </p:spPr>
        <p:txBody>
          <a:bodyPr wrap="square" lIns="0" tIns="0" rIns="0" bIns="0">
            <a:spAutoFit/>
          </a:bodyPr>
          <a:lstStyle/>
          <a:p>
            <a:pPr algn="ctr"/>
            <a:r>
              <a:rPr lang="en-US" altLang="zh-CN" sz="40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Checking residuals and model selection</a:t>
            </a:r>
          </a:p>
        </p:txBody>
      </p:sp>
    </p:spTree>
    <p:custDataLst>
      <p:tags r:id="rId1"/>
    </p:custDataLst>
    <p:extLst>
      <p:ext uri="{BB962C8B-B14F-4D97-AF65-F5344CB8AC3E}">
        <p14:creationId xmlns:p14="http://schemas.microsoft.com/office/powerpoint/2010/main" val="2972913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9">
            <a:extLst>
              <a:ext uri="{FF2B5EF4-FFF2-40B4-BE49-F238E27FC236}">
                <a16:creationId xmlns:a16="http://schemas.microsoft.com/office/drawing/2014/main" id="{A7DF0702-0574-4075-B3FC-5DC32C606D67}"/>
              </a:ext>
            </a:extLst>
          </p:cNvPr>
          <p:cNvSpPr>
            <a:spLocks noChangeArrowheads="1"/>
          </p:cNvSpPr>
          <p:nvPr/>
        </p:nvSpPr>
        <p:spPr bwMode="auto">
          <a:xfrm>
            <a:off x="3215642" y="579120"/>
            <a:ext cx="576071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3200" dirty="0">
                <a:solidFill>
                  <a:srgbClr val="622927"/>
                </a:solidFill>
                <a:latin typeface="微软雅黑" panose="020B0503020204020204" pitchFamily="34" charset="-122"/>
                <a:ea typeface="微软雅黑" panose="020B0503020204020204" pitchFamily="34" charset="-122"/>
              </a:rPr>
              <a:t>Checking residuals and model selection</a:t>
            </a:r>
          </a:p>
        </p:txBody>
      </p:sp>
      <p:pic>
        <p:nvPicPr>
          <p:cNvPr id="3" name="图片 2">
            <a:extLst>
              <a:ext uri="{FF2B5EF4-FFF2-40B4-BE49-F238E27FC236}">
                <a16:creationId xmlns:a16="http://schemas.microsoft.com/office/drawing/2014/main" id="{EBD38A4B-A64F-4B85-B8B5-DB25CDE2DC3B}"/>
              </a:ext>
            </a:extLst>
          </p:cNvPr>
          <p:cNvPicPr>
            <a:picLocks noChangeAspect="1"/>
          </p:cNvPicPr>
          <p:nvPr/>
        </p:nvPicPr>
        <p:blipFill>
          <a:blip r:embed="rId3"/>
          <a:stretch>
            <a:fillRect/>
          </a:stretch>
        </p:blipFill>
        <p:spPr>
          <a:xfrm>
            <a:off x="672467" y="1764030"/>
            <a:ext cx="5086350" cy="4514850"/>
          </a:xfrm>
          <a:prstGeom prst="rect">
            <a:avLst/>
          </a:prstGeom>
        </p:spPr>
      </p:pic>
      <p:pic>
        <p:nvPicPr>
          <p:cNvPr id="4" name="图片 3">
            <a:extLst>
              <a:ext uri="{FF2B5EF4-FFF2-40B4-BE49-F238E27FC236}">
                <a16:creationId xmlns:a16="http://schemas.microsoft.com/office/drawing/2014/main" id="{12016B8E-BFD4-4DC0-BABC-4393CEAC0F84}"/>
              </a:ext>
            </a:extLst>
          </p:cNvPr>
          <p:cNvPicPr>
            <a:picLocks noChangeAspect="1"/>
          </p:cNvPicPr>
          <p:nvPr/>
        </p:nvPicPr>
        <p:blipFill>
          <a:blip r:embed="rId4"/>
          <a:stretch>
            <a:fillRect/>
          </a:stretch>
        </p:blipFill>
        <p:spPr>
          <a:xfrm>
            <a:off x="6433185" y="1950178"/>
            <a:ext cx="5257800" cy="4400550"/>
          </a:xfrm>
          <a:prstGeom prst="rect">
            <a:avLst/>
          </a:prstGeom>
        </p:spPr>
      </p:pic>
      <p:sp>
        <p:nvSpPr>
          <p:cNvPr id="7" name="文本框 6">
            <a:extLst>
              <a:ext uri="{FF2B5EF4-FFF2-40B4-BE49-F238E27FC236}">
                <a16:creationId xmlns:a16="http://schemas.microsoft.com/office/drawing/2014/main" id="{BF18B326-3A21-4AEC-BB4D-9E4F46C4E421}"/>
              </a:ext>
            </a:extLst>
          </p:cNvPr>
          <p:cNvSpPr txBox="1"/>
          <p:nvPr/>
        </p:nvSpPr>
        <p:spPr>
          <a:xfrm>
            <a:off x="3215642" y="2134736"/>
            <a:ext cx="6094602" cy="3139321"/>
          </a:xfrm>
          <a:prstGeom prst="rect">
            <a:avLst/>
          </a:prstGeom>
          <a:noFill/>
        </p:spPr>
        <p:txBody>
          <a:bodyPr wrap="square">
            <a:spAutoFit/>
          </a:bodyPr>
          <a:lstStyle>
            <a:defPPr>
              <a:defRPr lang="zh-CN"/>
            </a:defPPr>
            <a:lvl1pPr indent="0">
              <a:buNone/>
              <a:defRPr b="0" i="0">
                <a:solidFill>
                  <a:srgbClr val="76312F"/>
                </a:solidFill>
                <a:effectLst/>
                <a:latin typeface="-apple-system"/>
              </a:defRPr>
            </a:lvl1pPr>
          </a:lstStyle>
          <a:p>
            <a:r>
              <a:rPr lang="en-US" altLang="zh-CN" dirty="0"/>
              <a:t>From the Probability plot of the residuals we can see that the residuals follow normal distribution even with some outliers. Also from the residuals vs. fitted valued plots, most of the data gather between 121 and 121.5 fitted values at 0 of the residuals. So this may inform that the variance of the terms might not be equal. And since the residuals does bounce randomly around the 0 lines we can say that the relationship is linear. Also we are able to see there are outliers in the plots.</a:t>
            </a:r>
            <a:br>
              <a:rPr lang="en-US" altLang="zh-CN" dirty="0"/>
            </a:br>
            <a:endParaRPr lang="en-US" altLang="zh-CN" dirty="0"/>
          </a:p>
          <a:p>
            <a:r>
              <a:rPr lang="en-US" altLang="zh-CN" dirty="0"/>
              <a:t>For model selection we can calculate AIC and BIC and use forward or backward stepwise to find the best features to use.</a:t>
            </a:r>
          </a:p>
        </p:txBody>
      </p:sp>
    </p:spTree>
    <p:custDataLst>
      <p:tags r:id="rId1"/>
    </p:custDataLst>
    <p:extLst>
      <p:ext uri="{BB962C8B-B14F-4D97-AF65-F5344CB8AC3E}">
        <p14:creationId xmlns:p14="http://schemas.microsoft.com/office/powerpoint/2010/main" val="226876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xit" presetSubtype="0" fill="hold" nodeType="withEffect">
                                  <p:stCondLst>
                                    <p:cond delay="0"/>
                                  </p:stCondLst>
                                  <p:childTnLst>
                                    <p:set>
                                      <p:cBhvr>
                                        <p:cTn id="9" dur="1" fill="hold">
                                          <p:stCondLst>
                                            <p:cond delay="0"/>
                                          </p:stCondLst>
                                        </p:cTn>
                                        <p:tgtEl>
                                          <p:spTgt spid="4"/>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01</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3060204"/>
            <a:ext cx="4772034" cy="738505"/>
          </a:xfrm>
          <a:prstGeom prst="rect">
            <a:avLst/>
          </a:prstGeom>
        </p:spPr>
        <p:txBody>
          <a:bodyPr wrap="square" lIns="0" tIns="0" rIns="0" bIns="0">
            <a:spAutoFit/>
          </a:bodyPr>
          <a:lstStyle/>
          <a:p>
            <a:pPr algn="ctr"/>
            <a:r>
              <a:rPr lang="en-US" altLang="zh-CN" sz="48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2B868C0D-BA8B-477C-A7A5-E8476A0C398C}"/>
              </a:ext>
            </a:extLst>
          </p:cNvPr>
          <p:cNvSpPr txBox="1"/>
          <p:nvPr/>
        </p:nvSpPr>
        <p:spPr>
          <a:xfrm>
            <a:off x="2298065" y="1414405"/>
            <a:ext cx="7576185" cy="1754326"/>
          </a:xfrm>
          <a:prstGeom prst="rect">
            <a:avLst/>
          </a:prstGeom>
          <a:noFill/>
        </p:spPr>
        <p:txBody>
          <a:bodyPr wrap="square" rtlCol="0">
            <a:spAutoFit/>
          </a:bodyPr>
          <a:lstStyle/>
          <a:p>
            <a:pPr algn="ctr"/>
            <a:r>
              <a:rPr lang="en-US" altLang="zh-CN" sz="5400" dirty="0">
                <a:solidFill>
                  <a:srgbClr val="622927"/>
                </a:solidFill>
              </a:rPr>
              <a:t>Thanks for</a:t>
            </a:r>
          </a:p>
          <a:p>
            <a:pPr algn="ctr"/>
            <a:r>
              <a:rPr lang="en-US" altLang="zh-CN" sz="5400" dirty="0">
                <a:solidFill>
                  <a:srgbClr val="622927"/>
                </a:solidFill>
              </a:rPr>
              <a:t>Listening</a:t>
            </a:r>
            <a:endParaRPr lang="zh-CN" altLang="en-US" sz="5400" dirty="0">
              <a:solidFill>
                <a:srgbClr val="622927"/>
              </a:solidFill>
            </a:endParaRPr>
          </a:p>
        </p:txBody>
      </p:sp>
      <p:sp>
        <p:nvSpPr>
          <p:cNvPr id="13" name="文本框 12">
            <a:extLst>
              <a:ext uri="{FF2B5EF4-FFF2-40B4-BE49-F238E27FC236}">
                <a16:creationId xmlns:a16="http://schemas.microsoft.com/office/drawing/2014/main" id="{FA5FC8D5-162B-48EC-BDB3-B1C674C0EEF9}"/>
              </a:ext>
            </a:extLst>
          </p:cNvPr>
          <p:cNvSpPr txBox="1"/>
          <p:nvPr/>
        </p:nvSpPr>
        <p:spPr>
          <a:xfrm>
            <a:off x="3371850" y="3518625"/>
            <a:ext cx="5428615" cy="429895"/>
          </a:xfrm>
          <a:prstGeom prst="rect">
            <a:avLst/>
          </a:prstGeom>
          <a:noFill/>
        </p:spPr>
        <p:txBody>
          <a:bodyPr wrap="square" rtlCol="0">
            <a:spAutoFit/>
          </a:bodyPr>
          <a:lstStyle/>
          <a:p>
            <a:pPr algn="ctr"/>
            <a:r>
              <a:rPr lang="en-US" altLang="zh-CN" sz="2200" dirty="0">
                <a:solidFill>
                  <a:srgbClr val="622927"/>
                </a:solidFill>
              </a:rPr>
              <a:t>Team pandas</a:t>
            </a:r>
            <a:endParaRPr lang="zh-CN" altLang="en-US" sz="2200" dirty="0">
              <a:solidFill>
                <a:srgbClr val="622927"/>
              </a:solidFill>
            </a:endParaRPr>
          </a:p>
        </p:txBody>
      </p:sp>
      <p:sp>
        <p:nvSpPr>
          <p:cNvPr id="14" name="文本框 13">
            <a:extLst>
              <a:ext uri="{FF2B5EF4-FFF2-40B4-BE49-F238E27FC236}">
                <a16:creationId xmlns:a16="http://schemas.microsoft.com/office/drawing/2014/main" id="{4A6D4BE0-B28C-412E-93DB-25AAC289C8F8}"/>
              </a:ext>
            </a:extLst>
          </p:cNvPr>
          <p:cNvSpPr txBox="1"/>
          <p:nvPr/>
        </p:nvSpPr>
        <p:spPr>
          <a:xfrm>
            <a:off x="3612515" y="4037411"/>
            <a:ext cx="4807585" cy="460375"/>
          </a:xfrm>
          <a:prstGeom prst="rect">
            <a:avLst/>
          </a:prstGeom>
          <a:noFill/>
        </p:spPr>
        <p:txBody>
          <a:bodyPr wrap="square" rtlCol="0">
            <a:spAutoFit/>
          </a:bodyPr>
          <a:lstStyle/>
          <a:p>
            <a:pPr algn="ctr"/>
            <a:r>
              <a:rPr lang="en-US" altLang="zh-CN" sz="2400" dirty="0">
                <a:solidFill>
                  <a:srgbClr val="622927"/>
                </a:solidFill>
              </a:rPr>
              <a:t>2020/12/8</a:t>
            </a:r>
            <a:endParaRPr lang="zh-CN" altLang="en-US" sz="2400" dirty="0">
              <a:solidFill>
                <a:srgbClr val="622927"/>
              </a:solidFill>
            </a:endParaRPr>
          </a:p>
        </p:txBody>
      </p:sp>
      <p:cxnSp>
        <p:nvCxnSpPr>
          <p:cNvPr id="15" name="直接连接符 14">
            <a:extLst>
              <a:ext uri="{FF2B5EF4-FFF2-40B4-BE49-F238E27FC236}">
                <a16:creationId xmlns:a16="http://schemas.microsoft.com/office/drawing/2014/main" id="{A4D48710-14F8-432D-AD8C-24AF8A8A4297}"/>
              </a:ext>
            </a:extLst>
          </p:cNvPr>
          <p:cNvCxnSpPr/>
          <p:nvPr/>
        </p:nvCxnSpPr>
        <p:spPr>
          <a:xfrm>
            <a:off x="3794760" y="3329216"/>
            <a:ext cx="4583430" cy="10160"/>
          </a:xfrm>
          <a:prstGeom prst="line">
            <a:avLst/>
          </a:prstGeom>
          <a:ln>
            <a:solidFill>
              <a:srgbClr val="DFB1AF"/>
            </a:solidFill>
          </a:ln>
        </p:spPr>
        <p:style>
          <a:lnRef idx="2">
            <a:schemeClr val="dk1"/>
          </a:lnRef>
          <a:fillRef idx="0">
            <a:schemeClr val="dk1"/>
          </a:fillRef>
          <a:effectRef idx="1">
            <a:schemeClr val="dk1"/>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9"/>
          <p:cNvSpPr>
            <a:spLocks noChangeArrowheads="1"/>
          </p:cNvSpPr>
          <p:nvPr/>
        </p:nvSpPr>
        <p:spPr bwMode="auto">
          <a:xfrm>
            <a:off x="4675188" y="579120"/>
            <a:ext cx="290846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cxnSp>
        <p:nvCxnSpPr>
          <p:cNvPr id="15" name="直接连接符 14"/>
          <p:cNvCxnSpPr/>
          <p:nvPr/>
        </p:nvCxnSpPr>
        <p:spPr>
          <a:xfrm>
            <a:off x="3000239" y="4312917"/>
            <a:ext cx="0" cy="19398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43439" y="4312917"/>
            <a:ext cx="0" cy="19398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22380" y="4312917"/>
            <a:ext cx="0" cy="19398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表格 9">
            <a:extLst>
              <a:ext uri="{FF2B5EF4-FFF2-40B4-BE49-F238E27FC236}">
                <a16:creationId xmlns:a16="http://schemas.microsoft.com/office/drawing/2014/main" id="{94662D40-9F2E-4BD0-B1DE-5F2599AAC971}"/>
              </a:ext>
            </a:extLst>
          </p:cNvPr>
          <p:cNvGraphicFramePr>
            <a:graphicFrameLocks noGrp="1"/>
          </p:cNvGraphicFramePr>
          <p:nvPr>
            <p:extLst>
              <p:ext uri="{D42A27DB-BD31-4B8C-83A1-F6EECF244321}">
                <p14:modId xmlns:p14="http://schemas.microsoft.com/office/powerpoint/2010/main" val="2279745489"/>
              </p:ext>
            </p:extLst>
          </p:nvPr>
        </p:nvGraphicFramePr>
        <p:xfrm>
          <a:off x="865931" y="1763693"/>
          <a:ext cx="5660703" cy="1854200"/>
        </p:xfrm>
        <a:graphic>
          <a:graphicData uri="http://schemas.openxmlformats.org/drawingml/2006/table">
            <a:tbl>
              <a:tblPr firstRow="1" bandRow="1">
                <a:tableStyleId>{7DF18680-E054-41AD-8BC1-D1AEF772440D}</a:tableStyleId>
              </a:tblPr>
              <a:tblGrid>
                <a:gridCol w="1886901">
                  <a:extLst>
                    <a:ext uri="{9D8B030D-6E8A-4147-A177-3AD203B41FA5}">
                      <a16:colId xmlns:a16="http://schemas.microsoft.com/office/drawing/2014/main" val="3224726831"/>
                    </a:ext>
                  </a:extLst>
                </a:gridCol>
                <a:gridCol w="1886901">
                  <a:extLst>
                    <a:ext uri="{9D8B030D-6E8A-4147-A177-3AD203B41FA5}">
                      <a16:colId xmlns:a16="http://schemas.microsoft.com/office/drawing/2014/main" val="893219243"/>
                    </a:ext>
                  </a:extLst>
                </a:gridCol>
                <a:gridCol w="1886901">
                  <a:extLst>
                    <a:ext uri="{9D8B030D-6E8A-4147-A177-3AD203B41FA5}">
                      <a16:colId xmlns:a16="http://schemas.microsoft.com/office/drawing/2014/main" val="3132959493"/>
                    </a:ext>
                  </a:extLst>
                </a:gridCol>
              </a:tblGrid>
              <a:tr h="370840">
                <a:tc>
                  <a:txBody>
                    <a:bodyPr/>
                    <a:lstStyle/>
                    <a:p>
                      <a:endParaRPr lang="zh-CN" altLang="en-US" dirty="0"/>
                    </a:p>
                  </a:txBody>
                  <a:tcPr/>
                </a:tc>
                <a:tc>
                  <a:txBody>
                    <a:bodyPr/>
                    <a:lstStyle/>
                    <a:p>
                      <a:r>
                        <a:rPr lang="en-US" altLang="zh-CN" dirty="0"/>
                        <a:t>Mean</a:t>
                      </a:r>
                      <a:endParaRPr lang="zh-CN" altLang="en-US" dirty="0"/>
                    </a:p>
                  </a:txBody>
                  <a:tcPr/>
                </a:tc>
                <a:tc>
                  <a:txBody>
                    <a:bodyPr/>
                    <a:lstStyle/>
                    <a:p>
                      <a:r>
                        <a:rPr lang="en-US" altLang="zh-CN" dirty="0"/>
                        <a:t>Std</a:t>
                      </a:r>
                      <a:endParaRPr lang="zh-CN" altLang="en-US" dirty="0"/>
                    </a:p>
                  </a:txBody>
                  <a:tcPr/>
                </a:tc>
                <a:extLst>
                  <a:ext uri="{0D108BD9-81ED-4DB2-BD59-A6C34878D82A}">
                    <a16:rowId xmlns:a16="http://schemas.microsoft.com/office/drawing/2014/main" val="3661906321"/>
                  </a:ext>
                </a:extLst>
              </a:tr>
              <a:tr h="370840">
                <a:tc>
                  <a:txBody>
                    <a:bodyPr/>
                    <a:lstStyle/>
                    <a:p>
                      <a:r>
                        <a:rPr lang="en-US" altLang="zh-CN" dirty="0">
                          <a:solidFill>
                            <a:schemeClr val="tx1">
                              <a:lumMod val="65000"/>
                              <a:lumOff val="35000"/>
                            </a:schemeClr>
                          </a:solidFill>
                        </a:rPr>
                        <a:t>ETF</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121.1530</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12.5698</a:t>
                      </a:r>
                      <a:endParaRPr lang="zh-CN" altLang="en-US" dirty="0">
                        <a:solidFill>
                          <a:schemeClr val="tx1">
                            <a:lumMod val="65000"/>
                            <a:lumOff val="35000"/>
                          </a:schemeClr>
                        </a:solidFill>
                      </a:endParaRPr>
                    </a:p>
                  </a:txBody>
                  <a:tcPr/>
                </a:tc>
                <a:extLst>
                  <a:ext uri="{0D108BD9-81ED-4DB2-BD59-A6C34878D82A}">
                    <a16:rowId xmlns:a16="http://schemas.microsoft.com/office/drawing/2014/main" val="4276935351"/>
                  </a:ext>
                </a:extLst>
              </a:tr>
              <a:tr h="370840">
                <a:tc>
                  <a:txBody>
                    <a:bodyPr/>
                    <a:lstStyle/>
                    <a:p>
                      <a:r>
                        <a:rPr lang="en-US" altLang="zh-CN" dirty="0">
                          <a:solidFill>
                            <a:schemeClr val="tx1">
                              <a:lumMod val="65000"/>
                              <a:lumOff val="35000"/>
                            </a:schemeClr>
                          </a:solidFill>
                        </a:rPr>
                        <a:t>OIL</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0.0010</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0.2109</a:t>
                      </a:r>
                      <a:endParaRPr lang="zh-CN" altLang="en-US" dirty="0">
                        <a:solidFill>
                          <a:schemeClr val="tx1">
                            <a:lumMod val="65000"/>
                            <a:lumOff val="35000"/>
                          </a:schemeClr>
                        </a:solidFill>
                      </a:endParaRPr>
                    </a:p>
                  </a:txBody>
                  <a:tcPr/>
                </a:tc>
                <a:extLst>
                  <a:ext uri="{0D108BD9-81ED-4DB2-BD59-A6C34878D82A}">
                    <a16:rowId xmlns:a16="http://schemas.microsoft.com/office/drawing/2014/main" val="1250861126"/>
                  </a:ext>
                </a:extLst>
              </a:tr>
              <a:tr h="370840">
                <a:tc>
                  <a:txBody>
                    <a:bodyPr/>
                    <a:lstStyle/>
                    <a:p>
                      <a:r>
                        <a:rPr lang="en-US" altLang="zh-CN" dirty="0">
                          <a:solidFill>
                            <a:schemeClr val="tx1">
                              <a:lumMod val="65000"/>
                              <a:lumOff val="35000"/>
                            </a:schemeClr>
                          </a:solidFill>
                        </a:rPr>
                        <a:t>GOLD</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0.0007</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0.0113</a:t>
                      </a:r>
                      <a:endParaRPr lang="zh-CN" altLang="en-US" dirty="0">
                        <a:solidFill>
                          <a:schemeClr val="tx1">
                            <a:lumMod val="65000"/>
                            <a:lumOff val="35000"/>
                          </a:schemeClr>
                        </a:solidFill>
                      </a:endParaRPr>
                    </a:p>
                  </a:txBody>
                  <a:tcPr/>
                </a:tc>
                <a:extLst>
                  <a:ext uri="{0D108BD9-81ED-4DB2-BD59-A6C34878D82A}">
                    <a16:rowId xmlns:a16="http://schemas.microsoft.com/office/drawing/2014/main" val="655099154"/>
                  </a:ext>
                </a:extLst>
              </a:tr>
              <a:tr h="370840">
                <a:tc>
                  <a:txBody>
                    <a:bodyPr/>
                    <a:lstStyle/>
                    <a:p>
                      <a:r>
                        <a:rPr lang="en-US" altLang="zh-CN" dirty="0">
                          <a:solidFill>
                            <a:schemeClr val="tx1">
                              <a:lumMod val="65000"/>
                              <a:lumOff val="35000"/>
                            </a:schemeClr>
                          </a:solidFill>
                        </a:rPr>
                        <a:t>JPM</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0.0005</a:t>
                      </a:r>
                      <a:endParaRPr lang="zh-CN" altLang="en-US" dirty="0">
                        <a:solidFill>
                          <a:schemeClr val="tx1">
                            <a:lumMod val="65000"/>
                            <a:lumOff val="35000"/>
                          </a:schemeClr>
                        </a:solidFill>
                      </a:endParaRPr>
                    </a:p>
                  </a:txBody>
                  <a:tcPr/>
                </a:tc>
                <a:tc>
                  <a:txBody>
                    <a:bodyPr/>
                    <a:lstStyle/>
                    <a:p>
                      <a:r>
                        <a:rPr lang="en-US" altLang="zh-CN" dirty="0">
                          <a:solidFill>
                            <a:schemeClr val="tx1">
                              <a:lumMod val="65000"/>
                              <a:lumOff val="35000"/>
                            </a:schemeClr>
                          </a:solidFill>
                        </a:rPr>
                        <a:t>0.0110</a:t>
                      </a:r>
                      <a:endParaRPr lang="zh-CN" altLang="en-US" dirty="0">
                        <a:solidFill>
                          <a:schemeClr val="tx1">
                            <a:lumMod val="65000"/>
                            <a:lumOff val="35000"/>
                          </a:schemeClr>
                        </a:solidFill>
                      </a:endParaRPr>
                    </a:p>
                  </a:txBody>
                  <a:tcPr/>
                </a:tc>
                <a:extLst>
                  <a:ext uri="{0D108BD9-81ED-4DB2-BD59-A6C34878D82A}">
                    <a16:rowId xmlns:a16="http://schemas.microsoft.com/office/drawing/2014/main" val="223661172"/>
                  </a:ext>
                </a:extLst>
              </a:tr>
            </a:tbl>
          </a:graphicData>
        </a:graphic>
      </p:graphicFrame>
      <p:pic>
        <p:nvPicPr>
          <p:cNvPr id="11" name="图片 10">
            <a:extLst>
              <a:ext uri="{FF2B5EF4-FFF2-40B4-BE49-F238E27FC236}">
                <a16:creationId xmlns:a16="http://schemas.microsoft.com/office/drawing/2014/main" id="{A862C5F6-2B47-4E88-991A-524A2F2DA883}"/>
              </a:ext>
            </a:extLst>
          </p:cNvPr>
          <p:cNvPicPr>
            <a:picLocks noChangeAspect="1"/>
          </p:cNvPicPr>
          <p:nvPr/>
        </p:nvPicPr>
        <p:blipFill>
          <a:blip r:embed="rId3"/>
          <a:stretch>
            <a:fillRect/>
          </a:stretch>
        </p:blipFill>
        <p:spPr>
          <a:xfrm>
            <a:off x="6961361" y="3021129"/>
            <a:ext cx="4581525" cy="353377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C575C03D-C9BD-46A1-A706-BC77DBB98A4C}"/>
              </a:ext>
            </a:extLst>
          </p:cNvPr>
          <p:cNvPicPr>
            <a:picLocks noChangeAspect="1"/>
          </p:cNvPicPr>
          <p:nvPr/>
        </p:nvPicPr>
        <p:blipFill>
          <a:blip r:embed="rId3"/>
          <a:stretch>
            <a:fillRect/>
          </a:stretch>
        </p:blipFill>
        <p:spPr>
          <a:xfrm>
            <a:off x="2897310" y="4539900"/>
            <a:ext cx="3588874" cy="2130381"/>
          </a:xfrm>
          <a:prstGeom prst="rect">
            <a:avLst/>
          </a:prstGeom>
        </p:spPr>
      </p:pic>
      <p:pic>
        <p:nvPicPr>
          <p:cNvPr id="2" name="图片 1">
            <a:extLst>
              <a:ext uri="{FF2B5EF4-FFF2-40B4-BE49-F238E27FC236}">
                <a16:creationId xmlns:a16="http://schemas.microsoft.com/office/drawing/2014/main" id="{FF467C7F-CAA4-44C7-A50D-1068D3FC60A3}"/>
              </a:ext>
            </a:extLst>
          </p:cNvPr>
          <p:cNvPicPr>
            <a:picLocks noChangeAspect="1"/>
          </p:cNvPicPr>
          <p:nvPr/>
        </p:nvPicPr>
        <p:blipFill>
          <a:blip r:embed="rId4"/>
          <a:stretch>
            <a:fillRect/>
          </a:stretch>
        </p:blipFill>
        <p:spPr>
          <a:xfrm>
            <a:off x="440605" y="1048942"/>
            <a:ext cx="3796855" cy="2389945"/>
          </a:xfrm>
          <a:prstGeom prst="rect">
            <a:avLst/>
          </a:prstGeom>
        </p:spPr>
      </p:pic>
      <p:pic>
        <p:nvPicPr>
          <p:cNvPr id="7" name="图片 6">
            <a:extLst>
              <a:ext uri="{FF2B5EF4-FFF2-40B4-BE49-F238E27FC236}">
                <a16:creationId xmlns:a16="http://schemas.microsoft.com/office/drawing/2014/main" id="{C98F0045-8DCC-4A9D-A361-55190467FD84}"/>
              </a:ext>
            </a:extLst>
          </p:cNvPr>
          <p:cNvPicPr>
            <a:picLocks noChangeAspect="1"/>
          </p:cNvPicPr>
          <p:nvPr/>
        </p:nvPicPr>
        <p:blipFill>
          <a:blip r:embed="rId5"/>
          <a:stretch>
            <a:fillRect/>
          </a:stretch>
        </p:blipFill>
        <p:spPr>
          <a:xfrm>
            <a:off x="5649641" y="1162364"/>
            <a:ext cx="3671650" cy="2226788"/>
          </a:xfrm>
          <a:prstGeom prst="rect">
            <a:avLst/>
          </a:prstGeom>
        </p:spPr>
      </p:pic>
      <p:pic>
        <p:nvPicPr>
          <p:cNvPr id="32" name="图片 31">
            <a:extLst>
              <a:ext uri="{FF2B5EF4-FFF2-40B4-BE49-F238E27FC236}">
                <a16:creationId xmlns:a16="http://schemas.microsoft.com/office/drawing/2014/main" id="{D1AA4B8F-E818-453F-8595-F54B57E0F103}"/>
              </a:ext>
            </a:extLst>
          </p:cNvPr>
          <p:cNvPicPr>
            <a:picLocks noChangeAspect="1"/>
          </p:cNvPicPr>
          <p:nvPr/>
        </p:nvPicPr>
        <p:blipFill>
          <a:blip r:embed="rId6"/>
          <a:stretch>
            <a:fillRect/>
          </a:stretch>
        </p:blipFill>
        <p:spPr>
          <a:xfrm>
            <a:off x="8489641" y="4539900"/>
            <a:ext cx="3342084" cy="2130381"/>
          </a:xfrm>
          <a:prstGeom prst="rect">
            <a:avLst/>
          </a:prstGeom>
        </p:spPr>
      </p:pic>
      <p:sp>
        <p:nvSpPr>
          <p:cNvPr id="8" name="Rectangle 39"/>
          <p:cNvSpPr>
            <a:spLocks noChangeArrowheads="1"/>
          </p:cNvSpPr>
          <p:nvPr/>
        </p:nvSpPr>
        <p:spPr bwMode="auto">
          <a:xfrm>
            <a:off x="4675188" y="579120"/>
            <a:ext cx="29016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cxnSp>
        <p:nvCxnSpPr>
          <p:cNvPr id="15" name="直接连接符 14"/>
          <p:cNvCxnSpPr/>
          <p:nvPr/>
        </p:nvCxnSpPr>
        <p:spPr>
          <a:xfrm>
            <a:off x="3000239" y="4312917"/>
            <a:ext cx="0" cy="19398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22380" y="4312917"/>
            <a:ext cx="0" cy="19398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EE3C5CC-185A-4B98-95F9-8518B58103BE}"/>
              </a:ext>
            </a:extLst>
          </p:cNvPr>
          <p:cNvSpPr/>
          <p:nvPr/>
        </p:nvSpPr>
        <p:spPr>
          <a:xfrm>
            <a:off x="4237462" y="3552575"/>
            <a:ext cx="764274" cy="764274"/>
          </a:xfrm>
          <a:prstGeom prst="ellipse">
            <a:avLst/>
          </a:prstGeom>
          <a:solidFill>
            <a:srgbClr val="DFB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622927"/>
                </a:solidFill>
              </a:rPr>
              <a:t>OIL</a:t>
            </a:r>
            <a:endParaRPr lang="zh-CN" altLang="en-US" sz="1600" dirty="0">
              <a:solidFill>
                <a:srgbClr val="622927"/>
              </a:solidFill>
            </a:endParaRPr>
          </a:p>
        </p:txBody>
      </p:sp>
      <p:cxnSp>
        <p:nvCxnSpPr>
          <p:cNvPr id="13" name="直接连接符 12">
            <a:extLst>
              <a:ext uri="{FF2B5EF4-FFF2-40B4-BE49-F238E27FC236}">
                <a16:creationId xmlns:a16="http://schemas.microsoft.com/office/drawing/2014/main" id="{E6B3E561-D591-4034-B54A-1602BF1EDB42}"/>
              </a:ext>
            </a:extLst>
          </p:cNvPr>
          <p:cNvCxnSpPr/>
          <p:nvPr/>
        </p:nvCxnSpPr>
        <p:spPr>
          <a:xfrm>
            <a:off x="556248" y="3934712"/>
            <a:ext cx="914401" cy="0"/>
          </a:xfrm>
          <a:prstGeom prst="line">
            <a:avLst/>
          </a:prstGeom>
          <a:ln>
            <a:solidFill>
              <a:srgbClr val="76312F"/>
            </a:solidFill>
            <a:headEnd type="oval" w="lg" len="lg"/>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0444E35-A065-4EA4-B49F-56801A214A8B}"/>
              </a:ext>
            </a:extLst>
          </p:cNvPr>
          <p:cNvCxnSpPr>
            <a:cxnSpLocks/>
          </p:cNvCxnSpPr>
          <p:nvPr/>
        </p:nvCxnSpPr>
        <p:spPr>
          <a:xfrm>
            <a:off x="10535362" y="3934712"/>
            <a:ext cx="914400" cy="0"/>
          </a:xfrm>
          <a:prstGeom prst="line">
            <a:avLst/>
          </a:prstGeom>
          <a:ln>
            <a:solidFill>
              <a:srgbClr val="76312F"/>
            </a:solidFill>
            <a:tailEnd type="oval" w="lg" len="lg"/>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1EC8B2E-7FD2-4A7B-BCF0-E4D151A28373}"/>
              </a:ext>
            </a:extLst>
          </p:cNvPr>
          <p:cNvCxnSpPr>
            <a:endCxn id="10" idx="2"/>
          </p:cNvCxnSpPr>
          <p:nvPr/>
        </p:nvCxnSpPr>
        <p:spPr>
          <a:xfrm>
            <a:off x="2234923" y="3934712"/>
            <a:ext cx="2002539" cy="0"/>
          </a:xfrm>
          <a:prstGeom prst="line">
            <a:avLst/>
          </a:prstGeom>
          <a:ln>
            <a:solidFill>
              <a:srgbClr val="76312F"/>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C719E58-986D-42C0-BB8C-809EB094E00B}"/>
              </a:ext>
            </a:extLst>
          </p:cNvPr>
          <p:cNvCxnSpPr>
            <a:stCxn id="10" idx="6"/>
          </p:cNvCxnSpPr>
          <p:nvPr/>
        </p:nvCxnSpPr>
        <p:spPr>
          <a:xfrm>
            <a:off x="5001736" y="3934712"/>
            <a:ext cx="2002539" cy="0"/>
          </a:xfrm>
          <a:prstGeom prst="line">
            <a:avLst/>
          </a:prstGeom>
          <a:ln>
            <a:solidFill>
              <a:srgbClr val="76312F"/>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C261DFD-F5FD-4151-8D42-26790A89CD10}"/>
              </a:ext>
            </a:extLst>
          </p:cNvPr>
          <p:cNvCxnSpPr>
            <a:cxnSpLocks/>
          </p:cNvCxnSpPr>
          <p:nvPr/>
        </p:nvCxnSpPr>
        <p:spPr>
          <a:xfrm>
            <a:off x="7768549" y="3934712"/>
            <a:ext cx="2002539" cy="0"/>
          </a:xfrm>
          <a:prstGeom prst="line">
            <a:avLst/>
          </a:prstGeom>
          <a:ln>
            <a:solidFill>
              <a:srgbClr val="76312F"/>
            </a:solidFill>
          </a:ln>
        </p:spPr>
        <p:style>
          <a:lnRef idx="1">
            <a:schemeClr val="accent1"/>
          </a:lnRef>
          <a:fillRef idx="0">
            <a:schemeClr val="accent1"/>
          </a:fillRef>
          <a:effectRef idx="0">
            <a:schemeClr val="accent1"/>
          </a:effectRef>
          <a:fontRef idx="minor">
            <a:schemeClr val="tx1"/>
          </a:fontRef>
        </p:style>
      </p:cxnSp>
      <p:sp>
        <p:nvSpPr>
          <p:cNvPr id="20" name="Freeform 103">
            <a:extLst>
              <a:ext uri="{FF2B5EF4-FFF2-40B4-BE49-F238E27FC236}">
                <a16:creationId xmlns:a16="http://schemas.microsoft.com/office/drawing/2014/main" id="{27053633-6E8F-45CC-B4E0-D3E10E07E2E1}"/>
              </a:ext>
            </a:extLst>
          </p:cNvPr>
          <p:cNvSpPr>
            <a:spLocks noEditPoints="1"/>
          </p:cNvSpPr>
          <p:nvPr/>
        </p:nvSpPr>
        <p:spPr>
          <a:xfrm>
            <a:off x="7196455" y="3735612"/>
            <a:ext cx="380365" cy="459740"/>
          </a:xfrm>
          <a:custGeom>
            <a:avLst/>
            <a:gdLst/>
            <a:ahLst/>
            <a:cxnLst>
              <a:cxn ang="0">
                <a:pos x="126413" y="291332"/>
              </a:cxn>
              <a:cxn ang="0">
                <a:pos x="90758" y="210406"/>
              </a:cxn>
              <a:cxn ang="0">
                <a:pos x="149102" y="168325"/>
              </a:cxn>
              <a:cxn ang="0">
                <a:pos x="204205" y="207169"/>
              </a:cxn>
              <a:cxn ang="0">
                <a:pos x="175033" y="288095"/>
              </a:cxn>
              <a:cxn ang="0">
                <a:pos x="178274" y="87399"/>
              </a:cxn>
              <a:cxn ang="0">
                <a:pos x="149102" y="116533"/>
              </a:cxn>
              <a:cxn ang="0">
                <a:pos x="106965" y="90636"/>
              </a:cxn>
              <a:cxn ang="0">
                <a:pos x="81034" y="139192"/>
              </a:cxn>
              <a:cxn ang="0">
                <a:pos x="16207" y="158614"/>
              </a:cxn>
              <a:cxn ang="0">
                <a:pos x="35655" y="216880"/>
              </a:cxn>
              <a:cxn ang="0">
                <a:pos x="3241" y="271909"/>
              </a:cxn>
              <a:cxn ang="0">
                <a:pos x="58344" y="301043"/>
              </a:cxn>
              <a:cxn ang="0">
                <a:pos x="74551" y="362546"/>
              </a:cxn>
              <a:cxn ang="0">
                <a:pos x="129654" y="343124"/>
              </a:cxn>
              <a:cxn ang="0">
                <a:pos x="171792" y="343124"/>
              </a:cxn>
              <a:cxn ang="0">
                <a:pos x="230136" y="359309"/>
              </a:cxn>
              <a:cxn ang="0">
                <a:pos x="243102" y="294569"/>
              </a:cxn>
              <a:cxn ang="0">
                <a:pos x="294963" y="262198"/>
              </a:cxn>
              <a:cxn ang="0">
                <a:pos x="259308" y="207169"/>
              </a:cxn>
              <a:cxn ang="0">
                <a:pos x="272274" y="152140"/>
              </a:cxn>
              <a:cxn ang="0">
                <a:pos x="210688" y="135955"/>
              </a:cxn>
              <a:cxn ang="0">
                <a:pos x="178274" y="87399"/>
              </a:cxn>
              <a:cxn ang="0">
                <a:pos x="301446" y="103585"/>
              </a:cxn>
              <a:cxn ang="0">
                <a:pos x="272274" y="71214"/>
              </a:cxn>
              <a:cxn ang="0">
                <a:pos x="304687" y="42081"/>
              </a:cxn>
              <a:cxn ang="0">
                <a:pos x="324135" y="48555"/>
              </a:cxn>
              <a:cxn ang="0">
                <a:pos x="324135" y="93873"/>
              </a:cxn>
              <a:cxn ang="0">
                <a:pos x="291722" y="0"/>
              </a:cxn>
              <a:cxn ang="0">
                <a:pos x="272274" y="25896"/>
              </a:cxn>
              <a:cxn ang="0">
                <a:pos x="243102" y="25896"/>
              </a:cxn>
              <a:cxn ang="0">
                <a:pos x="249584" y="58266"/>
              </a:cxn>
              <a:cxn ang="0">
                <a:pos x="230136" y="80925"/>
              </a:cxn>
              <a:cxn ang="0">
                <a:pos x="256067" y="100348"/>
              </a:cxn>
              <a:cxn ang="0">
                <a:pos x="259308" y="129481"/>
              </a:cxn>
              <a:cxn ang="0">
                <a:pos x="291722" y="126244"/>
              </a:cxn>
              <a:cxn ang="0">
                <a:pos x="314411" y="145666"/>
              </a:cxn>
              <a:cxn ang="0">
                <a:pos x="333859" y="119770"/>
              </a:cxn>
              <a:cxn ang="0">
                <a:pos x="359790" y="116533"/>
              </a:cxn>
              <a:cxn ang="0">
                <a:pos x="356549" y="84162"/>
              </a:cxn>
              <a:cxn ang="0">
                <a:pos x="375997" y="61503"/>
              </a:cxn>
              <a:cxn ang="0">
                <a:pos x="350066" y="42081"/>
              </a:cxn>
              <a:cxn ang="0">
                <a:pos x="346825" y="12948"/>
              </a:cxn>
              <a:cxn ang="0">
                <a:pos x="314411" y="16185"/>
              </a:cxn>
              <a:cxn ang="0">
                <a:pos x="291722" y="0"/>
              </a:cxn>
            </a:cxnLst>
            <a:rect l="0" t="0" r="0" b="0"/>
            <a:pathLst>
              <a:path w="116" h="117">
                <a:moveTo>
                  <a:pt x="46" y="91"/>
                </a:moveTo>
                <a:cubicBezTo>
                  <a:pt x="44" y="91"/>
                  <a:pt x="41" y="91"/>
                  <a:pt x="39" y="90"/>
                </a:cubicBezTo>
                <a:cubicBezTo>
                  <a:pt x="34" y="88"/>
                  <a:pt x="30" y="84"/>
                  <a:pt x="28" y="80"/>
                </a:cubicBezTo>
                <a:cubicBezTo>
                  <a:pt x="26" y="75"/>
                  <a:pt x="26" y="70"/>
                  <a:pt x="28" y="65"/>
                </a:cubicBezTo>
                <a:cubicBezTo>
                  <a:pt x="29" y="60"/>
                  <a:pt x="33" y="56"/>
                  <a:pt x="38" y="54"/>
                </a:cubicBezTo>
                <a:cubicBezTo>
                  <a:pt x="40" y="53"/>
                  <a:pt x="43" y="52"/>
                  <a:pt x="46" y="52"/>
                </a:cubicBezTo>
                <a:cubicBezTo>
                  <a:pt x="48" y="52"/>
                  <a:pt x="50" y="53"/>
                  <a:pt x="53" y="53"/>
                </a:cubicBezTo>
                <a:cubicBezTo>
                  <a:pt x="58" y="55"/>
                  <a:pt x="61" y="59"/>
                  <a:pt x="63" y="64"/>
                </a:cubicBezTo>
                <a:cubicBezTo>
                  <a:pt x="66" y="68"/>
                  <a:pt x="66" y="73"/>
                  <a:pt x="64" y="78"/>
                </a:cubicBezTo>
                <a:cubicBezTo>
                  <a:pt x="62" y="83"/>
                  <a:pt x="58" y="87"/>
                  <a:pt x="54" y="89"/>
                </a:cubicBezTo>
                <a:cubicBezTo>
                  <a:pt x="51" y="90"/>
                  <a:pt x="49" y="91"/>
                  <a:pt x="46" y="91"/>
                </a:cubicBezTo>
                <a:moveTo>
                  <a:pt x="55" y="27"/>
                </a:moveTo>
                <a:cubicBezTo>
                  <a:pt x="51" y="37"/>
                  <a:pt x="51" y="37"/>
                  <a:pt x="51" y="37"/>
                </a:cubicBezTo>
                <a:cubicBezTo>
                  <a:pt x="49" y="37"/>
                  <a:pt x="48" y="36"/>
                  <a:pt x="46" y="36"/>
                </a:cubicBezTo>
                <a:cubicBezTo>
                  <a:pt x="43" y="36"/>
                  <a:pt x="40" y="37"/>
                  <a:pt x="38" y="37"/>
                </a:cubicBezTo>
                <a:cubicBezTo>
                  <a:pt x="33" y="28"/>
                  <a:pt x="33" y="28"/>
                  <a:pt x="33" y="28"/>
                </a:cubicBezTo>
                <a:cubicBezTo>
                  <a:pt x="20" y="34"/>
                  <a:pt x="20" y="34"/>
                  <a:pt x="20" y="34"/>
                </a:cubicBezTo>
                <a:cubicBezTo>
                  <a:pt x="25" y="43"/>
                  <a:pt x="25" y="43"/>
                  <a:pt x="25" y="43"/>
                </a:cubicBezTo>
                <a:cubicBezTo>
                  <a:pt x="21" y="46"/>
                  <a:pt x="18" y="49"/>
                  <a:pt x="16" y="53"/>
                </a:cubicBezTo>
                <a:cubicBezTo>
                  <a:pt x="5" y="49"/>
                  <a:pt x="5" y="49"/>
                  <a:pt x="5" y="49"/>
                </a:cubicBezTo>
                <a:cubicBezTo>
                  <a:pt x="0" y="63"/>
                  <a:pt x="0" y="63"/>
                  <a:pt x="0" y="63"/>
                </a:cubicBezTo>
                <a:cubicBezTo>
                  <a:pt x="11" y="67"/>
                  <a:pt x="11" y="67"/>
                  <a:pt x="11" y="67"/>
                </a:cubicBezTo>
                <a:cubicBezTo>
                  <a:pt x="10" y="71"/>
                  <a:pt x="10" y="76"/>
                  <a:pt x="11" y="80"/>
                </a:cubicBezTo>
                <a:cubicBezTo>
                  <a:pt x="1" y="84"/>
                  <a:pt x="1" y="84"/>
                  <a:pt x="1" y="84"/>
                </a:cubicBezTo>
                <a:cubicBezTo>
                  <a:pt x="7" y="97"/>
                  <a:pt x="7" y="97"/>
                  <a:pt x="7" y="97"/>
                </a:cubicBezTo>
                <a:cubicBezTo>
                  <a:pt x="18" y="93"/>
                  <a:pt x="18" y="93"/>
                  <a:pt x="18" y="93"/>
                </a:cubicBezTo>
                <a:cubicBezTo>
                  <a:pt x="20" y="96"/>
                  <a:pt x="23" y="99"/>
                  <a:pt x="27" y="101"/>
                </a:cubicBezTo>
                <a:cubicBezTo>
                  <a:pt x="23" y="112"/>
                  <a:pt x="23" y="112"/>
                  <a:pt x="23" y="112"/>
                </a:cubicBezTo>
                <a:cubicBezTo>
                  <a:pt x="36" y="117"/>
                  <a:pt x="36" y="117"/>
                  <a:pt x="36" y="117"/>
                </a:cubicBezTo>
                <a:cubicBezTo>
                  <a:pt x="40" y="106"/>
                  <a:pt x="40" y="106"/>
                  <a:pt x="40" y="106"/>
                </a:cubicBezTo>
                <a:cubicBezTo>
                  <a:pt x="42" y="107"/>
                  <a:pt x="44" y="107"/>
                  <a:pt x="46" y="107"/>
                </a:cubicBezTo>
                <a:cubicBezTo>
                  <a:pt x="48" y="107"/>
                  <a:pt x="51" y="107"/>
                  <a:pt x="53" y="106"/>
                </a:cubicBezTo>
                <a:cubicBezTo>
                  <a:pt x="58" y="116"/>
                  <a:pt x="58" y="116"/>
                  <a:pt x="58" y="116"/>
                </a:cubicBezTo>
                <a:cubicBezTo>
                  <a:pt x="71" y="111"/>
                  <a:pt x="71" y="111"/>
                  <a:pt x="71" y="111"/>
                </a:cubicBezTo>
                <a:cubicBezTo>
                  <a:pt x="66" y="100"/>
                  <a:pt x="66" y="100"/>
                  <a:pt x="66" y="100"/>
                </a:cubicBezTo>
                <a:cubicBezTo>
                  <a:pt x="70" y="98"/>
                  <a:pt x="73" y="95"/>
                  <a:pt x="75" y="91"/>
                </a:cubicBezTo>
                <a:cubicBezTo>
                  <a:pt x="86" y="95"/>
                  <a:pt x="86" y="95"/>
                  <a:pt x="86" y="95"/>
                </a:cubicBezTo>
                <a:cubicBezTo>
                  <a:pt x="91" y="81"/>
                  <a:pt x="91" y="81"/>
                  <a:pt x="91" y="81"/>
                </a:cubicBezTo>
                <a:cubicBezTo>
                  <a:pt x="81" y="77"/>
                  <a:pt x="81" y="77"/>
                  <a:pt x="81" y="77"/>
                </a:cubicBezTo>
                <a:cubicBezTo>
                  <a:pt x="81" y="73"/>
                  <a:pt x="81" y="68"/>
                  <a:pt x="80" y="64"/>
                </a:cubicBezTo>
                <a:cubicBezTo>
                  <a:pt x="90" y="60"/>
                  <a:pt x="90" y="60"/>
                  <a:pt x="90" y="60"/>
                </a:cubicBezTo>
                <a:cubicBezTo>
                  <a:pt x="84" y="47"/>
                  <a:pt x="84" y="47"/>
                  <a:pt x="84" y="47"/>
                </a:cubicBezTo>
                <a:cubicBezTo>
                  <a:pt x="74" y="51"/>
                  <a:pt x="74" y="51"/>
                  <a:pt x="74" y="51"/>
                </a:cubicBezTo>
                <a:cubicBezTo>
                  <a:pt x="72" y="47"/>
                  <a:pt x="68" y="44"/>
                  <a:pt x="65" y="42"/>
                </a:cubicBezTo>
                <a:cubicBezTo>
                  <a:pt x="68" y="32"/>
                  <a:pt x="68" y="32"/>
                  <a:pt x="68" y="32"/>
                </a:cubicBezTo>
                <a:cubicBezTo>
                  <a:pt x="55" y="27"/>
                  <a:pt x="55" y="27"/>
                  <a:pt x="55" y="27"/>
                </a:cubicBezTo>
                <a:moveTo>
                  <a:pt x="94" y="32"/>
                </a:moveTo>
                <a:cubicBezTo>
                  <a:pt x="94" y="32"/>
                  <a:pt x="93" y="32"/>
                  <a:pt x="93" y="32"/>
                </a:cubicBezTo>
                <a:cubicBezTo>
                  <a:pt x="91" y="32"/>
                  <a:pt x="88" y="31"/>
                  <a:pt x="87" y="29"/>
                </a:cubicBezTo>
                <a:cubicBezTo>
                  <a:pt x="85" y="27"/>
                  <a:pt x="84" y="25"/>
                  <a:pt x="84" y="22"/>
                </a:cubicBezTo>
                <a:cubicBezTo>
                  <a:pt x="84" y="19"/>
                  <a:pt x="85" y="17"/>
                  <a:pt x="87" y="15"/>
                </a:cubicBezTo>
                <a:cubicBezTo>
                  <a:pt x="89" y="14"/>
                  <a:pt x="91" y="13"/>
                  <a:pt x="94" y="13"/>
                </a:cubicBezTo>
                <a:cubicBezTo>
                  <a:pt x="94" y="13"/>
                  <a:pt x="94" y="13"/>
                  <a:pt x="94" y="13"/>
                </a:cubicBezTo>
                <a:cubicBezTo>
                  <a:pt x="96" y="13"/>
                  <a:pt x="99" y="14"/>
                  <a:pt x="100" y="15"/>
                </a:cubicBezTo>
                <a:cubicBezTo>
                  <a:pt x="102" y="17"/>
                  <a:pt x="103" y="20"/>
                  <a:pt x="103" y="22"/>
                </a:cubicBezTo>
                <a:cubicBezTo>
                  <a:pt x="103" y="25"/>
                  <a:pt x="102" y="27"/>
                  <a:pt x="100" y="29"/>
                </a:cubicBezTo>
                <a:cubicBezTo>
                  <a:pt x="98" y="31"/>
                  <a:pt x="96" y="32"/>
                  <a:pt x="94" y="32"/>
                </a:cubicBezTo>
                <a:moveTo>
                  <a:pt x="90" y="0"/>
                </a:moveTo>
                <a:cubicBezTo>
                  <a:pt x="90" y="5"/>
                  <a:pt x="90" y="5"/>
                  <a:pt x="90" y="5"/>
                </a:cubicBezTo>
                <a:cubicBezTo>
                  <a:pt x="88" y="6"/>
                  <a:pt x="86" y="6"/>
                  <a:pt x="84" y="8"/>
                </a:cubicBezTo>
                <a:cubicBezTo>
                  <a:pt x="80" y="4"/>
                  <a:pt x="80" y="4"/>
                  <a:pt x="80" y="4"/>
                </a:cubicBezTo>
                <a:cubicBezTo>
                  <a:pt x="75" y="8"/>
                  <a:pt x="75" y="8"/>
                  <a:pt x="75" y="8"/>
                </a:cubicBezTo>
                <a:cubicBezTo>
                  <a:pt x="79" y="13"/>
                  <a:pt x="79" y="13"/>
                  <a:pt x="79" y="13"/>
                </a:cubicBezTo>
                <a:cubicBezTo>
                  <a:pt x="78" y="14"/>
                  <a:pt x="77" y="16"/>
                  <a:pt x="77" y="18"/>
                </a:cubicBezTo>
                <a:cubicBezTo>
                  <a:pt x="71" y="18"/>
                  <a:pt x="71" y="18"/>
                  <a:pt x="71" y="18"/>
                </a:cubicBezTo>
                <a:cubicBezTo>
                  <a:pt x="71" y="25"/>
                  <a:pt x="71" y="25"/>
                  <a:pt x="71" y="25"/>
                </a:cubicBezTo>
                <a:cubicBezTo>
                  <a:pt x="77" y="25"/>
                  <a:pt x="77" y="25"/>
                  <a:pt x="77" y="25"/>
                </a:cubicBezTo>
                <a:cubicBezTo>
                  <a:pt x="77" y="28"/>
                  <a:pt x="78" y="30"/>
                  <a:pt x="79" y="31"/>
                </a:cubicBezTo>
                <a:cubicBezTo>
                  <a:pt x="75" y="35"/>
                  <a:pt x="75" y="35"/>
                  <a:pt x="75" y="35"/>
                </a:cubicBezTo>
                <a:cubicBezTo>
                  <a:pt x="80" y="40"/>
                  <a:pt x="80" y="40"/>
                  <a:pt x="80" y="40"/>
                </a:cubicBezTo>
                <a:cubicBezTo>
                  <a:pt x="84" y="36"/>
                  <a:pt x="84" y="36"/>
                  <a:pt x="84" y="36"/>
                </a:cubicBezTo>
                <a:cubicBezTo>
                  <a:pt x="85" y="38"/>
                  <a:pt x="87" y="38"/>
                  <a:pt x="90" y="39"/>
                </a:cubicBezTo>
                <a:cubicBezTo>
                  <a:pt x="90" y="44"/>
                  <a:pt x="90" y="44"/>
                  <a:pt x="90" y="44"/>
                </a:cubicBezTo>
                <a:cubicBezTo>
                  <a:pt x="97" y="45"/>
                  <a:pt x="97" y="45"/>
                  <a:pt x="97" y="45"/>
                </a:cubicBezTo>
                <a:cubicBezTo>
                  <a:pt x="97" y="39"/>
                  <a:pt x="97" y="39"/>
                  <a:pt x="97" y="39"/>
                </a:cubicBezTo>
                <a:cubicBezTo>
                  <a:pt x="99" y="39"/>
                  <a:pt x="101" y="38"/>
                  <a:pt x="103" y="37"/>
                </a:cubicBezTo>
                <a:cubicBezTo>
                  <a:pt x="106" y="41"/>
                  <a:pt x="106" y="41"/>
                  <a:pt x="106" y="41"/>
                </a:cubicBezTo>
                <a:cubicBezTo>
                  <a:pt x="111" y="36"/>
                  <a:pt x="111" y="36"/>
                  <a:pt x="111" y="36"/>
                </a:cubicBezTo>
                <a:cubicBezTo>
                  <a:pt x="108" y="32"/>
                  <a:pt x="108" y="32"/>
                  <a:pt x="108" y="32"/>
                </a:cubicBezTo>
                <a:cubicBezTo>
                  <a:pt x="109" y="30"/>
                  <a:pt x="110" y="28"/>
                  <a:pt x="110" y="26"/>
                </a:cubicBezTo>
                <a:cubicBezTo>
                  <a:pt x="116" y="26"/>
                  <a:pt x="116" y="26"/>
                  <a:pt x="116" y="26"/>
                </a:cubicBezTo>
                <a:cubicBezTo>
                  <a:pt x="116" y="19"/>
                  <a:pt x="116" y="19"/>
                  <a:pt x="116" y="19"/>
                </a:cubicBezTo>
                <a:cubicBezTo>
                  <a:pt x="111" y="19"/>
                  <a:pt x="111" y="19"/>
                  <a:pt x="111" y="19"/>
                </a:cubicBezTo>
                <a:cubicBezTo>
                  <a:pt x="110" y="17"/>
                  <a:pt x="109" y="15"/>
                  <a:pt x="108" y="13"/>
                </a:cubicBezTo>
                <a:cubicBezTo>
                  <a:pt x="112" y="9"/>
                  <a:pt x="112" y="9"/>
                  <a:pt x="112" y="9"/>
                </a:cubicBezTo>
                <a:cubicBezTo>
                  <a:pt x="107" y="4"/>
                  <a:pt x="107" y="4"/>
                  <a:pt x="107" y="4"/>
                </a:cubicBezTo>
                <a:cubicBezTo>
                  <a:pt x="103" y="8"/>
                  <a:pt x="103" y="8"/>
                  <a:pt x="103" y="8"/>
                </a:cubicBezTo>
                <a:cubicBezTo>
                  <a:pt x="101" y="6"/>
                  <a:pt x="99" y="6"/>
                  <a:pt x="97" y="5"/>
                </a:cubicBezTo>
                <a:cubicBezTo>
                  <a:pt x="97" y="0"/>
                  <a:pt x="97" y="0"/>
                  <a:pt x="97" y="0"/>
                </a:cubicBezTo>
                <a:cubicBezTo>
                  <a:pt x="90" y="0"/>
                  <a:pt x="90" y="0"/>
                  <a:pt x="90" y="0"/>
                </a:cubicBezTo>
              </a:path>
            </a:pathLst>
          </a:custGeom>
          <a:solidFill>
            <a:schemeClr val="bg1"/>
          </a:solidFill>
          <a:ln w="9525">
            <a:noFill/>
          </a:ln>
        </p:spPr>
        <p:txBody>
          <a:bodyPr/>
          <a:lstStyle/>
          <a:p>
            <a:endParaRPr lang="zh-CN" altLang="en-US"/>
          </a:p>
        </p:txBody>
      </p:sp>
      <p:sp>
        <p:nvSpPr>
          <p:cNvPr id="24" name="椭圆 23">
            <a:extLst>
              <a:ext uri="{FF2B5EF4-FFF2-40B4-BE49-F238E27FC236}">
                <a16:creationId xmlns:a16="http://schemas.microsoft.com/office/drawing/2014/main" id="{EFEF62B3-1211-413D-973A-F81521EDAFD9}"/>
              </a:ext>
            </a:extLst>
          </p:cNvPr>
          <p:cNvSpPr/>
          <p:nvPr/>
        </p:nvSpPr>
        <p:spPr>
          <a:xfrm>
            <a:off x="1470649" y="3552575"/>
            <a:ext cx="764274" cy="764274"/>
          </a:xfrm>
          <a:prstGeom prst="ellipse">
            <a:avLst/>
          </a:prstGeom>
          <a:solidFill>
            <a:srgbClr val="FC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622927"/>
                </a:solidFill>
              </a:rPr>
              <a:t>ETF</a:t>
            </a:r>
            <a:endParaRPr lang="zh-CN" altLang="en-US" sz="1400" dirty="0">
              <a:solidFill>
                <a:srgbClr val="622927"/>
              </a:solidFill>
            </a:endParaRPr>
          </a:p>
        </p:txBody>
      </p:sp>
      <p:sp>
        <p:nvSpPr>
          <p:cNvPr id="25" name="椭圆 24">
            <a:extLst>
              <a:ext uri="{FF2B5EF4-FFF2-40B4-BE49-F238E27FC236}">
                <a16:creationId xmlns:a16="http://schemas.microsoft.com/office/drawing/2014/main" id="{0D18AB85-F7C6-4A99-A0F0-437E43E3CDF8}"/>
              </a:ext>
            </a:extLst>
          </p:cNvPr>
          <p:cNvSpPr/>
          <p:nvPr/>
        </p:nvSpPr>
        <p:spPr>
          <a:xfrm>
            <a:off x="7004275" y="3552575"/>
            <a:ext cx="764274" cy="764274"/>
          </a:xfrm>
          <a:prstGeom prst="ellipse">
            <a:avLst/>
          </a:prstGeom>
          <a:solidFill>
            <a:srgbClr val="FCE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622927"/>
                </a:solidFill>
              </a:rPr>
              <a:t>GOLD</a:t>
            </a:r>
            <a:endParaRPr lang="zh-CN" altLang="en-US" sz="1400" dirty="0">
              <a:solidFill>
                <a:srgbClr val="622927"/>
              </a:solidFill>
            </a:endParaRPr>
          </a:p>
        </p:txBody>
      </p:sp>
      <p:sp>
        <p:nvSpPr>
          <p:cNvPr id="26" name="椭圆 25">
            <a:extLst>
              <a:ext uri="{FF2B5EF4-FFF2-40B4-BE49-F238E27FC236}">
                <a16:creationId xmlns:a16="http://schemas.microsoft.com/office/drawing/2014/main" id="{263777FB-3927-4B89-A754-44913C848084}"/>
              </a:ext>
            </a:extLst>
          </p:cNvPr>
          <p:cNvSpPr/>
          <p:nvPr/>
        </p:nvSpPr>
        <p:spPr>
          <a:xfrm>
            <a:off x="9771088" y="3464753"/>
            <a:ext cx="764274" cy="764274"/>
          </a:xfrm>
          <a:prstGeom prst="ellipse">
            <a:avLst/>
          </a:prstGeom>
          <a:solidFill>
            <a:srgbClr val="DFB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622927"/>
                </a:solidFill>
              </a:rPr>
              <a:t>JPM</a:t>
            </a:r>
            <a:endParaRPr lang="zh-CN" altLang="en-US" sz="1400" dirty="0">
              <a:solidFill>
                <a:srgbClr val="622927"/>
              </a:solidFill>
            </a:endParaRPr>
          </a:p>
        </p:txBody>
      </p:sp>
      <p:cxnSp>
        <p:nvCxnSpPr>
          <p:cNvPr id="27" name="直接连接符 26">
            <a:extLst>
              <a:ext uri="{FF2B5EF4-FFF2-40B4-BE49-F238E27FC236}">
                <a16:creationId xmlns:a16="http://schemas.microsoft.com/office/drawing/2014/main" id="{6001B273-1100-473A-B619-4AC2B24177D2}"/>
              </a:ext>
            </a:extLst>
          </p:cNvPr>
          <p:cNvCxnSpPr>
            <a:cxnSpLocks/>
          </p:cNvCxnSpPr>
          <p:nvPr/>
        </p:nvCxnSpPr>
        <p:spPr>
          <a:xfrm>
            <a:off x="1852786" y="3271706"/>
            <a:ext cx="0" cy="280869"/>
          </a:xfrm>
          <a:prstGeom prst="line">
            <a:avLst/>
          </a:prstGeom>
          <a:ln>
            <a:solidFill>
              <a:srgbClr val="76312F"/>
            </a:solidFill>
            <a:headEnd type="ova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28EA188-6F8C-4ECD-ACCF-759AF8D92812}"/>
              </a:ext>
            </a:extLst>
          </p:cNvPr>
          <p:cNvCxnSpPr>
            <a:cxnSpLocks/>
          </p:cNvCxnSpPr>
          <p:nvPr/>
        </p:nvCxnSpPr>
        <p:spPr>
          <a:xfrm flipV="1">
            <a:off x="4619599" y="4316849"/>
            <a:ext cx="0" cy="294315"/>
          </a:xfrm>
          <a:prstGeom prst="line">
            <a:avLst/>
          </a:prstGeom>
          <a:ln>
            <a:solidFill>
              <a:srgbClr val="76312F"/>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C4C833E-4C13-43EA-B770-A87B92079DB8}"/>
              </a:ext>
            </a:extLst>
          </p:cNvPr>
          <p:cNvCxnSpPr>
            <a:cxnSpLocks/>
          </p:cNvCxnSpPr>
          <p:nvPr/>
        </p:nvCxnSpPr>
        <p:spPr>
          <a:xfrm>
            <a:off x="7382529" y="3271706"/>
            <a:ext cx="0" cy="280869"/>
          </a:xfrm>
          <a:prstGeom prst="line">
            <a:avLst/>
          </a:prstGeom>
          <a:ln>
            <a:solidFill>
              <a:srgbClr val="76312F"/>
            </a:solidFill>
            <a:headEnd type="ova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BFEDC12-658F-43B3-A62D-CE1FA164B796}"/>
              </a:ext>
            </a:extLst>
          </p:cNvPr>
          <p:cNvCxnSpPr>
            <a:cxnSpLocks/>
          </p:cNvCxnSpPr>
          <p:nvPr/>
        </p:nvCxnSpPr>
        <p:spPr>
          <a:xfrm flipV="1">
            <a:off x="10160683" y="4229027"/>
            <a:ext cx="0" cy="294315"/>
          </a:xfrm>
          <a:prstGeom prst="line">
            <a:avLst/>
          </a:prstGeom>
          <a:ln>
            <a:solidFill>
              <a:srgbClr val="76312F"/>
            </a:solidFill>
            <a:headEnd type="ova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185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048E238-3E03-4C7D-B7EC-F940904DC214}"/>
              </a:ext>
            </a:extLst>
          </p:cNvPr>
          <p:cNvPicPr>
            <a:picLocks noChangeAspect="1"/>
          </p:cNvPicPr>
          <p:nvPr/>
        </p:nvPicPr>
        <p:blipFill>
          <a:blip r:embed="rId3"/>
          <a:stretch>
            <a:fillRect/>
          </a:stretch>
        </p:blipFill>
        <p:spPr>
          <a:xfrm>
            <a:off x="1317071" y="4090873"/>
            <a:ext cx="4639769" cy="2390798"/>
          </a:xfrm>
          <a:prstGeom prst="rect">
            <a:avLst/>
          </a:prstGeom>
        </p:spPr>
      </p:pic>
      <p:pic>
        <p:nvPicPr>
          <p:cNvPr id="4" name="图片 3">
            <a:extLst>
              <a:ext uri="{FF2B5EF4-FFF2-40B4-BE49-F238E27FC236}">
                <a16:creationId xmlns:a16="http://schemas.microsoft.com/office/drawing/2014/main" id="{23648012-ED77-49C5-9B74-CAEE9A0DBBC2}"/>
              </a:ext>
            </a:extLst>
          </p:cNvPr>
          <p:cNvPicPr>
            <a:picLocks noChangeAspect="1"/>
          </p:cNvPicPr>
          <p:nvPr/>
        </p:nvPicPr>
        <p:blipFill>
          <a:blip r:embed="rId4"/>
          <a:stretch>
            <a:fillRect/>
          </a:stretch>
        </p:blipFill>
        <p:spPr>
          <a:xfrm>
            <a:off x="6307864" y="1401557"/>
            <a:ext cx="4639769" cy="2400752"/>
          </a:xfrm>
          <a:prstGeom prst="rect">
            <a:avLst/>
          </a:prstGeom>
        </p:spPr>
      </p:pic>
      <p:sp>
        <p:nvSpPr>
          <p:cNvPr id="33" name="Rectangle 39">
            <a:extLst>
              <a:ext uri="{FF2B5EF4-FFF2-40B4-BE49-F238E27FC236}">
                <a16:creationId xmlns:a16="http://schemas.microsoft.com/office/drawing/2014/main" id="{FA0984A0-3F48-4DAB-BEDA-A27BDF24C2F7}"/>
              </a:ext>
            </a:extLst>
          </p:cNvPr>
          <p:cNvSpPr>
            <a:spLocks noChangeArrowheads="1"/>
          </p:cNvSpPr>
          <p:nvPr/>
        </p:nvSpPr>
        <p:spPr bwMode="auto">
          <a:xfrm>
            <a:off x="4675188" y="579120"/>
            <a:ext cx="293362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pic>
        <p:nvPicPr>
          <p:cNvPr id="3" name="图片 2">
            <a:extLst>
              <a:ext uri="{FF2B5EF4-FFF2-40B4-BE49-F238E27FC236}">
                <a16:creationId xmlns:a16="http://schemas.microsoft.com/office/drawing/2014/main" id="{D3F5E87E-D012-4C31-9DC1-61A471823028}"/>
              </a:ext>
            </a:extLst>
          </p:cNvPr>
          <p:cNvPicPr>
            <a:picLocks noChangeAspect="1"/>
          </p:cNvPicPr>
          <p:nvPr/>
        </p:nvPicPr>
        <p:blipFill>
          <a:blip r:embed="rId5"/>
          <a:stretch>
            <a:fillRect/>
          </a:stretch>
        </p:blipFill>
        <p:spPr>
          <a:xfrm>
            <a:off x="1516481" y="1418638"/>
            <a:ext cx="4240948" cy="2383671"/>
          </a:xfrm>
          <a:prstGeom prst="rect">
            <a:avLst/>
          </a:prstGeom>
        </p:spPr>
      </p:pic>
      <p:pic>
        <p:nvPicPr>
          <p:cNvPr id="6" name="图片 5">
            <a:extLst>
              <a:ext uri="{FF2B5EF4-FFF2-40B4-BE49-F238E27FC236}">
                <a16:creationId xmlns:a16="http://schemas.microsoft.com/office/drawing/2014/main" id="{159A23FE-0EF3-4938-A907-C07E273E8786}"/>
              </a:ext>
            </a:extLst>
          </p:cNvPr>
          <p:cNvPicPr>
            <a:picLocks noChangeAspect="1"/>
          </p:cNvPicPr>
          <p:nvPr/>
        </p:nvPicPr>
        <p:blipFill>
          <a:blip r:embed="rId6"/>
          <a:stretch>
            <a:fillRect/>
          </a:stretch>
        </p:blipFill>
        <p:spPr>
          <a:xfrm>
            <a:off x="6432319" y="4122731"/>
            <a:ext cx="4349777" cy="232708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13E241E-95AD-4DAB-B4E3-0105EFDD01C6}"/>
              </a:ext>
            </a:extLst>
          </p:cNvPr>
          <p:cNvPicPr>
            <a:picLocks noChangeAspect="1"/>
          </p:cNvPicPr>
          <p:nvPr/>
        </p:nvPicPr>
        <p:blipFill>
          <a:blip r:embed="rId3"/>
          <a:stretch>
            <a:fillRect/>
          </a:stretch>
        </p:blipFill>
        <p:spPr>
          <a:xfrm>
            <a:off x="2036755" y="1488338"/>
            <a:ext cx="8118489" cy="4283993"/>
          </a:xfrm>
          <a:prstGeom prst="rect">
            <a:avLst/>
          </a:prstGeom>
        </p:spPr>
      </p:pic>
      <p:sp>
        <p:nvSpPr>
          <p:cNvPr id="35" name="Rectangle 39">
            <a:extLst>
              <a:ext uri="{FF2B5EF4-FFF2-40B4-BE49-F238E27FC236}">
                <a16:creationId xmlns:a16="http://schemas.microsoft.com/office/drawing/2014/main" id="{6895EB80-999F-4236-AB6F-145027AF6AEC}"/>
              </a:ext>
            </a:extLst>
          </p:cNvPr>
          <p:cNvSpPr>
            <a:spLocks noChangeArrowheads="1"/>
          </p:cNvSpPr>
          <p:nvPr/>
        </p:nvSpPr>
        <p:spPr bwMode="auto">
          <a:xfrm>
            <a:off x="4675188" y="579120"/>
            <a:ext cx="29587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a:extLst>
              <a:ext uri="{FF2B5EF4-FFF2-40B4-BE49-F238E27FC236}">
                <a16:creationId xmlns:a16="http://schemas.microsoft.com/office/drawing/2014/main" id="{6895EB80-999F-4236-AB6F-145027AF6AEC}"/>
              </a:ext>
            </a:extLst>
          </p:cNvPr>
          <p:cNvSpPr>
            <a:spLocks noChangeArrowheads="1"/>
          </p:cNvSpPr>
          <p:nvPr/>
        </p:nvSpPr>
        <p:spPr bwMode="auto">
          <a:xfrm>
            <a:off x="4675188" y="579120"/>
            <a:ext cx="29339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200" dirty="0">
                <a:solidFill>
                  <a:srgbClr val="622927"/>
                </a:solidFill>
                <a:latin typeface="Arial" panose="020B0604020202020204" pitchFamily="34" charset="0"/>
                <a:ea typeface="微软雅黑" panose="020B0503020204020204" pitchFamily="34" charset="-122"/>
                <a:cs typeface="+mn-ea"/>
                <a:sym typeface="Arial" panose="020B0604020202020204" pitchFamily="34" charset="0"/>
              </a:rPr>
              <a:t>Describing Data</a:t>
            </a:r>
          </a:p>
        </p:txBody>
      </p:sp>
      <p:pic>
        <p:nvPicPr>
          <p:cNvPr id="7" name="图片 6">
            <a:extLst>
              <a:ext uri="{FF2B5EF4-FFF2-40B4-BE49-F238E27FC236}">
                <a16:creationId xmlns:a16="http://schemas.microsoft.com/office/drawing/2014/main" id="{1A84F60D-B0A0-4644-871A-37095C333D10}"/>
              </a:ext>
            </a:extLst>
          </p:cNvPr>
          <p:cNvPicPr>
            <a:picLocks noChangeAspect="1"/>
          </p:cNvPicPr>
          <p:nvPr/>
        </p:nvPicPr>
        <p:blipFill>
          <a:blip r:embed="rId3"/>
          <a:stretch>
            <a:fillRect/>
          </a:stretch>
        </p:blipFill>
        <p:spPr>
          <a:xfrm>
            <a:off x="4260555" y="1529549"/>
            <a:ext cx="3348537" cy="2862739"/>
          </a:xfrm>
          <a:prstGeom prst="rect">
            <a:avLst/>
          </a:prstGeom>
        </p:spPr>
      </p:pic>
      <p:pic>
        <p:nvPicPr>
          <p:cNvPr id="8" name="图片 7">
            <a:extLst>
              <a:ext uri="{FF2B5EF4-FFF2-40B4-BE49-F238E27FC236}">
                <a16:creationId xmlns:a16="http://schemas.microsoft.com/office/drawing/2014/main" id="{E061DB10-BFEC-4505-9033-CD9C51110327}"/>
              </a:ext>
            </a:extLst>
          </p:cNvPr>
          <p:cNvPicPr>
            <a:picLocks noChangeAspect="1"/>
          </p:cNvPicPr>
          <p:nvPr/>
        </p:nvPicPr>
        <p:blipFill>
          <a:blip r:embed="rId4"/>
          <a:stretch>
            <a:fillRect/>
          </a:stretch>
        </p:blipFill>
        <p:spPr>
          <a:xfrm>
            <a:off x="524836" y="1549736"/>
            <a:ext cx="3166221" cy="2825332"/>
          </a:xfrm>
          <a:prstGeom prst="rect">
            <a:avLst/>
          </a:prstGeom>
        </p:spPr>
      </p:pic>
      <p:pic>
        <p:nvPicPr>
          <p:cNvPr id="10" name="图片 9">
            <a:extLst>
              <a:ext uri="{FF2B5EF4-FFF2-40B4-BE49-F238E27FC236}">
                <a16:creationId xmlns:a16="http://schemas.microsoft.com/office/drawing/2014/main" id="{63A5A5AB-62AC-4186-ACCE-D927FBEFCA88}"/>
              </a:ext>
            </a:extLst>
          </p:cNvPr>
          <p:cNvPicPr>
            <a:picLocks noChangeAspect="1"/>
          </p:cNvPicPr>
          <p:nvPr/>
        </p:nvPicPr>
        <p:blipFill>
          <a:blip r:embed="rId5"/>
          <a:stretch>
            <a:fillRect/>
          </a:stretch>
        </p:blipFill>
        <p:spPr>
          <a:xfrm>
            <a:off x="8178590" y="1525922"/>
            <a:ext cx="3337010" cy="2886687"/>
          </a:xfrm>
          <a:prstGeom prst="rect">
            <a:avLst/>
          </a:prstGeom>
        </p:spPr>
      </p:pic>
    </p:spTree>
    <p:custDataLst>
      <p:tags r:id="rId1"/>
    </p:custDataLst>
    <p:extLst>
      <p:ext uri="{BB962C8B-B14F-4D97-AF65-F5344CB8AC3E}">
        <p14:creationId xmlns:p14="http://schemas.microsoft.com/office/powerpoint/2010/main" val="296324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3178629" y="2290218"/>
            <a:ext cx="5834742" cy="2092280"/>
          </a:xfrm>
          <a:prstGeom prst="roundRect">
            <a:avLst/>
          </a:prstGeom>
          <a:noFill/>
          <a:ln>
            <a:solidFill>
              <a:srgbClr val="B99A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pitchFamily="34" charset="-122"/>
              <a:ea typeface="思源黑体 CN Light" panose="020B0300000000000000" pitchFamily="34" charset="-122"/>
            </a:endParaRPr>
          </a:p>
        </p:txBody>
      </p:sp>
      <p:grpSp>
        <p:nvGrpSpPr>
          <p:cNvPr id="34" name="组合 33"/>
          <p:cNvGrpSpPr/>
          <p:nvPr/>
        </p:nvGrpSpPr>
        <p:grpSpPr>
          <a:xfrm>
            <a:off x="5493897" y="1538804"/>
            <a:ext cx="1204206" cy="1154707"/>
            <a:chOff x="3287713" y="3763530"/>
            <a:chExt cx="1204206" cy="1154707"/>
          </a:xfrm>
          <a:solidFill>
            <a:srgbClr val="B99A95"/>
          </a:solidFill>
        </p:grpSpPr>
        <p:sp>
          <p:nvSpPr>
            <p:cNvPr id="35" name="椭圆 34"/>
            <p:cNvSpPr/>
            <p:nvPr/>
          </p:nvSpPr>
          <p:spPr>
            <a:xfrm>
              <a:off x="3312463" y="3763530"/>
              <a:ext cx="1154707" cy="11547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AD262B"/>
                </a:solidFill>
                <a:effectLst>
                  <a:outerShdw blurRad="38100" dist="38100" dir="2700000" algn="tl">
                    <a:srgbClr val="000000">
                      <a:alpha val="43137"/>
                    </a:srgbClr>
                  </a:outerShdw>
                </a:effectLst>
                <a:latin typeface="胡晓波男神体" panose="02010600030101010101" pitchFamily="2" charset="-122"/>
                <a:ea typeface="胡晓波男神体" panose="02010600030101010101" pitchFamily="2" charset="-122"/>
                <a:cs typeface="胡晓波男神体" panose="02010600030101010101" pitchFamily="2" charset="-122"/>
              </a:endParaRPr>
            </a:p>
          </p:txBody>
        </p:sp>
        <p:sp>
          <p:nvSpPr>
            <p:cNvPr id="36" name="文本框 35"/>
            <p:cNvSpPr txBox="1"/>
            <p:nvPr/>
          </p:nvSpPr>
          <p:spPr>
            <a:xfrm>
              <a:off x="3287713" y="4017718"/>
              <a:ext cx="1204206" cy="645160"/>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rPr>
                <a:t>02</a:t>
              </a:r>
              <a:endParaRPr lang="zh-CN" altLang="en-US" sz="3600" dirty="0">
                <a:solidFill>
                  <a:schemeClr val="bg1"/>
                </a:solidFill>
                <a:latin typeface="微软雅黑" panose="020B0503020204020204" pitchFamily="34" charset="-122"/>
                <a:ea typeface="微软雅黑" panose="020B0503020204020204" pitchFamily="34" charset="-122"/>
                <a:cs typeface="胡晓波男神体" panose="02010600030101010101" pitchFamily="2" charset="-122"/>
              </a:endParaRPr>
            </a:p>
          </p:txBody>
        </p:sp>
      </p:grpSp>
      <p:sp>
        <p:nvSpPr>
          <p:cNvPr id="21" name="矩形 20"/>
          <p:cNvSpPr/>
          <p:nvPr/>
        </p:nvSpPr>
        <p:spPr>
          <a:xfrm>
            <a:off x="3710618" y="3060204"/>
            <a:ext cx="4772034" cy="738505"/>
          </a:xfrm>
          <a:prstGeom prst="rect">
            <a:avLst/>
          </a:prstGeom>
        </p:spPr>
        <p:txBody>
          <a:bodyPr wrap="square" lIns="0" tIns="0" rIns="0" bIns="0">
            <a:spAutoFit/>
          </a:bodyPr>
          <a:lstStyle/>
          <a:p>
            <a:pPr algn="ctr"/>
            <a:r>
              <a:rPr lang="en-US" altLang="zh-CN" sz="4800" dirty="0">
                <a:solidFill>
                  <a:srgbClr val="622927"/>
                </a:solidFill>
                <a:effectLst/>
                <a:latin typeface="Arial" panose="020B0604020202020204" pitchFamily="34" charset="0"/>
                <a:ea typeface="微软雅黑" panose="020B0503020204020204" pitchFamily="34" charset="-122"/>
                <a:sym typeface="Arial" panose="020B0604020202020204" pitchFamily="34" charset="0"/>
              </a:rPr>
              <a:t>Data Analysis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Text"/>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654</Words>
  <Application>Microsoft Office PowerPoint</Application>
  <PresentationFormat>宽屏</PresentationFormat>
  <Paragraphs>126</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-apple-system</vt:lpstr>
      <vt:lpstr>胡晓波男神体</vt:lpstr>
      <vt:lpstr>思源黑体 CN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Shaocheng Wang</cp:lastModifiedBy>
  <cp:revision>200</cp:revision>
  <dcterms:created xsi:type="dcterms:W3CDTF">2019-06-19T02:08:00Z</dcterms:created>
  <dcterms:modified xsi:type="dcterms:W3CDTF">2020-12-08T13:44:34Z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