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Proxima Nova"/>
      <p:regular r:id="rId32"/>
      <p:bold r:id="rId33"/>
      <p:italic r:id="rId34"/>
      <p:boldItalic r:id="rId35"/>
    </p:embeddedFont>
    <p:embeddedFont>
      <p:font typeface="Alfa Slab One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bold.fntdata"/><Relationship Id="rId10" Type="http://schemas.openxmlformats.org/officeDocument/2006/relationships/slide" Target="slides/slide5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AlfaSlabOne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c27907d27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c27907d2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c27907d27_4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c27907d27_4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c27907d27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c27907d27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c27907d27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c27907d27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c27907d27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c27907d27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c27907d27_4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c27907d27_4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c27907d27_4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c27907d27_4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c27907d27_4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c27907d27_4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c27907d27_4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c27907d27_4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c27907d27_4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c27907d27_4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c27907d2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c27907d2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c27907d27_4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c27907d27_4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c27907d27_4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c27907d27_4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c27907d27_4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c27907d27_4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c27907d27_4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c27907d27_4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c27907d27_4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c27907d27_4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c27907d27_4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c27907d27_4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c27907d27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c27907d27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c27907d27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c27907d27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c27907d27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c27907d27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c27907d2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c27907d2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27907d27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c27907d27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c27907d2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c27907d2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c27907d2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c27907d2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c27907d27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c27907d27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yecharts.org/#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/>
              <a:t>EAD, Visualization, Clustering and Prediction by Decision Tree of </a:t>
            </a:r>
            <a:r>
              <a:rPr lang="zh-CN" sz="3600"/>
              <a:t>Beijing Airbnb Dataset</a:t>
            </a:r>
            <a:endParaRPr sz="36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Tianyi Li, Jiaqi Yang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2019/12/08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Increasing number of reviews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We can see hugh increase in the number of reviews over the years, which indicates an increase in the demand.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000" y="1949626"/>
            <a:ext cx="5936452" cy="29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How to be a superhost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25" y="1017725"/>
            <a:ext cx="7941635" cy="396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55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</a:t>
            </a:r>
            <a:r>
              <a:rPr lang="zh-CN"/>
              <a:t>ecision Tree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want to do a Decision Tree to predict the price of apartments.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Attributes we choose: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property_type','room_type','bed_type','cancellation_policy','host_identity_verified','neighbourhood_cleansed','host_is_superhost','bathrooms','bedrooms','beds','security_deposit','cleaning_fee','review_scores_rating','review_scores_accuracy','review_scores_cleanliness','review_scores_checkin','review_scores_communication','review_scores_value','review_scores_location','reviews_per_month','host_response_rate','extra_people','amenities'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 we choose：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null value filled with mean value, delete some null value sample, delete symbol such as $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model：sklearn，DecisionTreeRegressor(criterion='mse',max_depth=10)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Evaluation Standard: Mean Absolute Deviation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visualization 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 of compare real with prediction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 of prediction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 of real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 Absolute Deviation: 474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025" y="1492900"/>
            <a:ext cx="6159974" cy="307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</a:t>
            </a:r>
            <a:r>
              <a:rPr lang="zh-CN"/>
              <a:t>educing dimension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improving：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reducing dimension，PCA(n_components=i,svd_solver='full')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i in range(1,20):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best number of the attribute dimension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Evaluation Standard: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explained variance ratio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400" y="2056751"/>
            <a:ext cx="5795201" cy="289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trend graph of explained variance ratio with changing number of attribute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 number of the attribute dimension is 8 or so，it stop to rise and become a horizontal line. Thus, we choose 8 in Decision Tree again.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 Absolute Deviation: 541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Limitation: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useful attributes are lost in dimension reduction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detailed preprocessing is necessary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775" y="2153250"/>
            <a:ext cx="5393526" cy="26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</a:t>
            </a:r>
            <a:r>
              <a:rPr lang="zh-CN"/>
              <a:t>lustering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want to do a clustering to differentiate various type of apartments.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Attributes we choose: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'accommodates','price','review_scores_accuracy','review_scores_cleanliness','review_scores_checkin','review_scores_communication','review_scores_location','review_scores_value','beds','bedrooms'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 we choose：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null value filled with mean value; K Means;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Evaluation Standard: Silhouette Coefficient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different number (from 2 to 7) of clusters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visualization 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 of Silhouette Coefficient trend with changing number of clustering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axis = area; Y axis = price per night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8727"/>
            <a:ext cx="9144000" cy="4566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8727"/>
            <a:ext cx="9144000" cy="4566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Description of Data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The data was sourced from the Inside Airbnb website. We chose the dataset in Beijing China.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200"/>
              <a:t>	The dataset mainly consists of three files:</a:t>
            </a:r>
            <a:endParaRPr sz="1200"/>
          </a:p>
          <a:p>
            <a:pPr indent="-304800" lvl="0" marL="914400" rtl="0" algn="l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zh-CN" sz="1200"/>
              <a:t>Listings</a:t>
            </a:r>
            <a:br>
              <a:rPr lang="zh-CN" sz="1200"/>
            </a:br>
            <a:br>
              <a:rPr lang="zh-CN" sz="1200"/>
            </a:br>
            <a:br>
              <a:rPr lang="zh-CN" sz="1200"/>
            </a:br>
            <a:endParaRPr sz="12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zh-CN" sz="1200"/>
              <a:t>Reviews</a:t>
            </a:r>
            <a:endParaRPr sz="12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914400" rtl="0" algn="l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zh-CN" sz="1200"/>
              <a:t>Calender</a:t>
            </a:r>
            <a:endParaRPr sz="12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1200"/>
              <a:t>	There are over a hundered attributes in the datasets. We selected sixteen attributes for the analysis.</a:t>
            </a:r>
            <a:endParaRPr sz="12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975" y="3782400"/>
            <a:ext cx="1951249" cy="67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3188" y="2060872"/>
            <a:ext cx="603418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2425" y="2757400"/>
            <a:ext cx="2162219" cy="7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8727"/>
            <a:ext cx="9144000" cy="4566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8727"/>
            <a:ext cx="9144000" cy="4566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8727"/>
            <a:ext cx="9144000" cy="4566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8727"/>
            <a:ext cx="9144000" cy="4566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Summary: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When the number of cluster is 5, the Silhouette Coefficient is max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300" y="2072900"/>
            <a:ext cx="5970401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When the number of cluster is 5, the Silhouette Coefficient is max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Best number of cluster is 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8700" y="1607275"/>
            <a:ext cx="6330601" cy="31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</a:t>
            </a:r>
            <a:r>
              <a:rPr lang="zh-CN"/>
              <a:t>eference</a:t>
            </a:r>
            <a:endParaRPr/>
          </a:p>
        </p:txBody>
      </p:sp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Times New Roman"/>
              <a:buChar char="●"/>
            </a:pPr>
            <a:r>
              <a:rPr lang="zh-C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Gupta, S. (2019, January 5). Airbnb Rental Listings Dataset Mining. Retrieved from</a:t>
            </a:r>
            <a:br>
              <a:rPr lang="zh-C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C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https://towardsdatascience.com/airbnb-rental-listings-dataset-mining-f972ed08ddec.</a:t>
            </a:r>
            <a:endParaRPr sz="1200">
              <a:solidFill>
                <a:srgbClr val="333333"/>
              </a:solidFill>
              <a:highlight>
                <a:srgbClr val="FEF1D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Times New Roman"/>
              <a:buChar char="●"/>
            </a:pPr>
            <a:r>
              <a:rPr lang="zh-C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Python Echarts Plotting Library. (n.d.). Retrieved from </a:t>
            </a:r>
            <a:r>
              <a:rPr lang="zh-CN" sz="12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https://pyecharts.org/#/</a:t>
            </a:r>
            <a:r>
              <a:rPr lang="zh-C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Times New Roman"/>
              <a:buChar char="●"/>
            </a:pPr>
            <a:r>
              <a:rPr lang="zh-C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Python Data Analysis Library¶. (n.d.). Retrieved from https://pandas.pydata.org/.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Some Interesting Facts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34,745 unique listings in the dataset from the earlist on Aug. 6th 2010 to the latest on Sep. 9th 2019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Over 250,000 reviews have been written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The prices ranges from ￥28 </a:t>
            </a:r>
            <a:r>
              <a:rPr lang="zh-CN"/>
              <a:t>to ￥71597 per night.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Number of Listings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88" y="1152475"/>
            <a:ext cx="7231323" cy="36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Types of Listings in Beijing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7065000" cy="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275" y="1152475"/>
            <a:ext cx="7044228" cy="35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299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Rating Scores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825" y="1211225"/>
            <a:ext cx="3086367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2225" y="1211237"/>
            <a:ext cx="2993099" cy="3298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Price of Listing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2767500" cy="34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3058276" cy="3273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2400" y="1119625"/>
            <a:ext cx="3058275" cy="333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Occupancy Rate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475" y="1451475"/>
            <a:ext cx="7122126" cy="30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Word Cloud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575" y="1195875"/>
            <a:ext cx="3999327" cy="314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4350" y="1240837"/>
            <a:ext cx="4357700" cy="3050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