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70" r:id="rId11"/>
    <p:sldId id="265" r:id="rId12"/>
    <p:sldId id="264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8" autoAdjust="0"/>
    <p:restoredTop sz="94660"/>
  </p:normalViewPr>
  <p:slideViewPr>
    <p:cSldViewPr snapToGrid="0">
      <p:cViewPr>
        <p:scale>
          <a:sx n="62" d="100"/>
          <a:sy n="62" d="100"/>
        </p:scale>
        <p:origin x="127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938" y="1214438"/>
            <a:ext cx="675322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938" y="3602038"/>
            <a:ext cx="675322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business.att.com/content/article/IoT-worldwide_regional_2014-2020-forecast.pdf" TargetMode="External"/><Relationship Id="rId12" Type="http://schemas.openxmlformats.org/officeDocument/2006/relationships/hyperlink" Target="http://blog.talosintel.com/2016/02/trane-iot.html" TargetMode="External"/><Relationship Id="rId13" Type="http://schemas.openxmlformats.org/officeDocument/2006/relationships/hyperlink" Target="http://krebsonsecurity.com/2016/02/iot-reality-smart-devices-dumb-defaults/" TargetMode="External"/><Relationship Id="rId14" Type="http://schemas.openxmlformats.org/officeDocument/2006/relationships/hyperlink" Target="http://www.gsma.com/connectedliving/gsma-iot-security-guidelines-complete-document-s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tsystem.edu/offices/board-regents/uts165-standards" TargetMode="External"/><Relationship Id="rId3" Type="http://schemas.openxmlformats.org/officeDocument/2006/relationships/hyperlink" Target="https://securityintelligence.com/the-importance-of-ipv6-and-the-internet-of-things/" TargetMode="External"/><Relationship Id="rId4" Type="http://schemas.openxmlformats.org/officeDocument/2006/relationships/hyperlink" Target="http://www.isaca.org/Knowledge-Center/Research/ResearchDeliverables/Pages/internet-of-things-risk-and-value-considerations.aspx" TargetMode="External"/><Relationship Id="rId5" Type="http://schemas.openxmlformats.org/officeDocument/2006/relationships/hyperlink" Target="https://www.owasp.org/images/7/71/Internet_of_Things_Top_Ten_2014-OWASP.pdf" TargetMode="External"/><Relationship Id="rId6" Type="http://schemas.openxmlformats.org/officeDocument/2006/relationships/hyperlink" Target="https://www.owasp.org/images/3/36/IoTTestingMethodology.pdf" TargetMode="External"/><Relationship Id="rId7" Type="http://schemas.openxmlformats.org/officeDocument/2006/relationships/hyperlink" Target="http://blog.sec-consult.com/2015/11/house-of-keys-industry-wide-https.html" TargetMode="External"/><Relationship Id="rId8" Type="http://schemas.openxmlformats.org/officeDocument/2006/relationships/hyperlink" Target="http://blog.trendmicro.com/trendlabs-security-intelligence/high-profile-mobile-apps-at-risk-due-to-three-year-old-vulnerability/" TargetMode="External"/><Relationship Id="rId9" Type="http://schemas.openxmlformats.org/officeDocument/2006/relationships/hyperlink" Target="http://www.rs-online.com/designspark/electronics/knowledge-item/eleven-internet-of-things-iot-protocols-you-need-to-know-about" TargetMode="External"/><Relationship Id="rId10" Type="http://schemas.openxmlformats.org/officeDocument/2006/relationships/hyperlink" Target="https://thenewstack.io/tutorial-prototyping-a-sensor-node-and-iot-gateway-with-arduino-and-raspberry-pi-part-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938" y="828675"/>
            <a:ext cx="6753224" cy="2387600"/>
          </a:xfrm>
        </p:spPr>
        <p:txBody>
          <a:bodyPr/>
          <a:lstStyle/>
          <a:p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By Emad Sheikh Ansari , Mohammad </a:t>
            </a:r>
            <a:r>
              <a:rPr lang="en-US" b="1" dirty="0" err="1" smtClean="0"/>
              <a:t>Zaki</a:t>
            </a:r>
            <a:r>
              <a:rPr lang="en-US" b="1" dirty="0" smtClean="0"/>
              <a:t> </a:t>
            </a:r>
            <a:r>
              <a:rPr lang="en-US" b="1" dirty="0" err="1" smtClean="0"/>
              <a:t>Zade</a:t>
            </a:r>
            <a:r>
              <a:rPr lang="en-US" b="1" dirty="0" smtClean="0"/>
              <a:t> &amp; </a:t>
            </a:r>
            <a:r>
              <a:rPr lang="en-US" b="1" dirty="0" err="1" smtClean="0"/>
              <a:t>Pedram</a:t>
            </a:r>
            <a:r>
              <a:rPr lang="en-US" b="1" dirty="0" smtClean="0"/>
              <a:t> Zahedi</a:t>
            </a:r>
          </a:p>
          <a:p>
            <a:endParaRPr lang="en-US" b="1" dirty="0" smtClean="0"/>
          </a:p>
          <a:p>
            <a:r>
              <a:rPr lang="en-US" b="1" dirty="0" smtClean="0"/>
              <a:t>Supervisor : Mohammad </a:t>
            </a:r>
            <a:r>
              <a:rPr lang="en-US" b="1" dirty="0" err="1" smtClean="0"/>
              <a:t>Laali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Kharazmi</a:t>
            </a:r>
            <a:r>
              <a:rPr lang="en-US" b="1" dirty="0" smtClean="0"/>
              <a:t> university </a:t>
            </a:r>
            <a:r>
              <a:rPr lang="mr-IN" b="1" dirty="0" smtClean="0"/>
              <a:t>–</a:t>
            </a:r>
            <a:r>
              <a:rPr lang="en-US" b="1" dirty="0" smtClean="0"/>
              <a:t> May ,  </a:t>
            </a:r>
            <a:r>
              <a:rPr lang="en-US" b="1" dirty="0" smtClean="0"/>
              <a:t>2018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1" y="3223557"/>
            <a:ext cx="10515600" cy="43873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Control led with </a:t>
            </a:r>
            <a:r>
              <a:rPr lang="en-US" sz="40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</a:t>
            </a:r>
            <a:r>
              <a:rPr lang="en-US" sz="40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ifi</a:t>
            </a:r>
            <a:endParaRPr 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79"/>
            <a:ext cx="12192000" cy="6867280"/>
          </a:xfrm>
        </p:spPr>
      </p:pic>
    </p:spTree>
    <p:extLst>
      <p:ext uri="{BB962C8B-B14F-4D97-AF65-F5344CB8AC3E}">
        <p14:creationId xmlns:p14="http://schemas.microsoft.com/office/powerpoint/2010/main" val="5991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50" y="1234940"/>
            <a:ext cx="5224602" cy="4387850"/>
          </a:xfrm>
        </p:spPr>
      </p:pic>
    </p:spTree>
    <p:extLst>
      <p:ext uri="{BB962C8B-B14F-4D97-AF65-F5344CB8AC3E}">
        <p14:creationId xmlns:p14="http://schemas.microsoft.com/office/powerpoint/2010/main" val="8088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63" y="2951018"/>
            <a:ext cx="6275474" cy="4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>
                <a:latin typeface="Baskerville Old Face" panose="02020602080505020303" pitchFamily="18" charset="0"/>
                <a:hlinkClick r:id="rId2"/>
              </a:rPr>
              <a:t>http://www.utsystem.edu/offices/board-regents/uts165-standards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u="sng" dirty="0">
                <a:latin typeface="Baskerville Old Face" panose="02020602080505020303" pitchFamily="18" charset="0"/>
                <a:hlinkClick r:id="rId3"/>
              </a:rPr>
              <a:t>https://securityintelligence.com/the-importance-of-ipv6-and-the-internet-of-things/</a:t>
            </a:r>
            <a:endParaRPr lang="en-US" u="sng" dirty="0">
              <a:latin typeface="Baskerville Old Face" panose="02020602080505020303" pitchFamily="18" charset="0"/>
            </a:endParaRPr>
          </a:p>
          <a:p>
            <a:r>
              <a:rPr lang="en-US" u="sng" dirty="0">
                <a:latin typeface="Baskerville Old Face" panose="02020602080505020303" pitchFamily="18" charset="0"/>
                <a:hlinkClick r:id="rId4"/>
              </a:rPr>
              <a:t>http://www.isaca.org/Knowledge-Center/Research/ResearchDeliverables/Pages/internet-of-things-risk-and-value-considerations.aspx</a:t>
            </a:r>
            <a:endParaRPr lang="en-US" u="sng" dirty="0">
              <a:latin typeface="Baskerville Old Face" panose="02020602080505020303" pitchFamily="18" charset="0"/>
            </a:endParaRPr>
          </a:p>
          <a:p>
            <a:r>
              <a:rPr lang="en-US" u="sng" dirty="0">
                <a:latin typeface="Baskerville Old Face" panose="02020602080505020303" pitchFamily="18" charset="0"/>
                <a:hlinkClick r:id="rId5"/>
              </a:rPr>
              <a:t>https://www.owasp.org/images/7/71/Internet_of_Things_Top_Ten_2014-OWASP.pdf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u="sng" dirty="0">
                <a:latin typeface="Baskerville Old Face" panose="02020602080505020303" pitchFamily="18" charset="0"/>
                <a:hlinkClick r:id="rId6"/>
              </a:rPr>
              <a:t>https://www.owasp.org/images/3/36/IoTTestingMethodology.pdf</a:t>
            </a:r>
            <a:endParaRPr lang="en-US" u="sng" dirty="0">
              <a:latin typeface="Baskerville Old Face" panose="02020602080505020303" pitchFamily="18" charset="0"/>
            </a:endParaRPr>
          </a:p>
          <a:p>
            <a:pPr lvl="0"/>
            <a:r>
              <a:rPr lang="en-US" u="sng" dirty="0">
                <a:latin typeface="Baskerville Old Face" panose="02020602080505020303" pitchFamily="18" charset="0"/>
                <a:hlinkClick r:id="rId7"/>
              </a:rPr>
              <a:t>http://blog.sec-consult.com/2015/11/house-of-keys-industry-wide-https.html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u="sng" dirty="0">
                <a:latin typeface="Baskerville Old Face" panose="02020602080505020303" pitchFamily="18" charset="0"/>
                <a:hlinkClick r:id="rId8"/>
              </a:rPr>
              <a:t>http://blog.trendmicro.com/trendlabs-security-intelligence/high-profile-mobile-apps-at-risk-due-to-three-year-old-vulnerability/#</a:t>
            </a:r>
            <a:endParaRPr lang="en-US" u="sng" dirty="0">
              <a:latin typeface="Baskerville Old Face" panose="02020602080505020303" pitchFamily="18" charset="0"/>
            </a:endParaRPr>
          </a:p>
          <a:p>
            <a:r>
              <a:rPr lang="en-US" u="sng" dirty="0">
                <a:latin typeface="Baskerville Old Face" panose="02020602080505020303" pitchFamily="18" charset="0"/>
                <a:hlinkClick r:id="rId9"/>
              </a:rPr>
              <a:t>http://www.rs-online.com/designspark/electronics/knowledge-item/eleven-internet-of-things-iot-protocols-you-need-to-know-about</a:t>
            </a:r>
            <a:endParaRPr lang="en-US" u="sng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  <a:hlinkClick r:id="rId10"/>
              </a:rPr>
              <a:t>https://thenewstack.io/tutorial-prototyping-a-sensor-node-and-iot-gateway-with-arduino-and-raspberry-pi-part-1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u="sng" dirty="0">
                <a:latin typeface="Baskerville Old Face" panose="02020602080505020303" pitchFamily="18" charset="0"/>
                <a:hlinkClick r:id="rId11"/>
              </a:rPr>
              <a:t>http://www.business.att.com/content/article/IoT-worldwide_regional_2014-2020-forecast.pdf</a:t>
            </a:r>
            <a:endParaRPr lang="en-US" u="sng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  <a:hlinkClick r:id="rId12"/>
              </a:rPr>
              <a:t>http://blog.talosintel.com/2016/02/trane-iot.html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  <a:hlinkClick r:id="rId13"/>
              </a:rPr>
              <a:t>http://krebsonsecurity.com/2016/02/iot-reality-smart-devices-dumb-defaults/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  <a:hlinkClick r:id="rId14"/>
              </a:rPr>
              <a:t>http://www.gsma.com/connectedliving/gsma-iot-security-guidelines-complete-document-set/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85" y="2704011"/>
            <a:ext cx="10515600" cy="4387352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Britannic Bold" charset="0"/>
                <a:ea typeface="Britannic Bold" charset="0"/>
                <a:cs typeface="Britannic Bold" charset="0"/>
              </a:rPr>
              <a:t>Any Questions ?</a:t>
            </a:r>
            <a:endParaRPr lang="en-US" sz="9600" dirty="0">
              <a:latin typeface="Britannic Bold" charset="0"/>
              <a:ea typeface="Britannic Bold" charset="0"/>
              <a:cs typeface="Britann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b="1" dirty="0">
                <a:latin typeface="Baskerville Old Face" panose="02020602080505020303" pitchFamily="18" charset="0"/>
              </a:rPr>
              <a:t>Internet of Things</a:t>
            </a:r>
            <a:r>
              <a:rPr lang="en-US" dirty="0">
                <a:latin typeface="Baskerville Old Face" panose="02020602080505020303" pitchFamily="18" charset="0"/>
              </a:rPr>
              <a:t> (</a:t>
            </a:r>
            <a:r>
              <a:rPr lang="en-US" b="1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) is the network of physical objects—devices, vehicles, buildings and other items embedded with electronics, software, sensors, and network connectivity—that enables these objects to collect and exchange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Where is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832473"/>
            <a:ext cx="10515600" cy="4387352"/>
          </a:xfrm>
        </p:spPr>
        <p:txBody>
          <a:bodyPr>
            <a:normAutofit/>
          </a:bodyPr>
          <a:lstStyle/>
          <a:p>
            <a:endParaRPr lang="en-US" sz="3600" b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sz="36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algn="ctr"/>
            <a:r>
              <a:rPr lang="en-US" sz="66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It’s everywhere!</a:t>
            </a:r>
          </a:p>
          <a:p>
            <a:endParaRPr lang="en-US" sz="36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3523" y="260784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Smart Appliances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328" y="4986082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Healthcare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704" y="814782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58" y="3651505"/>
            <a:ext cx="4396601" cy="2416607"/>
          </a:xfrm>
          <a:prstGeom prst="rect">
            <a:avLst/>
          </a:prstGeom>
        </p:spPr>
      </p:pic>
      <p:pic>
        <p:nvPicPr>
          <p:cNvPr id="10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28" y="630116"/>
            <a:ext cx="4335440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647" y="1499196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Wearable Tech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" y="120770"/>
            <a:ext cx="9155482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7049" y="1198136"/>
            <a:ext cx="1992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Education – Partnership – Solutions 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216758" y="659527"/>
            <a:ext cx="28927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</a:t>
            </a: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Budget and Finance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extrcdn.extremenetworks.com/wp-content/uploads/2015/11/SmartSchoo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The </a:t>
            </a:r>
            <a:r>
              <a:rPr lang="en-US" dirty="0" err="1">
                <a:latin typeface="Baskerville Old Face" panose="02020602080505020303" pitchFamily="18" charset="0"/>
              </a:rPr>
              <a:t>IoT</a:t>
            </a:r>
            <a:r>
              <a:rPr lang="en-US" dirty="0">
                <a:latin typeface="Baskerville Old Face" panose="02020602080505020303" pitchFamily="18" charset="0"/>
              </a:rPr>
              <a:t>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75" y="2470648"/>
            <a:ext cx="10515600" cy="4387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As of 2013, 9.1 billion </a:t>
            </a:r>
            <a:r>
              <a:rPr lang="en-US" sz="32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IoT</a:t>
            </a:r>
            <a:r>
              <a:rPr lang="en-US" sz="32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units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Expected to grow to 28.1 billion </a:t>
            </a:r>
            <a:r>
              <a:rPr lang="en-US" sz="32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IoT</a:t>
            </a:r>
            <a:r>
              <a:rPr lang="en-US" sz="32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sz="3200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devices </a:t>
            </a:r>
            <a:r>
              <a:rPr lang="en-US" sz="32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by 2020</a:t>
            </a:r>
          </a:p>
        </p:txBody>
      </p:sp>
      <p:pic>
        <p:nvPicPr>
          <p:cNvPr id="4" name="Picture 2" descr="http://kenlampton.com/wp-content/uploads/sites/250/2014/04/risingbarchart_14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05" y="2470648"/>
            <a:ext cx="2443170" cy="243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It’s just another computer, right?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All of the same issues we have with access control, vulnerability management, patching, monitoring, etc. 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Imagine your network with 1,000,000 more devices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Any compromised device is a foothold on the network</a:t>
            </a:r>
          </a:p>
          <a:p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Why be concerned about IoT?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3600564"/>
            <a:ext cx="1839177" cy="18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4D1FAC-A410-456A-8039-83280231CC2A}" vid="{FD8B29F5-5675-434D-8C7E-E408589929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Internet-of-Things-PowerPoint-Template</Template>
  <TotalTime>72</TotalTime>
  <Words>221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 MT Condensed Extra Bold</vt:lpstr>
      <vt:lpstr>Baskerville Old Face</vt:lpstr>
      <vt:lpstr>Britannic Bold</vt:lpstr>
      <vt:lpstr>Mangal</vt:lpstr>
      <vt:lpstr>Trebuchet MS</vt:lpstr>
      <vt:lpstr>Arial</vt:lpstr>
      <vt:lpstr>Office Theme</vt:lpstr>
      <vt:lpstr>IOT</vt:lpstr>
      <vt:lpstr>What is IOT?</vt:lpstr>
      <vt:lpstr>Where is IoT?</vt:lpstr>
      <vt:lpstr>PowerPoint Presentation</vt:lpstr>
      <vt:lpstr>PowerPoint Presentation</vt:lpstr>
      <vt:lpstr>PowerPoint Presentation</vt:lpstr>
      <vt:lpstr>PowerPoint Presentation</vt:lpstr>
      <vt:lpstr>The IoT Market</vt:lpstr>
      <vt:lpstr>Why be concerned about IoT?</vt:lpstr>
      <vt:lpstr>What are we doing ?</vt:lpstr>
      <vt:lpstr>PowerPoint Presentation</vt:lpstr>
      <vt:lpstr>PowerPoint Presentation</vt:lpstr>
      <vt:lpstr>PowerPoint Presentation</vt:lpstr>
      <vt:lpstr>Refrences</vt:lpstr>
      <vt:lpstr>Thanks for your attention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Microsoft Office User</dc:creator>
  <cp:lastModifiedBy>Microsoft Office User</cp:lastModifiedBy>
  <cp:revision>7</cp:revision>
  <dcterms:created xsi:type="dcterms:W3CDTF">2018-05-26T21:09:17Z</dcterms:created>
  <dcterms:modified xsi:type="dcterms:W3CDTF">2018-05-27T08:57:00Z</dcterms:modified>
</cp:coreProperties>
</file>