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 id="267" r:id="rId5"/>
    <p:sldId id="265"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421B-A332-BA64-D905-EEB9F63447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4D1C38-5818-44DB-2C37-EA324AB64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05B029-7D5C-9E67-683A-D6AC1BC1C15A}"/>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5" name="Footer Placeholder 4">
            <a:extLst>
              <a:ext uri="{FF2B5EF4-FFF2-40B4-BE49-F238E27FC236}">
                <a16:creationId xmlns:a16="http://schemas.microsoft.com/office/drawing/2014/main" id="{D7788333-D1D5-64DB-A627-0DCEE6F5F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4A8AE-BC4B-6A0E-9C1F-FA86CFB447AF}"/>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365791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1E2E-862B-EED3-D32D-C6E28BE3BA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C23718-1C16-B512-A93F-1446C12FA2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B1EAE-8145-8B2A-5DBC-E1086AE78E13}"/>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5" name="Footer Placeholder 4">
            <a:extLst>
              <a:ext uri="{FF2B5EF4-FFF2-40B4-BE49-F238E27FC236}">
                <a16:creationId xmlns:a16="http://schemas.microsoft.com/office/drawing/2014/main" id="{F1582EAE-83D4-68B3-36E1-2BC63DFD2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7A9AC-A6E7-3F0E-0770-FE3FD484F30E}"/>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7501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DF78E-FE93-6426-3A80-8BBCFD16F8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6369CB-8250-A866-FB1C-98BDA338C2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3A362-2A66-AAB4-3541-6967A7430BC5}"/>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5" name="Footer Placeholder 4">
            <a:extLst>
              <a:ext uri="{FF2B5EF4-FFF2-40B4-BE49-F238E27FC236}">
                <a16:creationId xmlns:a16="http://schemas.microsoft.com/office/drawing/2014/main" id="{E881D080-E685-8D69-AB27-8E3F64BB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87C81-17EB-3159-936C-582D9C094B3F}"/>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338970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F002-F2DF-19F9-C5C8-16F9751835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153350-E6FB-3C51-AD34-A63F2BC5D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67D31-0FA5-EAED-8EC3-FCEE0F0765AD}"/>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5" name="Footer Placeholder 4">
            <a:extLst>
              <a:ext uri="{FF2B5EF4-FFF2-40B4-BE49-F238E27FC236}">
                <a16:creationId xmlns:a16="http://schemas.microsoft.com/office/drawing/2014/main" id="{4FE65F78-4424-8B24-F84D-61A0D3117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C7676-0859-F384-4A50-0CD1BBD64625}"/>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45831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06D9-96EE-CAAD-60CB-3294C4DD99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5E1627-9C79-42BB-0338-25896CEBC3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6F5385-7579-9CA4-988B-C6B6D6C2515C}"/>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5" name="Footer Placeholder 4">
            <a:extLst>
              <a:ext uri="{FF2B5EF4-FFF2-40B4-BE49-F238E27FC236}">
                <a16:creationId xmlns:a16="http://schemas.microsoft.com/office/drawing/2014/main" id="{F1C13000-062C-B4C2-1AC3-A61265238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E00FD-0CE9-F445-9CF4-7979FD878276}"/>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56874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CAA7-6C2D-4639-2079-637C8AAFA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8332-295C-6D2F-C6D5-0E9D35E6F7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59B59C-429E-8A9B-82A1-325423E6EE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91E5E-2865-195B-06D3-2EB1C7DDF68C}"/>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6" name="Footer Placeholder 5">
            <a:extLst>
              <a:ext uri="{FF2B5EF4-FFF2-40B4-BE49-F238E27FC236}">
                <a16:creationId xmlns:a16="http://schemas.microsoft.com/office/drawing/2014/main" id="{308B9A32-983C-7878-4342-AAB1C1A8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7947D-00A8-C1DD-9E87-D71072BBC06D}"/>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1465932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74F0-1571-8B25-59F9-C9FDD42090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B91C3D-8B65-157A-876D-B69770C1D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84BF9B-1425-ADF4-E2D6-BA5D8E2D45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DB18C8-0517-E440-B92B-65DE2331F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3A4A30-2850-C30A-2562-F47BD2A0B0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5F3AE7-ABEB-E5C7-BB51-C81A9A41B17D}"/>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8" name="Footer Placeholder 7">
            <a:extLst>
              <a:ext uri="{FF2B5EF4-FFF2-40B4-BE49-F238E27FC236}">
                <a16:creationId xmlns:a16="http://schemas.microsoft.com/office/drawing/2014/main" id="{13D9C6E2-4385-C4B9-BD9D-2A0171D2D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5697F8-44E2-DD02-41E0-D64E8B99F84A}"/>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48902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0E57-3B53-7A87-3EAD-95C21FC0D8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68314E-2F98-7F3A-4DA7-938FBAE1D07B}"/>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4" name="Footer Placeholder 3">
            <a:extLst>
              <a:ext uri="{FF2B5EF4-FFF2-40B4-BE49-F238E27FC236}">
                <a16:creationId xmlns:a16="http://schemas.microsoft.com/office/drawing/2014/main" id="{55A47BAE-02BB-E4F0-BC8C-E3C0FA5D40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440409-EF19-138A-C70F-09B0F57723BD}"/>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244411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990B5-231E-5066-78A5-90EB0B8C0844}"/>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3" name="Footer Placeholder 2">
            <a:extLst>
              <a:ext uri="{FF2B5EF4-FFF2-40B4-BE49-F238E27FC236}">
                <a16:creationId xmlns:a16="http://schemas.microsoft.com/office/drawing/2014/main" id="{5449F456-3721-6AEC-9AEE-21E8E71EAB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A7950E-8704-171A-D904-DD5C0764F0BA}"/>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54339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877F-9F95-1F90-DF91-C45170394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6BE133-02BF-1CAB-38E0-DED49C85D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978788-53AD-EB82-452A-E66D23742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69B4D-33DA-D8B1-599E-B6144DECAFEF}"/>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6" name="Footer Placeholder 5">
            <a:extLst>
              <a:ext uri="{FF2B5EF4-FFF2-40B4-BE49-F238E27FC236}">
                <a16:creationId xmlns:a16="http://schemas.microsoft.com/office/drawing/2014/main" id="{B2F763E6-CFF5-E206-12B7-A3A2633D3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FC5BE-E6AC-3DE2-990D-3ADC71BA373C}"/>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4090678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0156-8F2D-1CA9-A46D-7423DF05E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D9489F-2B60-1585-4598-7EA155CC52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9AF4EC-A86E-8FD9-E816-44A3BB0EB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44D054-4748-9D45-A345-43B9D0FCB673}"/>
              </a:ext>
            </a:extLst>
          </p:cNvPr>
          <p:cNvSpPr>
            <a:spLocks noGrp="1"/>
          </p:cNvSpPr>
          <p:nvPr>
            <p:ph type="dt" sz="half" idx="10"/>
          </p:nvPr>
        </p:nvSpPr>
        <p:spPr/>
        <p:txBody>
          <a:bodyPr/>
          <a:lstStyle/>
          <a:p>
            <a:fld id="{8DB63481-A05E-42F5-B9EE-4CCEF93CE9C2}" type="datetimeFigureOut">
              <a:rPr lang="en-US" smtClean="0"/>
              <a:t>8/10/2023</a:t>
            </a:fld>
            <a:endParaRPr lang="en-US"/>
          </a:p>
        </p:txBody>
      </p:sp>
      <p:sp>
        <p:nvSpPr>
          <p:cNvPr id="6" name="Footer Placeholder 5">
            <a:extLst>
              <a:ext uri="{FF2B5EF4-FFF2-40B4-BE49-F238E27FC236}">
                <a16:creationId xmlns:a16="http://schemas.microsoft.com/office/drawing/2014/main" id="{64E295AC-C44D-1F2B-C6B5-5D8F80EC7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FCC2A-2A56-01FE-B55B-9D49672DB3E2}"/>
              </a:ext>
            </a:extLst>
          </p:cNvPr>
          <p:cNvSpPr>
            <a:spLocks noGrp="1"/>
          </p:cNvSpPr>
          <p:nvPr>
            <p:ph type="sldNum" sz="quarter" idx="12"/>
          </p:nvPr>
        </p:nvSpPr>
        <p:spPr/>
        <p:txBody>
          <a:bodyPr/>
          <a:lstStyle/>
          <a:p>
            <a:fld id="{793E6516-659B-4614-806C-EF500E1C79B7}" type="slidenum">
              <a:rPr lang="en-US" smtClean="0"/>
              <a:t>‹#›</a:t>
            </a:fld>
            <a:endParaRPr lang="en-US"/>
          </a:p>
        </p:txBody>
      </p:sp>
    </p:spTree>
    <p:extLst>
      <p:ext uri="{BB962C8B-B14F-4D97-AF65-F5344CB8AC3E}">
        <p14:creationId xmlns:p14="http://schemas.microsoft.com/office/powerpoint/2010/main" val="290528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2DCCF9-8B88-FC43-06CE-269CB40B93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B2C29B-6EBD-1ED7-8524-C0DAF75DD8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D42CD-BF6B-9479-616A-C83EF0F3E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63481-A05E-42F5-B9EE-4CCEF93CE9C2}" type="datetimeFigureOut">
              <a:rPr lang="en-US" smtClean="0"/>
              <a:t>8/10/2023</a:t>
            </a:fld>
            <a:endParaRPr lang="en-US"/>
          </a:p>
        </p:txBody>
      </p:sp>
      <p:sp>
        <p:nvSpPr>
          <p:cNvPr id="5" name="Footer Placeholder 4">
            <a:extLst>
              <a:ext uri="{FF2B5EF4-FFF2-40B4-BE49-F238E27FC236}">
                <a16:creationId xmlns:a16="http://schemas.microsoft.com/office/drawing/2014/main" id="{013FB2F8-92C3-8B1F-7624-C3CB26895C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8C0B15-5447-78C3-8AC8-527EDB8A47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3E6516-659B-4614-806C-EF500E1C79B7}" type="slidenum">
              <a:rPr lang="en-US" smtClean="0"/>
              <a:t>‹#›</a:t>
            </a:fld>
            <a:endParaRPr lang="en-US"/>
          </a:p>
        </p:txBody>
      </p:sp>
    </p:spTree>
    <p:extLst>
      <p:ext uri="{BB962C8B-B14F-4D97-AF65-F5344CB8AC3E}">
        <p14:creationId xmlns:p14="http://schemas.microsoft.com/office/powerpoint/2010/main" val="710373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mdash.circ.utdallas.edu:3000/"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sharedairdfw.com/"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www.sharedairdfw.com/"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33722-2602-E699-48B5-301300CBC1D9}"/>
              </a:ext>
            </a:extLst>
          </p:cNvPr>
          <p:cNvSpPr txBox="1"/>
          <p:nvPr/>
        </p:nvSpPr>
        <p:spPr>
          <a:xfrm>
            <a:off x="0" y="2096219"/>
            <a:ext cx="10213676" cy="830997"/>
          </a:xfrm>
          <a:prstGeom prst="rect">
            <a:avLst/>
          </a:prstGeom>
          <a:solidFill>
            <a:schemeClr val="accent6">
              <a:lumMod val="20000"/>
              <a:lumOff val="80000"/>
            </a:schemeClr>
          </a:solidFill>
        </p:spPr>
        <p:txBody>
          <a:bodyPr wrap="square" rtlCol="0">
            <a:spAutoFit/>
          </a:bodyPr>
          <a:lstStyle/>
          <a:p>
            <a:r>
              <a:rPr lang="en-US" sz="4800" b="1" dirty="0"/>
              <a:t>   </a:t>
            </a:r>
            <a:r>
              <a:rPr lang="en-US" sz="4800" dirty="0">
                <a:latin typeface="Aparajita" panose="02020603050405020304" pitchFamily="18" charset="0"/>
                <a:cs typeface="Aparajita" panose="02020603050405020304" pitchFamily="18" charset="0"/>
              </a:rPr>
              <a:t>HOW TO ACCESS</a:t>
            </a:r>
            <a:r>
              <a:rPr lang="en-US" sz="4800" dirty="0"/>
              <a:t> </a:t>
            </a:r>
            <a:r>
              <a:rPr lang="en-US" sz="4800" b="1" dirty="0">
                <a:latin typeface="Aharoni" panose="02010803020104030203" pitchFamily="2" charset="-79"/>
                <a:cs typeface="Aharoni" panose="02010803020104030203" pitchFamily="2" charset="-79"/>
              </a:rPr>
              <a:t>MINTS</a:t>
            </a:r>
            <a:r>
              <a:rPr lang="en-US" sz="4800" b="1" dirty="0"/>
              <a:t> </a:t>
            </a:r>
            <a:r>
              <a:rPr lang="en-US" sz="4800" dirty="0">
                <a:latin typeface="Aparajita" panose="020B0502040204020203" pitchFamily="18" charset="0"/>
                <a:cs typeface="Aparajita" panose="020B0502040204020203" pitchFamily="18" charset="0"/>
              </a:rPr>
              <a:t>DATA</a:t>
            </a:r>
          </a:p>
        </p:txBody>
      </p:sp>
      <p:pic>
        <p:nvPicPr>
          <p:cNvPr id="3" name="Picture 2">
            <a:extLst>
              <a:ext uri="{FF2B5EF4-FFF2-40B4-BE49-F238E27FC236}">
                <a16:creationId xmlns:a16="http://schemas.microsoft.com/office/drawing/2014/main" id="{B382D896-8910-BB91-6F39-8C66497FA34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000" b="97500" l="1500" r="99500">
                        <a14:foregroundMark x1="5500" y1="54000" x2="5500" y2="54000"/>
                        <a14:foregroundMark x1="1500" y1="54000" x2="1500" y2="54000"/>
                        <a14:foregroundMark x1="47500" y1="92000" x2="47500" y2="92000"/>
                        <a14:foregroundMark x1="22000" y1="8000" x2="29000" y2="10500"/>
                        <a14:foregroundMark x1="88500" y1="50000" x2="85500" y2="56500"/>
                        <a14:foregroundMark x1="95500" y1="58000" x2="95500" y2="58000"/>
                        <a14:foregroundMark x1="99500" y1="59500" x2="99500" y2="59500"/>
                        <a14:backgroundMark x1="46500" y1="97500" x2="46500" y2="97500"/>
                      </a14:backgroundRemoval>
                    </a14:imgEffect>
                  </a14:imgLayer>
                </a14:imgProps>
              </a:ext>
            </a:extLst>
          </a:blip>
          <a:stretch>
            <a:fillRect/>
          </a:stretch>
        </p:blipFill>
        <p:spPr>
          <a:xfrm>
            <a:off x="9149721" y="2198674"/>
            <a:ext cx="626085" cy="626085"/>
          </a:xfrm>
          <a:prstGeom prst="rect">
            <a:avLst/>
          </a:prstGeom>
          <a:ln>
            <a:noFill/>
          </a:ln>
          <a:effectLst>
            <a:outerShdw blurRad="292100" dist="139700" dir="2700000" algn="tl" rotWithShape="0">
              <a:srgbClr val="333333">
                <a:alpha val="65000"/>
              </a:srgbClr>
            </a:outerShdw>
          </a:effectLst>
        </p:spPr>
      </p:pic>
      <p:pic>
        <p:nvPicPr>
          <p:cNvPr id="6" name="Picture 5" descr="Diagram&#10;&#10;Description automatically generated">
            <a:extLst>
              <a:ext uri="{FF2B5EF4-FFF2-40B4-BE49-F238E27FC236}">
                <a16:creationId xmlns:a16="http://schemas.microsoft.com/office/drawing/2014/main" id="{F1A7B04A-9C1A-DC94-550D-0FA8878A4E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1875" y="3828894"/>
            <a:ext cx="3410125" cy="3029106"/>
          </a:xfrm>
          <a:prstGeom prst="rect">
            <a:avLst/>
          </a:prstGeom>
        </p:spPr>
      </p:pic>
    </p:spTree>
    <p:extLst>
      <p:ext uri="{BB962C8B-B14F-4D97-AF65-F5344CB8AC3E}">
        <p14:creationId xmlns:p14="http://schemas.microsoft.com/office/powerpoint/2010/main" val="1928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E9D202-6EB1-1C99-BC13-6644F4F8A264}"/>
              </a:ext>
            </a:extLst>
          </p:cNvPr>
          <p:cNvSpPr txBox="1"/>
          <p:nvPr/>
        </p:nvSpPr>
        <p:spPr>
          <a:xfrm>
            <a:off x="6979314" y="1396289"/>
            <a:ext cx="4375586"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Aharoni" panose="02010803020104030203" pitchFamily="2" charset="-79"/>
                <a:ea typeface="+mj-ea"/>
                <a:cs typeface="Aharoni" panose="02010803020104030203" pitchFamily="2" charset="-79"/>
              </a:rPr>
              <a:t>    MINTS Lab</a:t>
            </a:r>
          </a:p>
        </p:txBody>
      </p:sp>
      <p:sp>
        <p:nvSpPr>
          <p:cNvPr id="1037" name="Freeform: Shape 1036">
            <a:extLst>
              <a:ext uri="{FF2B5EF4-FFF2-40B4-BE49-F238E27FC236}">
                <a16:creationId xmlns:a16="http://schemas.microsoft.com/office/drawing/2014/main" id="{0ED52484-C939-4951-85D6-79046BBC6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7397" cy="3481744"/>
          </a:xfrm>
          <a:custGeom>
            <a:avLst/>
            <a:gdLst>
              <a:gd name="connsiteX0" fmla="*/ 0 w 4067397"/>
              <a:gd name="connsiteY0" fmla="*/ 0 h 3481744"/>
              <a:gd name="connsiteX1" fmla="*/ 3741230 w 4067397"/>
              <a:gd name="connsiteY1" fmla="*/ 0 h 3481744"/>
              <a:gd name="connsiteX2" fmla="*/ 3789282 w 4067397"/>
              <a:gd name="connsiteY2" fmla="*/ 79096 h 3481744"/>
              <a:gd name="connsiteX3" fmla="*/ 4067397 w 4067397"/>
              <a:gd name="connsiteY3" fmla="*/ 1177456 h 3481744"/>
              <a:gd name="connsiteX4" fmla="*/ 1763109 w 4067397"/>
              <a:gd name="connsiteY4" fmla="*/ 3481744 h 3481744"/>
              <a:gd name="connsiteX5" fmla="*/ 133731 w 4067397"/>
              <a:gd name="connsiteY5" fmla="*/ 2806834 h 3481744"/>
              <a:gd name="connsiteX6" fmla="*/ 0 w 4067397"/>
              <a:gd name="connsiteY6" fmla="*/ 2659692 h 348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7397" h="3481744">
                <a:moveTo>
                  <a:pt x="0" y="0"/>
                </a:moveTo>
                <a:lnTo>
                  <a:pt x="3741230" y="0"/>
                </a:lnTo>
                <a:lnTo>
                  <a:pt x="3789282" y="79096"/>
                </a:lnTo>
                <a:cubicBezTo>
                  <a:pt x="3966649" y="405598"/>
                  <a:pt x="4067397" y="779761"/>
                  <a:pt x="4067397" y="1177456"/>
                </a:cubicBezTo>
                <a:cubicBezTo>
                  <a:pt x="4067397" y="2450079"/>
                  <a:pt x="3035732" y="3481744"/>
                  <a:pt x="1763109" y="3481744"/>
                </a:cubicBezTo>
                <a:cubicBezTo>
                  <a:pt x="1126798" y="3481744"/>
                  <a:pt x="550726" y="3223828"/>
                  <a:pt x="133731" y="2806834"/>
                </a:cubicBezTo>
                <a:lnTo>
                  <a:pt x="0" y="2659692"/>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9" name="Oval 1038">
            <a:extLst>
              <a:ext uri="{FF2B5EF4-FFF2-40B4-BE49-F238E27FC236}">
                <a16:creationId xmlns:a16="http://schemas.microsoft.com/office/drawing/2014/main" id="{123AC743-1CAC-4594-8F81-8E5C1E45B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5804" y="452999"/>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a:extLst>
              <a:ext uri="{FF2B5EF4-FFF2-40B4-BE49-F238E27FC236}">
                <a16:creationId xmlns:a16="http://schemas.microsoft.com/office/drawing/2014/main" id="{991F045B-B526-5453-D894-454D3AF835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56" r="8196" b="2"/>
          <a:stretch/>
        </p:blipFill>
        <p:spPr bwMode="auto">
          <a:xfrm>
            <a:off x="4700396" y="617591"/>
            <a:ext cx="1691640" cy="1691640"/>
          </a:xfrm>
          <a:custGeom>
            <a:avLst/>
            <a:gdLst/>
            <a:ahLst/>
            <a:cxnLst/>
            <a:rect l="l" t="t" r="r" b="b"/>
            <a:pathLst>
              <a:path w="1645920" h="1645920">
                <a:moveTo>
                  <a:pt x="822960" y="0"/>
                </a:moveTo>
                <a:cubicBezTo>
                  <a:pt x="1277468" y="0"/>
                  <a:pt x="1645920" y="368452"/>
                  <a:pt x="1645920" y="822960"/>
                </a:cubicBezTo>
                <a:cubicBezTo>
                  <a:pt x="1645920" y="1277468"/>
                  <a:pt x="1277468" y="1645920"/>
                  <a:pt x="822960" y="1645920"/>
                </a:cubicBezTo>
                <a:cubicBezTo>
                  <a:pt x="368452" y="1645920"/>
                  <a:pt x="0" y="1277468"/>
                  <a:pt x="0" y="822960"/>
                </a:cubicBezTo>
                <a:cubicBezTo>
                  <a:pt x="0" y="368452"/>
                  <a:pt x="368452" y="0"/>
                  <a:pt x="822960" y="0"/>
                </a:cubicBezTo>
                <a:close/>
              </a:path>
            </a:pathLst>
          </a:custGeom>
          <a:noFill/>
          <a:extLst>
            <a:ext uri="{909E8E84-426E-40DD-AFC4-6F175D3DCCD1}">
              <a14:hiddenFill xmlns:a14="http://schemas.microsoft.com/office/drawing/2010/main">
                <a:solidFill>
                  <a:srgbClr val="FFFFFF"/>
                </a:solidFill>
              </a14:hiddenFill>
            </a:ext>
          </a:extLst>
        </p:spPr>
      </p:pic>
      <p:sp>
        <p:nvSpPr>
          <p:cNvPr id="1041" name="Freeform: Shape 1040">
            <a:extLst>
              <a:ext uri="{FF2B5EF4-FFF2-40B4-BE49-F238E27FC236}">
                <a16:creationId xmlns:a16="http://schemas.microsoft.com/office/drawing/2014/main" id="{3DF8EA8C-4EAB-49EE-BBAB-78BE910D2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041056"/>
            <a:ext cx="3216344" cy="2816945"/>
          </a:xfrm>
          <a:custGeom>
            <a:avLst/>
            <a:gdLst>
              <a:gd name="connsiteX0" fmla="*/ 1360112 w 3216344"/>
              <a:gd name="connsiteY0" fmla="*/ 0 h 2816945"/>
              <a:gd name="connsiteX1" fmla="*/ 3216344 w 3216344"/>
              <a:gd name="connsiteY1" fmla="*/ 1856232 h 2816945"/>
              <a:gd name="connsiteX2" fmla="*/ 2992307 w 3216344"/>
              <a:gd name="connsiteY2" fmla="*/ 2741023 h 2816945"/>
              <a:gd name="connsiteX3" fmla="*/ 2946183 w 3216344"/>
              <a:gd name="connsiteY3" fmla="*/ 2816945 h 2816945"/>
              <a:gd name="connsiteX4" fmla="*/ 0 w 3216344"/>
              <a:gd name="connsiteY4" fmla="*/ 2816945 h 2816945"/>
              <a:gd name="connsiteX5" fmla="*/ 0 w 3216344"/>
              <a:gd name="connsiteY5" fmla="*/ 596005 h 2816945"/>
              <a:gd name="connsiteX6" fmla="*/ 47558 w 3216344"/>
              <a:gd name="connsiteY6" fmla="*/ 543678 h 2816945"/>
              <a:gd name="connsiteX7" fmla="*/ 1360112 w 3216344"/>
              <a:gd name="connsiteY7" fmla="*/ 0 h 281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6344" h="2816945">
                <a:moveTo>
                  <a:pt x="1360112" y="0"/>
                </a:moveTo>
                <a:cubicBezTo>
                  <a:pt x="2385281" y="0"/>
                  <a:pt x="3216344" y="831063"/>
                  <a:pt x="3216344" y="1856232"/>
                </a:cubicBezTo>
                <a:cubicBezTo>
                  <a:pt x="3216344" y="2176598"/>
                  <a:pt x="3135186" y="2478007"/>
                  <a:pt x="2992307" y="2741023"/>
                </a:cubicBezTo>
                <a:lnTo>
                  <a:pt x="2946183" y="2816945"/>
                </a:lnTo>
                <a:lnTo>
                  <a:pt x="0" y="2816945"/>
                </a:lnTo>
                <a:lnTo>
                  <a:pt x="0" y="596005"/>
                </a:lnTo>
                <a:lnTo>
                  <a:pt x="47558" y="543678"/>
                </a:lnTo>
                <a:cubicBezTo>
                  <a:pt x="383470" y="207766"/>
                  <a:pt x="847528" y="0"/>
                  <a:pt x="13601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3" name="Oval 1042">
            <a:extLst>
              <a:ext uri="{FF2B5EF4-FFF2-40B4-BE49-F238E27FC236}">
                <a16:creationId xmlns:a16="http://schemas.microsoft.com/office/drawing/2014/main" id="{9973AF05-1CBD-4B57-BB0F-EAEF9F8FB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0935" y="2871982"/>
            <a:ext cx="2834640" cy="2834640"/>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2" name="Picture 8">
            <a:extLst>
              <a:ext uri="{FF2B5EF4-FFF2-40B4-BE49-F238E27FC236}">
                <a16:creationId xmlns:a16="http://schemas.microsoft.com/office/drawing/2014/main" id="{E23CDFFE-4D18-484F-B575-314FC72D42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48" r="7408" b="6"/>
          <a:stretch/>
        </p:blipFill>
        <p:spPr bwMode="auto">
          <a:xfrm>
            <a:off x="3545527" y="3036574"/>
            <a:ext cx="2505456" cy="2505456"/>
          </a:xfrm>
          <a:custGeom>
            <a:avLst/>
            <a:gdLst/>
            <a:ahLst/>
            <a:cxnLst/>
            <a:rect l="l" t="t" r="r" b="b"/>
            <a:pathLst>
              <a:path w="2505456" h="2505456">
                <a:moveTo>
                  <a:pt x="1252728" y="0"/>
                </a:moveTo>
                <a:cubicBezTo>
                  <a:pt x="1944591" y="0"/>
                  <a:pt x="2505456" y="560865"/>
                  <a:pt x="2505456" y="1252728"/>
                </a:cubicBezTo>
                <a:cubicBezTo>
                  <a:pt x="2505456" y="1944591"/>
                  <a:pt x="1944591" y="2505456"/>
                  <a:pt x="1252728" y="2505456"/>
                </a:cubicBezTo>
                <a:cubicBezTo>
                  <a:pt x="560865" y="2505456"/>
                  <a:pt x="0" y="1944591"/>
                  <a:pt x="0" y="1252728"/>
                </a:cubicBezTo>
                <a:cubicBezTo>
                  <a:pt x="0" y="560865"/>
                  <a:pt x="560865" y="0"/>
                  <a:pt x="1252728" y="0"/>
                </a:cubicBez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8E8F305-DFA2-E24C-DFC8-C448E728B1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 b="872"/>
          <a:stretch/>
        </p:blipFill>
        <p:spPr bwMode="auto">
          <a:xfrm>
            <a:off x="20" y="10"/>
            <a:ext cx="3904480" cy="3318836"/>
          </a:xfrm>
          <a:custGeom>
            <a:avLst/>
            <a:gdLst/>
            <a:ahLst/>
            <a:cxnLst/>
            <a:rect l="l" t="t" r="r" b="b"/>
            <a:pathLst>
              <a:path w="3904500" h="3318846">
                <a:moveTo>
                  <a:pt x="0" y="0"/>
                </a:moveTo>
                <a:lnTo>
                  <a:pt x="3550823" y="0"/>
                </a:lnTo>
                <a:lnTo>
                  <a:pt x="3646046" y="156742"/>
                </a:lnTo>
                <a:cubicBezTo>
                  <a:pt x="3810874" y="460163"/>
                  <a:pt x="3904500" y="807876"/>
                  <a:pt x="3904500" y="1177456"/>
                </a:cubicBezTo>
                <a:cubicBezTo>
                  <a:pt x="3904500" y="2360113"/>
                  <a:pt x="2945767" y="3318846"/>
                  <a:pt x="1763110" y="3318846"/>
                </a:cubicBezTo>
                <a:cubicBezTo>
                  <a:pt x="1097866" y="3318846"/>
                  <a:pt x="503472" y="3015497"/>
                  <a:pt x="110709" y="2539579"/>
                </a:cubicBezTo>
                <a:lnTo>
                  <a:pt x="0" y="2391530"/>
                </a:ln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CDE9EA2-0609-2BA0-EA03-3AAAEBD861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473" b="5"/>
          <a:stretch/>
        </p:blipFill>
        <p:spPr bwMode="auto">
          <a:xfrm>
            <a:off x="1" y="4207014"/>
            <a:ext cx="3050387" cy="2654675"/>
          </a:xfrm>
          <a:custGeom>
            <a:avLst/>
            <a:gdLst/>
            <a:ahLst/>
            <a:cxnLst/>
            <a:rect l="l" t="t" r="r" b="b"/>
            <a:pathLst>
              <a:path w="3050387" h="2654675">
                <a:moveTo>
                  <a:pt x="1360112" y="0"/>
                </a:moveTo>
                <a:cubicBezTo>
                  <a:pt x="2293625" y="0"/>
                  <a:pt x="3050387" y="756762"/>
                  <a:pt x="3050387" y="1690275"/>
                </a:cubicBezTo>
                <a:cubicBezTo>
                  <a:pt x="3050387" y="2040343"/>
                  <a:pt x="2943967" y="2365554"/>
                  <a:pt x="2761715" y="2635324"/>
                </a:cubicBezTo>
                <a:lnTo>
                  <a:pt x="2747244" y="2654675"/>
                </a:lnTo>
                <a:lnTo>
                  <a:pt x="0" y="2654675"/>
                </a:lnTo>
                <a:lnTo>
                  <a:pt x="0" y="689742"/>
                </a:lnTo>
                <a:lnTo>
                  <a:pt x="55814" y="615103"/>
                </a:lnTo>
                <a:cubicBezTo>
                  <a:pt x="365835" y="239445"/>
                  <a:pt x="835011" y="0"/>
                  <a:pt x="1360112" y="0"/>
                </a:cubicBezTo>
                <a:close/>
              </a:path>
            </a:pathLst>
          </a:cu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02A08A8-0AA3-243F-7FEA-19C17FBDFEC2}"/>
              </a:ext>
            </a:extLst>
          </p:cNvPr>
          <p:cNvSpPr txBox="1"/>
          <p:nvPr/>
        </p:nvSpPr>
        <p:spPr>
          <a:xfrm>
            <a:off x="6816416" y="2550385"/>
            <a:ext cx="4671289" cy="2554275"/>
          </a:xfrm>
          <a:prstGeom prst="rect">
            <a:avLst/>
          </a:prstGeom>
        </p:spPr>
        <p:txBody>
          <a:bodyPr vert="horz" lIns="91440" tIns="45720" rIns="91440" bIns="45720" rtlCol="0" anchor="t">
            <a:normAutofit/>
          </a:bodyPr>
          <a:lstStyle/>
          <a:p>
            <a:pPr marR="0" algn="just">
              <a:lnSpc>
                <a:spcPct val="90000"/>
              </a:lnSpc>
              <a:spcBef>
                <a:spcPts val="0"/>
              </a:spcBef>
              <a:spcAft>
                <a:spcPts val="800"/>
              </a:spcAft>
            </a:pPr>
            <a:r>
              <a:rPr lang="en-US" sz="1600" dirty="0">
                <a:effectLst/>
                <a:latin typeface="Avenir Next LT Pro Light" panose="020B0304020202020204" pitchFamily="34" charset="0"/>
              </a:rPr>
              <a:t>MINTS is a multidisciplinary platform developing intelligent sensing systems headquartered at the University of Texas at Dallas (UTD).  The platform hosts experts from the UTD department of physics as well as other academic branches within UTD. MINTS data is collected by different types of sentinels such as Ground observation monitors, Aerial survey and Robotic boat etc.</a:t>
            </a:r>
            <a:endParaRPr lang="en-US" sz="1600" dirty="0">
              <a:latin typeface="Avenir Next LT Pro Light" panose="020B0304020202020204" pitchFamily="34" charset="0"/>
            </a:endParaRPr>
          </a:p>
          <a:p>
            <a:pPr marR="0" algn="just">
              <a:lnSpc>
                <a:spcPct val="90000"/>
              </a:lnSpc>
              <a:spcBef>
                <a:spcPts val="0"/>
              </a:spcBef>
              <a:spcAft>
                <a:spcPts val="800"/>
              </a:spcAft>
            </a:pPr>
            <a:endParaRPr lang="en-US" sz="1600" dirty="0">
              <a:effectLst/>
              <a:latin typeface="Avenir Next LT Pro Light" panose="020B0304020202020204" pitchFamily="34" charset="0"/>
            </a:endParaRPr>
          </a:p>
        </p:txBody>
      </p:sp>
      <p:sp>
        <p:nvSpPr>
          <p:cNvPr id="8" name="TextBox 7">
            <a:extLst>
              <a:ext uri="{FF2B5EF4-FFF2-40B4-BE49-F238E27FC236}">
                <a16:creationId xmlns:a16="http://schemas.microsoft.com/office/drawing/2014/main" id="{B2F78DFC-F981-C787-0848-9205DFF102B6}"/>
              </a:ext>
            </a:extLst>
          </p:cNvPr>
          <p:cNvSpPr txBox="1"/>
          <p:nvPr/>
        </p:nvSpPr>
        <p:spPr>
          <a:xfrm>
            <a:off x="6246789" y="5516793"/>
            <a:ext cx="2259208" cy="400110"/>
          </a:xfrm>
          <a:prstGeom prst="rect">
            <a:avLst/>
          </a:prstGeom>
          <a:noFill/>
        </p:spPr>
        <p:txBody>
          <a:bodyPr wrap="none" rtlCol="0">
            <a:spAutoFit/>
          </a:bodyPr>
          <a:lstStyle/>
          <a:p>
            <a:r>
              <a:rPr lang="en-US" sz="2000" b="1" dirty="0"/>
              <a:t>Access MINTS data:</a:t>
            </a:r>
          </a:p>
        </p:txBody>
      </p:sp>
      <p:sp>
        <p:nvSpPr>
          <p:cNvPr id="10" name="TextBox 9">
            <a:extLst>
              <a:ext uri="{FF2B5EF4-FFF2-40B4-BE49-F238E27FC236}">
                <a16:creationId xmlns:a16="http://schemas.microsoft.com/office/drawing/2014/main" id="{9E4F68F1-CFA3-491A-E2E8-72947220076D}"/>
              </a:ext>
            </a:extLst>
          </p:cNvPr>
          <p:cNvSpPr txBox="1"/>
          <p:nvPr/>
        </p:nvSpPr>
        <p:spPr>
          <a:xfrm>
            <a:off x="7248135" y="5950979"/>
            <a:ext cx="3455048" cy="307777"/>
          </a:xfrm>
          <a:prstGeom prst="rect">
            <a:avLst/>
          </a:prstGeom>
          <a:noFill/>
        </p:spPr>
        <p:txBody>
          <a:bodyPr wrap="square">
            <a:spAutoFit/>
          </a:bodyPr>
          <a:lstStyle/>
          <a:p>
            <a:r>
              <a:rPr lang="en-US" sz="1400" dirty="0">
                <a:solidFill>
                  <a:schemeClr val="accent5">
                    <a:lumMod val="40000"/>
                    <a:lumOff val="60000"/>
                  </a:schemeClr>
                </a:solidFill>
                <a:latin typeface="Amasis MT Pro Light" panose="02040304050005020304" pitchFamily="18" charset="0"/>
                <a:cs typeface="Aharoni" panose="02010803020104030203" pitchFamily="2" charset="-79"/>
                <a:hlinkClick r:id="rId6">
                  <a:extLst>
                    <a:ext uri="{A12FA001-AC4F-418D-AE19-62706E023703}">
                      <ahyp:hlinkClr xmlns:ahyp="http://schemas.microsoft.com/office/drawing/2018/hyperlinkcolor" val="tx"/>
                    </a:ext>
                  </a:extLst>
                </a:hlinkClick>
              </a:rPr>
              <a:t>https://www.sharedairdfw.com/</a:t>
            </a:r>
            <a:endParaRPr lang="en-US" sz="1400" dirty="0">
              <a:solidFill>
                <a:schemeClr val="accent5">
                  <a:lumMod val="40000"/>
                  <a:lumOff val="60000"/>
                </a:schemeClr>
              </a:solidFill>
              <a:latin typeface="Amasis MT Pro Light" panose="02040304050005020304" pitchFamily="18" charset="0"/>
              <a:cs typeface="Aharoni" panose="02010803020104030203" pitchFamily="2" charset="-79"/>
            </a:endParaRPr>
          </a:p>
        </p:txBody>
      </p:sp>
      <p:sp>
        <p:nvSpPr>
          <p:cNvPr id="12" name="TextBox 11">
            <a:extLst>
              <a:ext uri="{FF2B5EF4-FFF2-40B4-BE49-F238E27FC236}">
                <a16:creationId xmlns:a16="http://schemas.microsoft.com/office/drawing/2014/main" id="{A562A84B-EA60-79F8-4A65-097E154F3767}"/>
              </a:ext>
            </a:extLst>
          </p:cNvPr>
          <p:cNvSpPr txBox="1"/>
          <p:nvPr/>
        </p:nvSpPr>
        <p:spPr>
          <a:xfrm>
            <a:off x="8958474" y="6199662"/>
            <a:ext cx="2891818" cy="307777"/>
          </a:xfrm>
          <a:prstGeom prst="rect">
            <a:avLst/>
          </a:prstGeom>
          <a:noFill/>
        </p:spPr>
        <p:txBody>
          <a:bodyPr wrap="square">
            <a:spAutoFit/>
          </a:bodyPr>
          <a:lstStyle/>
          <a:p>
            <a:r>
              <a:rPr lang="en-US" sz="1400" dirty="0">
                <a:solidFill>
                  <a:schemeClr val="accent5">
                    <a:lumMod val="40000"/>
                    <a:lumOff val="60000"/>
                  </a:schemeClr>
                </a:solidFill>
                <a:latin typeface="Amasis MT Pro Light" panose="02040304050005020304" pitchFamily="18" charset="0"/>
                <a:hlinkClick r:id="rId7">
                  <a:extLst>
                    <a:ext uri="{A12FA001-AC4F-418D-AE19-62706E023703}">
                      <ahyp:hlinkClr xmlns:ahyp="http://schemas.microsoft.com/office/drawing/2018/hyperlinkcolor" val="tx"/>
                    </a:ext>
                  </a:extLst>
                </a:hlinkClick>
              </a:rPr>
              <a:t>http://mdash.circ.utdallas.edu:3000</a:t>
            </a:r>
            <a:endParaRPr lang="en-US" sz="1400" dirty="0">
              <a:solidFill>
                <a:schemeClr val="accent5">
                  <a:lumMod val="40000"/>
                  <a:lumOff val="60000"/>
                </a:schemeClr>
              </a:solidFill>
              <a:latin typeface="Amasis MT Pro Light" panose="02040304050005020304" pitchFamily="18" charset="0"/>
            </a:endParaRPr>
          </a:p>
        </p:txBody>
      </p:sp>
      <p:sp>
        <p:nvSpPr>
          <p:cNvPr id="3" name="TextBox 2">
            <a:extLst>
              <a:ext uri="{FF2B5EF4-FFF2-40B4-BE49-F238E27FC236}">
                <a16:creationId xmlns:a16="http://schemas.microsoft.com/office/drawing/2014/main" id="{F8EA1F0A-CA1F-5A97-35E4-501CB3A10051}"/>
              </a:ext>
            </a:extLst>
          </p:cNvPr>
          <p:cNvSpPr txBox="1"/>
          <p:nvPr/>
        </p:nvSpPr>
        <p:spPr>
          <a:xfrm>
            <a:off x="6229284" y="5944531"/>
            <a:ext cx="1147109" cy="307777"/>
          </a:xfrm>
          <a:prstGeom prst="rect">
            <a:avLst/>
          </a:prstGeom>
          <a:noFill/>
        </p:spPr>
        <p:txBody>
          <a:bodyPr wrap="none" rtlCol="0">
            <a:spAutoFit/>
          </a:bodyPr>
          <a:lstStyle/>
          <a:p>
            <a:r>
              <a:rPr lang="en-US" sz="1400" dirty="0"/>
              <a:t>Public Portal:</a:t>
            </a:r>
          </a:p>
        </p:txBody>
      </p:sp>
      <p:sp>
        <p:nvSpPr>
          <p:cNvPr id="4" name="TextBox 3">
            <a:extLst>
              <a:ext uri="{FF2B5EF4-FFF2-40B4-BE49-F238E27FC236}">
                <a16:creationId xmlns:a16="http://schemas.microsoft.com/office/drawing/2014/main" id="{57A25629-8D16-2F56-C5B6-759C500A2E31}"/>
              </a:ext>
            </a:extLst>
          </p:cNvPr>
          <p:cNvSpPr txBox="1"/>
          <p:nvPr/>
        </p:nvSpPr>
        <p:spPr>
          <a:xfrm>
            <a:off x="6229285" y="6193214"/>
            <a:ext cx="2891817" cy="307777"/>
          </a:xfrm>
          <a:prstGeom prst="rect">
            <a:avLst/>
          </a:prstGeom>
          <a:noFill/>
        </p:spPr>
        <p:txBody>
          <a:bodyPr wrap="none" rtlCol="0">
            <a:spAutoFit/>
          </a:bodyPr>
          <a:lstStyle/>
          <a:p>
            <a:r>
              <a:rPr lang="en-US" sz="1400" dirty="0"/>
              <a:t>Comprehensive Grafana Dashboards:</a:t>
            </a:r>
          </a:p>
        </p:txBody>
      </p:sp>
    </p:spTree>
    <p:extLst>
      <p:ext uri="{BB962C8B-B14F-4D97-AF65-F5344CB8AC3E}">
        <p14:creationId xmlns:p14="http://schemas.microsoft.com/office/powerpoint/2010/main" val="1149972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map&#10;&#10;Description automatically generated">
            <a:extLst>
              <a:ext uri="{FF2B5EF4-FFF2-40B4-BE49-F238E27FC236}">
                <a16:creationId xmlns:a16="http://schemas.microsoft.com/office/drawing/2014/main" id="{6C7B2B67-E788-3B26-135B-A8F7E5388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096" y="2751099"/>
            <a:ext cx="7773459" cy="3788435"/>
          </a:xfrm>
          <a:prstGeom prst="rect">
            <a:avLst/>
          </a:prstGeom>
          <a:ln>
            <a:solidFill>
              <a:schemeClr val="tx1"/>
            </a:solidFill>
          </a:ln>
        </p:spPr>
      </p:pic>
      <p:cxnSp>
        <p:nvCxnSpPr>
          <p:cNvPr id="13" name="Straight Arrow Connector 12">
            <a:extLst>
              <a:ext uri="{FF2B5EF4-FFF2-40B4-BE49-F238E27FC236}">
                <a16:creationId xmlns:a16="http://schemas.microsoft.com/office/drawing/2014/main" id="{10659CE9-3178-B947-FD53-E01B2616C3E5}"/>
              </a:ext>
            </a:extLst>
          </p:cNvPr>
          <p:cNvCxnSpPr>
            <a:cxnSpLocks/>
          </p:cNvCxnSpPr>
          <p:nvPr/>
        </p:nvCxnSpPr>
        <p:spPr>
          <a:xfrm>
            <a:off x="3444689" y="2588572"/>
            <a:ext cx="0" cy="5318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AC37A15-1516-00C4-25F2-89A11B5ADA62}"/>
              </a:ext>
            </a:extLst>
          </p:cNvPr>
          <p:cNvCxnSpPr>
            <a:cxnSpLocks/>
          </p:cNvCxnSpPr>
          <p:nvPr/>
        </p:nvCxnSpPr>
        <p:spPr>
          <a:xfrm>
            <a:off x="9080739" y="2564377"/>
            <a:ext cx="0" cy="2884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C397747-DE6F-A418-2DAA-30917B98EF86}"/>
              </a:ext>
            </a:extLst>
          </p:cNvPr>
          <p:cNvCxnSpPr>
            <a:cxnSpLocks/>
          </p:cNvCxnSpPr>
          <p:nvPr/>
        </p:nvCxnSpPr>
        <p:spPr>
          <a:xfrm>
            <a:off x="10072777" y="2564377"/>
            <a:ext cx="0" cy="2884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126B8C4-85DB-50CF-5737-DB0CF385F11E}"/>
              </a:ext>
            </a:extLst>
          </p:cNvPr>
          <p:cNvCxnSpPr>
            <a:cxnSpLocks/>
          </p:cNvCxnSpPr>
          <p:nvPr/>
        </p:nvCxnSpPr>
        <p:spPr>
          <a:xfrm flipH="1">
            <a:off x="10430969" y="3289088"/>
            <a:ext cx="31728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BF5B790-7530-9081-6585-533061620A9B}"/>
              </a:ext>
            </a:extLst>
          </p:cNvPr>
          <p:cNvCxnSpPr>
            <a:cxnSpLocks/>
          </p:cNvCxnSpPr>
          <p:nvPr/>
        </p:nvCxnSpPr>
        <p:spPr>
          <a:xfrm flipH="1">
            <a:off x="10430968" y="3613244"/>
            <a:ext cx="31728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1A1C66E-D336-4EB9-70CA-2EA8F797AC5C}"/>
              </a:ext>
            </a:extLst>
          </p:cNvPr>
          <p:cNvCxnSpPr>
            <a:cxnSpLocks/>
          </p:cNvCxnSpPr>
          <p:nvPr/>
        </p:nvCxnSpPr>
        <p:spPr>
          <a:xfrm>
            <a:off x="2398136" y="3276361"/>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4BC5504-6FC3-0638-ED2E-66D96B54EF31}"/>
              </a:ext>
            </a:extLst>
          </p:cNvPr>
          <p:cNvCxnSpPr>
            <a:cxnSpLocks/>
          </p:cNvCxnSpPr>
          <p:nvPr/>
        </p:nvCxnSpPr>
        <p:spPr>
          <a:xfrm>
            <a:off x="2398141" y="4284445"/>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15FB5AA-52A6-90FE-0237-DC837E1933CB}"/>
              </a:ext>
            </a:extLst>
          </p:cNvPr>
          <p:cNvCxnSpPr>
            <a:cxnSpLocks/>
          </p:cNvCxnSpPr>
          <p:nvPr/>
        </p:nvCxnSpPr>
        <p:spPr>
          <a:xfrm>
            <a:off x="2398136" y="4611298"/>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21E0212E-1617-7014-359A-C3AE3F52D6CE}"/>
              </a:ext>
            </a:extLst>
          </p:cNvPr>
          <p:cNvCxnSpPr>
            <a:cxnSpLocks/>
          </p:cNvCxnSpPr>
          <p:nvPr/>
        </p:nvCxnSpPr>
        <p:spPr>
          <a:xfrm>
            <a:off x="2398136" y="4897913"/>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742EC90-7238-9F8C-E4C2-3A8228FDB011}"/>
              </a:ext>
            </a:extLst>
          </p:cNvPr>
          <p:cNvCxnSpPr>
            <a:cxnSpLocks/>
          </p:cNvCxnSpPr>
          <p:nvPr/>
        </p:nvCxnSpPr>
        <p:spPr>
          <a:xfrm>
            <a:off x="2398136" y="5202095"/>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873F506-284B-9D97-0395-E29421A44DF1}"/>
              </a:ext>
            </a:extLst>
          </p:cNvPr>
          <p:cNvCxnSpPr>
            <a:cxnSpLocks/>
          </p:cNvCxnSpPr>
          <p:nvPr/>
        </p:nvCxnSpPr>
        <p:spPr>
          <a:xfrm>
            <a:off x="2398136" y="5537138"/>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3B4A8E7-A59F-4A6D-ABBB-E7E1D9F7E7C1}"/>
              </a:ext>
            </a:extLst>
          </p:cNvPr>
          <p:cNvCxnSpPr>
            <a:cxnSpLocks/>
          </p:cNvCxnSpPr>
          <p:nvPr/>
        </p:nvCxnSpPr>
        <p:spPr>
          <a:xfrm>
            <a:off x="2398136" y="5821467"/>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EC32C79-75A1-51CE-D798-0E6297EFA062}"/>
              </a:ext>
            </a:extLst>
          </p:cNvPr>
          <p:cNvCxnSpPr>
            <a:cxnSpLocks/>
          </p:cNvCxnSpPr>
          <p:nvPr/>
        </p:nvCxnSpPr>
        <p:spPr>
          <a:xfrm>
            <a:off x="2398136" y="6138116"/>
            <a:ext cx="3632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9CC3E4B-63C1-244D-BC18-30A385DB9027}"/>
              </a:ext>
            </a:extLst>
          </p:cNvPr>
          <p:cNvCxnSpPr>
            <a:cxnSpLocks/>
          </p:cNvCxnSpPr>
          <p:nvPr/>
        </p:nvCxnSpPr>
        <p:spPr>
          <a:xfrm>
            <a:off x="4217873" y="2564377"/>
            <a:ext cx="0" cy="5583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1B6B806A-72D9-751F-1FDF-C353F75073BE}"/>
              </a:ext>
            </a:extLst>
          </p:cNvPr>
          <p:cNvSpPr txBox="1"/>
          <p:nvPr/>
        </p:nvSpPr>
        <p:spPr>
          <a:xfrm>
            <a:off x="1833581" y="3140656"/>
            <a:ext cx="596638" cy="276999"/>
          </a:xfrm>
          <a:prstGeom prst="rect">
            <a:avLst/>
          </a:prstGeom>
          <a:noFill/>
        </p:spPr>
        <p:txBody>
          <a:bodyPr wrap="none" rtlCol="0">
            <a:spAutoFit/>
          </a:bodyPr>
          <a:lstStyle/>
          <a:p>
            <a:r>
              <a:rPr lang="en-US" sz="1200" b="1" dirty="0"/>
              <a:t>HOME</a:t>
            </a:r>
          </a:p>
        </p:txBody>
      </p:sp>
      <p:sp>
        <p:nvSpPr>
          <p:cNvPr id="40" name="TextBox 39">
            <a:extLst>
              <a:ext uri="{FF2B5EF4-FFF2-40B4-BE49-F238E27FC236}">
                <a16:creationId xmlns:a16="http://schemas.microsoft.com/office/drawing/2014/main" id="{D0B535AE-545A-3361-5C06-C503F702D03A}"/>
              </a:ext>
            </a:extLst>
          </p:cNvPr>
          <p:cNvSpPr txBox="1"/>
          <p:nvPr/>
        </p:nvSpPr>
        <p:spPr>
          <a:xfrm>
            <a:off x="2861888" y="2311574"/>
            <a:ext cx="1020279" cy="276999"/>
          </a:xfrm>
          <a:prstGeom prst="rect">
            <a:avLst/>
          </a:prstGeom>
          <a:noFill/>
        </p:spPr>
        <p:txBody>
          <a:bodyPr wrap="none" rtlCol="0">
            <a:spAutoFit/>
          </a:bodyPr>
          <a:lstStyle/>
          <a:p>
            <a:r>
              <a:rPr lang="en-US" sz="1200" b="1" dirty="0"/>
              <a:t>HOW TO USE</a:t>
            </a:r>
          </a:p>
        </p:txBody>
      </p:sp>
      <p:sp>
        <p:nvSpPr>
          <p:cNvPr id="41" name="TextBox 40">
            <a:extLst>
              <a:ext uri="{FF2B5EF4-FFF2-40B4-BE49-F238E27FC236}">
                <a16:creationId xmlns:a16="http://schemas.microsoft.com/office/drawing/2014/main" id="{5A519D52-7AE0-DD2A-8CFB-BAF2511AA091}"/>
              </a:ext>
            </a:extLst>
          </p:cNvPr>
          <p:cNvSpPr txBox="1"/>
          <p:nvPr/>
        </p:nvSpPr>
        <p:spPr>
          <a:xfrm>
            <a:off x="3987642" y="2311573"/>
            <a:ext cx="1416285" cy="276999"/>
          </a:xfrm>
          <a:prstGeom prst="rect">
            <a:avLst/>
          </a:prstGeom>
          <a:noFill/>
        </p:spPr>
        <p:txBody>
          <a:bodyPr wrap="none" rtlCol="0">
            <a:spAutoFit/>
          </a:bodyPr>
          <a:lstStyle/>
          <a:p>
            <a:r>
              <a:rPr lang="en-US" sz="1200" b="1" dirty="0"/>
              <a:t>SHOW/HIDE PANEL</a:t>
            </a:r>
          </a:p>
        </p:txBody>
      </p:sp>
      <p:sp>
        <p:nvSpPr>
          <p:cNvPr id="42" name="TextBox 41">
            <a:extLst>
              <a:ext uri="{FF2B5EF4-FFF2-40B4-BE49-F238E27FC236}">
                <a16:creationId xmlns:a16="http://schemas.microsoft.com/office/drawing/2014/main" id="{BDE4A29E-E374-7446-E6B5-D34DB3E1BA5D}"/>
              </a:ext>
            </a:extLst>
          </p:cNvPr>
          <p:cNvSpPr txBox="1"/>
          <p:nvPr/>
        </p:nvSpPr>
        <p:spPr>
          <a:xfrm>
            <a:off x="7823636" y="2315332"/>
            <a:ext cx="1602811" cy="276999"/>
          </a:xfrm>
          <a:prstGeom prst="rect">
            <a:avLst/>
          </a:prstGeom>
          <a:noFill/>
        </p:spPr>
        <p:txBody>
          <a:bodyPr wrap="none" rtlCol="0">
            <a:spAutoFit/>
          </a:bodyPr>
          <a:lstStyle/>
          <a:p>
            <a:r>
              <a:rPr lang="en-US" sz="1200" b="1" dirty="0"/>
              <a:t>PARTICULATE MATTER</a:t>
            </a:r>
          </a:p>
        </p:txBody>
      </p:sp>
      <p:sp>
        <p:nvSpPr>
          <p:cNvPr id="43" name="TextBox 42">
            <a:extLst>
              <a:ext uri="{FF2B5EF4-FFF2-40B4-BE49-F238E27FC236}">
                <a16:creationId xmlns:a16="http://schemas.microsoft.com/office/drawing/2014/main" id="{E4A49647-BC70-1C03-0741-416673485394}"/>
              </a:ext>
            </a:extLst>
          </p:cNvPr>
          <p:cNvSpPr txBox="1"/>
          <p:nvPr/>
        </p:nvSpPr>
        <p:spPr>
          <a:xfrm>
            <a:off x="9911620" y="2315333"/>
            <a:ext cx="646331" cy="276999"/>
          </a:xfrm>
          <a:prstGeom prst="rect">
            <a:avLst/>
          </a:prstGeom>
          <a:noFill/>
        </p:spPr>
        <p:txBody>
          <a:bodyPr wrap="none" rtlCol="0">
            <a:spAutoFit/>
          </a:bodyPr>
          <a:lstStyle/>
          <a:p>
            <a:r>
              <a:rPr lang="en-US" sz="1200" b="1" dirty="0"/>
              <a:t>ABOUT</a:t>
            </a:r>
          </a:p>
        </p:txBody>
      </p:sp>
      <p:sp>
        <p:nvSpPr>
          <p:cNvPr id="44" name="TextBox 43">
            <a:extLst>
              <a:ext uri="{FF2B5EF4-FFF2-40B4-BE49-F238E27FC236}">
                <a16:creationId xmlns:a16="http://schemas.microsoft.com/office/drawing/2014/main" id="{82D839EE-D5F1-1968-F52C-C21802ADF3BA}"/>
              </a:ext>
            </a:extLst>
          </p:cNvPr>
          <p:cNvSpPr txBox="1"/>
          <p:nvPr/>
        </p:nvSpPr>
        <p:spPr>
          <a:xfrm>
            <a:off x="10693432" y="3137862"/>
            <a:ext cx="1160254" cy="276999"/>
          </a:xfrm>
          <a:prstGeom prst="rect">
            <a:avLst/>
          </a:prstGeom>
          <a:noFill/>
        </p:spPr>
        <p:txBody>
          <a:bodyPr wrap="none" rtlCol="0">
            <a:spAutoFit/>
          </a:bodyPr>
          <a:lstStyle/>
          <a:p>
            <a:r>
              <a:rPr lang="en-US" sz="1200" b="1" dirty="0"/>
              <a:t>ZOOM IN/OUT </a:t>
            </a:r>
          </a:p>
        </p:txBody>
      </p:sp>
      <p:sp>
        <p:nvSpPr>
          <p:cNvPr id="45" name="TextBox 44">
            <a:extLst>
              <a:ext uri="{FF2B5EF4-FFF2-40B4-BE49-F238E27FC236}">
                <a16:creationId xmlns:a16="http://schemas.microsoft.com/office/drawing/2014/main" id="{B3B9534F-D5D4-C788-C517-E2C5E48DC3CD}"/>
              </a:ext>
            </a:extLst>
          </p:cNvPr>
          <p:cNvSpPr txBox="1"/>
          <p:nvPr/>
        </p:nvSpPr>
        <p:spPr>
          <a:xfrm>
            <a:off x="10693432" y="3474744"/>
            <a:ext cx="898131" cy="276999"/>
          </a:xfrm>
          <a:prstGeom prst="rect">
            <a:avLst/>
          </a:prstGeom>
          <a:noFill/>
        </p:spPr>
        <p:txBody>
          <a:bodyPr wrap="none" rtlCol="0">
            <a:spAutoFit/>
          </a:bodyPr>
          <a:lstStyle/>
          <a:p>
            <a:r>
              <a:rPr lang="en-US" sz="1200" b="1" dirty="0"/>
              <a:t>MAP STYLE</a:t>
            </a:r>
          </a:p>
        </p:txBody>
      </p:sp>
      <p:sp>
        <p:nvSpPr>
          <p:cNvPr id="46" name="TextBox 45">
            <a:extLst>
              <a:ext uri="{FF2B5EF4-FFF2-40B4-BE49-F238E27FC236}">
                <a16:creationId xmlns:a16="http://schemas.microsoft.com/office/drawing/2014/main" id="{DD0A5035-DC4F-2605-59F3-023A2A009B12}"/>
              </a:ext>
            </a:extLst>
          </p:cNvPr>
          <p:cNvSpPr txBox="1"/>
          <p:nvPr/>
        </p:nvSpPr>
        <p:spPr>
          <a:xfrm>
            <a:off x="754311" y="4153896"/>
            <a:ext cx="1675908" cy="276999"/>
          </a:xfrm>
          <a:prstGeom prst="rect">
            <a:avLst/>
          </a:prstGeom>
          <a:noFill/>
        </p:spPr>
        <p:txBody>
          <a:bodyPr wrap="none" rtlCol="0">
            <a:spAutoFit/>
          </a:bodyPr>
          <a:lstStyle/>
          <a:p>
            <a:r>
              <a:rPr lang="en-US" sz="1200" b="1" dirty="0"/>
              <a:t>SHAREDAIR MONITORS</a:t>
            </a:r>
          </a:p>
        </p:txBody>
      </p:sp>
      <p:sp>
        <p:nvSpPr>
          <p:cNvPr id="47" name="TextBox 46">
            <a:extLst>
              <a:ext uri="{FF2B5EF4-FFF2-40B4-BE49-F238E27FC236}">
                <a16:creationId xmlns:a16="http://schemas.microsoft.com/office/drawing/2014/main" id="{B24B681D-97D0-1CCF-D10E-7C602EA289D8}"/>
              </a:ext>
            </a:extLst>
          </p:cNvPr>
          <p:cNvSpPr txBox="1"/>
          <p:nvPr/>
        </p:nvSpPr>
        <p:spPr>
          <a:xfrm>
            <a:off x="1973853" y="4472798"/>
            <a:ext cx="424283" cy="276999"/>
          </a:xfrm>
          <a:prstGeom prst="rect">
            <a:avLst/>
          </a:prstGeom>
          <a:noFill/>
        </p:spPr>
        <p:txBody>
          <a:bodyPr wrap="none" rtlCol="0">
            <a:spAutoFit/>
          </a:bodyPr>
          <a:lstStyle/>
          <a:p>
            <a:r>
              <a:rPr lang="en-US" sz="1200" b="1" dirty="0"/>
              <a:t>EPA</a:t>
            </a:r>
          </a:p>
        </p:txBody>
      </p:sp>
      <p:sp>
        <p:nvSpPr>
          <p:cNvPr id="48" name="TextBox 47">
            <a:extLst>
              <a:ext uri="{FF2B5EF4-FFF2-40B4-BE49-F238E27FC236}">
                <a16:creationId xmlns:a16="http://schemas.microsoft.com/office/drawing/2014/main" id="{DE95FC84-E21F-8344-FE77-FC4F810D76AB}"/>
              </a:ext>
            </a:extLst>
          </p:cNvPr>
          <p:cNvSpPr txBox="1"/>
          <p:nvPr/>
        </p:nvSpPr>
        <p:spPr>
          <a:xfrm>
            <a:off x="1501993" y="4757576"/>
            <a:ext cx="896143" cy="276999"/>
          </a:xfrm>
          <a:prstGeom prst="rect">
            <a:avLst/>
          </a:prstGeom>
          <a:noFill/>
        </p:spPr>
        <p:txBody>
          <a:bodyPr wrap="none" rtlCol="0">
            <a:spAutoFit/>
          </a:bodyPr>
          <a:lstStyle/>
          <a:p>
            <a:r>
              <a:rPr lang="en-US" sz="1200" b="1" dirty="0"/>
              <a:t>PURPLEAIR</a:t>
            </a:r>
          </a:p>
        </p:txBody>
      </p:sp>
      <p:sp>
        <p:nvSpPr>
          <p:cNvPr id="49" name="TextBox 48">
            <a:extLst>
              <a:ext uri="{FF2B5EF4-FFF2-40B4-BE49-F238E27FC236}">
                <a16:creationId xmlns:a16="http://schemas.microsoft.com/office/drawing/2014/main" id="{00E2D783-80C2-46F9-A691-270533233259}"/>
              </a:ext>
            </a:extLst>
          </p:cNvPr>
          <p:cNvSpPr txBox="1"/>
          <p:nvPr/>
        </p:nvSpPr>
        <p:spPr>
          <a:xfrm>
            <a:off x="635089" y="5063595"/>
            <a:ext cx="1763047" cy="276999"/>
          </a:xfrm>
          <a:prstGeom prst="rect">
            <a:avLst/>
          </a:prstGeom>
          <a:noFill/>
        </p:spPr>
        <p:txBody>
          <a:bodyPr wrap="none" rtlCol="0">
            <a:spAutoFit/>
          </a:bodyPr>
          <a:lstStyle/>
          <a:p>
            <a:r>
              <a:rPr lang="en-US" sz="1200" b="1" dirty="0"/>
              <a:t>AIR POLLUTION BURDEN</a:t>
            </a:r>
          </a:p>
        </p:txBody>
      </p:sp>
      <p:sp>
        <p:nvSpPr>
          <p:cNvPr id="50" name="TextBox 49">
            <a:extLst>
              <a:ext uri="{FF2B5EF4-FFF2-40B4-BE49-F238E27FC236}">
                <a16:creationId xmlns:a16="http://schemas.microsoft.com/office/drawing/2014/main" id="{338D61DD-4AC0-B536-D91A-2422184D987C}"/>
              </a:ext>
            </a:extLst>
          </p:cNvPr>
          <p:cNvSpPr txBox="1"/>
          <p:nvPr/>
        </p:nvSpPr>
        <p:spPr>
          <a:xfrm>
            <a:off x="1760204" y="5398638"/>
            <a:ext cx="637932" cy="276999"/>
          </a:xfrm>
          <a:prstGeom prst="rect">
            <a:avLst/>
          </a:prstGeom>
          <a:noFill/>
        </p:spPr>
        <p:txBody>
          <a:bodyPr wrap="none" rtlCol="0">
            <a:spAutoFit/>
          </a:bodyPr>
          <a:lstStyle/>
          <a:p>
            <a:r>
              <a:rPr lang="en-US" sz="1200" b="1" dirty="0"/>
              <a:t>RADAR</a:t>
            </a:r>
          </a:p>
        </p:txBody>
      </p:sp>
      <p:sp>
        <p:nvSpPr>
          <p:cNvPr id="51" name="TextBox 50">
            <a:extLst>
              <a:ext uri="{FF2B5EF4-FFF2-40B4-BE49-F238E27FC236}">
                <a16:creationId xmlns:a16="http://schemas.microsoft.com/office/drawing/2014/main" id="{6769E5B0-ACA9-FA5A-8B16-2D7B2A89E65E}"/>
              </a:ext>
            </a:extLst>
          </p:cNvPr>
          <p:cNvSpPr txBox="1"/>
          <p:nvPr/>
        </p:nvSpPr>
        <p:spPr>
          <a:xfrm>
            <a:off x="1974526" y="5682967"/>
            <a:ext cx="421782" cy="276999"/>
          </a:xfrm>
          <a:prstGeom prst="rect">
            <a:avLst/>
          </a:prstGeom>
          <a:noFill/>
        </p:spPr>
        <p:txBody>
          <a:bodyPr wrap="none" rtlCol="0">
            <a:spAutoFit/>
          </a:bodyPr>
          <a:lstStyle/>
          <a:p>
            <a:r>
              <a:rPr lang="en-US" sz="1200" b="1" dirty="0"/>
              <a:t>ESA</a:t>
            </a:r>
          </a:p>
        </p:txBody>
      </p:sp>
      <p:sp>
        <p:nvSpPr>
          <p:cNvPr id="52" name="TextBox 51">
            <a:extLst>
              <a:ext uri="{FF2B5EF4-FFF2-40B4-BE49-F238E27FC236}">
                <a16:creationId xmlns:a16="http://schemas.microsoft.com/office/drawing/2014/main" id="{8093D27E-246F-B0F7-67D9-D6DF82DCFD49}"/>
              </a:ext>
            </a:extLst>
          </p:cNvPr>
          <p:cNvSpPr txBox="1"/>
          <p:nvPr/>
        </p:nvSpPr>
        <p:spPr>
          <a:xfrm>
            <a:off x="1311267" y="5999616"/>
            <a:ext cx="1049775" cy="276999"/>
          </a:xfrm>
          <a:prstGeom prst="rect">
            <a:avLst/>
          </a:prstGeom>
          <a:noFill/>
        </p:spPr>
        <p:txBody>
          <a:bodyPr wrap="none" rtlCol="0">
            <a:spAutoFit/>
          </a:bodyPr>
          <a:lstStyle/>
          <a:p>
            <a:r>
              <a:rPr lang="en-US" sz="1200" b="1" dirty="0"/>
              <a:t>NOAA (Wind)</a:t>
            </a:r>
          </a:p>
        </p:txBody>
      </p:sp>
      <p:sp>
        <p:nvSpPr>
          <p:cNvPr id="54" name="TextBox 53">
            <a:extLst>
              <a:ext uri="{FF2B5EF4-FFF2-40B4-BE49-F238E27FC236}">
                <a16:creationId xmlns:a16="http://schemas.microsoft.com/office/drawing/2014/main" id="{1411AF2C-D085-A9D0-4881-DA9AA6DE272D}"/>
              </a:ext>
            </a:extLst>
          </p:cNvPr>
          <p:cNvSpPr txBox="1"/>
          <p:nvPr/>
        </p:nvSpPr>
        <p:spPr>
          <a:xfrm>
            <a:off x="0" y="363799"/>
            <a:ext cx="12192000" cy="584775"/>
          </a:xfrm>
          <a:prstGeom prst="rect">
            <a:avLst/>
          </a:prstGeom>
          <a:solidFill>
            <a:schemeClr val="accent5"/>
          </a:solidFill>
        </p:spPr>
        <p:txBody>
          <a:bodyPr wrap="square" rtlCol="0">
            <a:spAutoFit/>
          </a:bodyPr>
          <a:lstStyle/>
          <a:p>
            <a:r>
              <a:rPr lang="en-US" sz="3200" b="1" dirty="0">
                <a:solidFill>
                  <a:schemeClr val="bg1"/>
                </a:solidFill>
              </a:rPr>
              <a:t>  SharedAirDFW</a:t>
            </a:r>
          </a:p>
        </p:txBody>
      </p:sp>
      <p:sp>
        <p:nvSpPr>
          <p:cNvPr id="56" name="TextBox 55">
            <a:extLst>
              <a:ext uri="{FF2B5EF4-FFF2-40B4-BE49-F238E27FC236}">
                <a16:creationId xmlns:a16="http://schemas.microsoft.com/office/drawing/2014/main" id="{0C6F0B05-FD2C-F741-91C5-B94A1DA95CCD}"/>
              </a:ext>
            </a:extLst>
          </p:cNvPr>
          <p:cNvSpPr txBox="1"/>
          <p:nvPr/>
        </p:nvSpPr>
        <p:spPr>
          <a:xfrm>
            <a:off x="908149" y="1103642"/>
            <a:ext cx="10375701" cy="1200329"/>
          </a:xfrm>
          <a:prstGeom prst="rect">
            <a:avLst/>
          </a:prstGeom>
          <a:noFill/>
        </p:spPr>
        <p:txBody>
          <a:bodyPr wrap="square">
            <a:spAutoFit/>
          </a:bodyPr>
          <a:lstStyle/>
          <a:p>
            <a:r>
              <a:rPr lang="en-US" sz="1400" dirty="0">
                <a:latin typeface="Amasis MT Pro Light" panose="02040304050005020304" pitchFamily="18" charset="0"/>
                <a:cs typeface="Aharoni" panose="02010803020104030203" pitchFamily="2" charset="-79"/>
              </a:rPr>
              <a:t>Here is a sample view of the SharedAirDFW page. This page is essentially a map for location of sensors and various data measured by them such as PM</a:t>
            </a:r>
            <a:r>
              <a:rPr lang="en-US" sz="1400" baseline="-25000" dirty="0">
                <a:latin typeface="Amasis MT Pro Light" panose="02040304050005020304" pitchFamily="18" charset="0"/>
                <a:cs typeface="Aharoni" panose="02010803020104030203" pitchFamily="2" charset="-79"/>
              </a:rPr>
              <a:t>1</a:t>
            </a:r>
            <a:r>
              <a:rPr lang="en-US" sz="1400" dirty="0">
                <a:latin typeface="Amasis MT Pro Light" panose="02040304050005020304" pitchFamily="18" charset="0"/>
                <a:cs typeface="Aharoni" panose="02010803020104030203" pitchFamily="2" charset="-79"/>
              </a:rPr>
              <a:t>, PM</a:t>
            </a:r>
            <a:r>
              <a:rPr lang="en-US" sz="1400" baseline="-25000" dirty="0">
                <a:latin typeface="Amasis MT Pro Light" panose="02040304050005020304" pitchFamily="18" charset="0"/>
                <a:cs typeface="Aharoni" panose="02010803020104030203" pitchFamily="2" charset="-79"/>
              </a:rPr>
              <a:t>2.5</a:t>
            </a:r>
            <a:r>
              <a:rPr lang="en-US" sz="1400" dirty="0">
                <a:latin typeface="Amasis MT Pro Light" panose="02040304050005020304" pitchFamily="18" charset="0"/>
                <a:cs typeface="Aharoni" panose="02010803020104030203" pitchFamily="2" charset="-79"/>
              </a:rPr>
              <a:t>, wind vectors etc. </a:t>
            </a:r>
          </a:p>
          <a:p>
            <a:endParaRPr lang="en-US" sz="1400" dirty="0">
              <a:latin typeface="Amasis MT Pro Light" panose="02040304050005020304" pitchFamily="18" charset="0"/>
              <a:cs typeface="Aharoni" panose="02010803020104030203" pitchFamily="2" charset="-79"/>
            </a:endParaRPr>
          </a:p>
          <a:p>
            <a:r>
              <a:rPr lang="en-US" sz="1400" dirty="0">
                <a:latin typeface="Amasis MT Pro Light" panose="02040304050005020304" pitchFamily="18" charset="0"/>
                <a:cs typeface="Aharoni" panose="02010803020104030203" pitchFamily="2" charset="-79"/>
              </a:rPr>
              <a:t>You can access the SharedAirDFW using </a:t>
            </a:r>
            <a:r>
              <a:rPr lang="en-US" sz="1400" dirty="0">
                <a:latin typeface="Amasis MT Pro Light" panose="02040304050005020304" pitchFamily="18" charset="0"/>
                <a:cs typeface="Aharoni" panose="02010803020104030203" pitchFamily="2" charset="-79"/>
                <a:hlinkClick r:id="rId3"/>
              </a:rPr>
              <a:t>https://www.sharedairdfw.com/</a:t>
            </a:r>
            <a:endParaRPr lang="en-US" sz="1400" dirty="0">
              <a:latin typeface="Amasis MT Pro Light" panose="02040304050005020304" pitchFamily="18" charset="0"/>
              <a:cs typeface="Aharoni" panose="02010803020104030203" pitchFamily="2" charset="-79"/>
            </a:endParaRPr>
          </a:p>
          <a:p>
            <a:endParaRPr lang="en-US" sz="1600" dirty="0">
              <a:latin typeface="Amasis MT Pro Light" panose="02040304050005020304" pitchFamily="18" charset="0"/>
              <a:cs typeface="Aharoni" panose="02010803020104030203" pitchFamily="2" charset="-79"/>
            </a:endParaRPr>
          </a:p>
        </p:txBody>
      </p:sp>
    </p:spTree>
    <p:extLst>
      <p:ext uri="{BB962C8B-B14F-4D97-AF65-F5344CB8AC3E}">
        <p14:creationId xmlns:p14="http://schemas.microsoft.com/office/powerpoint/2010/main" val="131164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Diagonal Corners Snipped 13">
            <a:extLst>
              <a:ext uri="{FF2B5EF4-FFF2-40B4-BE49-F238E27FC236}">
                <a16:creationId xmlns:a16="http://schemas.microsoft.com/office/drawing/2014/main" id="{2870D0BD-97D9-8A69-EDDC-F223F6F877E4}"/>
              </a:ext>
            </a:extLst>
          </p:cNvPr>
          <p:cNvSpPr/>
          <p:nvPr/>
        </p:nvSpPr>
        <p:spPr>
          <a:xfrm>
            <a:off x="1744133" y="397933"/>
            <a:ext cx="9093200" cy="6062133"/>
          </a:xfrm>
          <a:prstGeom prst="snip2DiagRect">
            <a:avLst>
              <a:gd name="adj1" fmla="val 0"/>
              <a:gd name="adj2" fmla="val 50000"/>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7467AA1-2AD4-BF94-0C1D-51B03FA14992}"/>
              </a:ext>
            </a:extLst>
          </p:cNvPr>
          <p:cNvSpPr txBox="1"/>
          <p:nvPr/>
        </p:nvSpPr>
        <p:spPr>
          <a:xfrm>
            <a:off x="5554132" y="1068618"/>
            <a:ext cx="4893735" cy="584775"/>
          </a:xfrm>
          <a:prstGeom prst="rect">
            <a:avLst/>
          </a:prstGeom>
          <a:noFill/>
          <a:ln>
            <a:noFill/>
          </a:ln>
        </p:spPr>
        <p:txBody>
          <a:bodyPr wrap="square">
            <a:spAutoFit/>
          </a:bodyPr>
          <a:lstStyle/>
          <a:p>
            <a:pPr algn="just"/>
            <a:r>
              <a:rPr lang="en-US" sz="1600" dirty="0">
                <a:latin typeface="Amasis MT Pro Light" panose="02040304050005020304" pitchFamily="18" charset="0"/>
              </a:rPr>
              <a:t>Top of the Control panel includes HOME, HOW TO USE and SHOW/HIDE PANEL buttons. </a:t>
            </a:r>
          </a:p>
        </p:txBody>
      </p:sp>
      <p:sp>
        <p:nvSpPr>
          <p:cNvPr id="8" name="TextBox 7">
            <a:extLst>
              <a:ext uri="{FF2B5EF4-FFF2-40B4-BE49-F238E27FC236}">
                <a16:creationId xmlns:a16="http://schemas.microsoft.com/office/drawing/2014/main" id="{B35D2721-EAF3-B1E7-543B-C84E55FBA464}"/>
              </a:ext>
            </a:extLst>
          </p:cNvPr>
          <p:cNvSpPr txBox="1"/>
          <p:nvPr/>
        </p:nvSpPr>
        <p:spPr>
          <a:xfrm>
            <a:off x="5535716" y="2731206"/>
            <a:ext cx="4893736" cy="2800767"/>
          </a:xfrm>
          <a:prstGeom prst="rect">
            <a:avLst/>
          </a:prstGeom>
          <a:noFill/>
          <a:ln>
            <a:noFill/>
          </a:ln>
        </p:spPr>
        <p:txBody>
          <a:bodyPr wrap="square">
            <a:spAutoFit/>
          </a:bodyPr>
          <a:lstStyle/>
          <a:p>
            <a:pPr algn="just"/>
            <a:r>
              <a:rPr lang="en-US" sz="1600" dirty="0">
                <a:latin typeface="Amasis MT Pro Light" panose="02040304050005020304" pitchFamily="18" charset="0"/>
              </a:rPr>
              <a:t>Series of seven individual panels with each having a check box and a drop-down menu.</a:t>
            </a:r>
          </a:p>
          <a:p>
            <a:pPr algn="just"/>
            <a:endParaRPr lang="en-US" sz="1600" dirty="0">
              <a:latin typeface="Amasis MT Pro Light" panose="02040304050005020304" pitchFamily="18" charset="0"/>
            </a:endParaRPr>
          </a:p>
          <a:p>
            <a:pPr marL="285750" indent="-285750" algn="just">
              <a:buFont typeface="Arial" panose="020B0604020202020204" pitchFamily="34" charset="0"/>
              <a:buChar char="•"/>
            </a:pPr>
            <a:r>
              <a:rPr lang="en-US" sz="1600" dirty="0">
                <a:latin typeface="Amasis MT Pro Light" panose="02040304050005020304" pitchFamily="18" charset="0"/>
              </a:rPr>
              <a:t>Selecting the check box makes the location of  sensors visible on the map (except NOAA (wind)).</a:t>
            </a:r>
          </a:p>
          <a:p>
            <a:pPr marL="285750" indent="-285750" algn="just">
              <a:buFont typeface="Arial" panose="020B0604020202020204" pitchFamily="34" charset="0"/>
              <a:buChar char="•"/>
            </a:pPr>
            <a:endParaRPr lang="en-US" sz="1600" dirty="0">
              <a:latin typeface="Amasis MT Pro Light" panose="02040304050005020304" pitchFamily="18" charset="0"/>
            </a:endParaRPr>
          </a:p>
          <a:p>
            <a:pPr marL="285750" indent="-285750" algn="just">
              <a:buFont typeface="Arial" panose="020B0604020202020204" pitchFamily="34" charset="0"/>
              <a:buChar char="•"/>
            </a:pPr>
            <a:r>
              <a:rPr lang="en-US" sz="1600" dirty="0">
                <a:latin typeface="Amasis MT Pro Light" panose="02040304050005020304" pitchFamily="18" charset="0"/>
              </a:rPr>
              <a:t>Selecting the check box of NOAA (wind) displays the wind vectors.</a:t>
            </a:r>
          </a:p>
          <a:p>
            <a:pPr marL="285750" indent="-285750" algn="just">
              <a:buFont typeface="Arial" panose="020B0604020202020204" pitchFamily="34" charset="0"/>
              <a:buChar char="•"/>
            </a:pPr>
            <a:endParaRPr lang="en-US" sz="1600" dirty="0">
              <a:latin typeface="Amasis MT Pro Light" panose="02040304050005020304" pitchFamily="18" charset="0"/>
            </a:endParaRPr>
          </a:p>
          <a:p>
            <a:pPr marL="285750" indent="-285750" algn="just">
              <a:buFont typeface="Arial" panose="020B0604020202020204" pitchFamily="34" charset="0"/>
              <a:buChar char="•"/>
            </a:pPr>
            <a:r>
              <a:rPr lang="en-US" sz="1600" dirty="0">
                <a:latin typeface="Amasis MT Pro Light" panose="02040304050005020304" pitchFamily="18" charset="0"/>
              </a:rPr>
              <a:t>Clicking on the drop-down menu of each panel shows more details and options available.</a:t>
            </a:r>
          </a:p>
        </p:txBody>
      </p:sp>
      <p:pic>
        <p:nvPicPr>
          <p:cNvPr id="12" name="Picture 11" descr="Graphical user interface, application&#10;&#10;Description automatically generated">
            <a:extLst>
              <a:ext uri="{FF2B5EF4-FFF2-40B4-BE49-F238E27FC236}">
                <a16:creationId xmlns:a16="http://schemas.microsoft.com/office/drawing/2014/main" id="{18D82934-C240-F562-BFE4-6470CA5CB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097" y="691303"/>
            <a:ext cx="2872740" cy="5356860"/>
          </a:xfrm>
          <a:prstGeom prst="rect">
            <a:avLst/>
          </a:prstGeom>
          <a:ln>
            <a:solidFill>
              <a:schemeClr val="tx1"/>
            </a:solidFill>
          </a:ln>
        </p:spPr>
      </p:pic>
      <p:sp>
        <p:nvSpPr>
          <p:cNvPr id="13" name="TextBox 12">
            <a:extLst>
              <a:ext uri="{FF2B5EF4-FFF2-40B4-BE49-F238E27FC236}">
                <a16:creationId xmlns:a16="http://schemas.microsoft.com/office/drawing/2014/main" id="{66E6B76F-93F9-E8D8-070D-2C094ACA1089}"/>
              </a:ext>
            </a:extLst>
          </p:cNvPr>
          <p:cNvSpPr txBox="1"/>
          <p:nvPr/>
        </p:nvSpPr>
        <p:spPr>
          <a:xfrm>
            <a:off x="5535716" y="1842305"/>
            <a:ext cx="4893736" cy="584775"/>
          </a:xfrm>
          <a:prstGeom prst="rect">
            <a:avLst/>
          </a:prstGeom>
          <a:noFill/>
          <a:ln>
            <a:noFill/>
          </a:ln>
        </p:spPr>
        <p:txBody>
          <a:bodyPr wrap="square">
            <a:spAutoFit/>
          </a:bodyPr>
          <a:lstStyle/>
          <a:p>
            <a:pPr algn="just"/>
            <a:r>
              <a:rPr lang="en-US" sz="1600" dirty="0">
                <a:latin typeface="Amasis MT Pro Light" panose="02040304050005020304" pitchFamily="18" charset="0"/>
              </a:rPr>
              <a:t>Color chart for different concentration range of Particulate Matter.</a:t>
            </a:r>
          </a:p>
        </p:txBody>
      </p:sp>
      <p:sp>
        <p:nvSpPr>
          <p:cNvPr id="15" name="Rectangle 14">
            <a:extLst>
              <a:ext uri="{FF2B5EF4-FFF2-40B4-BE49-F238E27FC236}">
                <a16:creationId xmlns:a16="http://schemas.microsoft.com/office/drawing/2014/main" id="{7F755822-C035-2EA7-E995-EB24ADE44CD6}"/>
              </a:ext>
            </a:extLst>
          </p:cNvPr>
          <p:cNvSpPr/>
          <p:nvPr/>
        </p:nvSpPr>
        <p:spPr>
          <a:xfrm>
            <a:off x="2328333" y="1261021"/>
            <a:ext cx="2421467" cy="3899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10E2456-5C00-89E0-BAC7-7F88F4FE02E2}"/>
              </a:ext>
            </a:extLst>
          </p:cNvPr>
          <p:cNvSpPr/>
          <p:nvPr/>
        </p:nvSpPr>
        <p:spPr>
          <a:xfrm>
            <a:off x="2328333" y="1697263"/>
            <a:ext cx="2116668" cy="10339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F30BC9-D8B1-4618-BC2F-8CA37AEF8F54}"/>
              </a:ext>
            </a:extLst>
          </p:cNvPr>
          <p:cNvSpPr/>
          <p:nvPr/>
        </p:nvSpPr>
        <p:spPr>
          <a:xfrm>
            <a:off x="2328333" y="2777469"/>
            <a:ext cx="2116668" cy="31491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CEC022CD-9460-25E4-47BF-55980EE16520}"/>
              </a:ext>
            </a:extLst>
          </p:cNvPr>
          <p:cNvSpPr/>
          <p:nvPr/>
        </p:nvSpPr>
        <p:spPr>
          <a:xfrm flipH="1">
            <a:off x="4761672" y="1278321"/>
            <a:ext cx="762172" cy="22252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0357ED0F-F91C-508F-35D1-6F0A0BD07F21}"/>
              </a:ext>
            </a:extLst>
          </p:cNvPr>
          <p:cNvSpPr/>
          <p:nvPr/>
        </p:nvSpPr>
        <p:spPr>
          <a:xfrm flipH="1">
            <a:off x="4463018" y="2022746"/>
            <a:ext cx="1067311" cy="22716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7B7A9206-63A2-3A41-38C6-28F2423A4A37}"/>
              </a:ext>
            </a:extLst>
          </p:cNvPr>
          <p:cNvSpPr/>
          <p:nvPr/>
        </p:nvSpPr>
        <p:spPr>
          <a:xfrm flipH="1">
            <a:off x="4456859" y="2945217"/>
            <a:ext cx="1073469" cy="22716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613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0DE47E6-702C-CD7B-430E-047CF79C8EC8}"/>
              </a:ext>
            </a:extLst>
          </p:cNvPr>
          <p:cNvGraphicFramePr>
            <a:graphicFrameLocks noGrp="1"/>
          </p:cNvGraphicFramePr>
          <p:nvPr>
            <p:extLst>
              <p:ext uri="{D42A27DB-BD31-4B8C-83A1-F6EECF244321}">
                <p14:modId xmlns:p14="http://schemas.microsoft.com/office/powerpoint/2010/main" val="2131796943"/>
              </p:ext>
            </p:extLst>
          </p:nvPr>
        </p:nvGraphicFramePr>
        <p:xfrm>
          <a:off x="1438274" y="289560"/>
          <a:ext cx="9315451" cy="6522720"/>
        </p:xfrm>
        <a:graphic>
          <a:graphicData uri="http://schemas.openxmlformats.org/drawingml/2006/table">
            <a:tbl>
              <a:tblPr firstRow="1" bandRow="1">
                <a:tableStyleId>{5940675A-B579-460E-94D1-54222C63F5DA}</a:tableStyleId>
              </a:tblPr>
              <a:tblGrid>
                <a:gridCol w="4414021">
                  <a:extLst>
                    <a:ext uri="{9D8B030D-6E8A-4147-A177-3AD203B41FA5}">
                      <a16:colId xmlns:a16="http://schemas.microsoft.com/office/drawing/2014/main" val="2558381737"/>
                    </a:ext>
                  </a:extLst>
                </a:gridCol>
                <a:gridCol w="504702">
                  <a:extLst>
                    <a:ext uri="{9D8B030D-6E8A-4147-A177-3AD203B41FA5}">
                      <a16:colId xmlns:a16="http://schemas.microsoft.com/office/drawing/2014/main" val="6668924"/>
                    </a:ext>
                  </a:extLst>
                </a:gridCol>
                <a:gridCol w="4396728">
                  <a:extLst>
                    <a:ext uri="{9D8B030D-6E8A-4147-A177-3AD203B41FA5}">
                      <a16:colId xmlns:a16="http://schemas.microsoft.com/office/drawing/2014/main" val="4062710320"/>
                    </a:ext>
                  </a:extLst>
                </a:gridCol>
              </a:tblGrid>
              <a:tr h="294639">
                <a:tc>
                  <a:txBody>
                    <a:bodyPr/>
                    <a:lstStyle/>
                    <a:p>
                      <a:r>
                        <a:rPr lang="en-US" b="1" dirty="0">
                          <a:solidFill>
                            <a:schemeClr val="bg1"/>
                          </a:solidFill>
                          <a:latin typeface="Aharoni" panose="02010803020104030203" pitchFamily="2" charset="-79"/>
                          <a:cs typeface="Aharoni" panose="02010803020104030203" pitchFamily="2" charset="-79"/>
                        </a:rPr>
                        <a:t>HOME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b="1" dirty="0">
                          <a:solidFill>
                            <a:schemeClr val="bg1"/>
                          </a:solidFill>
                          <a:latin typeface="Aharoni" panose="02010803020104030203" pitchFamily="2" charset="-79"/>
                          <a:cs typeface="Aharoni" panose="02010803020104030203" pitchFamily="2" charset="-79"/>
                        </a:rPr>
                        <a:t>HOW TO USE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49742605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This takes you back to the default settings. It will reset the location on the map to display the sensors of </a:t>
                      </a:r>
                      <a:r>
                        <a:rPr lang="en-US" sz="1600" b="1" dirty="0" err="1">
                          <a:latin typeface="Amasis MT Pro Light" panose="02040304050005020304" pitchFamily="18" charset="0"/>
                        </a:rPr>
                        <a:t>SharedAir</a:t>
                      </a:r>
                      <a:r>
                        <a:rPr lang="en-US" sz="1600" dirty="0">
                          <a:latin typeface="Amasis MT Pro Light" panose="02040304050005020304" pitchFamily="18" charset="0"/>
                        </a:rPr>
                        <a:t> </a:t>
                      </a:r>
                      <a:r>
                        <a:rPr lang="en-US" sz="1600" b="0" dirty="0">
                          <a:latin typeface="Amasis MT Pro Light" panose="02040304050005020304" pitchFamily="18" charset="0"/>
                        </a:rPr>
                        <a:t>Monitors</a:t>
                      </a:r>
                      <a:r>
                        <a:rPr lang="en-US" sz="1600" b="1" dirty="0">
                          <a:latin typeface="Amasis MT Pro Light" panose="02040304050005020304" pitchFamily="18" charset="0"/>
                        </a:rPr>
                        <a:t> </a:t>
                      </a:r>
                      <a:r>
                        <a:rPr lang="en-US" sz="1600" b="0" dirty="0">
                          <a:latin typeface="Amasis MT Pro Light" panose="02040304050005020304" pitchFamily="18" charset="0"/>
                        </a:rPr>
                        <a:t>and the wind vectors by NOAA.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The </a:t>
                      </a:r>
                      <a:r>
                        <a:rPr lang="en-US" sz="1600" b="1" dirty="0">
                          <a:latin typeface="Amasis MT Pro Light" panose="02040304050005020304" pitchFamily="18" charset="0"/>
                        </a:rPr>
                        <a:t>HOW TO USE </a:t>
                      </a:r>
                      <a:r>
                        <a:rPr lang="en-US" sz="1600" dirty="0">
                          <a:latin typeface="Amasis MT Pro Light" panose="02040304050005020304" pitchFamily="18" charset="0"/>
                        </a:rPr>
                        <a:t>button pops up a brief instruction window. It provides instruction to see the real time data in each sensor, adding layers to the map and changing the map styles.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071082"/>
                  </a:ext>
                </a:extLst>
              </a:tr>
              <a:tr h="0">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12740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Aharoni" panose="02010803020104030203" pitchFamily="2" charset="-79"/>
                          <a:cs typeface="Aharoni" panose="02010803020104030203" pitchFamily="2" charset="-79"/>
                        </a:rPr>
                        <a:t>SHOW/HIDE PANEL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Aharoni" panose="02010803020104030203" pitchFamily="2" charset="-79"/>
                          <a:cs typeface="Aharoni" panose="02010803020104030203" pitchFamily="2" charset="-79"/>
                        </a:rPr>
                        <a:t>PARTICULATE MATTER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572878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This button can be used to show or hide the </a:t>
                      </a:r>
                      <a:r>
                        <a:rPr lang="en-US" sz="1600" b="1" dirty="0">
                          <a:latin typeface="Amasis MT Pro Light" panose="02040304050005020304" pitchFamily="18" charset="0"/>
                        </a:rPr>
                        <a:t>Control panel</a:t>
                      </a:r>
                      <a:r>
                        <a:rPr lang="en-US" sz="1600" dirty="0">
                          <a:latin typeface="Amasis MT Pro Light" panose="02040304050005020304" pitchFamily="18" charset="0"/>
                        </a:rPr>
                        <a:t>. You can view the full map by hiding the </a:t>
                      </a:r>
                      <a:r>
                        <a:rPr lang="en-US" sz="1600" b="1" dirty="0">
                          <a:latin typeface="Amasis MT Pro Light" panose="02040304050005020304" pitchFamily="18" charset="0"/>
                        </a:rPr>
                        <a:t>Control panel</a:t>
                      </a:r>
                      <a:r>
                        <a:rPr lang="en-US" sz="1600" dirty="0">
                          <a:latin typeface="Amasis MT Pro Light" panose="02040304050005020304" pitchFamily="18" charset="0"/>
                        </a:rPr>
                        <a:t> by clicking on this button.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Clicking this button will pop up a new window with a brief description about </a:t>
                      </a:r>
                      <a:r>
                        <a:rPr lang="en-US" sz="1600" b="1" dirty="0">
                          <a:latin typeface="Amasis MT Pro Light" panose="02040304050005020304" pitchFamily="18" charset="0"/>
                        </a:rPr>
                        <a:t>Particulate Matter</a:t>
                      </a:r>
                      <a:r>
                        <a:rPr lang="en-US" sz="1600" dirty="0">
                          <a:latin typeface="Amasis MT Pro Light" panose="02040304050005020304" pitchFamily="18" charset="0"/>
                        </a:rPr>
                        <a:t>. </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571014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0199713"/>
                  </a:ext>
                </a:extLst>
              </a:tr>
              <a:tr h="370840">
                <a:tc>
                  <a:txBody>
                    <a:bodyPr/>
                    <a:lstStyle/>
                    <a:p>
                      <a:r>
                        <a:rPr lang="en-US" b="1" dirty="0">
                          <a:solidFill>
                            <a:schemeClr val="bg1"/>
                          </a:solidFill>
                          <a:latin typeface="Aharoni" panose="02010803020104030203" pitchFamily="2" charset="-79"/>
                          <a:cs typeface="Aharoni" panose="02010803020104030203" pitchFamily="2" charset="-79"/>
                        </a:rPr>
                        <a:t>ABOUT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solidFill>
                            <a:schemeClr val="bg1"/>
                          </a:solidFill>
                          <a:latin typeface="Aharoni" panose="02010803020104030203" pitchFamily="2" charset="-79"/>
                          <a:cs typeface="Aharoni" panose="02010803020104030203" pitchFamily="2" charset="-79"/>
                        </a:rPr>
                        <a:t>ZOOM IN/OUT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7299077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This button will open a new window and will give a brief description about the </a:t>
                      </a:r>
                      <a:r>
                        <a:rPr lang="en-US" sz="1600" b="1" dirty="0" err="1">
                          <a:latin typeface="Amasis MT Pro Light" panose="02040304050005020304" pitchFamily="18" charset="0"/>
                        </a:rPr>
                        <a:t>SharedAir</a:t>
                      </a:r>
                      <a:r>
                        <a:rPr lang="en-US" sz="1600" dirty="0">
                          <a:latin typeface="Amasis MT Pro Light" panose="02040304050005020304" pitchFamily="18" charset="0"/>
                        </a:rPr>
                        <a:t> monitors, funding,  the developers of the sensors and the website.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There are two separate buttons:</a:t>
                      </a:r>
                      <a:r>
                        <a:rPr lang="en-US" sz="1600" b="1" dirty="0">
                          <a:latin typeface="Amasis MT Pro Light" panose="02040304050005020304" pitchFamily="18" charset="0"/>
                        </a:rPr>
                        <a:t> “+” </a:t>
                      </a:r>
                      <a:r>
                        <a:rPr lang="en-US" sz="1600" dirty="0">
                          <a:latin typeface="Amasis MT Pro Light" panose="02040304050005020304" pitchFamily="18" charset="0"/>
                        </a:rPr>
                        <a:t>and “</a:t>
                      </a:r>
                      <a:r>
                        <a:rPr lang="en-US" sz="1600" b="1" dirty="0">
                          <a:latin typeface="Amasis MT Pro Light" panose="02040304050005020304" pitchFamily="18" charset="0"/>
                        </a:rPr>
                        <a:t>-” </a:t>
                      </a:r>
                      <a:r>
                        <a:rPr lang="en-US" sz="1600" dirty="0">
                          <a:latin typeface="Amasis MT Pro Light" panose="02040304050005020304" pitchFamily="18" charset="0"/>
                        </a:rPr>
                        <a:t>, which allows you to </a:t>
                      </a:r>
                      <a:r>
                        <a:rPr lang="en-US" sz="1600" b="1" dirty="0">
                          <a:latin typeface="Amasis MT Pro Light" panose="02040304050005020304" pitchFamily="18" charset="0"/>
                        </a:rPr>
                        <a:t>zoom in </a:t>
                      </a:r>
                      <a:r>
                        <a:rPr lang="en-US" sz="1600" dirty="0">
                          <a:latin typeface="Amasis MT Pro Light" panose="02040304050005020304" pitchFamily="18" charset="0"/>
                        </a:rPr>
                        <a:t>and </a:t>
                      </a:r>
                      <a:r>
                        <a:rPr lang="en-US" sz="1600" b="1" dirty="0">
                          <a:latin typeface="Amasis MT Pro Light" panose="02040304050005020304" pitchFamily="18" charset="0"/>
                        </a:rPr>
                        <a:t>zoom out</a:t>
                      </a:r>
                      <a:r>
                        <a:rPr lang="en-US" sz="1600" dirty="0">
                          <a:latin typeface="Amasis MT Pro Light" panose="02040304050005020304" pitchFamily="18" charset="0"/>
                        </a:rPr>
                        <a:t> of the map area respectively.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0221885"/>
                  </a:ext>
                </a:extLst>
              </a:tr>
              <a:tr h="15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150299"/>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latin typeface="Aharoni" panose="02010803020104030203" pitchFamily="2" charset="-79"/>
                          <a:cs typeface="Aharoni" panose="02010803020104030203" pitchFamily="2" charset="-79"/>
                        </a:rPr>
                        <a:t>MAP STYLE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5752675"/>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masis MT Pro Light" panose="02040304050005020304" pitchFamily="18" charset="0"/>
                        </a:rPr>
                        <a:t>There are four map styles that can be selected using this button. Once you get the mouse cursor on this icon, it expands with the map options: </a:t>
                      </a:r>
                      <a:r>
                        <a:rPr lang="en-US" sz="1600" b="1" dirty="0">
                          <a:latin typeface="Amasis MT Pro Light" panose="02040304050005020304" pitchFamily="18" charset="0"/>
                        </a:rPr>
                        <a:t>Carto Positron</a:t>
                      </a:r>
                      <a:r>
                        <a:rPr lang="en-US" sz="1600" dirty="0">
                          <a:latin typeface="Amasis MT Pro Light" panose="02040304050005020304" pitchFamily="18" charset="0"/>
                        </a:rPr>
                        <a:t>, </a:t>
                      </a:r>
                      <a:r>
                        <a:rPr lang="en-US" sz="1600" b="1" dirty="0">
                          <a:latin typeface="Amasis MT Pro Light" panose="02040304050005020304" pitchFamily="18" charset="0"/>
                        </a:rPr>
                        <a:t>Dark mode</a:t>
                      </a:r>
                      <a:r>
                        <a:rPr lang="en-US" sz="1600" dirty="0">
                          <a:latin typeface="Amasis MT Pro Light" panose="02040304050005020304" pitchFamily="18" charset="0"/>
                        </a:rPr>
                        <a:t>, </a:t>
                      </a:r>
                      <a:r>
                        <a:rPr lang="en-US" sz="1600" b="1" dirty="0">
                          <a:latin typeface="Amasis MT Pro Light" panose="02040304050005020304" pitchFamily="18" charset="0"/>
                        </a:rPr>
                        <a:t>Satellite</a:t>
                      </a:r>
                      <a:r>
                        <a:rPr lang="en-US" sz="1600" dirty="0">
                          <a:latin typeface="Amasis MT Pro Light" panose="02040304050005020304" pitchFamily="18" charset="0"/>
                        </a:rPr>
                        <a:t> and </a:t>
                      </a:r>
                      <a:r>
                        <a:rPr lang="en-US" sz="1600" b="1" dirty="0">
                          <a:latin typeface="Amasis MT Pro Light" panose="02040304050005020304" pitchFamily="18" charset="0"/>
                        </a:rPr>
                        <a:t>Street Maps</a:t>
                      </a:r>
                      <a:r>
                        <a:rPr lang="en-US" sz="1600" dirty="0">
                          <a:latin typeface="Amasis MT Pro Light" panose="02040304050005020304" pitchFamily="18"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5354976"/>
                  </a:ext>
                </a:extLst>
              </a:tr>
            </a:tbl>
          </a:graphicData>
        </a:graphic>
      </p:graphicFrame>
    </p:spTree>
    <p:extLst>
      <p:ext uri="{BB962C8B-B14F-4D97-AF65-F5344CB8AC3E}">
        <p14:creationId xmlns:p14="http://schemas.microsoft.com/office/powerpoint/2010/main" val="89875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EABCCB2-0F26-4F1A-DB72-A7F47AA49F27}"/>
              </a:ext>
            </a:extLst>
          </p:cNvPr>
          <p:cNvGraphicFramePr>
            <a:graphicFrameLocks noGrp="1"/>
          </p:cNvGraphicFramePr>
          <p:nvPr>
            <p:extLst>
              <p:ext uri="{D42A27DB-BD31-4B8C-83A1-F6EECF244321}">
                <p14:modId xmlns:p14="http://schemas.microsoft.com/office/powerpoint/2010/main" val="3678929552"/>
              </p:ext>
            </p:extLst>
          </p:nvPr>
        </p:nvGraphicFramePr>
        <p:xfrm>
          <a:off x="1438274" y="426720"/>
          <a:ext cx="9315451" cy="6004560"/>
        </p:xfrm>
        <a:graphic>
          <a:graphicData uri="http://schemas.openxmlformats.org/drawingml/2006/table">
            <a:tbl>
              <a:tblPr firstRow="1" bandRow="1">
                <a:tableStyleId>{5940675A-B579-460E-94D1-54222C63F5DA}</a:tableStyleId>
              </a:tblPr>
              <a:tblGrid>
                <a:gridCol w="4414021">
                  <a:extLst>
                    <a:ext uri="{9D8B030D-6E8A-4147-A177-3AD203B41FA5}">
                      <a16:colId xmlns:a16="http://schemas.microsoft.com/office/drawing/2014/main" val="2558381737"/>
                    </a:ext>
                  </a:extLst>
                </a:gridCol>
                <a:gridCol w="504702">
                  <a:extLst>
                    <a:ext uri="{9D8B030D-6E8A-4147-A177-3AD203B41FA5}">
                      <a16:colId xmlns:a16="http://schemas.microsoft.com/office/drawing/2014/main" val="6668924"/>
                    </a:ext>
                  </a:extLst>
                </a:gridCol>
                <a:gridCol w="4396728">
                  <a:extLst>
                    <a:ext uri="{9D8B030D-6E8A-4147-A177-3AD203B41FA5}">
                      <a16:colId xmlns:a16="http://schemas.microsoft.com/office/drawing/2014/main" val="4062710320"/>
                    </a:ext>
                  </a:extLst>
                </a:gridCol>
              </a:tblGrid>
              <a:tr h="294639">
                <a:tc>
                  <a:txBody>
                    <a:bodyPr/>
                    <a:lstStyle/>
                    <a:p>
                      <a:r>
                        <a:rPr lang="en-US" sz="1800" b="1" dirty="0">
                          <a:solidFill>
                            <a:schemeClr val="bg1"/>
                          </a:solidFill>
                          <a:latin typeface="Aharoni" panose="02010803020104030203" pitchFamily="2" charset="-79"/>
                          <a:cs typeface="Aharoni" panose="02010803020104030203" pitchFamily="2" charset="-79"/>
                        </a:rPr>
                        <a:t>SHAREDAIR MONITORS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a:solidFill>
                            <a:schemeClr val="bg1"/>
                          </a:solidFill>
                          <a:latin typeface="Aharoni" panose="02010803020104030203" pitchFamily="2" charset="-79"/>
                          <a:cs typeface="Aharoni" panose="02010803020104030203" pitchFamily="2" charset="-79"/>
                        </a:rPr>
                        <a:t>EPA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497426052"/>
                  </a:ext>
                </a:extLst>
              </a:tr>
              <a:tr h="370840">
                <a:tc>
                  <a:txBody>
                    <a:bodyPr/>
                    <a:lstStyle/>
                    <a:p>
                      <a:pPr algn="just"/>
                      <a:r>
                        <a:rPr lang="en-US" sz="1400" dirty="0" err="1">
                          <a:latin typeface="Amasis MT Pro Light" panose="02040304050005020304" pitchFamily="18" charset="0"/>
                        </a:rPr>
                        <a:t>SharedAir</a:t>
                      </a:r>
                      <a:r>
                        <a:rPr lang="en-US" sz="1400" dirty="0">
                          <a:latin typeface="Amasis MT Pro Light" panose="02040304050005020304" pitchFamily="18" charset="0"/>
                        </a:rPr>
                        <a:t> monitors are sensors made in the MINTS lab at UTD. Mainly PM</a:t>
                      </a:r>
                      <a:r>
                        <a:rPr lang="en-US" sz="1400" baseline="-25000" dirty="0">
                          <a:latin typeface="Amasis MT Pro Light" panose="02040304050005020304" pitchFamily="18" charset="0"/>
                        </a:rPr>
                        <a:t>2.5</a:t>
                      </a:r>
                      <a:r>
                        <a:rPr lang="en-US" sz="1400" dirty="0">
                          <a:latin typeface="Amasis MT Pro Light" panose="02040304050005020304" pitchFamily="18" charset="0"/>
                        </a:rPr>
                        <a:t> concentration data is available in this site. Under the drop-down menu two options are available for averaging data: hourly average and 30 second average with the default being 30 second average.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latin typeface="Amasis MT Pro Light" panose="02040304050005020304" pitchFamily="18" charset="0"/>
                        </a:rPr>
                        <a:t>PM</a:t>
                      </a:r>
                      <a:r>
                        <a:rPr lang="en-US" sz="1400" baseline="-25000" dirty="0">
                          <a:latin typeface="Amasis MT Pro Light" panose="02040304050005020304" pitchFamily="18" charset="0"/>
                        </a:rPr>
                        <a:t>2.5</a:t>
                      </a:r>
                      <a:r>
                        <a:rPr lang="en-US" sz="1400" dirty="0">
                          <a:latin typeface="Amasis MT Pro Light" panose="02040304050005020304" pitchFamily="18" charset="0"/>
                        </a:rPr>
                        <a:t> data obtained from the EPA's Air Quality System (AQS) database collected by state, local, tribal and federal air pollution control agencies from thousands of monitors around the nation. Only hourly averaged PM</a:t>
                      </a:r>
                      <a:r>
                        <a:rPr lang="en-US" sz="1400" baseline="-25000" dirty="0">
                          <a:latin typeface="Amasis MT Pro Light" panose="02040304050005020304" pitchFamily="18" charset="0"/>
                        </a:rPr>
                        <a:t>2.5 </a:t>
                      </a:r>
                      <a:r>
                        <a:rPr lang="en-US" sz="1400" dirty="0">
                          <a:latin typeface="Amasis MT Pro Light" panose="02040304050005020304" pitchFamily="18" charset="0"/>
                        </a:rPr>
                        <a:t>data is available on this site.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071082"/>
                  </a:ext>
                </a:extLst>
              </a:tr>
              <a:tr h="0">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1274065"/>
                  </a:ext>
                </a:extLst>
              </a:tr>
              <a:tr h="370840">
                <a:tc>
                  <a:txBody>
                    <a:bodyPr/>
                    <a:lstStyle/>
                    <a:p>
                      <a:r>
                        <a:rPr lang="en-US" sz="1800" b="1" dirty="0">
                          <a:solidFill>
                            <a:schemeClr val="bg1"/>
                          </a:solidFill>
                          <a:latin typeface="Aharoni" panose="02010803020104030203" pitchFamily="2" charset="-79"/>
                          <a:cs typeface="Aharoni" panose="02010803020104030203" pitchFamily="2" charset="-79"/>
                        </a:rPr>
                        <a:t>PURPLEAIR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a:solidFill>
                            <a:schemeClr val="bg1"/>
                          </a:solidFill>
                          <a:latin typeface="Aharoni" panose="02010803020104030203" pitchFamily="2" charset="-79"/>
                          <a:cs typeface="Aharoni" panose="02010803020104030203" pitchFamily="2" charset="-79"/>
                        </a:rPr>
                        <a:t>AIR POLLUTION BURDEN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5728782"/>
                  </a:ext>
                </a:extLst>
              </a:tr>
              <a:tr h="370840">
                <a:tc>
                  <a:txBody>
                    <a:bodyPr/>
                    <a:lstStyle/>
                    <a:p>
                      <a:pPr algn="just"/>
                      <a:r>
                        <a:rPr lang="en-US" sz="1400" dirty="0" err="1">
                          <a:latin typeface="Amasis MT Pro Light" panose="02040304050005020304" pitchFamily="18" charset="0"/>
                        </a:rPr>
                        <a:t>PurpleAir</a:t>
                      </a:r>
                      <a:r>
                        <a:rPr lang="en-US" sz="1400" dirty="0">
                          <a:latin typeface="Amasis MT Pro Light" panose="02040304050005020304" pitchFamily="18" charset="0"/>
                        </a:rPr>
                        <a:t> is a network of low-cost PM sensors that are installed, controlled and maintained by members of the </a:t>
                      </a:r>
                      <a:r>
                        <a:rPr lang="en-US" sz="1400" dirty="0" err="1">
                          <a:latin typeface="Amasis MT Pro Light" panose="02040304050005020304" pitchFamily="18" charset="0"/>
                        </a:rPr>
                        <a:t>PurpleAir</a:t>
                      </a:r>
                      <a:r>
                        <a:rPr lang="en-US" sz="1400" dirty="0">
                          <a:latin typeface="Amasis MT Pro Light" panose="02040304050005020304" pitchFamily="18" charset="0"/>
                        </a:rPr>
                        <a:t>  community. Only PM</a:t>
                      </a:r>
                      <a:r>
                        <a:rPr lang="en-US" sz="1400" baseline="-25000" dirty="0">
                          <a:latin typeface="Amasis MT Pro Light" panose="02040304050005020304" pitchFamily="18" charset="0"/>
                        </a:rPr>
                        <a:t>2.5</a:t>
                      </a:r>
                      <a:r>
                        <a:rPr lang="en-US" sz="1400" dirty="0">
                          <a:latin typeface="Amasis MT Pro Light" panose="02040304050005020304" pitchFamily="18" charset="0"/>
                        </a:rPr>
                        <a:t> data averaged every 10 minutes can be obtained from this database.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latin typeface="Amasis MT Pro Light" panose="02040304050005020304" pitchFamily="18" charset="0"/>
                        </a:rPr>
                        <a:t>Yearly estimated PM</a:t>
                      </a:r>
                      <a:r>
                        <a:rPr lang="en-US" sz="1400" baseline="-25000" dirty="0">
                          <a:latin typeface="Amasis MT Pro Light" panose="02040304050005020304" pitchFamily="18" charset="0"/>
                        </a:rPr>
                        <a:t>2.5</a:t>
                      </a:r>
                      <a:r>
                        <a:rPr lang="en-US" sz="1400" dirty="0">
                          <a:latin typeface="Amasis MT Pro Light" panose="02040304050005020304" pitchFamily="18" charset="0"/>
                        </a:rPr>
                        <a:t> concentration where major air pollution are permitted. </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571014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0199713"/>
                  </a:ext>
                </a:extLst>
              </a:tr>
              <a:tr h="370840">
                <a:tc>
                  <a:txBody>
                    <a:bodyPr/>
                    <a:lstStyle/>
                    <a:p>
                      <a:r>
                        <a:rPr lang="en-US" sz="1800" b="1" dirty="0">
                          <a:solidFill>
                            <a:schemeClr val="bg1"/>
                          </a:solidFill>
                          <a:latin typeface="Aharoni" panose="02010803020104030203" pitchFamily="2" charset="-79"/>
                          <a:cs typeface="Aharoni" panose="02010803020104030203" pitchFamily="2" charset="-79"/>
                        </a:rPr>
                        <a:t>RADAR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a:solidFill>
                            <a:schemeClr val="bg1"/>
                          </a:solidFill>
                          <a:latin typeface="Aharoni" panose="02010803020104030203" pitchFamily="2" charset="-79"/>
                          <a:cs typeface="Aharoni" panose="02010803020104030203" pitchFamily="2" charset="-79"/>
                        </a:rPr>
                        <a:t>ESA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7299077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Amasis MT Pro Light" panose="02040304050005020304" pitchFamily="18" charset="0"/>
                        </a:rPr>
                        <a:t>Weather data obtained from Radar.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400" dirty="0">
                          <a:latin typeface="Amasis MT Pro Light" panose="02040304050005020304" pitchFamily="18" charset="0"/>
                        </a:rPr>
                        <a:t>Data of three gases can be monitored: NO</a:t>
                      </a:r>
                      <a:r>
                        <a:rPr lang="en-US" sz="1400" baseline="-25000" dirty="0">
                          <a:latin typeface="Amasis MT Pro Light" panose="02040304050005020304" pitchFamily="18" charset="0"/>
                        </a:rPr>
                        <a:t>2</a:t>
                      </a:r>
                      <a:r>
                        <a:rPr lang="en-US" sz="1400" dirty="0">
                          <a:latin typeface="Amasis MT Pro Light" panose="02040304050005020304" pitchFamily="18" charset="0"/>
                        </a:rPr>
                        <a:t>, CO and CH</a:t>
                      </a:r>
                      <a:r>
                        <a:rPr lang="en-US" sz="1400" baseline="-25000" dirty="0">
                          <a:latin typeface="Amasis MT Pro Light" panose="02040304050005020304" pitchFamily="18" charset="0"/>
                        </a:rPr>
                        <a:t>4</a:t>
                      </a:r>
                      <a:r>
                        <a:rPr lang="en-US" sz="1400" dirty="0">
                          <a:latin typeface="Amasis MT Pro Light" panose="02040304050005020304" pitchFamily="18" charset="0"/>
                        </a:rPr>
                        <a:t>, as provided by the ESA (European Space Agency).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0221885"/>
                  </a:ext>
                </a:extLst>
              </a:tr>
              <a:tr h="154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05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150299"/>
                  </a:ext>
                </a:extLst>
              </a:tr>
              <a:tr h="370840">
                <a:tc>
                  <a:txBody>
                    <a:bodyPr/>
                    <a:lstStyle/>
                    <a:p>
                      <a:r>
                        <a:rPr lang="en-US" sz="1800" b="1" dirty="0">
                          <a:solidFill>
                            <a:schemeClr val="bg1"/>
                          </a:solidFill>
                          <a:latin typeface="Aharoni" panose="02010803020104030203" pitchFamily="2" charset="-79"/>
                          <a:cs typeface="Aharoni" panose="02010803020104030203" pitchFamily="2" charset="-79"/>
                        </a:rPr>
                        <a:t>NOAA (Wind)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5752675"/>
                  </a:ext>
                </a:extLst>
              </a:tr>
              <a:tr h="370840">
                <a:tc>
                  <a:txBody>
                    <a:bodyPr/>
                    <a:lstStyle/>
                    <a:p>
                      <a:pPr algn="just"/>
                      <a:r>
                        <a:rPr lang="en-US" sz="1400" dirty="0">
                          <a:latin typeface="Amasis MT Pro Light" panose="02040304050005020304" pitchFamily="18" charset="0"/>
                        </a:rPr>
                        <a:t>Wind data obtained from NOAA (National Oceanic and Atmospheric Administration’s) database. Selecting this displays wind vectors on the map. Wind direction and speed at the location where the mouse cursor points is displayed on the bottom-right.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5354976"/>
                  </a:ext>
                </a:extLst>
              </a:tr>
            </a:tbl>
          </a:graphicData>
        </a:graphic>
      </p:graphicFrame>
    </p:spTree>
    <p:extLst>
      <p:ext uri="{BB962C8B-B14F-4D97-AF65-F5344CB8AC3E}">
        <p14:creationId xmlns:p14="http://schemas.microsoft.com/office/powerpoint/2010/main" val="2893838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1878</TotalTime>
  <Words>724</Words>
  <Application>Microsoft Office PowerPoint</Application>
  <PresentationFormat>Widescreen</PresentationFormat>
  <Paragraphs>63</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Aharoni</vt:lpstr>
      <vt:lpstr>Amasis MT Pro Light</vt:lpstr>
      <vt:lpstr>Aparajita</vt:lpstr>
      <vt:lpstr>Arial</vt:lpstr>
      <vt:lpstr>Avenir Next LT Pro Light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Hathurusinghe Dewage, Prabuddha Madusanka</dc:creator>
  <cp:lastModifiedBy>Shisir Ruwali</cp:lastModifiedBy>
  <cp:revision>40</cp:revision>
  <dcterms:created xsi:type="dcterms:W3CDTF">2022-10-04T18:07:50Z</dcterms:created>
  <dcterms:modified xsi:type="dcterms:W3CDTF">2023-08-11T03:21:02Z</dcterms:modified>
</cp:coreProperties>
</file>