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 id="265" r:id="rId5"/>
    <p:sldId id="267" r:id="rId6"/>
    <p:sldId id="268" r:id="rId7"/>
    <p:sldId id="261" r:id="rId8"/>
    <p:sldId id="269" r:id="rId9"/>
    <p:sldId id="271" r:id="rId10"/>
    <p:sldId id="274" r:id="rId11"/>
    <p:sldId id="270" r:id="rId12"/>
    <p:sldId id="273"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421B-A332-BA64-D905-EEB9F63447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4D1C38-5818-44DB-2C37-EA324AB64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05B029-7D5C-9E67-683A-D6AC1BC1C15A}"/>
              </a:ext>
            </a:extLst>
          </p:cNvPr>
          <p:cNvSpPr>
            <a:spLocks noGrp="1"/>
          </p:cNvSpPr>
          <p:nvPr>
            <p:ph type="dt" sz="half" idx="10"/>
          </p:nvPr>
        </p:nvSpPr>
        <p:spPr/>
        <p:txBody>
          <a:bodyPr/>
          <a:lstStyle/>
          <a:p>
            <a:fld id="{8DB63481-A05E-42F5-B9EE-4CCEF93CE9C2}" type="datetimeFigureOut">
              <a:rPr lang="en-US" smtClean="0"/>
              <a:t>10/6/2022</a:t>
            </a:fld>
            <a:endParaRPr lang="en-US"/>
          </a:p>
        </p:txBody>
      </p:sp>
      <p:sp>
        <p:nvSpPr>
          <p:cNvPr id="5" name="Footer Placeholder 4">
            <a:extLst>
              <a:ext uri="{FF2B5EF4-FFF2-40B4-BE49-F238E27FC236}">
                <a16:creationId xmlns:a16="http://schemas.microsoft.com/office/drawing/2014/main" id="{D7788333-D1D5-64DB-A627-0DCEE6F5F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4A8AE-BC4B-6A0E-9C1F-FA86CFB447AF}"/>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365791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1E2E-862B-EED3-D32D-C6E28BE3BA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C23718-1C16-B512-A93F-1446C12FA2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B1EAE-8145-8B2A-5DBC-E1086AE78E13}"/>
              </a:ext>
            </a:extLst>
          </p:cNvPr>
          <p:cNvSpPr>
            <a:spLocks noGrp="1"/>
          </p:cNvSpPr>
          <p:nvPr>
            <p:ph type="dt" sz="half" idx="10"/>
          </p:nvPr>
        </p:nvSpPr>
        <p:spPr/>
        <p:txBody>
          <a:bodyPr/>
          <a:lstStyle/>
          <a:p>
            <a:fld id="{8DB63481-A05E-42F5-B9EE-4CCEF93CE9C2}" type="datetimeFigureOut">
              <a:rPr lang="en-US" smtClean="0"/>
              <a:t>10/6/2022</a:t>
            </a:fld>
            <a:endParaRPr lang="en-US"/>
          </a:p>
        </p:txBody>
      </p:sp>
      <p:sp>
        <p:nvSpPr>
          <p:cNvPr id="5" name="Footer Placeholder 4">
            <a:extLst>
              <a:ext uri="{FF2B5EF4-FFF2-40B4-BE49-F238E27FC236}">
                <a16:creationId xmlns:a16="http://schemas.microsoft.com/office/drawing/2014/main" id="{F1582EAE-83D4-68B3-36E1-2BC63DFD2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7A9AC-A6E7-3F0E-0770-FE3FD484F30E}"/>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7501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DF78E-FE93-6426-3A80-8BBCFD16F8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6369CB-8250-A866-FB1C-98BDA338C2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3A362-2A66-AAB4-3541-6967A7430BC5}"/>
              </a:ext>
            </a:extLst>
          </p:cNvPr>
          <p:cNvSpPr>
            <a:spLocks noGrp="1"/>
          </p:cNvSpPr>
          <p:nvPr>
            <p:ph type="dt" sz="half" idx="10"/>
          </p:nvPr>
        </p:nvSpPr>
        <p:spPr/>
        <p:txBody>
          <a:bodyPr/>
          <a:lstStyle/>
          <a:p>
            <a:fld id="{8DB63481-A05E-42F5-B9EE-4CCEF93CE9C2}" type="datetimeFigureOut">
              <a:rPr lang="en-US" smtClean="0"/>
              <a:t>10/6/2022</a:t>
            </a:fld>
            <a:endParaRPr lang="en-US"/>
          </a:p>
        </p:txBody>
      </p:sp>
      <p:sp>
        <p:nvSpPr>
          <p:cNvPr id="5" name="Footer Placeholder 4">
            <a:extLst>
              <a:ext uri="{FF2B5EF4-FFF2-40B4-BE49-F238E27FC236}">
                <a16:creationId xmlns:a16="http://schemas.microsoft.com/office/drawing/2014/main" id="{E881D080-E685-8D69-AB27-8E3F64BB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87C81-17EB-3159-936C-582D9C094B3F}"/>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338970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F002-F2DF-19F9-C5C8-16F9751835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153350-E6FB-3C51-AD34-A63F2BC5D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67D31-0FA5-EAED-8EC3-FCEE0F0765AD}"/>
              </a:ext>
            </a:extLst>
          </p:cNvPr>
          <p:cNvSpPr>
            <a:spLocks noGrp="1"/>
          </p:cNvSpPr>
          <p:nvPr>
            <p:ph type="dt" sz="half" idx="10"/>
          </p:nvPr>
        </p:nvSpPr>
        <p:spPr/>
        <p:txBody>
          <a:bodyPr/>
          <a:lstStyle/>
          <a:p>
            <a:fld id="{8DB63481-A05E-42F5-B9EE-4CCEF93CE9C2}" type="datetimeFigureOut">
              <a:rPr lang="en-US" smtClean="0"/>
              <a:t>10/6/2022</a:t>
            </a:fld>
            <a:endParaRPr lang="en-US"/>
          </a:p>
        </p:txBody>
      </p:sp>
      <p:sp>
        <p:nvSpPr>
          <p:cNvPr id="5" name="Footer Placeholder 4">
            <a:extLst>
              <a:ext uri="{FF2B5EF4-FFF2-40B4-BE49-F238E27FC236}">
                <a16:creationId xmlns:a16="http://schemas.microsoft.com/office/drawing/2014/main" id="{4FE65F78-4424-8B24-F84D-61A0D3117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C7676-0859-F384-4A50-0CD1BBD64625}"/>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45831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06D9-96EE-CAAD-60CB-3294C4DD99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5E1627-9C79-42BB-0338-25896CEBC3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6F5385-7579-9CA4-988B-C6B6D6C2515C}"/>
              </a:ext>
            </a:extLst>
          </p:cNvPr>
          <p:cNvSpPr>
            <a:spLocks noGrp="1"/>
          </p:cNvSpPr>
          <p:nvPr>
            <p:ph type="dt" sz="half" idx="10"/>
          </p:nvPr>
        </p:nvSpPr>
        <p:spPr/>
        <p:txBody>
          <a:bodyPr/>
          <a:lstStyle/>
          <a:p>
            <a:fld id="{8DB63481-A05E-42F5-B9EE-4CCEF93CE9C2}" type="datetimeFigureOut">
              <a:rPr lang="en-US" smtClean="0"/>
              <a:t>10/6/2022</a:t>
            </a:fld>
            <a:endParaRPr lang="en-US"/>
          </a:p>
        </p:txBody>
      </p:sp>
      <p:sp>
        <p:nvSpPr>
          <p:cNvPr id="5" name="Footer Placeholder 4">
            <a:extLst>
              <a:ext uri="{FF2B5EF4-FFF2-40B4-BE49-F238E27FC236}">
                <a16:creationId xmlns:a16="http://schemas.microsoft.com/office/drawing/2014/main" id="{F1C13000-062C-B4C2-1AC3-A61265238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E00FD-0CE9-F445-9CF4-7979FD878276}"/>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56874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CAA7-6C2D-4639-2079-637C8AAFA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8332-295C-6D2F-C6D5-0E9D35E6F7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59B59C-429E-8A9B-82A1-325423E6EE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91E5E-2865-195B-06D3-2EB1C7DDF68C}"/>
              </a:ext>
            </a:extLst>
          </p:cNvPr>
          <p:cNvSpPr>
            <a:spLocks noGrp="1"/>
          </p:cNvSpPr>
          <p:nvPr>
            <p:ph type="dt" sz="half" idx="10"/>
          </p:nvPr>
        </p:nvSpPr>
        <p:spPr/>
        <p:txBody>
          <a:bodyPr/>
          <a:lstStyle/>
          <a:p>
            <a:fld id="{8DB63481-A05E-42F5-B9EE-4CCEF93CE9C2}" type="datetimeFigureOut">
              <a:rPr lang="en-US" smtClean="0"/>
              <a:t>10/6/2022</a:t>
            </a:fld>
            <a:endParaRPr lang="en-US"/>
          </a:p>
        </p:txBody>
      </p:sp>
      <p:sp>
        <p:nvSpPr>
          <p:cNvPr id="6" name="Footer Placeholder 5">
            <a:extLst>
              <a:ext uri="{FF2B5EF4-FFF2-40B4-BE49-F238E27FC236}">
                <a16:creationId xmlns:a16="http://schemas.microsoft.com/office/drawing/2014/main" id="{308B9A32-983C-7878-4342-AAB1C1A8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7947D-00A8-C1DD-9E87-D71072BBC06D}"/>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46593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74F0-1571-8B25-59F9-C9FDD42090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B91C3D-8B65-157A-876D-B69770C1D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84BF9B-1425-ADF4-E2D6-BA5D8E2D45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DB18C8-0517-E440-B92B-65DE2331F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3A4A30-2850-C30A-2562-F47BD2A0B0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5F3AE7-ABEB-E5C7-BB51-C81A9A41B17D}"/>
              </a:ext>
            </a:extLst>
          </p:cNvPr>
          <p:cNvSpPr>
            <a:spLocks noGrp="1"/>
          </p:cNvSpPr>
          <p:nvPr>
            <p:ph type="dt" sz="half" idx="10"/>
          </p:nvPr>
        </p:nvSpPr>
        <p:spPr/>
        <p:txBody>
          <a:bodyPr/>
          <a:lstStyle/>
          <a:p>
            <a:fld id="{8DB63481-A05E-42F5-B9EE-4CCEF93CE9C2}" type="datetimeFigureOut">
              <a:rPr lang="en-US" smtClean="0"/>
              <a:t>10/6/2022</a:t>
            </a:fld>
            <a:endParaRPr lang="en-US"/>
          </a:p>
        </p:txBody>
      </p:sp>
      <p:sp>
        <p:nvSpPr>
          <p:cNvPr id="8" name="Footer Placeholder 7">
            <a:extLst>
              <a:ext uri="{FF2B5EF4-FFF2-40B4-BE49-F238E27FC236}">
                <a16:creationId xmlns:a16="http://schemas.microsoft.com/office/drawing/2014/main" id="{13D9C6E2-4385-C4B9-BD9D-2A0171D2D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697F8-44E2-DD02-41E0-D64E8B99F84A}"/>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48902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0E57-3B53-7A87-3EAD-95C21FC0D8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68314E-2F98-7F3A-4DA7-938FBAE1D07B}"/>
              </a:ext>
            </a:extLst>
          </p:cNvPr>
          <p:cNvSpPr>
            <a:spLocks noGrp="1"/>
          </p:cNvSpPr>
          <p:nvPr>
            <p:ph type="dt" sz="half" idx="10"/>
          </p:nvPr>
        </p:nvSpPr>
        <p:spPr/>
        <p:txBody>
          <a:bodyPr/>
          <a:lstStyle/>
          <a:p>
            <a:fld id="{8DB63481-A05E-42F5-B9EE-4CCEF93CE9C2}" type="datetimeFigureOut">
              <a:rPr lang="en-US" smtClean="0"/>
              <a:t>10/6/2022</a:t>
            </a:fld>
            <a:endParaRPr lang="en-US"/>
          </a:p>
        </p:txBody>
      </p:sp>
      <p:sp>
        <p:nvSpPr>
          <p:cNvPr id="4" name="Footer Placeholder 3">
            <a:extLst>
              <a:ext uri="{FF2B5EF4-FFF2-40B4-BE49-F238E27FC236}">
                <a16:creationId xmlns:a16="http://schemas.microsoft.com/office/drawing/2014/main" id="{55A47BAE-02BB-E4F0-BC8C-E3C0FA5D40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440409-EF19-138A-C70F-09B0F57723BD}"/>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244411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990B5-231E-5066-78A5-90EB0B8C0844}"/>
              </a:ext>
            </a:extLst>
          </p:cNvPr>
          <p:cNvSpPr>
            <a:spLocks noGrp="1"/>
          </p:cNvSpPr>
          <p:nvPr>
            <p:ph type="dt" sz="half" idx="10"/>
          </p:nvPr>
        </p:nvSpPr>
        <p:spPr/>
        <p:txBody>
          <a:bodyPr/>
          <a:lstStyle/>
          <a:p>
            <a:fld id="{8DB63481-A05E-42F5-B9EE-4CCEF93CE9C2}" type="datetimeFigureOut">
              <a:rPr lang="en-US" smtClean="0"/>
              <a:t>10/6/2022</a:t>
            </a:fld>
            <a:endParaRPr lang="en-US"/>
          </a:p>
        </p:txBody>
      </p:sp>
      <p:sp>
        <p:nvSpPr>
          <p:cNvPr id="3" name="Footer Placeholder 2">
            <a:extLst>
              <a:ext uri="{FF2B5EF4-FFF2-40B4-BE49-F238E27FC236}">
                <a16:creationId xmlns:a16="http://schemas.microsoft.com/office/drawing/2014/main" id="{5449F456-3721-6AEC-9AEE-21E8E71EAB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A7950E-8704-171A-D904-DD5C0764F0BA}"/>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54339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877F-9F95-1F90-DF91-C45170394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6BE133-02BF-1CAB-38E0-DED49C85D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978788-53AD-EB82-452A-E66D23742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69B4D-33DA-D8B1-599E-B6144DECAFEF}"/>
              </a:ext>
            </a:extLst>
          </p:cNvPr>
          <p:cNvSpPr>
            <a:spLocks noGrp="1"/>
          </p:cNvSpPr>
          <p:nvPr>
            <p:ph type="dt" sz="half" idx="10"/>
          </p:nvPr>
        </p:nvSpPr>
        <p:spPr/>
        <p:txBody>
          <a:bodyPr/>
          <a:lstStyle/>
          <a:p>
            <a:fld id="{8DB63481-A05E-42F5-B9EE-4CCEF93CE9C2}" type="datetimeFigureOut">
              <a:rPr lang="en-US" smtClean="0"/>
              <a:t>10/6/2022</a:t>
            </a:fld>
            <a:endParaRPr lang="en-US"/>
          </a:p>
        </p:txBody>
      </p:sp>
      <p:sp>
        <p:nvSpPr>
          <p:cNvPr id="6" name="Footer Placeholder 5">
            <a:extLst>
              <a:ext uri="{FF2B5EF4-FFF2-40B4-BE49-F238E27FC236}">
                <a16:creationId xmlns:a16="http://schemas.microsoft.com/office/drawing/2014/main" id="{B2F763E6-CFF5-E206-12B7-A3A2633D3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FC5BE-E6AC-3DE2-990D-3ADC71BA373C}"/>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409067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0156-8F2D-1CA9-A46D-7423DF05E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D9489F-2B60-1585-4598-7EA155CC52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9AF4EC-A86E-8FD9-E816-44A3BB0EB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4D054-4748-9D45-A345-43B9D0FCB673}"/>
              </a:ext>
            </a:extLst>
          </p:cNvPr>
          <p:cNvSpPr>
            <a:spLocks noGrp="1"/>
          </p:cNvSpPr>
          <p:nvPr>
            <p:ph type="dt" sz="half" idx="10"/>
          </p:nvPr>
        </p:nvSpPr>
        <p:spPr/>
        <p:txBody>
          <a:bodyPr/>
          <a:lstStyle/>
          <a:p>
            <a:fld id="{8DB63481-A05E-42F5-B9EE-4CCEF93CE9C2}" type="datetimeFigureOut">
              <a:rPr lang="en-US" smtClean="0"/>
              <a:t>10/6/2022</a:t>
            </a:fld>
            <a:endParaRPr lang="en-US"/>
          </a:p>
        </p:txBody>
      </p:sp>
      <p:sp>
        <p:nvSpPr>
          <p:cNvPr id="6" name="Footer Placeholder 5">
            <a:extLst>
              <a:ext uri="{FF2B5EF4-FFF2-40B4-BE49-F238E27FC236}">
                <a16:creationId xmlns:a16="http://schemas.microsoft.com/office/drawing/2014/main" id="{64E295AC-C44D-1F2B-C6B5-5D8F80EC7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FCC2A-2A56-01FE-B55B-9D49672DB3E2}"/>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290528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2DCCF9-8B88-FC43-06CE-269CB40B9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B2C29B-6EBD-1ED7-8524-C0DAF75DD8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D42CD-BF6B-9479-616A-C83EF0F3E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63481-A05E-42F5-B9EE-4CCEF93CE9C2}" type="datetimeFigureOut">
              <a:rPr lang="en-US" smtClean="0"/>
              <a:t>10/6/2022</a:t>
            </a:fld>
            <a:endParaRPr lang="en-US"/>
          </a:p>
        </p:txBody>
      </p:sp>
      <p:sp>
        <p:nvSpPr>
          <p:cNvPr id="5" name="Footer Placeholder 4">
            <a:extLst>
              <a:ext uri="{FF2B5EF4-FFF2-40B4-BE49-F238E27FC236}">
                <a16:creationId xmlns:a16="http://schemas.microsoft.com/office/drawing/2014/main" id="{013FB2F8-92C3-8B1F-7624-C3CB26895C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8C0B15-5447-78C3-8AC8-527EDB8A47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E6516-659B-4614-806C-EF500E1C79B7}" type="slidenum">
              <a:rPr lang="en-US" smtClean="0"/>
              <a:t>‹#›</a:t>
            </a:fld>
            <a:endParaRPr lang="en-US"/>
          </a:p>
        </p:txBody>
      </p:sp>
    </p:spTree>
    <p:extLst>
      <p:ext uri="{BB962C8B-B14F-4D97-AF65-F5344CB8AC3E}">
        <p14:creationId xmlns:p14="http://schemas.microsoft.com/office/powerpoint/2010/main" val="710373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image" Target="../media/image14.JP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mdash.circ.utdallas.edu:3000/"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sharedairdfw.com/"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www.sharedairdfw.com/"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mdash.circ.utdallas.edu:3000/"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33722-2602-E699-48B5-301300CBC1D9}"/>
              </a:ext>
            </a:extLst>
          </p:cNvPr>
          <p:cNvSpPr txBox="1"/>
          <p:nvPr/>
        </p:nvSpPr>
        <p:spPr>
          <a:xfrm>
            <a:off x="0" y="2096219"/>
            <a:ext cx="10213676" cy="830997"/>
          </a:xfrm>
          <a:prstGeom prst="rect">
            <a:avLst/>
          </a:prstGeom>
          <a:solidFill>
            <a:schemeClr val="accent6">
              <a:lumMod val="20000"/>
              <a:lumOff val="80000"/>
            </a:schemeClr>
          </a:solidFill>
        </p:spPr>
        <p:txBody>
          <a:bodyPr wrap="square" rtlCol="0">
            <a:spAutoFit/>
          </a:bodyPr>
          <a:lstStyle/>
          <a:p>
            <a:r>
              <a:rPr lang="en-US" sz="4800" b="1" dirty="0"/>
              <a:t>   </a:t>
            </a:r>
            <a:r>
              <a:rPr lang="en-US" sz="4800" dirty="0">
                <a:latin typeface="Aparajita" panose="02020603050405020304" pitchFamily="18" charset="0"/>
                <a:cs typeface="Aparajita" panose="02020603050405020304" pitchFamily="18" charset="0"/>
              </a:rPr>
              <a:t>HOW TO ACCESS</a:t>
            </a:r>
            <a:r>
              <a:rPr lang="en-US" sz="4800" dirty="0"/>
              <a:t> </a:t>
            </a:r>
            <a:r>
              <a:rPr lang="en-US" sz="4800" b="1" dirty="0">
                <a:latin typeface="Aharoni" panose="02010803020104030203" pitchFamily="2" charset="-79"/>
                <a:cs typeface="Aharoni" panose="02010803020104030203" pitchFamily="2" charset="-79"/>
              </a:rPr>
              <a:t>MINTS</a:t>
            </a:r>
            <a:r>
              <a:rPr lang="en-US" sz="4800" b="1" dirty="0"/>
              <a:t> </a:t>
            </a:r>
            <a:r>
              <a:rPr lang="en-US" sz="4800" dirty="0">
                <a:latin typeface="Aparajita" panose="020B0502040204020203" pitchFamily="18" charset="0"/>
                <a:cs typeface="Aparajita" panose="020B0502040204020203" pitchFamily="18" charset="0"/>
              </a:rPr>
              <a:t>DATA</a:t>
            </a:r>
          </a:p>
        </p:txBody>
      </p:sp>
      <p:pic>
        <p:nvPicPr>
          <p:cNvPr id="3" name="Picture 2">
            <a:extLst>
              <a:ext uri="{FF2B5EF4-FFF2-40B4-BE49-F238E27FC236}">
                <a16:creationId xmlns:a16="http://schemas.microsoft.com/office/drawing/2014/main" id="{B382D896-8910-BB91-6F39-8C66497FA34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000" b="97500" l="1500" r="99500">
                        <a14:foregroundMark x1="5500" y1="54000" x2="5500" y2="54000"/>
                        <a14:foregroundMark x1="1500" y1="54000" x2="1500" y2="54000"/>
                        <a14:foregroundMark x1="47500" y1="92000" x2="47500" y2="92000"/>
                        <a14:foregroundMark x1="22000" y1="8000" x2="29000" y2="10500"/>
                        <a14:foregroundMark x1="88500" y1="50000" x2="85500" y2="56500"/>
                        <a14:foregroundMark x1="95500" y1="58000" x2="95500" y2="58000"/>
                        <a14:foregroundMark x1="99500" y1="59500" x2="99500" y2="59500"/>
                        <a14:backgroundMark x1="46500" y1="97500" x2="46500" y2="97500"/>
                      </a14:backgroundRemoval>
                    </a14:imgEffect>
                  </a14:imgLayer>
                </a14:imgProps>
              </a:ext>
            </a:extLst>
          </a:blip>
          <a:stretch>
            <a:fillRect/>
          </a:stretch>
        </p:blipFill>
        <p:spPr>
          <a:xfrm>
            <a:off x="9149721" y="2198674"/>
            <a:ext cx="626085" cy="626085"/>
          </a:xfrm>
          <a:prstGeom prst="rect">
            <a:avLst/>
          </a:prstGeom>
          <a:ln>
            <a:noFill/>
          </a:ln>
          <a:effectLst>
            <a:outerShdw blurRad="292100" dist="139700" dir="2700000" algn="tl" rotWithShape="0">
              <a:srgbClr val="333333">
                <a:alpha val="65000"/>
              </a:srgbClr>
            </a:outerShdw>
          </a:effectLst>
        </p:spPr>
      </p:pic>
      <p:pic>
        <p:nvPicPr>
          <p:cNvPr id="6" name="Picture 5" descr="Diagram&#10;&#10;Description automatically generated">
            <a:extLst>
              <a:ext uri="{FF2B5EF4-FFF2-40B4-BE49-F238E27FC236}">
                <a16:creationId xmlns:a16="http://schemas.microsoft.com/office/drawing/2014/main" id="{F1A7B04A-9C1A-DC94-550D-0FA8878A4E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1875" y="3828894"/>
            <a:ext cx="3410125" cy="3029106"/>
          </a:xfrm>
          <a:prstGeom prst="rect">
            <a:avLst/>
          </a:prstGeom>
        </p:spPr>
      </p:pic>
    </p:spTree>
    <p:extLst>
      <p:ext uri="{BB962C8B-B14F-4D97-AF65-F5344CB8AC3E}">
        <p14:creationId xmlns:p14="http://schemas.microsoft.com/office/powerpoint/2010/main" val="1928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10;&#10;Description automatically generated">
            <a:extLst>
              <a:ext uri="{FF2B5EF4-FFF2-40B4-BE49-F238E27FC236}">
                <a16:creationId xmlns:a16="http://schemas.microsoft.com/office/drawing/2014/main" id="{BD06692B-0ACB-B064-2D7A-1E140461BE7C}"/>
              </a:ext>
            </a:extLst>
          </p:cNvPr>
          <p:cNvPicPr>
            <a:picLocks noChangeAspect="1"/>
          </p:cNvPicPr>
          <p:nvPr/>
        </p:nvPicPr>
        <p:blipFill>
          <a:blip r:embed="rId2">
            <a:alphaModFix amt="79000"/>
            <a:extLst>
              <a:ext uri="{28A0092B-C50C-407E-A947-70E740481C1C}">
                <a14:useLocalDpi xmlns:a14="http://schemas.microsoft.com/office/drawing/2010/main" val="0"/>
              </a:ext>
            </a:extLst>
          </a:blip>
          <a:stretch>
            <a:fillRect/>
          </a:stretch>
        </p:blipFill>
        <p:spPr>
          <a:xfrm>
            <a:off x="1225756" y="919621"/>
            <a:ext cx="8894788" cy="5549085"/>
          </a:xfrm>
          <a:prstGeom prst="rect">
            <a:avLst/>
          </a:prstGeom>
          <a:gradFill>
            <a:gsLst>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3" name="TextBox 2">
            <a:extLst>
              <a:ext uri="{FF2B5EF4-FFF2-40B4-BE49-F238E27FC236}">
                <a16:creationId xmlns:a16="http://schemas.microsoft.com/office/drawing/2014/main" id="{A9999467-1703-63AD-C350-8A4D86015FA7}"/>
              </a:ext>
            </a:extLst>
          </p:cNvPr>
          <p:cNvSpPr txBox="1"/>
          <p:nvPr/>
        </p:nvSpPr>
        <p:spPr>
          <a:xfrm>
            <a:off x="0" y="169871"/>
            <a:ext cx="12192000" cy="461665"/>
          </a:xfrm>
          <a:prstGeom prst="rect">
            <a:avLst/>
          </a:prstGeom>
          <a:solidFill>
            <a:schemeClr val="tx1"/>
          </a:solidFill>
        </p:spPr>
        <p:txBody>
          <a:bodyPr wrap="square">
            <a:spAutoFit/>
          </a:bodyPr>
          <a:lstStyle/>
          <a:p>
            <a:r>
              <a:rPr lang="en-US" sz="2400" dirty="0">
                <a:solidFill>
                  <a:schemeClr val="bg1"/>
                </a:solidFill>
                <a:latin typeface="Aharoni" panose="02010803020104030203" pitchFamily="2" charset="-79"/>
                <a:cs typeface="Aharoni" panose="02010803020104030203" pitchFamily="2" charset="-79"/>
              </a:rPr>
              <a:t> Sample Central Node Demo Dashboard page:</a:t>
            </a:r>
          </a:p>
        </p:txBody>
      </p:sp>
      <p:pic>
        <p:nvPicPr>
          <p:cNvPr id="7" name="Picture 6" descr="Graphical user interface, application&#10;&#10;Description automatically generated">
            <a:extLst>
              <a:ext uri="{FF2B5EF4-FFF2-40B4-BE49-F238E27FC236}">
                <a16:creationId xmlns:a16="http://schemas.microsoft.com/office/drawing/2014/main" id="{4AB95192-82CA-CC64-F1DA-18485D6256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3150" y="2808566"/>
            <a:ext cx="3384621" cy="2894742"/>
          </a:xfrm>
          <a:prstGeom prst="rect">
            <a:avLst/>
          </a:prstGeom>
          <a:ln w="38100">
            <a:solidFill>
              <a:schemeClr val="bg1"/>
            </a:solidFill>
          </a:ln>
        </p:spPr>
      </p:pic>
      <p:pic>
        <p:nvPicPr>
          <p:cNvPr id="9" name="Picture 8" descr="A screenshot of a phone&#10;&#10;Description automatically generated with low confidence">
            <a:extLst>
              <a:ext uri="{FF2B5EF4-FFF2-40B4-BE49-F238E27FC236}">
                <a16:creationId xmlns:a16="http://schemas.microsoft.com/office/drawing/2014/main" id="{629D67D2-7E8D-2399-97E6-91C891BDBF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8829" y="2718744"/>
            <a:ext cx="479476" cy="3391077"/>
          </a:xfrm>
          <a:prstGeom prst="rect">
            <a:avLst/>
          </a:prstGeom>
          <a:ln w="38100">
            <a:solidFill>
              <a:schemeClr val="bg1"/>
            </a:solidFill>
          </a:ln>
        </p:spPr>
      </p:pic>
      <p:pic>
        <p:nvPicPr>
          <p:cNvPr id="11" name="Picture 10" descr="Graphical user interface, application&#10;&#10;Description automatically generated">
            <a:extLst>
              <a:ext uri="{FF2B5EF4-FFF2-40B4-BE49-F238E27FC236}">
                <a16:creationId xmlns:a16="http://schemas.microsoft.com/office/drawing/2014/main" id="{BCE27F0F-C900-57C3-425A-88664B39C3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3355" y="1686885"/>
            <a:ext cx="2786752" cy="461165"/>
          </a:xfrm>
          <a:prstGeom prst="rect">
            <a:avLst/>
          </a:prstGeom>
          <a:ln w="38100">
            <a:solidFill>
              <a:schemeClr val="bg1"/>
            </a:solidFill>
          </a:ln>
        </p:spPr>
      </p:pic>
      <p:pic>
        <p:nvPicPr>
          <p:cNvPr id="13" name="Picture 12" descr="Graphical user interface, text&#10;&#10;Description automatically generated">
            <a:extLst>
              <a:ext uri="{FF2B5EF4-FFF2-40B4-BE49-F238E27FC236}">
                <a16:creationId xmlns:a16="http://schemas.microsoft.com/office/drawing/2014/main" id="{0F3232BF-6CE3-507D-3540-7353BDD1AF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020" y="1830344"/>
            <a:ext cx="1095505" cy="3148135"/>
          </a:xfrm>
          <a:prstGeom prst="rect">
            <a:avLst/>
          </a:prstGeom>
          <a:ln w="38100">
            <a:solidFill>
              <a:schemeClr val="bg1"/>
            </a:solidFill>
          </a:ln>
        </p:spPr>
      </p:pic>
      <p:pic>
        <p:nvPicPr>
          <p:cNvPr id="15" name="Picture 14" descr="Graphical user interface, application&#10;&#10;Description automatically generated">
            <a:extLst>
              <a:ext uri="{FF2B5EF4-FFF2-40B4-BE49-F238E27FC236}">
                <a16:creationId xmlns:a16="http://schemas.microsoft.com/office/drawing/2014/main" id="{02F50A78-B1FB-FB47-EFE3-7F26512337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38835" y="1180618"/>
            <a:ext cx="1553763" cy="1254698"/>
          </a:xfrm>
          <a:prstGeom prst="rect">
            <a:avLst/>
          </a:prstGeom>
          <a:ln w="38100">
            <a:solidFill>
              <a:schemeClr val="bg1"/>
            </a:solidFill>
          </a:ln>
        </p:spPr>
      </p:pic>
      <p:sp>
        <p:nvSpPr>
          <p:cNvPr id="16" name="Arrow: Down 15">
            <a:extLst>
              <a:ext uri="{FF2B5EF4-FFF2-40B4-BE49-F238E27FC236}">
                <a16:creationId xmlns:a16="http://schemas.microsoft.com/office/drawing/2014/main" id="{0E387415-FE86-4A87-0B83-5F418CBDC1FC}"/>
              </a:ext>
            </a:extLst>
          </p:cNvPr>
          <p:cNvSpPr/>
          <p:nvPr/>
        </p:nvSpPr>
        <p:spPr>
          <a:xfrm flipV="1">
            <a:off x="1892285" y="1447792"/>
            <a:ext cx="160322" cy="37115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F3A3D09D-AC9A-84EE-7CDC-678E9EE82D8E}"/>
              </a:ext>
            </a:extLst>
          </p:cNvPr>
          <p:cNvSpPr/>
          <p:nvPr/>
        </p:nvSpPr>
        <p:spPr>
          <a:xfrm rot="5400000" flipV="1">
            <a:off x="6429040" y="1382501"/>
            <a:ext cx="187416" cy="1060298"/>
          </a:xfrm>
          <a:prstGeom prst="downArrow">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479DE74A-7E62-4BAD-487B-0E2159F08989}"/>
              </a:ext>
            </a:extLst>
          </p:cNvPr>
          <p:cNvSpPr/>
          <p:nvPr/>
        </p:nvSpPr>
        <p:spPr>
          <a:xfrm flipV="1">
            <a:off x="7943653" y="2006358"/>
            <a:ext cx="169933" cy="80042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852F7C40-59AD-53E6-22DD-793EB4CA5E4C}"/>
              </a:ext>
            </a:extLst>
          </p:cNvPr>
          <p:cNvSpPr/>
          <p:nvPr/>
        </p:nvSpPr>
        <p:spPr>
          <a:xfrm rot="18976686" flipV="1">
            <a:off x="9340718" y="1837002"/>
            <a:ext cx="187930" cy="1048764"/>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29D13D8-6331-82E9-883F-69184C1413FB}"/>
              </a:ext>
            </a:extLst>
          </p:cNvPr>
          <p:cNvSpPr/>
          <p:nvPr/>
        </p:nvSpPr>
        <p:spPr>
          <a:xfrm flipV="1">
            <a:off x="9057771" y="1226114"/>
            <a:ext cx="272660" cy="39035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610F610-F09C-7718-E1C6-4B3FFAAE7BEB}"/>
              </a:ext>
            </a:extLst>
          </p:cNvPr>
          <p:cNvSpPr/>
          <p:nvPr/>
        </p:nvSpPr>
        <p:spPr>
          <a:xfrm>
            <a:off x="8312160" y="861754"/>
            <a:ext cx="1890944" cy="36436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D406C42-A28F-5425-69BB-6CD11ACDD1DE}"/>
              </a:ext>
            </a:extLst>
          </p:cNvPr>
          <p:cNvSpPr/>
          <p:nvPr/>
        </p:nvSpPr>
        <p:spPr>
          <a:xfrm>
            <a:off x="1732263" y="1162426"/>
            <a:ext cx="688851" cy="29557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1444A7B-F782-BD86-866E-CA4C3E4A1864}"/>
              </a:ext>
            </a:extLst>
          </p:cNvPr>
          <p:cNvSpPr txBox="1"/>
          <p:nvPr/>
        </p:nvSpPr>
        <p:spPr>
          <a:xfrm>
            <a:off x="1732262" y="3404411"/>
            <a:ext cx="1428187" cy="1754326"/>
          </a:xfrm>
          <a:prstGeom prst="rect">
            <a:avLst/>
          </a:prstGeom>
          <a:solidFill>
            <a:schemeClr val="accent5">
              <a:lumMod val="20000"/>
              <a:lumOff val="80000"/>
            </a:schemeClr>
          </a:solidFill>
        </p:spPr>
        <p:txBody>
          <a:bodyPr wrap="square" rtlCol="0">
            <a:spAutoFit/>
          </a:bodyPr>
          <a:lstStyle/>
          <a:p>
            <a:r>
              <a:rPr lang="en-US" sz="1200" dirty="0">
                <a:latin typeface="Amasis MT Pro Light" panose="02040304050005020304" pitchFamily="18" charset="0"/>
              </a:rPr>
              <a:t>This drop-down menu allows you to select available Central and LoRa nodes. But only Central Nodes give better visualization on Central Node Demo Dashboard </a:t>
            </a:r>
          </a:p>
        </p:txBody>
      </p:sp>
      <p:sp>
        <p:nvSpPr>
          <p:cNvPr id="24" name="TextBox 23">
            <a:extLst>
              <a:ext uri="{FF2B5EF4-FFF2-40B4-BE49-F238E27FC236}">
                <a16:creationId xmlns:a16="http://schemas.microsoft.com/office/drawing/2014/main" id="{2B3FB74F-F0E9-8CDB-38DD-DF646C904030}"/>
              </a:ext>
            </a:extLst>
          </p:cNvPr>
          <p:cNvSpPr txBox="1"/>
          <p:nvPr/>
        </p:nvSpPr>
        <p:spPr>
          <a:xfrm>
            <a:off x="9522461" y="1472954"/>
            <a:ext cx="1805445" cy="646331"/>
          </a:xfrm>
          <a:prstGeom prst="rect">
            <a:avLst/>
          </a:prstGeom>
          <a:solidFill>
            <a:schemeClr val="accent5">
              <a:lumMod val="20000"/>
              <a:lumOff val="80000"/>
            </a:schemeClr>
          </a:solidFill>
        </p:spPr>
        <p:txBody>
          <a:bodyPr wrap="square" rtlCol="0">
            <a:spAutoFit/>
          </a:bodyPr>
          <a:lstStyle/>
          <a:p>
            <a:r>
              <a:rPr lang="en-US" sz="1200" dirty="0">
                <a:latin typeface="Amasis MT Pro Light" panose="02040304050005020304" pitchFamily="18" charset="0"/>
              </a:rPr>
              <a:t>Tool Bar: You can change the time interval and average time interval</a:t>
            </a:r>
          </a:p>
        </p:txBody>
      </p:sp>
      <p:sp>
        <p:nvSpPr>
          <p:cNvPr id="25" name="TextBox 24">
            <a:extLst>
              <a:ext uri="{FF2B5EF4-FFF2-40B4-BE49-F238E27FC236}">
                <a16:creationId xmlns:a16="http://schemas.microsoft.com/office/drawing/2014/main" id="{9CB36326-A83A-E47F-0279-A89AD525C676}"/>
              </a:ext>
            </a:extLst>
          </p:cNvPr>
          <p:cNvSpPr txBox="1"/>
          <p:nvPr/>
        </p:nvSpPr>
        <p:spPr>
          <a:xfrm>
            <a:off x="10138434" y="3971161"/>
            <a:ext cx="1107282" cy="646331"/>
          </a:xfrm>
          <a:prstGeom prst="rect">
            <a:avLst/>
          </a:prstGeom>
          <a:solidFill>
            <a:schemeClr val="accent5">
              <a:lumMod val="20000"/>
              <a:lumOff val="80000"/>
            </a:schemeClr>
          </a:solidFill>
        </p:spPr>
        <p:txBody>
          <a:bodyPr wrap="square" rtlCol="0">
            <a:spAutoFit/>
          </a:bodyPr>
          <a:lstStyle/>
          <a:p>
            <a:r>
              <a:rPr lang="en-US" sz="1200" dirty="0">
                <a:latin typeface="Amasis MT Pro Light" panose="02040304050005020304" pitchFamily="18" charset="0"/>
              </a:rPr>
              <a:t>Here you can select average time interval</a:t>
            </a:r>
          </a:p>
        </p:txBody>
      </p:sp>
      <p:sp>
        <p:nvSpPr>
          <p:cNvPr id="26" name="TextBox 25">
            <a:extLst>
              <a:ext uri="{FF2B5EF4-FFF2-40B4-BE49-F238E27FC236}">
                <a16:creationId xmlns:a16="http://schemas.microsoft.com/office/drawing/2014/main" id="{EAD7C019-305F-BC20-199B-2B54B0A675F1}"/>
              </a:ext>
            </a:extLst>
          </p:cNvPr>
          <p:cNvSpPr txBox="1"/>
          <p:nvPr/>
        </p:nvSpPr>
        <p:spPr>
          <a:xfrm>
            <a:off x="4234650" y="4741416"/>
            <a:ext cx="2036584" cy="461665"/>
          </a:xfrm>
          <a:prstGeom prst="rect">
            <a:avLst/>
          </a:prstGeom>
          <a:solidFill>
            <a:schemeClr val="accent5">
              <a:lumMod val="20000"/>
              <a:lumOff val="80000"/>
            </a:schemeClr>
          </a:solidFill>
        </p:spPr>
        <p:txBody>
          <a:bodyPr wrap="square" rtlCol="0">
            <a:spAutoFit/>
          </a:bodyPr>
          <a:lstStyle/>
          <a:p>
            <a:r>
              <a:rPr lang="en-US" sz="1200" dirty="0">
                <a:latin typeface="Amasis MT Pro Light" panose="02040304050005020304" pitchFamily="18" charset="0"/>
              </a:rPr>
              <a:t>You can change the time interval for display the data</a:t>
            </a:r>
          </a:p>
        </p:txBody>
      </p:sp>
      <p:sp>
        <p:nvSpPr>
          <p:cNvPr id="27" name="TextBox 26">
            <a:extLst>
              <a:ext uri="{FF2B5EF4-FFF2-40B4-BE49-F238E27FC236}">
                <a16:creationId xmlns:a16="http://schemas.microsoft.com/office/drawing/2014/main" id="{FC275BD0-B8E0-3B35-BD8E-B1CEB77A70AD}"/>
              </a:ext>
            </a:extLst>
          </p:cNvPr>
          <p:cNvSpPr txBox="1"/>
          <p:nvPr/>
        </p:nvSpPr>
        <p:spPr>
          <a:xfrm>
            <a:off x="3030728" y="2204483"/>
            <a:ext cx="2036584" cy="830997"/>
          </a:xfrm>
          <a:prstGeom prst="rect">
            <a:avLst/>
          </a:prstGeom>
          <a:solidFill>
            <a:schemeClr val="accent5">
              <a:lumMod val="20000"/>
              <a:lumOff val="80000"/>
            </a:schemeClr>
          </a:solidFill>
        </p:spPr>
        <p:txBody>
          <a:bodyPr wrap="square" rtlCol="0">
            <a:spAutoFit/>
          </a:bodyPr>
          <a:lstStyle/>
          <a:p>
            <a:r>
              <a:rPr lang="en-US" sz="1200" dirty="0">
                <a:latin typeface="Amasis MT Pro Light" panose="02040304050005020304" pitchFamily="18" charset="0"/>
              </a:rPr>
              <a:t>When you get your mouse cursor on top of Tool Bar, it shows you the time interval currently selected.</a:t>
            </a:r>
          </a:p>
        </p:txBody>
      </p:sp>
    </p:spTree>
    <p:extLst>
      <p:ext uri="{BB962C8B-B14F-4D97-AF65-F5344CB8AC3E}">
        <p14:creationId xmlns:p14="http://schemas.microsoft.com/office/powerpoint/2010/main" val="200656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Graphical user interface&#10;&#10;Description automatically generated">
            <a:extLst>
              <a:ext uri="{FF2B5EF4-FFF2-40B4-BE49-F238E27FC236}">
                <a16:creationId xmlns:a16="http://schemas.microsoft.com/office/drawing/2014/main" id="{8BC25438-11B1-C27D-1938-D41DD905A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5671" y="1081595"/>
            <a:ext cx="7586329" cy="4991564"/>
          </a:xfrm>
          <a:prstGeom prst="rect">
            <a:avLst/>
          </a:prstGeom>
        </p:spPr>
      </p:pic>
      <p:sp>
        <p:nvSpPr>
          <p:cNvPr id="23" name="TextBox 22">
            <a:extLst>
              <a:ext uri="{FF2B5EF4-FFF2-40B4-BE49-F238E27FC236}">
                <a16:creationId xmlns:a16="http://schemas.microsoft.com/office/drawing/2014/main" id="{CC4CA4BB-75B1-9E3E-2FC0-DD73705A3BEC}"/>
              </a:ext>
            </a:extLst>
          </p:cNvPr>
          <p:cNvSpPr txBox="1"/>
          <p:nvPr/>
        </p:nvSpPr>
        <p:spPr>
          <a:xfrm>
            <a:off x="0" y="377083"/>
            <a:ext cx="12191999" cy="523220"/>
          </a:xfrm>
          <a:prstGeom prst="rect">
            <a:avLst/>
          </a:prstGeom>
          <a:solidFill>
            <a:schemeClr val="tx1"/>
          </a:solidFill>
        </p:spPr>
        <p:txBody>
          <a:bodyPr wrap="square" rtlCol="0">
            <a:spAutoFit/>
          </a:bodyPr>
          <a:lstStyle/>
          <a:p>
            <a:r>
              <a:rPr lang="en-US" sz="2800" b="1" dirty="0">
                <a:solidFill>
                  <a:schemeClr val="bg1"/>
                </a:solidFill>
                <a:latin typeface="Aharoni" panose="02010803020104030203" pitchFamily="2" charset="-79"/>
                <a:cs typeface="Aharoni" panose="02010803020104030203" pitchFamily="2" charset="-79"/>
              </a:rPr>
              <a:t> S</a:t>
            </a:r>
            <a:r>
              <a:rPr lang="en-US" sz="2800" dirty="0">
                <a:solidFill>
                  <a:schemeClr val="bg1"/>
                </a:solidFill>
                <a:latin typeface="Aharoni" panose="02010803020104030203" pitchFamily="2" charset="-79"/>
                <a:cs typeface="Aharoni" panose="02010803020104030203" pitchFamily="2" charset="-79"/>
              </a:rPr>
              <a:t>ample Dashboard display data of Central Hub 8</a:t>
            </a:r>
          </a:p>
        </p:txBody>
      </p:sp>
      <p:sp>
        <p:nvSpPr>
          <p:cNvPr id="24" name="Oval 23">
            <a:extLst>
              <a:ext uri="{FF2B5EF4-FFF2-40B4-BE49-F238E27FC236}">
                <a16:creationId xmlns:a16="http://schemas.microsoft.com/office/drawing/2014/main" id="{73CF4073-EFEF-A7E1-5DE8-8D01936782CE}"/>
              </a:ext>
            </a:extLst>
          </p:cNvPr>
          <p:cNvSpPr/>
          <p:nvPr/>
        </p:nvSpPr>
        <p:spPr>
          <a:xfrm>
            <a:off x="4791718" y="1583040"/>
            <a:ext cx="373631" cy="365582"/>
          </a:xfrm>
          <a:prstGeom prst="ellipse">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25" name="Oval 24">
            <a:extLst>
              <a:ext uri="{FF2B5EF4-FFF2-40B4-BE49-F238E27FC236}">
                <a16:creationId xmlns:a16="http://schemas.microsoft.com/office/drawing/2014/main" id="{ADC02E2D-8312-AC0F-C1A4-9ED8023AC004}"/>
              </a:ext>
            </a:extLst>
          </p:cNvPr>
          <p:cNvSpPr/>
          <p:nvPr/>
        </p:nvSpPr>
        <p:spPr>
          <a:xfrm>
            <a:off x="9418463" y="1589232"/>
            <a:ext cx="373631" cy="365582"/>
          </a:xfrm>
          <a:prstGeom prst="ellipse">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a:t>
            </a:r>
          </a:p>
        </p:txBody>
      </p:sp>
      <p:sp>
        <p:nvSpPr>
          <p:cNvPr id="26" name="Oval 25">
            <a:extLst>
              <a:ext uri="{FF2B5EF4-FFF2-40B4-BE49-F238E27FC236}">
                <a16:creationId xmlns:a16="http://schemas.microsoft.com/office/drawing/2014/main" id="{0B527CD1-4AC8-5780-5B64-1A3ABAB4EF22}"/>
              </a:ext>
            </a:extLst>
          </p:cNvPr>
          <p:cNvSpPr/>
          <p:nvPr/>
        </p:nvSpPr>
        <p:spPr>
          <a:xfrm>
            <a:off x="4791718" y="3359862"/>
            <a:ext cx="373631" cy="365582"/>
          </a:xfrm>
          <a:prstGeom prst="ellipse">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27" name="Oval 26">
            <a:extLst>
              <a:ext uri="{FF2B5EF4-FFF2-40B4-BE49-F238E27FC236}">
                <a16:creationId xmlns:a16="http://schemas.microsoft.com/office/drawing/2014/main" id="{3E71D24A-1A58-AA37-D8C7-FFE763F7F050}"/>
              </a:ext>
            </a:extLst>
          </p:cNvPr>
          <p:cNvSpPr/>
          <p:nvPr/>
        </p:nvSpPr>
        <p:spPr>
          <a:xfrm>
            <a:off x="9418462" y="3359862"/>
            <a:ext cx="373631" cy="365582"/>
          </a:xfrm>
          <a:prstGeom prst="ellipse">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28" name="Oval 27">
            <a:extLst>
              <a:ext uri="{FF2B5EF4-FFF2-40B4-BE49-F238E27FC236}">
                <a16:creationId xmlns:a16="http://schemas.microsoft.com/office/drawing/2014/main" id="{B5EBC5E0-C2C6-6815-EA9F-DE0E5B76830B}"/>
              </a:ext>
            </a:extLst>
          </p:cNvPr>
          <p:cNvSpPr/>
          <p:nvPr/>
        </p:nvSpPr>
        <p:spPr>
          <a:xfrm>
            <a:off x="4791718" y="4953893"/>
            <a:ext cx="373631" cy="365582"/>
          </a:xfrm>
          <a:prstGeom prst="ellipse">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29" name="Oval 28">
            <a:extLst>
              <a:ext uri="{FF2B5EF4-FFF2-40B4-BE49-F238E27FC236}">
                <a16:creationId xmlns:a16="http://schemas.microsoft.com/office/drawing/2014/main" id="{AEF45149-4E1A-5214-4DCA-40B56B099181}"/>
              </a:ext>
            </a:extLst>
          </p:cNvPr>
          <p:cNvSpPr/>
          <p:nvPr/>
        </p:nvSpPr>
        <p:spPr>
          <a:xfrm>
            <a:off x="8490019" y="4953893"/>
            <a:ext cx="373631" cy="365582"/>
          </a:xfrm>
          <a:prstGeom prst="ellipse">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30" name="Oval 29">
            <a:extLst>
              <a:ext uri="{FF2B5EF4-FFF2-40B4-BE49-F238E27FC236}">
                <a16:creationId xmlns:a16="http://schemas.microsoft.com/office/drawing/2014/main" id="{66DDD388-B570-78DE-5E7E-3C4075BC8BE2}"/>
              </a:ext>
            </a:extLst>
          </p:cNvPr>
          <p:cNvSpPr/>
          <p:nvPr/>
        </p:nvSpPr>
        <p:spPr>
          <a:xfrm>
            <a:off x="9792093" y="4947701"/>
            <a:ext cx="373631" cy="365582"/>
          </a:xfrm>
          <a:prstGeom prst="ellipse">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a:t>
            </a:r>
          </a:p>
        </p:txBody>
      </p:sp>
      <p:sp>
        <p:nvSpPr>
          <p:cNvPr id="31" name="TextBox 30">
            <a:extLst>
              <a:ext uri="{FF2B5EF4-FFF2-40B4-BE49-F238E27FC236}">
                <a16:creationId xmlns:a16="http://schemas.microsoft.com/office/drawing/2014/main" id="{4553587A-5783-3282-59F9-597EE77071BE}"/>
              </a:ext>
            </a:extLst>
          </p:cNvPr>
          <p:cNvSpPr txBox="1"/>
          <p:nvPr/>
        </p:nvSpPr>
        <p:spPr>
          <a:xfrm>
            <a:off x="383860" y="1468516"/>
            <a:ext cx="3446036" cy="461665"/>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PM data for last hour. The data visible time duration depend on selected time interval from Tool Bar.</a:t>
            </a:r>
          </a:p>
        </p:txBody>
      </p:sp>
      <p:sp>
        <p:nvSpPr>
          <p:cNvPr id="32" name="Rectangle 31">
            <a:extLst>
              <a:ext uri="{FF2B5EF4-FFF2-40B4-BE49-F238E27FC236}">
                <a16:creationId xmlns:a16="http://schemas.microsoft.com/office/drawing/2014/main" id="{48264CC8-BD51-C455-4159-BBEE88E768E8}"/>
              </a:ext>
            </a:extLst>
          </p:cNvPr>
          <p:cNvSpPr/>
          <p:nvPr/>
        </p:nvSpPr>
        <p:spPr>
          <a:xfrm>
            <a:off x="1" y="1468516"/>
            <a:ext cx="330390" cy="46166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1</a:t>
            </a:r>
          </a:p>
        </p:txBody>
      </p:sp>
      <p:sp>
        <p:nvSpPr>
          <p:cNvPr id="33" name="TextBox 32">
            <a:extLst>
              <a:ext uri="{FF2B5EF4-FFF2-40B4-BE49-F238E27FC236}">
                <a16:creationId xmlns:a16="http://schemas.microsoft.com/office/drawing/2014/main" id="{B3DEFC8B-2BAA-432C-0987-4B09008F1A36}"/>
              </a:ext>
            </a:extLst>
          </p:cNvPr>
          <p:cNvSpPr txBox="1"/>
          <p:nvPr/>
        </p:nvSpPr>
        <p:spPr>
          <a:xfrm>
            <a:off x="383860" y="1994321"/>
            <a:ext cx="3446036" cy="461665"/>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Spectrum of log value of PM.</a:t>
            </a:r>
          </a:p>
          <a:p>
            <a:endParaRPr lang="en-US" sz="1200" dirty="0">
              <a:latin typeface="Amasis MT Pro Light" panose="02040304050005020304" pitchFamily="18" charset="0"/>
            </a:endParaRPr>
          </a:p>
        </p:txBody>
      </p:sp>
      <p:sp>
        <p:nvSpPr>
          <p:cNvPr id="34" name="Rectangle 33">
            <a:extLst>
              <a:ext uri="{FF2B5EF4-FFF2-40B4-BE49-F238E27FC236}">
                <a16:creationId xmlns:a16="http://schemas.microsoft.com/office/drawing/2014/main" id="{1B166305-28AE-FF98-6B03-6E22455AF3EE}"/>
              </a:ext>
            </a:extLst>
          </p:cNvPr>
          <p:cNvSpPr/>
          <p:nvPr/>
        </p:nvSpPr>
        <p:spPr>
          <a:xfrm>
            <a:off x="1" y="1994321"/>
            <a:ext cx="330390" cy="46166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2</a:t>
            </a:r>
          </a:p>
        </p:txBody>
      </p:sp>
      <p:sp>
        <p:nvSpPr>
          <p:cNvPr id="35" name="TextBox 34">
            <a:extLst>
              <a:ext uri="{FF2B5EF4-FFF2-40B4-BE49-F238E27FC236}">
                <a16:creationId xmlns:a16="http://schemas.microsoft.com/office/drawing/2014/main" id="{E4914043-A198-F9BA-B7B8-C0CB7ECE1781}"/>
              </a:ext>
            </a:extLst>
          </p:cNvPr>
          <p:cNvSpPr txBox="1"/>
          <p:nvPr/>
        </p:nvSpPr>
        <p:spPr>
          <a:xfrm>
            <a:off x="383860" y="2529217"/>
            <a:ext cx="3446036" cy="646331"/>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Wind data from </a:t>
            </a:r>
            <a:r>
              <a:rPr lang="en-US" sz="1200" dirty="0" err="1">
                <a:latin typeface="Amasis MT Pro Light" panose="02040304050005020304" pitchFamily="18" charset="0"/>
              </a:rPr>
              <a:t>Airmar</a:t>
            </a:r>
            <a:r>
              <a:rPr lang="en-US" sz="1200" dirty="0">
                <a:latin typeface="Amasis MT Pro Light" panose="02040304050005020304" pitchFamily="18" charset="0"/>
              </a:rPr>
              <a:t>. Angle represent the wind direction, color code for wind speed and radial length for duration as a percentage.</a:t>
            </a:r>
          </a:p>
        </p:txBody>
      </p:sp>
      <p:sp>
        <p:nvSpPr>
          <p:cNvPr id="36" name="Rectangle 35">
            <a:extLst>
              <a:ext uri="{FF2B5EF4-FFF2-40B4-BE49-F238E27FC236}">
                <a16:creationId xmlns:a16="http://schemas.microsoft.com/office/drawing/2014/main" id="{294F4325-128E-522F-BABD-C85C3A7E61D8}"/>
              </a:ext>
            </a:extLst>
          </p:cNvPr>
          <p:cNvSpPr/>
          <p:nvPr/>
        </p:nvSpPr>
        <p:spPr>
          <a:xfrm>
            <a:off x="1" y="2529217"/>
            <a:ext cx="330390" cy="64633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3</a:t>
            </a:r>
          </a:p>
        </p:txBody>
      </p:sp>
      <p:sp>
        <p:nvSpPr>
          <p:cNvPr id="37" name="TextBox 36">
            <a:extLst>
              <a:ext uri="{FF2B5EF4-FFF2-40B4-BE49-F238E27FC236}">
                <a16:creationId xmlns:a16="http://schemas.microsoft.com/office/drawing/2014/main" id="{892A17D3-B85A-A493-00AF-5AC5956ECE5A}"/>
              </a:ext>
            </a:extLst>
          </p:cNvPr>
          <p:cNvSpPr txBox="1"/>
          <p:nvPr/>
        </p:nvSpPr>
        <p:spPr>
          <a:xfrm>
            <a:off x="383859" y="3248779"/>
            <a:ext cx="3446036" cy="461665"/>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Real time weather data, CO</a:t>
            </a:r>
            <a:r>
              <a:rPr lang="en-US" sz="1200" baseline="-25000" dirty="0">
                <a:latin typeface="Amasis MT Pro Light" panose="02040304050005020304" pitchFamily="18" charset="0"/>
              </a:rPr>
              <a:t>2</a:t>
            </a:r>
            <a:r>
              <a:rPr lang="en-US" sz="1200" dirty="0">
                <a:latin typeface="Amasis MT Pro Light" panose="02040304050005020304" pitchFamily="18" charset="0"/>
              </a:rPr>
              <a:t> and Ozone.</a:t>
            </a:r>
          </a:p>
          <a:p>
            <a:endParaRPr lang="en-US" sz="1200" dirty="0">
              <a:latin typeface="Amasis MT Pro Light" panose="02040304050005020304" pitchFamily="18" charset="0"/>
            </a:endParaRPr>
          </a:p>
        </p:txBody>
      </p:sp>
      <p:sp>
        <p:nvSpPr>
          <p:cNvPr id="38" name="Rectangle 37">
            <a:extLst>
              <a:ext uri="{FF2B5EF4-FFF2-40B4-BE49-F238E27FC236}">
                <a16:creationId xmlns:a16="http://schemas.microsoft.com/office/drawing/2014/main" id="{7A283770-61D5-BBEB-BBFD-6763DAF1D8AC}"/>
              </a:ext>
            </a:extLst>
          </p:cNvPr>
          <p:cNvSpPr/>
          <p:nvPr/>
        </p:nvSpPr>
        <p:spPr>
          <a:xfrm>
            <a:off x="0" y="3248779"/>
            <a:ext cx="330390" cy="46166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4</a:t>
            </a:r>
          </a:p>
        </p:txBody>
      </p:sp>
      <p:sp>
        <p:nvSpPr>
          <p:cNvPr id="39" name="TextBox 38">
            <a:extLst>
              <a:ext uri="{FF2B5EF4-FFF2-40B4-BE49-F238E27FC236}">
                <a16:creationId xmlns:a16="http://schemas.microsoft.com/office/drawing/2014/main" id="{AAB78957-BE17-1BC5-4EBE-987CF11E8E7C}"/>
              </a:ext>
            </a:extLst>
          </p:cNvPr>
          <p:cNvSpPr txBox="1"/>
          <p:nvPr/>
        </p:nvSpPr>
        <p:spPr>
          <a:xfrm>
            <a:off x="383859" y="3798216"/>
            <a:ext cx="3446036" cy="646331"/>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Radiation data for last hour. The data visible time duration depend on selected time interval from Tool Bar.</a:t>
            </a:r>
          </a:p>
        </p:txBody>
      </p:sp>
      <p:sp>
        <p:nvSpPr>
          <p:cNvPr id="40" name="Rectangle 39">
            <a:extLst>
              <a:ext uri="{FF2B5EF4-FFF2-40B4-BE49-F238E27FC236}">
                <a16:creationId xmlns:a16="http://schemas.microsoft.com/office/drawing/2014/main" id="{4B370DEF-CC23-D115-4BB8-235564108410}"/>
              </a:ext>
            </a:extLst>
          </p:cNvPr>
          <p:cNvSpPr/>
          <p:nvPr/>
        </p:nvSpPr>
        <p:spPr>
          <a:xfrm>
            <a:off x="0" y="3798216"/>
            <a:ext cx="330390" cy="64633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5</a:t>
            </a:r>
          </a:p>
        </p:txBody>
      </p:sp>
      <p:sp>
        <p:nvSpPr>
          <p:cNvPr id="41" name="TextBox 40">
            <a:extLst>
              <a:ext uri="{FF2B5EF4-FFF2-40B4-BE49-F238E27FC236}">
                <a16:creationId xmlns:a16="http://schemas.microsoft.com/office/drawing/2014/main" id="{614F902F-A00D-2B6D-5CD5-4EEF8104C1A2}"/>
              </a:ext>
            </a:extLst>
          </p:cNvPr>
          <p:cNvSpPr txBox="1"/>
          <p:nvPr/>
        </p:nvSpPr>
        <p:spPr>
          <a:xfrm>
            <a:off x="383859" y="4532666"/>
            <a:ext cx="3446036" cy="461665"/>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Real time radiation data.</a:t>
            </a:r>
          </a:p>
          <a:p>
            <a:endParaRPr lang="en-US" sz="1200" dirty="0">
              <a:latin typeface="Amasis MT Pro Light" panose="02040304050005020304" pitchFamily="18" charset="0"/>
            </a:endParaRPr>
          </a:p>
        </p:txBody>
      </p:sp>
      <p:sp>
        <p:nvSpPr>
          <p:cNvPr id="42" name="Rectangle 41">
            <a:extLst>
              <a:ext uri="{FF2B5EF4-FFF2-40B4-BE49-F238E27FC236}">
                <a16:creationId xmlns:a16="http://schemas.microsoft.com/office/drawing/2014/main" id="{BEB89947-1486-EC65-AC2E-C6791DF138C6}"/>
              </a:ext>
            </a:extLst>
          </p:cNvPr>
          <p:cNvSpPr/>
          <p:nvPr/>
        </p:nvSpPr>
        <p:spPr>
          <a:xfrm>
            <a:off x="0" y="4532666"/>
            <a:ext cx="330390" cy="46166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6</a:t>
            </a:r>
          </a:p>
        </p:txBody>
      </p:sp>
      <p:sp>
        <p:nvSpPr>
          <p:cNvPr id="45" name="TextBox 44">
            <a:extLst>
              <a:ext uri="{FF2B5EF4-FFF2-40B4-BE49-F238E27FC236}">
                <a16:creationId xmlns:a16="http://schemas.microsoft.com/office/drawing/2014/main" id="{1290A398-789C-EC5D-FA97-080DEE11031A}"/>
              </a:ext>
            </a:extLst>
          </p:cNvPr>
          <p:cNvSpPr txBox="1"/>
          <p:nvPr/>
        </p:nvSpPr>
        <p:spPr>
          <a:xfrm>
            <a:off x="383859" y="5082450"/>
            <a:ext cx="3446036" cy="461665"/>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Sensor location from GPS. You can zoom in and out.</a:t>
            </a:r>
          </a:p>
          <a:p>
            <a:endParaRPr lang="en-US" sz="1200" dirty="0">
              <a:latin typeface="Amasis MT Pro Light" panose="02040304050005020304" pitchFamily="18" charset="0"/>
            </a:endParaRPr>
          </a:p>
        </p:txBody>
      </p:sp>
      <p:sp>
        <p:nvSpPr>
          <p:cNvPr id="46" name="Rectangle 45">
            <a:extLst>
              <a:ext uri="{FF2B5EF4-FFF2-40B4-BE49-F238E27FC236}">
                <a16:creationId xmlns:a16="http://schemas.microsoft.com/office/drawing/2014/main" id="{3904C1D7-98FD-3676-D7E5-D78D1F92D607}"/>
              </a:ext>
            </a:extLst>
          </p:cNvPr>
          <p:cNvSpPr/>
          <p:nvPr/>
        </p:nvSpPr>
        <p:spPr>
          <a:xfrm>
            <a:off x="0" y="5082450"/>
            <a:ext cx="330390" cy="46166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7</a:t>
            </a:r>
          </a:p>
        </p:txBody>
      </p:sp>
    </p:spTree>
    <p:extLst>
      <p:ext uri="{BB962C8B-B14F-4D97-AF65-F5344CB8AC3E}">
        <p14:creationId xmlns:p14="http://schemas.microsoft.com/office/powerpoint/2010/main" val="643067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DE925C6-0482-62E7-87E9-B63087BC7C34}"/>
              </a:ext>
            </a:extLst>
          </p:cNvPr>
          <p:cNvGrpSpPr/>
          <p:nvPr/>
        </p:nvGrpSpPr>
        <p:grpSpPr>
          <a:xfrm>
            <a:off x="5467726" y="1021052"/>
            <a:ext cx="6724273" cy="5676346"/>
            <a:chOff x="2366461" y="209549"/>
            <a:chExt cx="7459078" cy="6621020"/>
          </a:xfrm>
        </p:grpSpPr>
        <p:pic>
          <p:nvPicPr>
            <p:cNvPr id="8" name="Picture 7" descr="Graphical user interface&#10;&#10;Description automatically generated">
              <a:extLst>
                <a:ext uri="{FF2B5EF4-FFF2-40B4-BE49-F238E27FC236}">
                  <a16:creationId xmlns:a16="http://schemas.microsoft.com/office/drawing/2014/main" id="{09FAB74A-D8E1-DD87-AB01-142CB6D5C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461" y="209549"/>
              <a:ext cx="7459078" cy="4101193"/>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5DAEC22E-8C74-D90D-CCBD-D086F91CF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6461" y="4290422"/>
              <a:ext cx="7459078" cy="2540147"/>
            </a:xfrm>
            <a:prstGeom prst="rect">
              <a:avLst/>
            </a:prstGeom>
          </p:spPr>
        </p:pic>
      </p:grpSp>
      <p:sp>
        <p:nvSpPr>
          <p:cNvPr id="18" name="TextBox 17">
            <a:extLst>
              <a:ext uri="{FF2B5EF4-FFF2-40B4-BE49-F238E27FC236}">
                <a16:creationId xmlns:a16="http://schemas.microsoft.com/office/drawing/2014/main" id="{BE91D129-489D-A9E3-059E-042B67183234}"/>
              </a:ext>
            </a:extLst>
          </p:cNvPr>
          <p:cNvSpPr txBox="1"/>
          <p:nvPr/>
        </p:nvSpPr>
        <p:spPr>
          <a:xfrm>
            <a:off x="0" y="377083"/>
            <a:ext cx="12191999" cy="523220"/>
          </a:xfrm>
          <a:prstGeom prst="rect">
            <a:avLst/>
          </a:prstGeom>
          <a:solidFill>
            <a:schemeClr val="tx1"/>
          </a:solidFill>
        </p:spPr>
        <p:txBody>
          <a:bodyPr wrap="square" rtlCol="0">
            <a:spAutoFit/>
          </a:bodyPr>
          <a:lstStyle/>
          <a:p>
            <a:r>
              <a:rPr lang="en-US" sz="2800" b="1" dirty="0">
                <a:solidFill>
                  <a:schemeClr val="bg1"/>
                </a:solidFill>
                <a:latin typeface="Aharoni" panose="02010803020104030203" pitchFamily="2" charset="-79"/>
                <a:cs typeface="Aharoni" panose="02010803020104030203" pitchFamily="2" charset="-79"/>
              </a:rPr>
              <a:t> S</a:t>
            </a:r>
            <a:r>
              <a:rPr lang="en-US" sz="2800" dirty="0">
                <a:solidFill>
                  <a:schemeClr val="bg1"/>
                </a:solidFill>
                <a:latin typeface="Aharoni" panose="02010803020104030203" pitchFamily="2" charset="-79"/>
                <a:cs typeface="Aharoni" panose="02010803020104030203" pitchFamily="2" charset="-79"/>
              </a:rPr>
              <a:t>ample Dashboard display data of LoRa Node 008</a:t>
            </a:r>
          </a:p>
        </p:txBody>
      </p:sp>
      <p:sp>
        <p:nvSpPr>
          <p:cNvPr id="19" name="Oval 18">
            <a:extLst>
              <a:ext uri="{FF2B5EF4-FFF2-40B4-BE49-F238E27FC236}">
                <a16:creationId xmlns:a16="http://schemas.microsoft.com/office/drawing/2014/main" id="{4A79DC69-4EC6-4FC1-CB0C-3FBB06BBCD0B}"/>
              </a:ext>
            </a:extLst>
          </p:cNvPr>
          <p:cNvSpPr/>
          <p:nvPr/>
        </p:nvSpPr>
        <p:spPr>
          <a:xfrm>
            <a:off x="5599586" y="1636698"/>
            <a:ext cx="373631" cy="365582"/>
          </a:xfrm>
          <a:prstGeom prst="ellipse">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20" name="Oval 19">
            <a:extLst>
              <a:ext uri="{FF2B5EF4-FFF2-40B4-BE49-F238E27FC236}">
                <a16:creationId xmlns:a16="http://schemas.microsoft.com/office/drawing/2014/main" id="{C55A7CF0-DCED-85F8-4EAD-7270046D7A8A}"/>
              </a:ext>
            </a:extLst>
          </p:cNvPr>
          <p:cNvSpPr/>
          <p:nvPr/>
        </p:nvSpPr>
        <p:spPr>
          <a:xfrm>
            <a:off x="9035591" y="1636698"/>
            <a:ext cx="373631" cy="365582"/>
          </a:xfrm>
          <a:prstGeom prst="ellipse">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a:t>
            </a:r>
          </a:p>
        </p:txBody>
      </p:sp>
      <p:sp>
        <p:nvSpPr>
          <p:cNvPr id="21" name="Oval 20">
            <a:extLst>
              <a:ext uri="{FF2B5EF4-FFF2-40B4-BE49-F238E27FC236}">
                <a16:creationId xmlns:a16="http://schemas.microsoft.com/office/drawing/2014/main" id="{0A17C4C9-BB66-2261-D19D-E73BA69C2F97}"/>
              </a:ext>
            </a:extLst>
          </p:cNvPr>
          <p:cNvSpPr/>
          <p:nvPr/>
        </p:nvSpPr>
        <p:spPr>
          <a:xfrm>
            <a:off x="5599586" y="3396764"/>
            <a:ext cx="373631" cy="365582"/>
          </a:xfrm>
          <a:prstGeom prst="ellipse">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22" name="Oval 21">
            <a:extLst>
              <a:ext uri="{FF2B5EF4-FFF2-40B4-BE49-F238E27FC236}">
                <a16:creationId xmlns:a16="http://schemas.microsoft.com/office/drawing/2014/main" id="{2769A5FA-A9D3-1B9E-ED6E-8687D1E9D98A}"/>
              </a:ext>
            </a:extLst>
          </p:cNvPr>
          <p:cNvSpPr/>
          <p:nvPr/>
        </p:nvSpPr>
        <p:spPr>
          <a:xfrm>
            <a:off x="9035591" y="3396764"/>
            <a:ext cx="373631" cy="365582"/>
          </a:xfrm>
          <a:prstGeom prst="ellipse">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23" name="Oval 22">
            <a:extLst>
              <a:ext uri="{FF2B5EF4-FFF2-40B4-BE49-F238E27FC236}">
                <a16:creationId xmlns:a16="http://schemas.microsoft.com/office/drawing/2014/main" id="{64E7D64A-7723-5337-65EB-662035AA5281}"/>
              </a:ext>
            </a:extLst>
          </p:cNvPr>
          <p:cNvSpPr/>
          <p:nvPr/>
        </p:nvSpPr>
        <p:spPr>
          <a:xfrm>
            <a:off x="5599585" y="5130491"/>
            <a:ext cx="373631" cy="365582"/>
          </a:xfrm>
          <a:prstGeom prst="ellipse">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24" name="Oval 23">
            <a:extLst>
              <a:ext uri="{FF2B5EF4-FFF2-40B4-BE49-F238E27FC236}">
                <a16:creationId xmlns:a16="http://schemas.microsoft.com/office/drawing/2014/main" id="{B401CE7B-E51D-4737-4924-C13CB750D2AA}"/>
              </a:ext>
            </a:extLst>
          </p:cNvPr>
          <p:cNvSpPr/>
          <p:nvPr/>
        </p:nvSpPr>
        <p:spPr>
          <a:xfrm>
            <a:off x="9035590" y="4868755"/>
            <a:ext cx="373631" cy="365582"/>
          </a:xfrm>
          <a:prstGeom prst="ellipse">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26" name="TextBox 25">
            <a:extLst>
              <a:ext uri="{FF2B5EF4-FFF2-40B4-BE49-F238E27FC236}">
                <a16:creationId xmlns:a16="http://schemas.microsoft.com/office/drawing/2014/main" id="{962A59B9-8580-7E14-101F-60C6EC8DF0B0}"/>
              </a:ext>
            </a:extLst>
          </p:cNvPr>
          <p:cNvSpPr txBox="1"/>
          <p:nvPr/>
        </p:nvSpPr>
        <p:spPr>
          <a:xfrm>
            <a:off x="383860" y="1468516"/>
            <a:ext cx="3446036" cy="461665"/>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Spectrum of log value of PM.</a:t>
            </a:r>
          </a:p>
          <a:p>
            <a:endParaRPr lang="en-US" sz="1200" dirty="0">
              <a:latin typeface="Amasis MT Pro Light" panose="02040304050005020304" pitchFamily="18" charset="0"/>
            </a:endParaRPr>
          </a:p>
        </p:txBody>
      </p:sp>
      <p:sp>
        <p:nvSpPr>
          <p:cNvPr id="27" name="Rectangle 26">
            <a:extLst>
              <a:ext uri="{FF2B5EF4-FFF2-40B4-BE49-F238E27FC236}">
                <a16:creationId xmlns:a16="http://schemas.microsoft.com/office/drawing/2014/main" id="{E88097C7-894D-F5E4-5D4D-CBF04A69C1FD}"/>
              </a:ext>
            </a:extLst>
          </p:cNvPr>
          <p:cNvSpPr/>
          <p:nvPr/>
        </p:nvSpPr>
        <p:spPr>
          <a:xfrm>
            <a:off x="1" y="1468516"/>
            <a:ext cx="330390" cy="46166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1</a:t>
            </a:r>
          </a:p>
        </p:txBody>
      </p:sp>
      <p:sp>
        <p:nvSpPr>
          <p:cNvPr id="28" name="TextBox 27">
            <a:extLst>
              <a:ext uri="{FF2B5EF4-FFF2-40B4-BE49-F238E27FC236}">
                <a16:creationId xmlns:a16="http://schemas.microsoft.com/office/drawing/2014/main" id="{0B90071D-4468-247D-BEAE-D7B298FFB9ED}"/>
              </a:ext>
            </a:extLst>
          </p:cNvPr>
          <p:cNvSpPr txBox="1"/>
          <p:nvPr/>
        </p:nvSpPr>
        <p:spPr>
          <a:xfrm>
            <a:off x="383860" y="1994321"/>
            <a:ext cx="3446036" cy="461665"/>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Real time weather data.</a:t>
            </a:r>
          </a:p>
          <a:p>
            <a:endParaRPr lang="en-US" sz="1200" dirty="0">
              <a:latin typeface="Amasis MT Pro Light" panose="02040304050005020304" pitchFamily="18" charset="0"/>
            </a:endParaRPr>
          </a:p>
        </p:txBody>
      </p:sp>
      <p:sp>
        <p:nvSpPr>
          <p:cNvPr id="29" name="Rectangle 28">
            <a:extLst>
              <a:ext uri="{FF2B5EF4-FFF2-40B4-BE49-F238E27FC236}">
                <a16:creationId xmlns:a16="http://schemas.microsoft.com/office/drawing/2014/main" id="{8640E650-4CEB-7F0F-F5E5-03A30FC0823A}"/>
              </a:ext>
            </a:extLst>
          </p:cNvPr>
          <p:cNvSpPr/>
          <p:nvPr/>
        </p:nvSpPr>
        <p:spPr>
          <a:xfrm>
            <a:off x="1" y="1994321"/>
            <a:ext cx="330390" cy="46166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2</a:t>
            </a:r>
          </a:p>
        </p:txBody>
      </p:sp>
      <p:sp>
        <p:nvSpPr>
          <p:cNvPr id="30" name="TextBox 29">
            <a:extLst>
              <a:ext uri="{FF2B5EF4-FFF2-40B4-BE49-F238E27FC236}">
                <a16:creationId xmlns:a16="http://schemas.microsoft.com/office/drawing/2014/main" id="{ECF27314-403E-937D-C819-EEA65CC78931}"/>
              </a:ext>
            </a:extLst>
          </p:cNvPr>
          <p:cNvSpPr txBox="1"/>
          <p:nvPr/>
        </p:nvSpPr>
        <p:spPr>
          <a:xfrm>
            <a:off x="383860" y="2529217"/>
            <a:ext cx="3446036" cy="646331"/>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PM data for last 6 hours. The data visible time duration depend on selected time interval from Tool Bar.</a:t>
            </a:r>
          </a:p>
        </p:txBody>
      </p:sp>
      <p:sp>
        <p:nvSpPr>
          <p:cNvPr id="31" name="Rectangle 30">
            <a:extLst>
              <a:ext uri="{FF2B5EF4-FFF2-40B4-BE49-F238E27FC236}">
                <a16:creationId xmlns:a16="http://schemas.microsoft.com/office/drawing/2014/main" id="{B62F219F-7047-E6F9-F41C-B9356449D717}"/>
              </a:ext>
            </a:extLst>
          </p:cNvPr>
          <p:cNvSpPr/>
          <p:nvPr/>
        </p:nvSpPr>
        <p:spPr>
          <a:xfrm>
            <a:off x="1" y="2529217"/>
            <a:ext cx="330390" cy="64633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3</a:t>
            </a:r>
          </a:p>
        </p:txBody>
      </p:sp>
      <p:sp>
        <p:nvSpPr>
          <p:cNvPr id="32" name="TextBox 31">
            <a:extLst>
              <a:ext uri="{FF2B5EF4-FFF2-40B4-BE49-F238E27FC236}">
                <a16:creationId xmlns:a16="http://schemas.microsoft.com/office/drawing/2014/main" id="{8719D299-5DDE-175C-C194-1E5EF21FF00C}"/>
              </a:ext>
            </a:extLst>
          </p:cNvPr>
          <p:cNvSpPr txBox="1"/>
          <p:nvPr/>
        </p:nvSpPr>
        <p:spPr>
          <a:xfrm>
            <a:off x="383859" y="3248779"/>
            <a:ext cx="3446036" cy="461665"/>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Real time current and voltage status of Battery and solar panel.</a:t>
            </a:r>
          </a:p>
        </p:txBody>
      </p:sp>
      <p:sp>
        <p:nvSpPr>
          <p:cNvPr id="33" name="Rectangle 32">
            <a:extLst>
              <a:ext uri="{FF2B5EF4-FFF2-40B4-BE49-F238E27FC236}">
                <a16:creationId xmlns:a16="http://schemas.microsoft.com/office/drawing/2014/main" id="{79E39172-BE1E-1738-2721-792C895C52CD}"/>
              </a:ext>
            </a:extLst>
          </p:cNvPr>
          <p:cNvSpPr/>
          <p:nvPr/>
        </p:nvSpPr>
        <p:spPr>
          <a:xfrm>
            <a:off x="0" y="3248779"/>
            <a:ext cx="330390" cy="46166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4</a:t>
            </a:r>
          </a:p>
        </p:txBody>
      </p:sp>
      <p:sp>
        <p:nvSpPr>
          <p:cNvPr id="34" name="TextBox 33">
            <a:extLst>
              <a:ext uri="{FF2B5EF4-FFF2-40B4-BE49-F238E27FC236}">
                <a16:creationId xmlns:a16="http://schemas.microsoft.com/office/drawing/2014/main" id="{4459FC93-F154-5F03-5642-D8E1B00ECA58}"/>
              </a:ext>
            </a:extLst>
          </p:cNvPr>
          <p:cNvSpPr txBox="1"/>
          <p:nvPr/>
        </p:nvSpPr>
        <p:spPr>
          <a:xfrm>
            <a:off x="383859" y="3798216"/>
            <a:ext cx="3446036" cy="461665"/>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Power usage of sensor from battery and solar panel for last 6 hours.</a:t>
            </a:r>
          </a:p>
        </p:txBody>
      </p:sp>
      <p:sp>
        <p:nvSpPr>
          <p:cNvPr id="35" name="Rectangle 34">
            <a:extLst>
              <a:ext uri="{FF2B5EF4-FFF2-40B4-BE49-F238E27FC236}">
                <a16:creationId xmlns:a16="http://schemas.microsoft.com/office/drawing/2014/main" id="{3290158E-2BAC-7F81-C3CF-D2B543F6D900}"/>
              </a:ext>
            </a:extLst>
          </p:cNvPr>
          <p:cNvSpPr/>
          <p:nvPr/>
        </p:nvSpPr>
        <p:spPr>
          <a:xfrm>
            <a:off x="0" y="3798216"/>
            <a:ext cx="330390" cy="46166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5</a:t>
            </a:r>
          </a:p>
        </p:txBody>
      </p:sp>
      <p:sp>
        <p:nvSpPr>
          <p:cNvPr id="38" name="TextBox 37">
            <a:extLst>
              <a:ext uri="{FF2B5EF4-FFF2-40B4-BE49-F238E27FC236}">
                <a16:creationId xmlns:a16="http://schemas.microsoft.com/office/drawing/2014/main" id="{46A4EE34-D54D-524C-1E65-23066D668F64}"/>
              </a:ext>
            </a:extLst>
          </p:cNvPr>
          <p:cNvSpPr txBox="1"/>
          <p:nvPr/>
        </p:nvSpPr>
        <p:spPr>
          <a:xfrm>
            <a:off x="383859" y="4334347"/>
            <a:ext cx="3446036" cy="461665"/>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Sensor location from GPS. You can zoom in and out.</a:t>
            </a:r>
          </a:p>
          <a:p>
            <a:endParaRPr lang="en-US" sz="1200" dirty="0">
              <a:latin typeface="Amasis MT Pro Light" panose="02040304050005020304" pitchFamily="18" charset="0"/>
            </a:endParaRPr>
          </a:p>
        </p:txBody>
      </p:sp>
      <p:sp>
        <p:nvSpPr>
          <p:cNvPr id="39" name="Rectangle 38">
            <a:extLst>
              <a:ext uri="{FF2B5EF4-FFF2-40B4-BE49-F238E27FC236}">
                <a16:creationId xmlns:a16="http://schemas.microsoft.com/office/drawing/2014/main" id="{939D0CA3-7A98-942A-AF47-6428DED1F935}"/>
              </a:ext>
            </a:extLst>
          </p:cNvPr>
          <p:cNvSpPr/>
          <p:nvPr/>
        </p:nvSpPr>
        <p:spPr>
          <a:xfrm>
            <a:off x="0" y="4334347"/>
            <a:ext cx="330390" cy="46166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6</a:t>
            </a:r>
          </a:p>
        </p:txBody>
      </p:sp>
    </p:spTree>
    <p:extLst>
      <p:ext uri="{BB962C8B-B14F-4D97-AF65-F5344CB8AC3E}">
        <p14:creationId xmlns:p14="http://schemas.microsoft.com/office/powerpoint/2010/main" val="2019932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8F018E-6D04-8BD5-408F-0A700D666351}"/>
              </a:ext>
            </a:extLst>
          </p:cNvPr>
          <p:cNvSpPr txBox="1"/>
          <p:nvPr/>
        </p:nvSpPr>
        <p:spPr>
          <a:xfrm>
            <a:off x="1322031" y="1079934"/>
            <a:ext cx="9547935" cy="369332"/>
          </a:xfrm>
          <a:prstGeom prst="rect">
            <a:avLst/>
          </a:prstGeom>
          <a:noFill/>
        </p:spPr>
        <p:txBody>
          <a:bodyPr wrap="square" rtlCol="0">
            <a:spAutoFit/>
          </a:bodyPr>
          <a:lstStyle/>
          <a:p>
            <a:r>
              <a:rPr lang="en-US" dirty="0">
                <a:latin typeface="Amasis MT Pro Light" panose="02040304050005020304" pitchFamily="18" charset="0"/>
              </a:rPr>
              <a:t>Bird calls: Central nodes includes microphone which record the bird calls and classify the species.</a:t>
            </a:r>
          </a:p>
        </p:txBody>
      </p:sp>
      <p:pic>
        <p:nvPicPr>
          <p:cNvPr id="6" name="Picture 5" descr="Graphical user interface, chart&#10;&#10;Description automatically generated">
            <a:extLst>
              <a:ext uri="{FF2B5EF4-FFF2-40B4-BE49-F238E27FC236}">
                <a16:creationId xmlns:a16="http://schemas.microsoft.com/office/drawing/2014/main" id="{9FB29611-7CF1-443F-0E2C-693349587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609" y="1797698"/>
            <a:ext cx="7980390" cy="4490554"/>
          </a:xfrm>
          <a:prstGeom prst="rect">
            <a:avLst/>
          </a:prstGeom>
        </p:spPr>
      </p:pic>
      <p:sp>
        <p:nvSpPr>
          <p:cNvPr id="10" name="TextBox 9">
            <a:extLst>
              <a:ext uri="{FF2B5EF4-FFF2-40B4-BE49-F238E27FC236}">
                <a16:creationId xmlns:a16="http://schemas.microsoft.com/office/drawing/2014/main" id="{4F8C9E2C-0C5F-B803-939B-FBDA681AD3DE}"/>
              </a:ext>
            </a:extLst>
          </p:cNvPr>
          <p:cNvSpPr txBox="1"/>
          <p:nvPr/>
        </p:nvSpPr>
        <p:spPr>
          <a:xfrm>
            <a:off x="0" y="377083"/>
            <a:ext cx="12191999" cy="523220"/>
          </a:xfrm>
          <a:prstGeom prst="rect">
            <a:avLst/>
          </a:prstGeom>
          <a:solidFill>
            <a:schemeClr val="tx1"/>
          </a:solidFill>
        </p:spPr>
        <p:txBody>
          <a:bodyPr wrap="square" rtlCol="0">
            <a:spAutoFit/>
          </a:bodyPr>
          <a:lstStyle/>
          <a:p>
            <a:r>
              <a:rPr lang="en-US" sz="2800" b="1" dirty="0">
                <a:solidFill>
                  <a:schemeClr val="bg1"/>
                </a:solidFill>
                <a:latin typeface="Aharoni" panose="02010803020104030203" pitchFamily="2" charset="-79"/>
                <a:cs typeface="Aharoni" panose="02010803020104030203" pitchFamily="2" charset="-79"/>
              </a:rPr>
              <a:t> S</a:t>
            </a:r>
            <a:r>
              <a:rPr lang="en-US" sz="2800" dirty="0">
                <a:solidFill>
                  <a:schemeClr val="bg1"/>
                </a:solidFill>
                <a:latin typeface="Aharoni" panose="02010803020104030203" pitchFamily="2" charset="-79"/>
                <a:cs typeface="Aharoni" panose="02010803020104030203" pitchFamily="2" charset="-79"/>
              </a:rPr>
              <a:t>ample Dashboard display Bird calls data</a:t>
            </a:r>
          </a:p>
        </p:txBody>
      </p:sp>
      <p:sp>
        <p:nvSpPr>
          <p:cNvPr id="11" name="TextBox 10">
            <a:extLst>
              <a:ext uri="{FF2B5EF4-FFF2-40B4-BE49-F238E27FC236}">
                <a16:creationId xmlns:a16="http://schemas.microsoft.com/office/drawing/2014/main" id="{AE90A93E-2864-2B31-5910-DA2FAC753B3F}"/>
              </a:ext>
            </a:extLst>
          </p:cNvPr>
          <p:cNvSpPr txBox="1"/>
          <p:nvPr/>
        </p:nvSpPr>
        <p:spPr>
          <a:xfrm>
            <a:off x="383859" y="2169852"/>
            <a:ext cx="3446036" cy="461665"/>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Bird calls classification: Number of bird calls for different species for last 6 hours.</a:t>
            </a:r>
          </a:p>
        </p:txBody>
      </p:sp>
      <p:sp>
        <p:nvSpPr>
          <p:cNvPr id="12" name="Rectangle 11">
            <a:extLst>
              <a:ext uri="{FF2B5EF4-FFF2-40B4-BE49-F238E27FC236}">
                <a16:creationId xmlns:a16="http://schemas.microsoft.com/office/drawing/2014/main" id="{96AC55BB-4C81-C50D-6DB0-FC6692C19328}"/>
              </a:ext>
            </a:extLst>
          </p:cNvPr>
          <p:cNvSpPr/>
          <p:nvPr/>
        </p:nvSpPr>
        <p:spPr>
          <a:xfrm>
            <a:off x="0" y="2169852"/>
            <a:ext cx="330390" cy="46166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1</a:t>
            </a:r>
          </a:p>
        </p:txBody>
      </p:sp>
      <p:sp>
        <p:nvSpPr>
          <p:cNvPr id="13" name="TextBox 12">
            <a:extLst>
              <a:ext uri="{FF2B5EF4-FFF2-40B4-BE49-F238E27FC236}">
                <a16:creationId xmlns:a16="http://schemas.microsoft.com/office/drawing/2014/main" id="{639DFBB4-90EC-AB35-224F-C1DF26FB66E0}"/>
              </a:ext>
            </a:extLst>
          </p:cNvPr>
          <p:cNvSpPr txBox="1"/>
          <p:nvPr/>
        </p:nvSpPr>
        <p:spPr>
          <a:xfrm>
            <a:off x="383859" y="2695657"/>
            <a:ext cx="3446036" cy="461665"/>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Total number of bird calls for last 6 hours.</a:t>
            </a:r>
          </a:p>
          <a:p>
            <a:endParaRPr lang="en-US" sz="1200" dirty="0">
              <a:latin typeface="Amasis MT Pro Light" panose="02040304050005020304" pitchFamily="18" charset="0"/>
            </a:endParaRPr>
          </a:p>
        </p:txBody>
      </p:sp>
      <p:sp>
        <p:nvSpPr>
          <p:cNvPr id="14" name="Rectangle 13">
            <a:extLst>
              <a:ext uri="{FF2B5EF4-FFF2-40B4-BE49-F238E27FC236}">
                <a16:creationId xmlns:a16="http://schemas.microsoft.com/office/drawing/2014/main" id="{785D6DC2-1A7B-CFA7-22BD-4AA760A392B0}"/>
              </a:ext>
            </a:extLst>
          </p:cNvPr>
          <p:cNvSpPr/>
          <p:nvPr/>
        </p:nvSpPr>
        <p:spPr>
          <a:xfrm>
            <a:off x="0" y="2695657"/>
            <a:ext cx="330390" cy="46166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2</a:t>
            </a:r>
          </a:p>
        </p:txBody>
      </p:sp>
      <p:sp>
        <p:nvSpPr>
          <p:cNvPr id="15" name="TextBox 14">
            <a:extLst>
              <a:ext uri="{FF2B5EF4-FFF2-40B4-BE49-F238E27FC236}">
                <a16:creationId xmlns:a16="http://schemas.microsoft.com/office/drawing/2014/main" id="{A760C2D9-B0B5-3070-C374-96B47528FA30}"/>
              </a:ext>
            </a:extLst>
          </p:cNvPr>
          <p:cNvSpPr txBox="1"/>
          <p:nvPr/>
        </p:nvSpPr>
        <p:spPr>
          <a:xfrm>
            <a:off x="383859" y="3230553"/>
            <a:ext cx="3446036" cy="461665"/>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Sensor location from GPS. You can zoom in and out.</a:t>
            </a:r>
          </a:p>
          <a:p>
            <a:endParaRPr lang="en-US" sz="1200" dirty="0">
              <a:latin typeface="Amasis MT Pro Light" panose="02040304050005020304" pitchFamily="18" charset="0"/>
            </a:endParaRPr>
          </a:p>
        </p:txBody>
      </p:sp>
      <p:sp>
        <p:nvSpPr>
          <p:cNvPr id="16" name="Rectangle 15">
            <a:extLst>
              <a:ext uri="{FF2B5EF4-FFF2-40B4-BE49-F238E27FC236}">
                <a16:creationId xmlns:a16="http://schemas.microsoft.com/office/drawing/2014/main" id="{77AC9C0F-1EEB-5CEA-2FD3-7BCF30DB3D50}"/>
              </a:ext>
            </a:extLst>
          </p:cNvPr>
          <p:cNvSpPr/>
          <p:nvPr/>
        </p:nvSpPr>
        <p:spPr>
          <a:xfrm>
            <a:off x="0" y="3230553"/>
            <a:ext cx="330390" cy="46166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3</a:t>
            </a:r>
          </a:p>
        </p:txBody>
      </p:sp>
    </p:spTree>
    <p:extLst>
      <p:ext uri="{BB962C8B-B14F-4D97-AF65-F5344CB8AC3E}">
        <p14:creationId xmlns:p14="http://schemas.microsoft.com/office/powerpoint/2010/main" val="312470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E9D202-6EB1-1C99-BC13-6644F4F8A264}"/>
              </a:ext>
            </a:extLst>
          </p:cNvPr>
          <p:cNvSpPr txBox="1"/>
          <p:nvPr/>
        </p:nvSpPr>
        <p:spPr>
          <a:xfrm>
            <a:off x="6979314" y="1396289"/>
            <a:ext cx="437558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Aharoni" panose="02010803020104030203" pitchFamily="2" charset="-79"/>
                <a:ea typeface="+mj-ea"/>
                <a:cs typeface="Aharoni" panose="02010803020104030203" pitchFamily="2" charset="-79"/>
              </a:rPr>
              <a:t>  MINTS Lab</a:t>
            </a:r>
          </a:p>
        </p:txBody>
      </p:sp>
      <p:sp>
        <p:nvSpPr>
          <p:cNvPr id="1037" name="Freeform: Shape 1036">
            <a:extLst>
              <a:ext uri="{FF2B5EF4-FFF2-40B4-BE49-F238E27FC236}">
                <a16:creationId xmlns:a16="http://schemas.microsoft.com/office/drawing/2014/main" id="{0ED52484-C939-4951-85D6-79046BBC6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7397" cy="3481744"/>
          </a:xfrm>
          <a:custGeom>
            <a:avLst/>
            <a:gdLst>
              <a:gd name="connsiteX0" fmla="*/ 0 w 4067397"/>
              <a:gd name="connsiteY0" fmla="*/ 0 h 3481744"/>
              <a:gd name="connsiteX1" fmla="*/ 3741230 w 4067397"/>
              <a:gd name="connsiteY1" fmla="*/ 0 h 3481744"/>
              <a:gd name="connsiteX2" fmla="*/ 3789282 w 4067397"/>
              <a:gd name="connsiteY2" fmla="*/ 79096 h 3481744"/>
              <a:gd name="connsiteX3" fmla="*/ 4067397 w 4067397"/>
              <a:gd name="connsiteY3" fmla="*/ 1177456 h 3481744"/>
              <a:gd name="connsiteX4" fmla="*/ 1763109 w 4067397"/>
              <a:gd name="connsiteY4" fmla="*/ 3481744 h 3481744"/>
              <a:gd name="connsiteX5" fmla="*/ 133731 w 4067397"/>
              <a:gd name="connsiteY5" fmla="*/ 2806834 h 3481744"/>
              <a:gd name="connsiteX6" fmla="*/ 0 w 4067397"/>
              <a:gd name="connsiteY6" fmla="*/ 2659692 h 348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7397" h="3481744">
                <a:moveTo>
                  <a:pt x="0" y="0"/>
                </a:moveTo>
                <a:lnTo>
                  <a:pt x="3741230" y="0"/>
                </a:lnTo>
                <a:lnTo>
                  <a:pt x="3789282" y="79096"/>
                </a:lnTo>
                <a:cubicBezTo>
                  <a:pt x="3966649" y="405598"/>
                  <a:pt x="4067397" y="779761"/>
                  <a:pt x="4067397" y="1177456"/>
                </a:cubicBezTo>
                <a:cubicBezTo>
                  <a:pt x="4067397" y="2450079"/>
                  <a:pt x="3035732" y="3481744"/>
                  <a:pt x="1763109" y="3481744"/>
                </a:cubicBezTo>
                <a:cubicBezTo>
                  <a:pt x="1126798" y="3481744"/>
                  <a:pt x="550726" y="3223828"/>
                  <a:pt x="133731" y="2806834"/>
                </a:cubicBezTo>
                <a:lnTo>
                  <a:pt x="0" y="2659692"/>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9" name="Oval 1038">
            <a:extLst>
              <a:ext uri="{FF2B5EF4-FFF2-40B4-BE49-F238E27FC236}">
                <a16:creationId xmlns:a16="http://schemas.microsoft.com/office/drawing/2014/main" id="{123AC743-1CAC-4594-8F81-8E5C1E45B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5804" y="452999"/>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a:extLst>
              <a:ext uri="{FF2B5EF4-FFF2-40B4-BE49-F238E27FC236}">
                <a16:creationId xmlns:a16="http://schemas.microsoft.com/office/drawing/2014/main" id="{991F045B-B526-5453-D894-454D3AF835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56" r="8196" b="2"/>
          <a:stretch/>
        </p:blipFill>
        <p:spPr bwMode="auto">
          <a:xfrm>
            <a:off x="4700396" y="617591"/>
            <a:ext cx="1691640" cy="1691640"/>
          </a:xfrm>
          <a:custGeom>
            <a:avLst/>
            <a:gdLst/>
            <a:ahLst/>
            <a:cxnLst/>
            <a:rect l="l" t="t" r="r" b="b"/>
            <a:pathLst>
              <a:path w="1645920" h="1645920">
                <a:moveTo>
                  <a:pt x="822960" y="0"/>
                </a:moveTo>
                <a:cubicBezTo>
                  <a:pt x="1277468" y="0"/>
                  <a:pt x="1645920" y="368452"/>
                  <a:pt x="1645920" y="822960"/>
                </a:cubicBezTo>
                <a:cubicBezTo>
                  <a:pt x="1645920" y="1277468"/>
                  <a:pt x="1277468" y="1645920"/>
                  <a:pt x="822960" y="1645920"/>
                </a:cubicBezTo>
                <a:cubicBezTo>
                  <a:pt x="368452" y="1645920"/>
                  <a:pt x="0" y="1277468"/>
                  <a:pt x="0" y="822960"/>
                </a:cubicBezTo>
                <a:cubicBezTo>
                  <a:pt x="0" y="368452"/>
                  <a:pt x="368452" y="0"/>
                  <a:pt x="822960" y="0"/>
                </a:cubicBezTo>
                <a:close/>
              </a:path>
            </a:pathLst>
          </a:custGeom>
          <a:noFill/>
          <a:extLst>
            <a:ext uri="{909E8E84-426E-40DD-AFC4-6F175D3DCCD1}">
              <a14:hiddenFill xmlns:a14="http://schemas.microsoft.com/office/drawing/2010/main">
                <a:solidFill>
                  <a:srgbClr val="FFFFFF"/>
                </a:solidFill>
              </a14:hiddenFill>
            </a:ext>
          </a:extLst>
        </p:spPr>
      </p:pic>
      <p:sp>
        <p:nvSpPr>
          <p:cNvPr id="1041" name="Freeform: Shape 1040">
            <a:extLst>
              <a:ext uri="{FF2B5EF4-FFF2-40B4-BE49-F238E27FC236}">
                <a16:creationId xmlns:a16="http://schemas.microsoft.com/office/drawing/2014/main" id="{3DF8EA8C-4EAB-49EE-BBAB-78BE910D2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041056"/>
            <a:ext cx="3216344" cy="2816945"/>
          </a:xfrm>
          <a:custGeom>
            <a:avLst/>
            <a:gdLst>
              <a:gd name="connsiteX0" fmla="*/ 1360112 w 3216344"/>
              <a:gd name="connsiteY0" fmla="*/ 0 h 2816945"/>
              <a:gd name="connsiteX1" fmla="*/ 3216344 w 3216344"/>
              <a:gd name="connsiteY1" fmla="*/ 1856232 h 2816945"/>
              <a:gd name="connsiteX2" fmla="*/ 2992307 w 3216344"/>
              <a:gd name="connsiteY2" fmla="*/ 2741023 h 2816945"/>
              <a:gd name="connsiteX3" fmla="*/ 2946183 w 3216344"/>
              <a:gd name="connsiteY3" fmla="*/ 2816945 h 2816945"/>
              <a:gd name="connsiteX4" fmla="*/ 0 w 3216344"/>
              <a:gd name="connsiteY4" fmla="*/ 2816945 h 2816945"/>
              <a:gd name="connsiteX5" fmla="*/ 0 w 3216344"/>
              <a:gd name="connsiteY5" fmla="*/ 596005 h 2816945"/>
              <a:gd name="connsiteX6" fmla="*/ 47558 w 3216344"/>
              <a:gd name="connsiteY6" fmla="*/ 543678 h 2816945"/>
              <a:gd name="connsiteX7" fmla="*/ 1360112 w 3216344"/>
              <a:gd name="connsiteY7" fmla="*/ 0 h 281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6344" h="2816945">
                <a:moveTo>
                  <a:pt x="1360112" y="0"/>
                </a:moveTo>
                <a:cubicBezTo>
                  <a:pt x="2385281" y="0"/>
                  <a:pt x="3216344" y="831063"/>
                  <a:pt x="3216344" y="1856232"/>
                </a:cubicBezTo>
                <a:cubicBezTo>
                  <a:pt x="3216344" y="2176598"/>
                  <a:pt x="3135186" y="2478007"/>
                  <a:pt x="2992307" y="2741023"/>
                </a:cubicBezTo>
                <a:lnTo>
                  <a:pt x="2946183" y="2816945"/>
                </a:lnTo>
                <a:lnTo>
                  <a:pt x="0" y="2816945"/>
                </a:lnTo>
                <a:lnTo>
                  <a:pt x="0" y="596005"/>
                </a:lnTo>
                <a:lnTo>
                  <a:pt x="47558" y="543678"/>
                </a:lnTo>
                <a:cubicBezTo>
                  <a:pt x="383470" y="207766"/>
                  <a:pt x="847528" y="0"/>
                  <a:pt x="13601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3" name="Oval 1042">
            <a:extLst>
              <a:ext uri="{FF2B5EF4-FFF2-40B4-BE49-F238E27FC236}">
                <a16:creationId xmlns:a16="http://schemas.microsoft.com/office/drawing/2014/main" id="{9973AF05-1CBD-4B57-BB0F-EAEF9F8FB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0935" y="2871982"/>
            <a:ext cx="2834640" cy="283464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2" name="Picture 8">
            <a:extLst>
              <a:ext uri="{FF2B5EF4-FFF2-40B4-BE49-F238E27FC236}">
                <a16:creationId xmlns:a16="http://schemas.microsoft.com/office/drawing/2014/main" id="{E23CDFFE-4D18-484F-B575-314FC72D42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48" r="7408" b="6"/>
          <a:stretch/>
        </p:blipFill>
        <p:spPr bwMode="auto">
          <a:xfrm>
            <a:off x="3545527" y="3036574"/>
            <a:ext cx="2505456" cy="2505456"/>
          </a:xfrm>
          <a:custGeom>
            <a:avLst/>
            <a:gdLst/>
            <a:ahLst/>
            <a:cxnLst/>
            <a:rect l="l" t="t" r="r" b="b"/>
            <a:pathLst>
              <a:path w="2505456" h="2505456">
                <a:moveTo>
                  <a:pt x="1252728" y="0"/>
                </a:moveTo>
                <a:cubicBezTo>
                  <a:pt x="1944591" y="0"/>
                  <a:pt x="2505456" y="560865"/>
                  <a:pt x="2505456" y="1252728"/>
                </a:cubicBezTo>
                <a:cubicBezTo>
                  <a:pt x="2505456" y="1944591"/>
                  <a:pt x="1944591" y="2505456"/>
                  <a:pt x="1252728" y="2505456"/>
                </a:cubicBezTo>
                <a:cubicBezTo>
                  <a:pt x="560865" y="2505456"/>
                  <a:pt x="0" y="1944591"/>
                  <a:pt x="0" y="1252728"/>
                </a:cubicBezTo>
                <a:cubicBezTo>
                  <a:pt x="0" y="560865"/>
                  <a:pt x="560865" y="0"/>
                  <a:pt x="1252728" y="0"/>
                </a:cubicBez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8E8F305-DFA2-E24C-DFC8-C448E728B1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 b="872"/>
          <a:stretch/>
        </p:blipFill>
        <p:spPr bwMode="auto">
          <a:xfrm>
            <a:off x="20" y="10"/>
            <a:ext cx="3904480" cy="3318836"/>
          </a:xfrm>
          <a:custGeom>
            <a:avLst/>
            <a:gdLst/>
            <a:ahLst/>
            <a:cxnLst/>
            <a:rect l="l" t="t" r="r" b="b"/>
            <a:pathLst>
              <a:path w="3904500" h="3318846">
                <a:moveTo>
                  <a:pt x="0" y="0"/>
                </a:moveTo>
                <a:lnTo>
                  <a:pt x="3550823" y="0"/>
                </a:lnTo>
                <a:lnTo>
                  <a:pt x="3646046" y="156742"/>
                </a:lnTo>
                <a:cubicBezTo>
                  <a:pt x="3810874" y="460163"/>
                  <a:pt x="3904500" y="807876"/>
                  <a:pt x="3904500" y="1177456"/>
                </a:cubicBezTo>
                <a:cubicBezTo>
                  <a:pt x="3904500" y="2360113"/>
                  <a:pt x="2945767" y="3318846"/>
                  <a:pt x="1763110" y="3318846"/>
                </a:cubicBezTo>
                <a:cubicBezTo>
                  <a:pt x="1097866" y="3318846"/>
                  <a:pt x="503472" y="3015497"/>
                  <a:pt x="110709" y="2539579"/>
                </a:cubicBezTo>
                <a:lnTo>
                  <a:pt x="0" y="2391530"/>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CDE9EA2-0609-2BA0-EA03-3AAAEBD861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473" b="5"/>
          <a:stretch/>
        </p:blipFill>
        <p:spPr bwMode="auto">
          <a:xfrm>
            <a:off x="1" y="4207014"/>
            <a:ext cx="3050387" cy="2654675"/>
          </a:xfrm>
          <a:custGeom>
            <a:avLst/>
            <a:gdLst/>
            <a:ahLst/>
            <a:cxnLst/>
            <a:rect l="l" t="t" r="r" b="b"/>
            <a:pathLst>
              <a:path w="3050387" h="2654675">
                <a:moveTo>
                  <a:pt x="1360112" y="0"/>
                </a:moveTo>
                <a:cubicBezTo>
                  <a:pt x="2293625" y="0"/>
                  <a:pt x="3050387" y="756762"/>
                  <a:pt x="3050387" y="1690275"/>
                </a:cubicBezTo>
                <a:cubicBezTo>
                  <a:pt x="3050387" y="2040343"/>
                  <a:pt x="2943967" y="2365554"/>
                  <a:pt x="2761715" y="2635324"/>
                </a:cubicBezTo>
                <a:lnTo>
                  <a:pt x="2747244" y="2654675"/>
                </a:lnTo>
                <a:lnTo>
                  <a:pt x="0" y="2654675"/>
                </a:lnTo>
                <a:lnTo>
                  <a:pt x="0" y="689742"/>
                </a:lnTo>
                <a:lnTo>
                  <a:pt x="55814" y="615103"/>
                </a:lnTo>
                <a:cubicBezTo>
                  <a:pt x="365835" y="239445"/>
                  <a:pt x="835011" y="0"/>
                  <a:pt x="1360112" y="0"/>
                </a:cubicBezTo>
                <a:close/>
              </a:path>
            </a:pathLst>
          </a:cu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02A08A8-0AA3-243F-7FEA-19C17FBDFEC2}"/>
              </a:ext>
            </a:extLst>
          </p:cNvPr>
          <p:cNvSpPr txBox="1"/>
          <p:nvPr/>
        </p:nvSpPr>
        <p:spPr>
          <a:xfrm>
            <a:off x="6816416" y="2550385"/>
            <a:ext cx="4671289" cy="2554275"/>
          </a:xfrm>
          <a:prstGeom prst="rect">
            <a:avLst/>
          </a:prstGeom>
        </p:spPr>
        <p:txBody>
          <a:bodyPr vert="horz" lIns="91440" tIns="45720" rIns="91440" bIns="45720" rtlCol="0" anchor="t">
            <a:normAutofit/>
          </a:bodyPr>
          <a:lstStyle/>
          <a:p>
            <a:pPr marR="0" algn="just">
              <a:lnSpc>
                <a:spcPct val="90000"/>
              </a:lnSpc>
              <a:spcBef>
                <a:spcPts val="0"/>
              </a:spcBef>
              <a:spcAft>
                <a:spcPts val="800"/>
              </a:spcAft>
            </a:pPr>
            <a:r>
              <a:rPr lang="en-US" sz="1600" dirty="0">
                <a:effectLst/>
                <a:latin typeface="Avenir Next LT Pro Light" panose="020B0304020202020204" pitchFamily="34" charset="0"/>
              </a:rPr>
              <a:t>MINTS is a multidisciplinary platform developing intelligent sensing system headquartered at the University of Texas at Dallas (UTD).  The platform hosts experts from the UTD department of Physics as well as other academic branches within UTD. MINTS data collected by different types of sentinels such as Ground observation monitors, Aerial survey and Robotic boat, etc.</a:t>
            </a:r>
            <a:endParaRPr lang="en-US" sz="1600" dirty="0">
              <a:latin typeface="Avenir Next LT Pro Light" panose="020B0304020202020204" pitchFamily="34" charset="0"/>
            </a:endParaRPr>
          </a:p>
          <a:p>
            <a:pPr marR="0" algn="just">
              <a:lnSpc>
                <a:spcPct val="90000"/>
              </a:lnSpc>
              <a:spcBef>
                <a:spcPts val="0"/>
              </a:spcBef>
              <a:spcAft>
                <a:spcPts val="800"/>
              </a:spcAft>
            </a:pPr>
            <a:endParaRPr lang="en-US" sz="1600" dirty="0">
              <a:effectLst/>
              <a:latin typeface="Avenir Next LT Pro Light" panose="020B0304020202020204" pitchFamily="34" charset="0"/>
            </a:endParaRPr>
          </a:p>
        </p:txBody>
      </p:sp>
      <p:sp>
        <p:nvSpPr>
          <p:cNvPr id="8" name="TextBox 7">
            <a:extLst>
              <a:ext uri="{FF2B5EF4-FFF2-40B4-BE49-F238E27FC236}">
                <a16:creationId xmlns:a16="http://schemas.microsoft.com/office/drawing/2014/main" id="{B2F78DFC-F981-C787-0848-9205DFF102B6}"/>
              </a:ext>
            </a:extLst>
          </p:cNvPr>
          <p:cNvSpPr txBox="1"/>
          <p:nvPr/>
        </p:nvSpPr>
        <p:spPr>
          <a:xfrm>
            <a:off x="6246789" y="5516793"/>
            <a:ext cx="2259208" cy="400110"/>
          </a:xfrm>
          <a:prstGeom prst="rect">
            <a:avLst/>
          </a:prstGeom>
          <a:noFill/>
        </p:spPr>
        <p:txBody>
          <a:bodyPr wrap="none" rtlCol="0">
            <a:spAutoFit/>
          </a:bodyPr>
          <a:lstStyle/>
          <a:p>
            <a:r>
              <a:rPr lang="en-US" sz="2000" b="1" dirty="0"/>
              <a:t>Access MINTS data:</a:t>
            </a:r>
          </a:p>
        </p:txBody>
      </p:sp>
      <p:sp>
        <p:nvSpPr>
          <p:cNvPr id="10" name="TextBox 9">
            <a:extLst>
              <a:ext uri="{FF2B5EF4-FFF2-40B4-BE49-F238E27FC236}">
                <a16:creationId xmlns:a16="http://schemas.microsoft.com/office/drawing/2014/main" id="{9E4F68F1-CFA3-491A-E2E8-72947220076D}"/>
              </a:ext>
            </a:extLst>
          </p:cNvPr>
          <p:cNvSpPr txBox="1"/>
          <p:nvPr/>
        </p:nvSpPr>
        <p:spPr>
          <a:xfrm>
            <a:off x="7248135" y="5950979"/>
            <a:ext cx="3455048" cy="307777"/>
          </a:xfrm>
          <a:prstGeom prst="rect">
            <a:avLst/>
          </a:prstGeom>
          <a:noFill/>
        </p:spPr>
        <p:txBody>
          <a:bodyPr wrap="square">
            <a:spAutoFit/>
          </a:bodyPr>
          <a:lstStyle/>
          <a:p>
            <a:r>
              <a:rPr lang="en-US" sz="1400" dirty="0">
                <a:solidFill>
                  <a:schemeClr val="accent5">
                    <a:lumMod val="40000"/>
                    <a:lumOff val="60000"/>
                  </a:schemeClr>
                </a:solidFill>
                <a:latin typeface="Amasis MT Pro Light" panose="02040304050005020304" pitchFamily="18" charset="0"/>
                <a:cs typeface="Aharoni" panose="02010803020104030203" pitchFamily="2" charset="-79"/>
                <a:hlinkClick r:id="rId6">
                  <a:extLst>
                    <a:ext uri="{A12FA001-AC4F-418D-AE19-62706E023703}">
                      <ahyp:hlinkClr xmlns:ahyp="http://schemas.microsoft.com/office/drawing/2018/hyperlinkcolor" val="tx"/>
                    </a:ext>
                  </a:extLst>
                </a:hlinkClick>
              </a:rPr>
              <a:t>https://www.sharedairdfw.com/</a:t>
            </a:r>
            <a:endParaRPr lang="en-US" sz="1400" dirty="0">
              <a:solidFill>
                <a:schemeClr val="accent5">
                  <a:lumMod val="40000"/>
                  <a:lumOff val="60000"/>
                </a:schemeClr>
              </a:solidFill>
              <a:latin typeface="Amasis MT Pro Light" panose="02040304050005020304" pitchFamily="18" charset="0"/>
              <a:cs typeface="Aharoni" panose="02010803020104030203" pitchFamily="2" charset="-79"/>
            </a:endParaRPr>
          </a:p>
        </p:txBody>
      </p:sp>
      <p:sp>
        <p:nvSpPr>
          <p:cNvPr id="12" name="TextBox 11">
            <a:extLst>
              <a:ext uri="{FF2B5EF4-FFF2-40B4-BE49-F238E27FC236}">
                <a16:creationId xmlns:a16="http://schemas.microsoft.com/office/drawing/2014/main" id="{A562A84B-EA60-79F8-4A65-097E154F3767}"/>
              </a:ext>
            </a:extLst>
          </p:cNvPr>
          <p:cNvSpPr txBox="1"/>
          <p:nvPr/>
        </p:nvSpPr>
        <p:spPr>
          <a:xfrm>
            <a:off x="8958474" y="6199662"/>
            <a:ext cx="2891818" cy="307777"/>
          </a:xfrm>
          <a:prstGeom prst="rect">
            <a:avLst/>
          </a:prstGeom>
          <a:noFill/>
        </p:spPr>
        <p:txBody>
          <a:bodyPr wrap="square">
            <a:spAutoFit/>
          </a:bodyPr>
          <a:lstStyle/>
          <a:p>
            <a:r>
              <a:rPr lang="en-US" sz="1400" dirty="0">
                <a:solidFill>
                  <a:schemeClr val="accent5">
                    <a:lumMod val="40000"/>
                    <a:lumOff val="60000"/>
                  </a:schemeClr>
                </a:solidFill>
                <a:latin typeface="Amasis MT Pro Light" panose="02040304050005020304" pitchFamily="18" charset="0"/>
                <a:hlinkClick r:id="rId7">
                  <a:extLst>
                    <a:ext uri="{A12FA001-AC4F-418D-AE19-62706E023703}">
                      <ahyp:hlinkClr xmlns:ahyp="http://schemas.microsoft.com/office/drawing/2018/hyperlinkcolor" val="tx"/>
                    </a:ext>
                  </a:extLst>
                </a:hlinkClick>
              </a:rPr>
              <a:t>http://mdash.circ.utdallas.edu:3000</a:t>
            </a:r>
            <a:endParaRPr lang="en-US" sz="1400" dirty="0">
              <a:solidFill>
                <a:schemeClr val="accent5">
                  <a:lumMod val="40000"/>
                  <a:lumOff val="60000"/>
                </a:schemeClr>
              </a:solidFill>
              <a:latin typeface="Amasis MT Pro Light" panose="02040304050005020304" pitchFamily="18" charset="0"/>
            </a:endParaRPr>
          </a:p>
        </p:txBody>
      </p:sp>
      <p:sp>
        <p:nvSpPr>
          <p:cNvPr id="3" name="TextBox 2">
            <a:extLst>
              <a:ext uri="{FF2B5EF4-FFF2-40B4-BE49-F238E27FC236}">
                <a16:creationId xmlns:a16="http://schemas.microsoft.com/office/drawing/2014/main" id="{F8EA1F0A-CA1F-5A97-35E4-501CB3A10051}"/>
              </a:ext>
            </a:extLst>
          </p:cNvPr>
          <p:cNvSpPr txBox="1"/>
          <p:nvPr/>
        </p:nvSpPr>
        <p:spPr>
          <a:xfrm>
            <a:off x="6229284" y="5944531"/>
            <a:ext cx="1147109" cy="307777"/>
          </a:xfrm>
          <a:prstGeom prst="rect">
            <a:avLst/>
          </a:prstGeom>
          <a:noFill/>
        </p:spPr>
        <p:txBody>
          <a:bodyPr wrap="none" rtlCol="0">
            <a:spAutoFit/>
          </a:bodyPr>
          <a:lstStyle/>
          <a:p>
            <a:r>
              <a:rPr lang="en-US" sz="1400" dirty="0"/>
              <a:t>Public Portal:</a:t>
            </a:r>
          </a:p>
        </p:txBody>
      </p:sp>
      <p:sp>
        <p:nvSpPr>
          <p:cNvPr id="4" name="TextBox 3">
            <a:extLst>
              <a:ext uri="{FF2B5EF4-FFF2-40B4-BE49-F238E27FC236}">
                <a16:creationId xmlns:a16="http://schemas.microsoft.com/office/drawing/2014/main" id="{57A25629-8D16-2F56-C5B6-759C500A2E31}"/>
              </a:ext>
            </a:extLst>
          </p:cNvPr>
          <p:cNvSpPr txBox="1"/>
          <p:nvPr/>
        </p:nvSpPr>
        <p:spPr>
          <a:xfrm>
            <a:off x="6229285" y="6193214"/>
            <a:ext cx="2891817" cy="307777"/>
          </a:xfrm>
          <a:prstGeom prst="rect">
            <a:avLst/>
          </a:prstGeom>
          <a:noFill/>
        </p:spPr>
        <p:txBody>
          <a:bodyPr wrap="none" rtlCol="0">
            <a:spAutoFit/>
          </a:bodyPr>
          <a:lstStyle/>
          <a:p>
            <a:r>
              <a:rPr lang="en-US" sz="1400" dirty="0"/>
              <a:t>Comprehensive Grafana Dashboards:</a:t>
            </a:r>
          </a:p>
        </p:txBody>
      </p:sp>
    </p:spTree>
    <p:extLst>
      <p:ext uri="{BB962C8B-B14F-4D97-AF65-F5344CB8AC3E}">
        <p14:creationId xmlns:p14="http://schemas.microsoft.com/office/powerpoint/2010/main" val="1149972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map&#10;&#10;Description automatically generated">
            <a:extLst>
              <a:ext uri="{FF2B5EF4-FFF2-40B4-BE49-F238E27FC236}">
                <a16:creationId xmlns:a16="http://schemas.microsoft.com/office/drawing/2014/main" id="{6C7B2B67-E788-3B26-135B-A8F7E5388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096" y="2751099"/>
            <a:ext cx="7773459" cy="3788435"/>
          </a:xfrm>
          <a:prstGeom prst="rect">
            <a:avLst/>
          </a:prstGeom>
          <a:ln>
            <a:solidFill>
              <a:schemeClr val="tx1"/>
            </a:solidFill>
          </a:ln>
        </p:spPr>
      </p:pic>
      <p:cxnSp>
        <p:nvCxnSpPr>
          <p:cNvPr id="13" name="Straight Arrow Connector 12">
            <a:extLst>
              <a:ext uri="{FF2B5EF4-FFF2-40B4-BE49-F238E27FC236}">
                <a16:creationId xmlns:a16="http://schemas.microsoft.com/office/drawing/2014/main" id="{10659CE9-3178-B947-FD53-E01B2616C3E5}"/>
              </a:ext>
            </a:extLst>
          </p:cNvPr>
          <p:cNvCxnSpPr>
            <a:cxnSpLocks/>
          </p:cNvCxnSpPr>
          <p:nvPr/>
        </p:nvCxnSpPr>
        <p:spPr>
          <a:xfrm>
            <a:off x="3444689" y="2588572"/>
            <a:ext cx="0" cy="5318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AC37A15-1516-00C4-25F2-89A11B5ADA62}"/>
              </a:ext>
            </a:extLst>
          </p:cNvPr>
          <p:cNvCxnSpPr>
            <a:cxnSpLocks/>
          </p:cNvCxnSpPr>
          <p:nvPr/>
        </p:nvCxnSpPr>
        <p:spPr>
          <a:xfrm>
            <a:off x="9080739" y="2564377"/>
            <a:ext cx="0" cy="2884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C397747-DE6F-A418-2DAA-30917B98EF86}"/>
              </a:ext>
            </a:extLst>
          </p:cNvPr>
          <p:cNvCxnSpPr>
            <a:cxnSpLocks/>
          </p:cNvCxnSpPr>
          <p:nvPr/>
        </p:nvCxnSpPr>
        <p:spPr>
          <a:xfrm>
            <a:off x="10072777" y="2564377"/>
            <a:ext cx="0" cy="2884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126B8C4-85DB-50CF-5737-DB0CF385F11E}"/>
              </a:ext>
            </a:extLst>
          </p:cNvPr>
          <p:cNvCxnSpPr>
            <a:cxnSpLocks/>
          </p:cNvCxnSpPr>
          <p:nvPr/>
        </p:nvCxnSpPr>
        <p:spPr>
          <a:xfrm flipH="1">
            <a:off x="10430969" y="3289088"/>
            <a:ext cx="31728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BF5B790-7530-9081-6585-533061620A9B}"/>
              </a:ext>
            </a:extLst>
          </p:cNvPr>
          <p:cNvCxnSpPr>
            <a:cxnSpLocks/>
          </p:cNvCxnSpPr>
          <p:nvPr/>
        </p:nvCxnSpPr>
        <p:spPr>
          <a:xfrm flipH="1">
            <a:off x="10430968" y="3613244"/>
            <a:ext cx="31728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1A1C66E-D336-4EB9-70CA-2EA8F797AC5C}"/>
              </a:ext>
            </a:extLst>
          </p:cNvPr>
          <p:cNvCxnSpPr>
            <a:cxnSpLocks/>
          </p:cNvCxnSpPr>
          <p:nvPr/>
        </p:nvCxnSpPr>
        <p:spPr>
          <a:xfrm>
            <a:off x="2398136" y="3276361"/>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4BC5504-6FC3-0638-ED2E-66D96B54EF31}"/>
              </a:ext>
            </a:extLst>
          </p:cNvPr>
          <p:cNvCxnSpPr>
            <a:cxnSpLocks/>
          </p:cNvCxnSpPr>
          <p:nvPr/>
        </p:nvCxnSpPr>
        <p:spPr>
          <a:xfrm>
            <a:off x="2398141" y="4284445"/>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15FB5AA-52A6-90FE-0237-DC837E1933CB}"/>
              </a:ext>
            </a:extLst>
          </p:cNvPr>
          <p:cNvCxnSpPr>
            <a:cxnSpLocks/>
          </p:cNvCxnSpPr>
          <p:nvPr/>
        </p:nvCxnSpPr>
        <p:spPr>
          <a:xfrm>
            <a:off x="2398136" y="4611298"/>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21E0212E-1617-7014-359A-C3AE3F52D6CE}"/>
              </a:ext>
            </a:extLst>
          </p:cNvPr>
          <p:cNvCxnSpPr>
            <a:cxnSpLocks/>
          </p:cNvCxnSpPr>
          <p:nvPr/>
        </p:nvCxnSpPr>
        <p:spPr>
          <a:xfrm>
            <a:off x="2398136" y="4897913"/>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742EC90-7238-9F8C-E4C2-3A8228FDB011}"/>
              </a:ext>
            </a:extLst>
          </p:cNvPr>
          <p:cNvCxnSpPr>
            <a:cxnSpLocks/>
          </p:cNvCxnSpPr>
          <p:nvPr/>
        </p:nvCxnSpPr>
        <p:spPr>
          <a:xfrm>
            <a:off x="2398136" y="5202095"/>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873F506-284B-9D97-0395-E29421A44DF1}"/>
              </a:ext>
            </a:extLst>
          </p:cNvPr>
          <p:cNvCxnSpPr>
            <a:cxnSpLocks/>
          </p:cNvCxnSpPr>
          <p:nvPr/>
        </p:nvCxnSpPr>
        <p:spPr>
          <a:xfrm>
            <a:off x="2398136" y="5537138"/>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3B4A8E7-A59F-4A6D-ABBB-E7E1D9F7E7C1}"/>
              </a:ext>
            </a:extLst>
          </p:cNvPr>
          <p:cNvCxnSpPr>
            <a:cxnSpLocks/>
          </p:cNvCxnSpPr>
          <p:nvPr/>
        </p:nvCxnSpPr>
        <p:spPr>
          <a:xfrm>
            <a:off x="2398136" y="5821467"/>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EC32C79-75A1-51CE-D798-0E6297EFA062}"/>
              </a:ext>
            </a:extLst>
          </p:cNvPr>
          <p:cNvCxnSpPr>
            <a:cxnSpLocks/>
          </p:cNvCxnSpPr>
          <p:nvPr/>
        </p:nvCxnSpPr>
        <p:spPr>
          <a:xfrm>
            <a:off x="2398136" y="6138116"/>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9CC3E4B-63C1-244D-BC18-30A385DB9027}"/>
              </a:ext>
            </a:extLst>
          </p:cNvPr>
          <p:cNvCxnSpPr>
            <a:cxnSpLocks/>
          </p:cNvCxnSpPr>
          <p:nvPr/>
        </p:nvCxnSpPr>
        <p:spPr>
          <a:xfrm>
            <a:off x="4217873" y="2564377"/>
            <a:ext cx="0" cy="558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1B6B806A-72D9-751F-1FDF-C353F75073BE}"/>
              </a:ext>
            </a:extLst>
          </p:cNvPr>
          <p:cNvSpPr txBox="1"/>
          <p:nvPr/>
        </p:nvSpPr>
        <p:spPr>
          <a:xfrm>
            <a:off x="1833581" y="3140656"/>
            <a:ext cx="596638" cy="276999"/>
          </a:xfrm>
          <a:prstGeom prst="rect">
            <a:avLst/>
          </a:prstGeom>
          <a:noFill/>
        </p:spPr>
        <p:txBody>
          <a:bodyPr wrap="none" rtlCol="0">
            <a:spAutoFit/>
          </a:bodyPr>
          <a:lstStyle/>
          <a:p>
            <a:r>
              <a:rPr lang="en-US" sz="1200" b="1" dirty="0"/>
              <a:t>HOME</a:t>
            </a:r>
          </a:p>
        </p:txBody>
      </p:sp>
      <p:sp>
        <p:nvSpPr>
          <p:cNvPr id="40" name="TextBox 39">
            <a:extLst>
              <a:ext uri="{FF2B5EF4-FFF2-40B4-BE49-F238E27FC236}">
                <a16:creationId xmlns:a16="http://schemas.microsoft.com/office/drawing/2014/main" id="{D0B535AE-545A-3361-5C06-C503F702D03A}"/>
              </a:ext>
            </a:extLst>
          </p:cNvPr>
          <p:cNvSpPr txBox="1"/>
          <p:nvPr/>
        </p:nvSpPr>
        <p:spPr>
          <a:xfrm>
            <a:off x="2861888" y="2311574"/>
            <a:ext cx="1031501" cy="276999"/>
          </a:xfrm>
          <a:prstGeom prst="rect">
            <a:avLst/>
          </a:prstGeom>
          <a:noFill/>
        </p:spPr>
        <p:txBody>
          <a:bodyPr wrap="none" rtlCol="0">
            <a:spAutoFit/>
          </a:bodyPr>
          <a:lstStyle/>
          <a:p>
            <a:r>
              <a:rPr lang="en-US" sz="1200" b="1" dirty="0"/>
              <a:t>HOW-TO USE</a:t>
            </a:r>
          </a:p>
        </p:txBody>
      </p:sp>
      <p:sp>
        <p:nvSpPr>
          <p:cNvPr id="41" name="TextBox 40">
            <a:extLst>
              <a:ext uri="{FF2B5EF4-FFF2-40B4-BE49-F238E27FC236}">
                <a16:creationId xmlns:a16="http://schemas.microsoft.com/office/drawing/2014/main" id="{5A519D52-7AE0-DD2A-8CFB-BAF2511AA091}"/>
              </a:ext>
            </a:extLst>
          </p:cNvPr>
          <p:cNvSpPr txBox="1"/>
          <p:nvPr/>
        </p:nvSpPr>
        <p:spPr>
          <a:xfrm>
            <a:off x="3987642" y="2311573"/>
            <a:ext cx="1416285" cy="276999"/>
          </a:xfrm>
          <a:prstGeom prst="rect">
            <a:avLst/>
          </a:prstGeom>
          <a:noFill/>
        </p:spPr>
        <p:txBody>
          <a:bodyPr wrap="none" rtlCol="0">
            <a:spAutoFit/>
          </a:bodyPr>
          <a:lstStyle/>
          <a:p>
            <a:r>
              <a:rPr lang="en-US" sz="1200" b="1" dirty="0"/>
              <a:t>SHOW/HIDE PANEL</a:t>
            </a:r>
          </a:p>
        </p:txBody>
      </p:sp>
      <p:sp>
        <p:nvSpPr>
          <p:cNvPr id="42" name="TextBox 41">
            <a:extLst>
              <a:ext uri="{FF2B5EF4-FFF2-40B4-BE49-F238E27FC236}">
                <a16:creationId xmlns:a16="http://schemas.microsoft.com/office/drawing/2014/main" id="{BDE4A29E-E374-7446-E6B5-D34DB3E1BA5D}"/>
              </a:ext>
            </a:extLst>
          </p:cNvPr>
          <p:cNvSpPr txBox="1"/>
          <p:nvPr/>
        </p:nvSpPr>
        <p:spPr>
          <a:xfrm>
            <a:off x="7823636" y="2315332"/>
            <a:ext cx="1602811" cy="276999"/>
          </a:xfrm>
          <a:prstGeom prst="rect">
            <a:avLst/>
          </a:prstGeom>
          <a:noFill/>
        </p:spPr>
        <p:txBody>
          <a:bodyPr wrap="none" rtlCol="0">
            <a:spAutoFit/>
          </a:bodyPr>
          <a:lstStyle/>
          <a:p>
            <a:r>
              <a:rPr lang="en-US" sz="1200" b="1" dirty="0"/>
              <a:t>PARTICULATE MATTER</a:t>
            </a:r>
          </a:p>
        </p:txBody>
      </p:sp>
      <p:sp>
        <p:nvSpPr>
          <p:cNvPr id="43" name="TextBox 42">
            <a:extLst>
              <a:ext uri="{FF2B5EF4-FFF2-40B4-BE49-F238E27FC236}">
                <a16:creationId xmlns:a16="http://schemas.microsoft.com/office/drawing/2014/main" id="{E4A49647-BC70-1C03-0741-416673485394}"/>
              </a:ext>
            </a:extLst>
          </p:cNvPr>
          <p:cNvSpPr txBox="1"/>
          <p:nvPr/>
        </p:nvSpPr>
        <p:spPr>
          <a:xfrm>
            <a:off x="9911620" y="2315333"/>
            <a:ext cx="646331" cy="276999"/>
          </a:xfrm>
          <a:prstGeom prst="rect">
            <a:avLst/>
          </a:prstGeom>
          <a:noFill/>
        </p:spPr>
        <p:txBody>
          <a:bodyPr wrap="none" rtlCol="0">
            <a:spAutoFit/>
          </a:bodyPr>
          <a:lstStyle/>
          <a:p>
            <a:r>
              <a:rPr lang="en-US" sz="1200" b="1" dirty="0"/>
              <a:t>ABOUT</a:t>
            </a:r>
          </a:p>
        </p:txBody>
      </p:sp>
      <p:sp>
        <p:nvSpPr>
          <p:cNvPr id="44" name="TextBox 43">
            <a:extLst>
              <a:ext uri="{FF2B5EF4-FFF2-40B4-BE49-F238E27FC236}">
                <a16:creationId xmlns:a16="http://schemas.microsoft.com/office/drawing/2014/main" id="{82D839EE-D5F1-1968-F52C-C21802ADF3BA}"/>
              </a:ext>
            </a:extLst>
          </p:cNvPr>
          <p:cNvSpPr txBox="1"/>
          <p:nvPr/>
        </p:nvSpPr>
        <p:spPr>
          <a:xfrm>
            <a:off x="10693432" y="3137862"/>
            <a:ext cx="1160254" cy="276999"/>
          </a:xfrm>
          <a:prstGeom prst="rect">
            <a:avLst/>
          </a:prstGeom>
          <a:noFill/>
        </p:spPr>
        <p:txBody>
          <a:bodyPr wrap="none" rtlCol="0">
            <a:spAutoFit/>
          </a:bodyPr>
          <a:lstStyle/>
          <a:p>
            <a:r>
              <a:rPr lang="en-US" sz="1200" b="1" dirty="0"/>
              <a:t>ZOOM IN/OUT </a:t>
            </a:r>
          </a:p>
        </p:txBody>
      </p:sp>
      <p:sp>
        <p:nvSpPr>
          <p:cNvPr id="45" name="TextBox 44">
            <a:extLst>
              <a:ext uri="{FF2B5EF4-FFF2-40B4-BE49-F238E27FC236}">
                <a16:creationId xmlns:a16="http://schemas.microsoft.com/office/drawing/2014/main" id="{B3B9534F-D5D4-C788-C517-E2C5E48DC3CD}"/>
              </a:ext>
            </a:extLst>
          </p:cNvPr>
          <p:cNvSpPr txBox="1"/>
          <p:nvPr/>
        </p:nvSpPr>
        <p:spPr>
          <a:xfrm>
            <a:off x="10693432" y="3474744"/>
            <a:ext cx="898131" cy="276999"/>
          </a:xfrm>
          <a:prstGeom prst="rect">
            <a:avLst/>
          </a:prstGeom>
          <a:noFill/>
        </p:spPr>
        <p:txBody>
          <a:bodyPr wrap="none" rtlCol="0">
            <a:spAutoFit/>
          </a:bodyPr>
          <a:lstStyle/>
          <a:p>
            <a:r>
              <a:rPr lang="en-US" sz="1200" b="1" dirty="0"/>
              <a:t>MAP STYLE</a:t>
            </a:r>
          </a:p>
        </p:txBody>
      </p:sp>
      <p:sp>
        <p:nvSpPr>
          <p:cNvPr id="46" name="TextBox 45">
            <a:extLst>
              <a:ext uri="{FF2B5EF4-FFF2-40B4-BE49-F238E27FC236}">
                <a16:creationId xmlns:a16="http://schemas.microsoft.com/office/drawing/2014/main" id="{DD0A5035-DC4F-2605-59F3-023A2A009B12}"/>
              </a:ext>
            </a:extLst>
          </p:cNvPr>
          <p:cNvSpPr txBox="1"/>
          <p:nvPr/>
        </p:nvSpPr>
        <p:spPr>
          <a:xfrm>
            <a:off x="754311" y="4153896"/>
            <a:ext cx="1675908" cy="276999"/>
          </a:xfrm>
          <a:prstGeom prst="rect">
            <a:avLst/>
          </a:prstGeom>
          <a:noFill/>
        </p:spPr>
        <p:txBody>
          <a:bodyPr wrap="none" rtlCol="0">
            <a:spAutoFit/>
          </a:bodyPr>
          <a:lstStyle/>
          <a:p>
            <a:r>
              <a:rPr lang="en-US" sz="1200" b="1" dirty="0"/>
              <a:t>SHAREDAIR MONITORS</a:t>
            </a:r>
          </a:p>
        </p:txBody>
      </p:sp>
      <p:sp>
        <p:nvSpPr>
          <p:cNvPr id="47" name="TextBox 46">
            <a:extLst>
              <a:ext uri="{FF2B5EF4-FFF2-40B4-BE49-F238E27FC236}">
                <a16:creationId xmlns:a16="http://schemas.microsoft.com/office/drawing/2014/main" id="{B24B681D-97D0-1CCF-D10E-7C602EA289D8}"/>
              </a:ext>
            </a:extLst>
          </p:cNvPr>
          <p:cNvSpPr txBox="1"/>
          <p:nvPr/>
        </p:nvSpPr>
        <p:spPr>
          <a:xfrm>
            <a:off x="1973853" y="4472798"/>
            <a:ext cx="424283" cy="276999"/>
          </a:xfrm>
          <a:prstGeom prst="rect">
            <a:avLst/>
          </a:prstGeom>
          <a:noFill/>
        </p:spPr>
        <p:txBody>
          <a:bodyPr wrap="none" rtlCol="0">
            <a:spAutoFit/>
          </a:bodyPr>
          <a:lstStyle/>
          <a:p>
            <a:r>
              <a:rPr lang="en-US" sz="1200" b="1" dirty="0"/>
              <a:t>EPA</a:t>
            </a:r>
          </a:p>
        </p:txBody>
      </p:sp>
      <p:sp>
        <p:nvSpPr>
          <p:cNvPr id="48" name="TextBox 47">
            <a:extLst>
              <a:ext uri="{FF2B5EF4-FFF2-40B4-BE49-F238E27FC236}">
                <a16:creationId xmlns:a16="http://schemas.microsoft.com/office/drawing/2014/main" id="{DE95FC84-E21F-8344-FE77-FC4F810D76AB}"/>
              </a:ext>
            </a:extLst>
          </p:cNvPr>
          <p:cNvSpPr txBox="1"/>
          <p:nvPr/>
        </p:nvSpPr>
        <p:spPr>
          <a:xfrm>
            <a:off x="1501993" y="4757576"/>
            <a:ext cx="896143" cy="276999"/>
          </a:xfrm>
          <a:prstGeom prst="rect">
            <a:avLst/>
          </a:prstGeom>
          <a:noFill/>
        </p:spPr>
        <p:txBody>
          <a:bodyPr wrap="none" rtlCol="0">
            <a:spAutoFit/>
          </a:bodyPr>
          <a:lstStyle/>
          <a:p>
            <a:r>
              <a:rPr lang="en-US" sz="1200" b="1" dirty="0"/>
              <a:t>PURPLEAIR</a:t>
            </a:r>
          </a:p>
        </p:txBody>
      </p:sp>
      <p:sp>
        <p:nvSpPr>
          <p:cNvPr id="49" name="TextBox 48">
            <a:extLst>
              <a:ext uri="{FF2B5EF4-FFF2-40B4-BE49-F238E27FC236}">
                <a16:creationId xmlns:a16="http://schemas.microsoft.com/office/drawing/2014/main" id="{00E2D783-80C2-46F9-A691-270533233259}"/>
              </a:ext>
            </a:extLst>
          </p:cNvPr>
          <p:cNvSpPr txBox="1"/>
          <p:nvPr/>
        </p:nvSpPr>
        <p:spPr>
          <a:xfrm>
            <a:off x="635089" y="5063595"/>
            <a:ext cx="1763047" cy="276999"/>
          </a:xfrm>
          <a:prstGeom prst="rect">
            <a:avLst/>
          </a:prstGeom>
          <a:noFill/>
        </p:spPr>
        <p:txBody>
          <a:bodyPr wrap="none" rtlCol="0">
            <a:spAutoFit/>
          </a:bodyPr>
          <a:lstStyle/>
          <a:p>
            <a:r>
              <a:rPr lang="en-US" sz="1200" b="1" dirty="0"/>
              <a:t>AIR POLLUTION BURDEN</a:t>
            </a:r>
          </a:p>
        </p:txBody>
      </p:sp>
      <p:sp>
        <p:nvSpPr>
          <p:cNvPr id="50" name="TextBox 49">
            <a:extLst>
              <a:ext uri="{FF2B5EF4-FFF2-40B4-BE49-F238E27FC236}">
                <a16:creationId xmlns:a16="http://schemas.microsoft.com/office/drawing/2014/main" id="{338D61DD-4AC0-B536-D91A-2422184D987C}"/>
              </a:ext>
            </a:extLst>
          </p:cNvPr>
          <p:cNvSpPr txBox="1"/>
          <p:nvPr/>
        </p:nvSpPr>
        <p:spPr>
          <a:xfrm>
            <a:off x="1760204" y="5398638"/>
            <a:ext cx="637932" cy="276999"/>
          </a:xfrm>
          <a:prstGeom prst="rect">
            <a:avLst/>
          </a:prstGeom>
          <a:noFill/>
        </p:spPr>
        <p:txBody>
          <a:bodyPr wrap="none" rtlCol="0">
            <a:spAutoFit/>
          </a:bodyPr>
          <a:lstStyle/>
          <a:p>
            <a:r>
              <a:rPr lang="en-US" sz="1200" b="1" dirty="0"/>
              <a:t>RADAR</a:t>
            </a:r>
          </a:p>
        </p:txBody>
      </p:sp>
      <p:sp>
        <p:nvSpPr>
          <p:cNvPr id="51" name="TextBox 50">
            <a:extLst>
              <a:ext uri="{FF2B5EF4-FFF2-40B4-BE49-F238E27FC236}">
                <a16:creationId xmlns:a16="http://schemas.microsoft.com/office/drawing/2014/main" id="{6769E5B0-ACA9-FA5A-8B16-2D7B2A89E65E}"/>
              </a:ext>
            </a:extLst>
          </p:cNvPr>
          <p:cNvSpPr txBox="1"/>
          <p:nvPr/>
        </p:nvSpPr>
        <p:spPr>
          <a:xfrm>
            <a:off x="1974526" y="5682967"/>
            <a:ext cx="421782" cy="276999"/>
          </a:xfrm>
          <a:prstGeom prst="rect">
            <a:avLst/>
          </a:prstGeom>
          <a:noFill/>
        </p:spPr>
        <p:txBody>
          <a:bodyPr wrap="none" rtlCol="0">
            <a:spAutoFit/>
          </a:bodyPr>
          <a:lstStyle/>
          <a:p>
            <a:r>
              <a:rPr lang="en-US" sz="1200" b="1" dirty="0"/>
              <a:t>ESA</a:t>
            </a:r>
          </a:p>
        </p:txBody>
      </p:sp>
      <p:sp>
        <p:nvSpPr>
          <p:cNvPr id="52" name="TextBox 51">
            <a:extLst>
              <a:ext uri="{FF2B5EF4-FFF2-40B4-BE49-F238E27FC236}">
                <a16:creationId xmlns:a16="http://schemas.microsoft.com/office/drawing/2014/main" id="{8093D27E-246F-B0F7-67D9-D6DF82DCFD49}"/>
              </a:ext>
            </a:extLst>
          </p:cNvPr>
          <p:cNvSpPr txBox="1"/>
          <p:nvPr/>
        </p:nvSpPr>
        <p:spPr>
          <a:xfrm>
            <a:off x="1311267" y="5999616"/>
            <a:ext cx="1085041" cy="276999"/>
          </a:xfrm>
          <a:prstGeom prst="rect">
            <a:avLst/>
          </a:prstGeom>
          <a:noFill/>
        </p:spPr>
        <p:txBody>
          <a:bodyPr wrap="none" rtlCol="0">
            <a:spAutoFit/>
          </a:bodyPr>
          <a:lstStyle/>
          <a:p>
            <a:r>
              <a:rPr lang="en-US" sz="1200" b="1" dirty="0"/>
              <a:t>NOAA (WIND)</a:t>
            </a:r>
          </a:p>
        </p:txBody>
      </p:sp>
      <p:sp>
        <p:nvSpPr>
          <p:cNvPr id="54" name="TextBox 53">
            <a:extLst>
              <a:ext uri="{FF2B5EF4-FFF2-40B4-BE49-F238E27FC236}">
                <a16:creationId xmlns:a16="http://schemas.microsoft.com/office/drawing/2014/main" id="{1411AF2C-D085-A9D0-4881-DA9AA6DE272D}"/>
              </a:ext>
            </a:extLst>
          </p:cNvPr>
          <p:cNvSpPr txBox="1"/>
          <p:nvPr/>
        </p:nvSpPr>
        <p:spPr>
          <a:xfrm>
            <a:off x="0" y="363799"/>
            <a:ext cx="12192000" cy="584775"/>
          </a:xfrm>
          <a:prstGeom prst="rect">
            <a:avLst/>
          </a:prstGeom>
          <a:solidFill>
            <a:schemeClr val="accent5"/>
          </a:solidFill>
        </p:spPr>
        <p:txBody>
          <a:bodyPr wrap="square" rtlCol="0">
            <a:spAutoFit/>
          </a:bodyPr>
          <a:lstStyle/>
          <a:p>
            <a:r>
              <a:rPr lang="en-US" sz="3200" b="1" dirty="0">
                <a:solidFill>
                  <a:schemeClr val="bg1"/>
                </a:solidFill>
              </a:rPr>
              <a:t>  SharedAirDFW</a:t>
            </a:r>
          </a:p>
        </p:txBody>
      </p:sp>
      <p:sp>
        <p:nvSpPr>
          <p:cNvPr id="56" name="TextBox 55">
            <a:extLst>
              <a:ext uri="{FF2B5EF4-FFF2-40B4-BE49-F238E27FC236}">
                <a16:creationId xmlns:a16="http://schemas.microsoft.com/office/drawing/2014/main" id="{0C6F0B05-FD2C-F741-91C5-B94A1DA95CCD}"/>
              </a:ext>
            </a:extLst>
          </p:cNvPr>
          <p:cNvSpPr txBox="1"/>
          <p:nvPr/>
        </p:nvSpPr>
        <p:spPr>
          <a:xfrm>
            <a:off x="908149" y="1103642"/>
            <a:ext cx="10375701" cy="1200329"/>
          </a:xfrm>
          <a:prstGeom prst="rect">
            <a:avLst/>
          </a:prstGeom>
          <a:noFill/>
        </p:spPr>
        <p:txBody>
          <a:bodyPr wrap="square">
            <a:spAutoFit/>
          </a:bodyPr>
          <a:lstStyle/>
          <a:p>
            <a:r>
              <a:rPr lang="en-US" sz="1400" dirty="0">
                <a:latin typeface="Amasis MT Pro Light" panose="02040304050005020304" pitchFamily="18" charset="0"/>
                <a:cs typeface="Aharoni" panose="02010803020104030203" pitchFamily="2" charset="-79"/>
              </a:rPr>
              <a:t>Here is a view of a sample SharedAirDFW page. This page is essentially a map for Particulate Matter (PM</a:t>
            </a:r>
            <a:r>
              <a:rPr lang="en-US" sz="1400" baseline="-25000" dirty="0">
                <a:latin typeface="Amasis MT Pro Light" panose="02040304050005020304" pitchFamily="18" charset="0"/>
                <a:cs typeface="Aharoni" panose="02010803020104030203" pitchFamily="2" charset="-79"/>
              </a:rPr>
              <a:t>2.5</a:t>
            </a:r>
            <a:r>
              <a:rPr lang="en-US" sz="1400" dirty="0">
                <a:latin typeface="Amasis MT Pro Light" panose="02040304050005020304" pitchFamily="18" charset="0"/>
                <a:cs typeface="Aharoni" panose="02010803020104030203" pitchFamily="2" charset="-79"/>
              </a:rPr>
              <a:t>) ground monitor locations, where only PM</a:t>
            </a:r>
            <a:r>
              <a:rPr lang="en-US" sz="1400" baseline="-25000" dirty="0">
                <a:latin typeface="Amasis MT Pro Light" panose="02040304050005020304" pitchFamily="18" charset="0"/>
                <a:cs typeface="Aharoni" panose="02010803020104030203" pitchFamily="2" charset="-79"/>
              </a:rPr>
              <a:t>2.5</a:t>
            </a:r>
            <a:r>
              <a:rPr lang="en-US" sz="1400" dirty="0">
                <a:latin typeface="Amasis MT Pro Light" panose="02040304050005020304" pitchFamily="18" charset="0"/>
                <a:cs typeface="Aharoni" panose="02010803020104030203" pitchFamily="2" charset="-79"/>
              </a:rPr>
              <a:t> data can be obtained for easier consumption.</a:t>
            </a:r>
          </a:p>
          <a:p>
            <a:endParaRPr lang="en-US" sz="1400" dirty="0">
              <a:latin typeface="Amasis MT Pro Light" panose="02040304050005020304" pitchFamily="18" charset="0"/>
              <a:cs typeface="Aharoni" panose="02010803020104030203" pitchFamily="2" charset="-79"/>
            </a:endParaRPr>
          </a:p>
          <a:p>
            <a:r>
              <a:rPr lang="en-US" sz="1400" dirty="0">
                <a:latin typeface="Amasis MT Pro Light" panose="02040304050005020304" pitchFamily="18" charset="0"/>
                <a:cs typeface="Aharoni" panose="02010803020104030203" pitchFamily="2" charset="-79"/>
              </a:rPr>
              <a:t>You can access the SharedAirDFW using </a:t>
            </a:r>
            <a:r>
              <a:rPr lang="en-US" sz="1400" dirty="0">
                <a:latin typeface="Amasis MT Pro Light" panose="02040304050005020304" pitchFamily="18" charset="0"/>
                <a:cs typeface="Aharoni" panose="02010803020104030203" pitchFamily="2" charset="-79"/>
                <a:hlinkClick r:id="rId3"/>
              </a:rPr>
              <a:t>https://www.sharedairdfw.com/</a:t>
            </a:r>
            <a:endParaRPr lang="en-US" sz="1400" dirty="0">
              <a:latin typeface="Amasis MT Pro Light" panose="02040304050005020304" pitchFamily="18" charset="0"/>
              <a:cs typeface="Aharoni" panose="02010803020104030203" pitchFamily="2" charset="-79"/>
            </a:endParaRPr>
          </a:p>
          <a:p>
            <a:endParaRPr lang="en-US" sz="1600" dirty="0">
              <a:latin typeface="Amasis MT Pro Light" panose="02040304050005020304" pitchFamily="18" charset="0"/>
              <a:cs typeface="Aharoni" panose="02010803020104030203" pitchFamily="2" charset="-79"/>
            </a:endParaRPr>
          </a:p>
        </p:txBody>
      </p:sp>
    </p:spTree>
    <p:extLst>
      <p:ext uri="{BB962C8B-B14F-4D97-AF65-F5344CB8AC3E}">
        <p14:creationId xmlns:p14="http://schemas.microsoft.com/office/powerpoint/2010/main" val="131164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0DE47E6-702C-CD7B-430E-047CF79C8EC8}"/>
              </a:ext>
            </a:extLst>
          </p:cNvPr>
          <p:cNvGraphicFramePr>
            <a:graphicFrameLocks noGrp="1"/>
          </p:cNvGraphicFramePr>
          <p:nvPr>
            <p:extLst>
              <p:ext uri="{D42A27DB-BD31-4B8C-83A1-F6EECF244321}">
                <p14:modId xmlns:p14="http://schemas.microsoft.com/office/powerpoint/2010/main" val="1932862827"/>
              </p:ext>
            </p:extLst>
          </p:nvPr>
        </p:nvGraphicFramePr>
        <p:xfrm>
          <a:off x="1438274" y="289560"/>
          <a:ext cx="9315451" cy="6278880"/>
        </p:xfrm>
        <a:graphic>
          <a:graphicData uri="http://schemas.openxmlformats.org/drawingml/2006/table">
            <a:tbl>
              <a:tblPr firstRow="1" bandRow="1">
                <a:tableStyleId>{5940675A-B579-460E-94D1-54222C63F5DA}</a:tableStyleId>
              </a:tblPr>
              <a:tblGrid>
                <a:gridCol w="4414021">
                  <a:extLst>
                    <a:ext uri="{9D8B030D-6E8A-4147-A177-3AD203B41FA5}">
                      <a16:colId xmlns:a16="http://schemas.microsoft.com/office/drawing/2014/main" val="2558381737"/>
                    </a:ext>
                  </a:extLst>
                </a:gridCol>
                <a:gridCol w="504702">
                  <a:extLst>
                    <a:ext uri="{9D8B030D-6E8A-4147-A177-3AD203B41FA5}">
                      <a16:colId xmlns:a16="http://schemas.microsoft.com/office/drawing/2014/main" val="6668924"/>
                    </a:ext>
                  </a:extLst>
                </a:gridCol>
                <a:gridCol w="4396728">
                  <a:extLst>
                    <a:ext uri="{9D8B030D-6E8A-4147-A177-3AD203B41FA5}">
                      <a16:colId xmlns:a16="http://schemas.microsoft.com/office/drawing/2014/main" val="4062710320"/>
                    </a:ext>
                  </a:extLst>
                </a:gridCol>
              </a:tblGrid>
              <a:tr h="294639">
                <a:tc>
                  <a:txBody>
                    <a:bodyPr/>
                    <a:lstStyle/>
                    <a:p>
                      <a:r>
                        <a:rPr lang="en-US" b="1" dirty="0">
                          <a:solidFill>
                            <a:schemeClr val="bg1"/>
                          </a:solidFill>
                          <a:latin typeface="Aharoni" panose="02010803020104030203" pitchFamily="2" charset="-79"/>
                          <a:cs typeface="Aharoni" panose="02010803020104030203" pitchFamily="2" charset="-79"/>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b="1" dirty="0">
                          <a:solidFill>
                            <a:schemeClr val="bg1"/>
                          </a:solidFill>
                          <a:latin typeface="Aharoni" panose="02010803020104030203" pitchFamily="2" charset="-79"/>
                          <a:cs typeface="Aharoni" panose="02010803020104030203" pitchFamily="2" charset="-79"/>
                        </a:rPr>
                        <a:t>HOW-TO USE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49742605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This take you back to the default settings: It only display </a:t>
                      </a:r>
                      <a:r>
                        <a:rPr lang="en-US" sz="1600" b="1" dirty="0" err="1">
                          <a:latin typeface="Amasis MT Pro Light" panose="02040304050005020304" pitchFamily="18" charset="0"/>
                        </a:rPr>
                        <a:t>SharedAir</a:t>
                      </a:r>
                      <a:r>
                        <a:rPr lang="en-US" sz="1600" dirty="0">
                          <a:latin typeface="Amasis MT Pro Light" panose="02040304050005020304" pitchFamily="18" charset="0"/>
                        </a:rPr>
                        <a:t> monitors’ locations on the </a:t>
                      </a:r>
                      <a:r>
                        <a:rPr lang="en-US" sz="1600" b="1" dirty="0">
                          <a:latin typeface="Amasis MT Pro Light" panose="02040304050005020304" pitchFamily="18" charset="0"/>
                        </a:rPr>
                        <a:t>Carto Positron</a:t>
                      </a:r>
                      <a:r>
                        <a:rPr lang="en-US" sz="1600" dirty="0">
                          <a:latin typeface="Amasis MT Pro Light" panose="02040304050005020304" pitchFamily="18" charset="0"/>
                        </a:rPr>
                        <a:t> map style with wind vectors.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You can use this </a:t>
                      </a:r>
                      <a:r>
                        <a:rPr lang="en-US" sz="1600" b="1" dirty="0">
                          <a:latin typeface="Amasis MT Pro Light" panose="02040304050005020304" pitchFamily="18" charset="0"/>
                        </a:rPr>
                        <a:t>HOW-TO USE </a:t>
                      </a:r>
                      <a:r>
                        <a:rPr lang="en-US" sz="1600" dirty="0">
                          <a:latin typeface="Amasis MT Pro Light" panose="02040304050005020304" pitchFamily="18" charset="0"/>
                        </a:rPr>
                        <a:t>button to pop up brief instruction window. It provides how to see the real time data in each sensor and how to change the map style.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071082"/>
                  </a:ext>
                </a:extLst>
              </a:tr>
              <a:tr h="0">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12740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Aharoni" panose="02010803020104030203" pitchFamily="2" charset="-79"/>
                          <a:cs typeface="Aharoni" panose="02010803020104030203" pitchFamily="2" charset="-79"/>
                        </a:rPr>
                        <a:t>SHOW/HIDE PANEL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Aharoni" panose="02010803020104030203" pitchFamily="2" charset="-79"/>
                          <a:cs typeface="Aharoni" panose="02010803020104030203" pitchFamily="2" charset="-79"/>
                        </a:rPr>
                        <a:t>PARTICULATE MATTER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572878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This button can be used to change the appearance of right-side </a:t>
                      </a:r>
                      <a:r>
                        <a:rPr lang="en-US" sz="1600" b="1" dirty="0">
                          <a:latin typeface="Amasis MT Pro Light" panose="02040304050005020304" pitchFamily="18" charset="0"/>
                        </a:rPr>
                        <a:t>Control panel</a:t>
                      </a:r>
                      <a:r>
                        <a:rPr lang="en-US" sz="1600" dirty="0">
                          <a:latin typeface="Amasis MT Pro Light" panose="02040304050005020304" pitchFamily="18" charset="0"/>
                        </a:rPr>
                        <a:t>. You can access full map hiding the </a:t>
                      </a:r>
                      <a:r>
                        <a:rPr lang="en-US" sz="1600" b="1" dirty="0">
                          <a:latin typeface="Amasis MT Pro Light" panose="02040304050005020304" pitchFamily="18" charset="0"/>
                        </a:rPr>
                        <a:t>Control panel</a:t>
                      </a:r>
                      <a:r>
                        <a:rPr lang="en-US" sz="1600" dirty="0">
                          <a:latin typeface="Amasis MT Pro Light" panose="02040304050005020304" pitchFamily="18" charset="0"/>
                        </a:rPr>
                        <a:t> by hitting on this button.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Once you hit this button it pops up new window with a brief description about </a:t>
                      </a:r>
                      <a:r>
                        <a:rPr lang="en-US" sz="1600" b="1" dirty="0">
                          <a:latin typeface="Amasis MT Pro Light" panose="02040304050005020304" pitchFamily="18" charset="0"/>
                        </a:rPr>
                        <a:t>Particulate Matter</a:t>
                      </a:r>
                      <a:r>
                        <a:rPr lang="en-US" sz="1600" dirty="0">
                          <a:latin typeface="Amasis MT Pro Light" panose="02040304050005020304" pitchFamily="18" charset="0"/>
                        </a:rPr>
                        <a:t>. </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71014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0199713"/>
                  </a:ext>
                </a:extLst>
              </a:tr>
              <a:tr h="370840">
                <a:tc>
                  <a:txBody>
                    <a:bodyPr/>
                    <a:lstStyle/>
                    <a:p>
                      <a:r>
                        <a:rPr lang="en-US" b="1" dirty="0">
                          <a:solidFill>
                            <a:schemeClr val="bg1"/>
                          </a:solidFill>
                          <a:latin typeface="Aharoni" panose="02010803020104030203" pitchFamily="2" charset="-79"/>
                          <a:cs typeface="Aharoni" panose="02010803020104030203" pitchFamily="2" charset="-79"/>
                        </a:rPr>
                        <a:t>ABOUT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solidFill>
                            <a:schemeClr val="bg1"/>
                          </a:solidFill>
                          <a:latin typeface="Aharoni" panose="02010803020104030203" pitchFamily="2" charset="-79"/>
                          <a:cs typeface="Aharoni" panose="02010803020104030203" pitchFamily="2" charset="-79"/>
                        </a:rPr>
                        <a:t>ZOOM IN/OUT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7299077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This provides you about this website by opening new window. It is a brief description about the </a:t>
                      </a:r>
                      <a:r>
                        <a:rPr lang="en-US" sz="1600" b="1" dirty="0" err="1">
                          <a:latin typeface="Amasis MT Pro Light" panose="02040304050005020304" pitchFamily="18" charset="0"/>
                        </a:rPr>
                        <a:t>SharedAir</a:t>
                      </a:r>
                      <a:r>
                        <a:rPr lang="en-US" sz="1600" dirty="0">
                          <a:latin typeface="Amasis MT Pro Light" panose="02040304050005020304" pitchFamily="18" charset="0"/>
                        </a:rPr>
                        <a:t> monitors and the developer of sensor and the website.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There are two separate buttons,</a:t>
                      </a:r>
                      <a:r>
                        <a:rPr lang="en-US" sz="1600" b="1" dirty="0">
                          <a:latin typeface="Amasis MT Pro Light" panose="02040304050005020304" pitchFamily="18" charset="0"/>
                        </a:rPr>
                        <a:t> “+” </a:t>
                      </a:r>
                      <a:r>
                        <a:rPr lang="en-US" sz="1600" dirty="0">
                          <a:latin typeface="Amasis MT Pro Light" panose="02040304050005020304" pitchFamily="18" charset="0"/>
                        </a:rPr>
                        <a:t>and “</a:t>
                      </a:r>
                      <a:r>
                        <a:rPr lang="en-US" sz="1600" b="1" dirty="0">
                          <a:latin typeface="Amasis MT Pro Light" panose="02040304050005020304" pitchFamily="18" charset="0"/>
                        </a:rPr>
                        <a:t>-”</a:t>
                      </a:r>
                      <a:r>
                        <a:rPr lang="en-US" sz="1600" dirty="0">
                          <a:latin typeface="Amasis MT Pro Light" panose="02040304050005020304" pitchFamily="18" charset="0"/>
                        </a:rPr>
                        <a:t>.  These allows you to </a:t>
                      </a:r>
                      <a:r>
                        <a:rPr lang="en-US" sz="1600" b="1" dirty="0">
                          <a:latin typeface="Amasis MT Pro Light" panose="02040304050005020304" pitchFamily="18" charset="0"/>
                        </a:rPr>
                        <a:t>zoom in </a:t>
                      </a:r>
                      <a:r>
                        <a:rPr lang="en-US" sz="1600" dirty="0">
                          <a:latin typeface="Amasis MT Pro Light" panose="02040304050005020304" pitchFamily="18" charset="0"/>
                        </a:rPr>
                        <a:t>and </a:t>
                      </a:r>
                      <a:r>
                        <a:rPr lang="en-US" sz="1600" b="1" dirty="0">
                          <a:latin typeface="Amasis MT Pro Light" panose="02040304050005020304" pitchFamily="18" charset="0"/>
                        </a:rPr>
                        <a:t>zoom out</a:t>
                      </a:r>
                      <a:r>
                        <a:rPr lang="en-US" sz="1600" dirty="0">
                          <a:latin typeface="Amasis MT Pro Light" panose="02040304050005020304" pitchFamily="18" charset="0"/>
                        </a:rPr>
                        <a:t> the map area.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0221885"/>
                  </a:ext>
                </a:extLst>
              </a:tr>
              <a:tr h="15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150299"/>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Aharoni" panose="02010803020104030203" pitchFamily="2" charset="-79"/>
                          <a:cs typeface="Aharoni" panose="02010803020104030203" pitchFamily="2" charset="-79"/>
                        </a:rPr>
                        <a:t>MAP STYLE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5752675"/>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There are four map styles can be selected using this button. Once you get the mouse cursor on this icon it expand with map options: </a:t>
                      </a:r>
                      <a:r>
                        <a:rPr lang="en-US" sz="1600" b="1" dirty="0">
                          <a:latin typeface="Amasis MT Pro Light" panose="02040304050005020304" pitchFamily="18" charset="0"/>
                        </a:rPr>
                        <a:t>Carto Positron</a:t>
                      </a:r>
                      <a:r>
                        <a:rPr lang="en-US" sz="1600" dirty="0">
                          <a:latin typeface="Amasis MT Pro Light" panose="02040304050005020304" pitchFamily="18" charset="0"/>
                        </a:rPr>
                        <a:t>, </a:t>
                      </a:r>
                      <a:r>
                        <a:rPr lang="en-US" sz="1600" b="1" dirty="0">
                          <a:latin typeface="Amasis MT Pro Light" panose="02040304050005020304" pitchFamily="18" charset="0"/>
                        </a:rPr>
                        <a:t>Dark mode</a:t>
                      </a:r>
                      <a:r>
                        <a:rPr lang="en-US" sz="1600" dirty="0">
                          <a:latin typeface="Amasis MT Pro Light" panose="02040304050005020304" pitchFamily="18" charset="0"/>
                        </a:rPr>
                        <a:t>, </a:t>
                      </a:r>
                      <a:r>
                        <a:rPr lang="en-US" sz="1600" b="1" dirty="0">
                          <a:latin typeface="Amasis MT Pro Light" panose="02040304050005020304" pitchFamily="18" charset="0"/>
                        </a:rPr>
                        <a:t>Satellite</a:t>
                      </a:r>
                      <a:r>
                        <a:rPr lang="en-US" sz="1600" dirty="0">
                          <a:latin typeface="Amasis MT Pro Light" panose="02040304050005020304" pitchFamily="18" charset="0"/>
                        </a:rPr>
                        <a:t> and </a:t>
                      </a:r>
                      <a:r>
                        <a:rPr lang="en-US" sz="1600" b="1" dirty="0">
                          <a:latin typeface="Amasis MT Pro Light" panose="02040304050005020304" pitchFamily="18" charset="0"/>
                        </a:rPr>
                        <a:t>Street map</a:t>
                      </a:r>
                      <a:r>
                        <a:rPr lang="en-US" sz="1600" dirty="0">
                          <a:latin typeface="Amasis MT Pro Light" panose="02040304050005020304" pitchFamily="18"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5354976"/>
                  </a:ext>
                </a:extLst>
              </a:tr>
            </a:tbl>
          </a:graphicData>
        </a:graphic>
      </p:graphicFrame>
    </p:spTree>
    <p:extLst>
      <p:ext uri="{BB962C8B-B14F-4D97-AF65-F5344CB8AC3E}">
        <p14:creationId xmlns:p14="http://schemas.microsoft.com/office/powerpoint/2010/main" val="89875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Diagonal Corners Snipped 13">
            <a:extLst>
              <a:ext uri="{FF2B5EF4-FFF2-40B4-BE49-F238E27FC236}">
                <a16:creationId xmlns:a16="http://schemas.microsoft.com/office/drawing/2014/main" id="{2870D0BD-97D9-8A69-EDDC-F223F6F877E4}"/>
              </a:ext>
            </a:extLst>
          </p:cNvPr>
          <p:cNvSpPr/>
          <p:nvPr/>
        </p:nvSpPr>
        <p:spPr>
          <a:xfrm>
            <a:off x="1744133" y="397933"/>
            <a:ext cx="9093200" cy="6062133"/>
          </a:xfrm>
          <a:prstGeom prst="snip2DiagRect">
            <a:avLst>
              <a:gd name="adj1" fmla="val 0"/>
              <a:gd name="adj2"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7467AA1-2AD4-BF94-0C1D-51B03FA14992}"/>
              </a:ext>
            </a:extLst>
          </p:cNvPr>
          <p:cNvSpPr txBox="1"/>
          <p:nvPr/>
        </p:nvSpPr>
        <p:spPr>
          <a:xfrm>
            <a:off x="5554132" y="1068618"/>
            <a:ext cx="4893735" cy="584775"/>
          </a:xfrm>
          <a:prstGeom prst="rect">
            <a:avLst/>
          </a:prstGeom>
          <a:noFill/>
          <a:ln>
            <a:noFill/>
          </a:ln>
        </p:spPr>
        <p:txBody>
          <a:bodyPr wrap="square">
            <a:spAutoFit/>
          </a:bodyPr>
          <a:lstStyle/>
          <a:p>
            <a:pPr algn="just"/>
            <a:r>
              <a:rPr lang="en-US" sz="1600" dirty="0">
                <a:latin typeface="Amasis MT Pro Light" panose="02040304050005020304" pitchFamily="18" charset="0"/>
              </a:rPr>
              <a:t>At top of the Control panel includes HOME, HOW TO USE and SHOW/HIDE PANEL buttons. </a:t>
            </a:r>
          </a:p>
        </p:txBody>
      </p:sp>
      <p:sp>
        <p:nvSpPr>
          <p:cNvPr id="8" name="TextBox 7">
            <a:extLst>
              <a:ext uri="{FF2B5EF4-FFF2-40B4-BE49-F238E27FC236}">
                <a16:creationId xmlns:a16="http://schemas.microsoft.com/office/drawing/2014/main" id="{B35D2721-EAF3-B1E7-543B-C84E55FBA464}"/>
              </a:ext>
            </a:extLst>
          </p:cNvPr>
          <p:cNvSpPr txBox="1"/>
          <p:nvPr/>
        </p:nvSpPr>
        <p:spPr>
          <a:xfrm>
            <a:off x="5535716" y="2731206"/>
            <a:ext cx="4893736" cy="3354765"/>
          </a:xfrm>
          <a:prstGeom prst="rect">
            <a:avLst/>
          </a:prstGeom>
          <a:noFill/>
          <a:ln>
            <a:noFill/>
          </a:ln>
        </p:spPr>
        <p:txBody>
          <a:bodyPr wrap="square">
            <a:spAutoFit/>
          </a:bodyPr>
          <a:lstStyle/>
          <a:p>
            <a:pPr algn="just"/>
            <a:r>
              <a:rPr lang="en-US" sz="1600" dirty="0">
                <a:latin typeface="Amasis MT Pro Light" panose="02040304050005020304" pitchFamily="18" charset="0"/>
              </a:rPr>
              <a:t>There are seven individual panels series bellow the Color chart.</a:t>
            </a:r>
          </a:p>
          <a:p>
            <a:pPr algn="just"/>
            <a:endParaRPr lang="en-US" sz="1600" dirty="0">
              <a:latin typeface="Amasis MT Pro Light" panose="02040304050005020304" pitchFamily="18" charset="0"/>
            </a:endParaRPr>
          </a:p>
          <a:p>
            <a:pPr algn="just"/>
            <a:r>
              <a:rPr lang="en-US" sz="1600" dirty="0">
                <a:latin typeface="Amasis MT Pro Light" panose="02040304050005020304" pitchFamily="18" charset="0"/>
              </a:rPr>
              <a:t>Each panel has a check box and a drop-down menu.</a:t>
            </a:r>
          </a:p>
          <a:p>
            <a:pPr algn="just"/>
            <a:endParaRPr lang="en-US" sz="1600" dirty="0">
              <a:latin typeface="Amasis MT Pro Light" panose="02040304050005020304" pitchFamily="18" charset="0"/>
            </a:endParaRPr>
          </a:p>
          <a:p>
            <a:pPr marL="285750" indent="-285750" algn="just">
              <a:buFont typeface="Arial" panose="020B0604020202020204" pitchFamily="34" charset="0"/>
              <a:buChar char="•"/>
            </a:pPr>
            <a:r>
              <a:rPr lang="en-US" sz="1600" dirty="0">
                <a:latin typeface="Amasis MT Pro Light" panose="02040304050005020304" pitchFamily="18" charset="0"/>
              </a:rPr>
              <a:t>By selecting check box make sensor location visible on the map (except NOAA (wind),).</a:t>
            </a:r>
          </a:p>
          <a:p>
            <a:pPr marL="285750" indent="-285750" algn="just">
              <a:buFont typeface="Arial" panose="020B0604020202020204" pitchFamily="34" charset="0"/>
              <a:buChar char="•"/>
            </a:pPr>
            <a:endParaRPr lang="en-US" sz="1600" dirty="0">
              <a:latin typeface="Amasis MT Pro Light" panose="02040304050005020304" pitchFamily="18" charset="0"/>
            </a:endParaRPr>
          </a:p>
          <a:p>
            <a:pPr marL="285750" indent="-285750" algn="just">
              <a:buFont typeface="Arial" panose="020B0604020202020204" pitchFamily="34" charset="0"/>
              <a:buChar char="•"/>
            </a:pPr>
            <a:r>
              <a:rPr lang="en-US" sz="1600" dirty="0">
                <a:latin typeface="Amasis MT Pro Light" panose="02040304050005020304" pitchFamily="18" charset="0"/>
              </a:rPr>
              <a:t>By selecting check box of NOAA (wind) allows to display the wind vectors.</a:t>
            </a:r>
          </a:p>
          <a:p>
            <a:pPr marL="285750" indent="-285750" algn="just">
              <a:buFont typeface="Arial" panose="020B0604020202020204" pitchFamily="34" charset="0"/>
              <a:buChar char="•"/>
            </a:pPr>
            <a:endParaRPr lang="en-US" sz="1600" dirty="0">
              <a:latin typeface="Amasis MT Pro Light" panose="02040304050005020304" pitchFamily="18" charset="0"/>
            </a:endParaRPr>
          </a:p>
          <a:p>
            <a:pPr marL="285750" indent="-285750" algn="just">
              <a:buFont typeface="Arial" panose="020B0604020202020204" pitchFamily="34" charset="0"/>
              <a:buChar char="•"/>
            </a:pPr>
            <a:r>
              <a:rPr lang="en-US" sz="1600" dirty="0">
                <a:latin typeface="Amasis MT Pro Light" panose="02040304050005020304" pitchFamily="18" charset="0"/>
              </a:rPr>
              <a:t>By hitting on drop-down menu of each panel shows more details and options available.</a:t>
            </a:r>
          </a:p>
        </p:txBody>
      </p:sp>
      <p:pic>
        <p:nvPicPr>
          <p:cNvPr id="12" name="Picture 11" descr="Graphical user interface, application&#10;&#10;Description automatically generated">
            <a:extLst>
              <a:ext uri="{FF2B5EF4-FFF2-40B4-BE49-F238E27FC236}">
                <a16:creationId xmlns:a16="http://schemas.microsoft.com/office/drawing/2014/main" id="{18D82934-C240-F562-BFE4-6470CA5CB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097" y="691303"/>
            <a:ext cx="2872740" cy="5356860"/>
          </a:xfrm>
          <a:prstGeom prst="rect">
            <a:avLst/>
          </a:prstGeom>
          <a:ln>
            <a:solidFill>
              <a:schemeClr val="tx1"/>
            </a:solidFill>
          </a:ln>
        </p:spPr>
      </p:pic>
      <p:sp>
        <p:nvSpPr>
          <p:cNvPr id="13" name="TextBox 12">
            <a:extLst>
              <a:ext uri="{FF2B5EF4-FFF2-40B4-BE49-F238E27FC236}">
                <a16:creationId xmlns:a16="http://schemas.microsoft.com/office/drawing/2014/main" id="{66E6B76F-93F9-E8D8-070D-2C094ACA1089}"/>
              </a:ext>
            </a:extLst>
          </p:cNvPr>
          <p:cNvSpPr txBox="1"/>
          <p:nvPr/>
        </p:nvSpPr>
        <p:spPr>
          <a:xfrm>
            <a:off x="5535716" y="1842305"/>
            <a:ext cx="4893736" cy="584775"/>
          </a:xfrm>
          <a:prstGeom prst="rect">
            <a:avLst/>
          </a:prstGeom>
          <a:noFill/>
          <a:ln>
            <a:noFill/>
          </a:ln>
        </p:spPr>
        <p:txBody>
          <a:bodyPr wrap="square">
            <a:spAutoFit/>
          </a:bodyPr>
          <a:lstStyle/>
          <a:p>
            <a:pPr algn="just"/>
            <a:r>
              <a:rPr lang="en-US" sz="1600" dirty="0">
                <a:latin typeface="Amasis MT Pro Light" panose="02040304050005020304" pitchFamily="18" charset="0"/>
              </a:rPr>
              <a:t>Color chart for different concentration range of Particulate Matter display right bellow the buttons</a:t>
            </a:r>
          </a:p>
        </p:txBody>
      </p:sp>
      <p:sp>
        <p:nvSpPr>
          <p:cNvPr id="15" name="Rectangle 14">
            <a:extLst>
              <a:ext uri="{FF2B5EF4-FFF2-40B4-BE49-F238E27FC236}">
                <a16:creationId xmlns:a16="http://schemas.microsoft.com/office/drawing/2014/main" id="{7F755822-C035-2EA7-E995-EB24ADE44CD6}"/>
              </a:ext>
            </a:extLst>
          </p:cNvPr>
          <p:cNvSpPr/>
          <p:nvPr/>
        </p:nvSpPr>
        <p:spPr>
          <a:xfrm>
            <a:off x="2328333" y="1261021"/>
            <a:ext cx="2421467" cy="3899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10E2456-5C00-89E0-BAC7-7F88F4FE02E2}"/>
              </a:ext>
            </a:extLst>
          </p:cNvPr>
          <p:cNvSpPr/>
          <p:nvPr/>
        </p:nvSpPr>
        <p:spPr>
          <a:xfrm>
            <a:off x="2328333" y="1697263"/>
            <a:ext cx="2116668" cy="10339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F30BC9-D8B1-4618-BC2F-8CA37AEF8F54}"/>
              </a:ext>
            </a:extLst>
          </p:cNvPr>
          <p:cNvSpPr/>
          <p:nvPr/>
        </p:nvSpPr>
        <p:spPr>
          <a:xfrm>
            <a:off x="2328333" y="2777469"/>
            <a:ext cx="2116668" cy="31491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CEC022CD-9460-25E4-47BF-55980EE16520}"/>
              </a:ext>
            </a:extLst>
          </p:cNvPr>
          <p:cNvSpPr/>
          <p:nvPr/>
        </p:nvSpPr>
        <p:spPr>
          <a:xfrm flipH="1">
            <a:off x="4761672" y="1278321"/>
            <a:ext cx="762172" cy="22252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0357ED0F-F91C-508F-35D1-6F0A0BD07F21}"/>
              </a:ext>
            </a:extLst>
          </p:cNvPr>
          <p:cNvSpPr/>
          <p:nvPr/>
        </p:nvSpPr>
        <p:spPr>
          <a:xfrm flipH="1">
            <a:off x="4463018" y="2022746"/>
            <a:ext cx="1067311" cy="227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7B7A9206-63A2-3A41-38C6-28F2423A4A37}"/>
              </a:ext>
            </a:extLst>
          </p:cNvPr>
          <p:cNvSpPr/>
          <p:nvPr/>
        </p:nvSpPr>
        <p:spPr>
          <a:xfrm flipH="1">
            <a:off x="4456861" y="2945217"/>
            <a:ext cx="1097271" cy="23123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6134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EABCCB2-0F26-4F1A-DB72-A7F47AA49F27}"/>
              </a:ext>
            </a:extLst>
          </p:cNvPr>
          <p:cNvGraphicFramePr>
            <a:graphicFrameLocks noGrp="1"/>
          </p:cNvGraphicFramePr>
          <p:nvPr>
            <p:extLst>
              <p:ext uri="{D42A27DB-BD31-4B8C-83A1-F6EECF244321}">
                <p14:modId xmlns:p14="http://schemas.microsoft.com/office/powerpoint/2010/main" val="2024749816"/>
              </p:ext>
            </p:extLst>
          </p:nvPr>
        </p:nvGraphicFramePr>
        <p:xfrm>
          <a:off x="1438274" y="426720"/>
          <a:ext cx="9315451" cy="6004560"/>
        </p:xfrm>
        <a:graphic>
          <a:graphicData uri="http://schemas.openxmlformats.org/drawingml/2006/table">
            <a:tbl>
              <a:tblPr firstRow="1" bandRow="1">
                <a:tableStyleId>{5940675A-B579-460E-94D1-54222C63F5DA}</a:tableStyleId>
              </a:tblPr>
              <a:tblGrid>
                <a:gridCol w="4414021">
                  <a:extLst>
                    <a:ext uri="{9D8B030D-6E8A-4147-A177-3AD203B41FA5}">
                      <a16:colId xmlns:a16="http://schemas.microsoft.com/office/drawing/2014/main" val="2558381737"/>
                    </a:ext>
                  </a:extLst>
                </a:gridCol>
                <a:gridCol w="504702">
                  <a:extLst>
                    <a:ext uri="{9D8B030D-6E8A-4147-A177-3AD203B41FA5}">
                      <a16:colId xmlns:a16="http://schemas.microsoft.com/office/drawing/2014/main" val="6668924"/>
                    </a:ext>
                  </a:extLst>
                </a:gridCol>
                <a:gridCol w="4396728">
                  <a:extLst>
                    <a:ext uri="{9D8B030D-6E8A-4147-A177-3AD203B41FA5}">
                      <a16:colId xmlns:a16="http://schemas.microsoft.com/office/drawing/2014/main" val="4062710320"/>
                    </a:ext>
                  </a:extLst>
                </a:gridCol>
              </a:tblGrid>
              <a:tr h="294639">
                <a:tc>
                  <a:txBody>
                    <a:bodyPr/>
                    <a:lstStyle/>
                    <a:p>
                      <a:r>
                        <a:rPr lang="en-US" sz="1800" b="1" dirty="0">
                          <a:solidFill>
                            <a:schemeClr val="bg1"/>
                          </a:solidFill>
                          <a:latin typeface="Aharoni" panose="02010803020104030203" pitchFamily="2" charset="-79"/>
                          <a:cs typeface="Aharoni" panose="02010803020104030203" pitchFamily="2" charset="-79"/>
                        </a:rPr>
                        <a:t>SHAREDAIR MONITORS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a:solidFill>
                            <a:schemeClr val="bg1"/>
                          </a:solidFill>
                          <a:latin typeface="Aharoni" panose="02010803020104030203" pitchFamily="2" charset="-79"/>
                          <a:cs typeface="Aharoni" panose="02010803020104030203" pitchFamily="2" charset="-79"/>
                        </a:rPr>
                        <a:t>EPA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497426052"/>
                  </a:ext>
                </a:extLst>
              </a:tr>
              <a:tr h="370840">
                <a:tc>
                  <a:txBody>
                    <a:bodyPr/>
                    <a:lstStyle/>
                    <a:p>
                      <a:pPr algn="just"/>
                      <a:r>
                        <a:rPr lang="en-US" sz="1400" dirty="0" err="1">
                          <a:latin typeface="Amasis MT Pro Light" panose="02040304050005020304" pitchFamily="18" charset="0"/>
                        </a:rPr>
                        <a:t>SharedAir</a:t>
                      </a:r>
                      <a:r>
                        <a:rPr lang="en-US" sz="1400" dirty="0">
                          <a:latin typeface="Amasis MT Pro Light" panose="02040304050005020304" pitchFamily="18" charset="0"/>
                        </a:rPr>
                        <a:t> monitors made in MINTS lab at UTD. Mainly PM</a:t>
                      </a:r>
                      <a:r>
                        <a:rPr lang="en-US" sz="1400" baseline="-25000" dirty="0">
                          <a:latin typeface="Amasis MT Pro Light" panose="02040304050005020304" pitchFamily="18" charset="0"/>
                        </a:rPr>
                        <a:t>2.5</a:t>
                      </a:r>
                      <a:r>
                        <a:rPr lang="en-US" sz="1400" dirty="0">
                          <a:latin typeface="Amasis MT Pro Light" panose="02040304050005020304" pitchFamily="18" charset="0"/>
                        </a:rPr>
                        <a:t> concentration data available on this site. Under the drop-down menu two options are available for data averaging: hour average and 30 second average. Default is 30 second average.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latin typeface="Amasis MT Pro Light" panose="02040304050005020304" pitchFamily="18" charset="0"/>
                        </a:rPr>
                        <a:t>PM</a:t>
                      </a:r>
                      <a:r>
                        <a:rPr lang="en-US" sz="1400" baseline="-25000" dirty="0">
                          <a:latin typeface="Amasis MT Pro Light" panose="02040304050005020304" pitchFamily="18" charset="0"/>
                        </a:rPr>
                        <a:t>2.5</a:t>
                      </a:r>
                      <a:r>
                        <a:rPr lang="en-US" sz="1400" dirty="0">
                          <a:latin typeface="Amasis MT Pro Light" panose="02040304050005020304" pitchFamily="18" charset="0"/>
                        </a:rPr>
                        <a:t> data obtain from the EPA's Air Quality System (AQS) database collected by state, local, tribal, and federal air pollution control agencies from thousands of monitors around the nation. Only PM</a:t>
                      </a:r>
                      <a:r>
                        <a:rPr lang="en-US" sz="1400" baseline="-25000" dirty="0">
                          <a:latin typeface="Amasis MT Pro Light" panose="02040304050005020304" pitchFamily="18" charset="0"/>
                        </a:rPr>
                        <a:t>2.5</a:t>
                      </a:r>
                      <a:r>
                        <a:rPr lang="en-US" sz="1400" dirty="0">
                          <a:latin typeface="Amasis MT Pro Light" panose="02040304050005020304" pitchFamily="18" charset="0"/>
                        </a:rPr>
                        <a:t> hourly averaged data available on this site.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071082"/>
                  </a:ext>
                </a:extLst>
              </a:tr>
              <a:tr h="0">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1274065"/>
                  </a:ext>
                </a:extLst>
              </a:tr>
              <a:tr h="370840">
                <a:tc>
                  <a:txBody>
                    <a:bodyPr/>
                    <a:lstStyle/>
                    <a:p>
                      <a:r>
                        <a:rPr lang="en-US" sz="1800" b="1" dirty="0">
                          <a:solidFill>
                            <a:schemeClr val="bg1"/>
                          </a:solidFill>
                          <a:latin typeface="Aharoni" panose="02010803020104030203" pitchFamily="2" charset="-79"/>
                          <a:cs typeface="Aharoni" panose="02010803020104030203" pitchFamily="2" charset="-79"/>
                        </a:rPr>
                        <a:t>PURPLEAIR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a:solidFill>
                            <a:schemeClr val="bg1"/>
                          </a:solidFill>
                          <a:latin typeface="Aharoni" panose="02010803020104030203" pitchFamily="2" charset="-79"/>
                          <a:cs typeface="Aharoni" panose="02010803020104030203" pitchFamily="2" charset="-79"/>
                        </a:rPr>
                        <a:t>AIR POLLUTION BURDEN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5728782"/>
                  </a:ext>
                </a:extLst>
              </a:tr>
              <a:tr h="370840">
                <a:tc>
                  <a:txBody>
                    <a:bodyPr/>
                    <a:lstStyle/>
                    <a:p>
                      <a:pPr algn="just"/>
                      <a:r>
                        <a:rPr lang="en-US" sz="1400" dirty="0" err="1">
                          <a:latin typeface="Amasis MT Pro Light" panose="02040304050005020304" pitchFamily="18" charset="0"/>
                        </a:rPr>
                        <a:t>PurpleAir</a:t>
                      </a:r>
                      <a:r>
                        <a:rPr lang="en-US" sz="1400" dirty="0">
                          <a:latin typeface="Amasis MT Pro Light" panose="02040304050005020304" pitchFamily="18" charset="0"/>
                        </a:rPr>
                        <a:t>, a community system of PM low-cost sensors that are installed, controlled and maintained by members of the community. Only PM</a:t>
                      </a:r>
                      <a:r>
                        <a:rPr lang="en-US" sz="1400" baseline="-25000" dirty="0">
                          <a:latin typeface="Amasis MT Pro Light" panose="02040304050005020304" pitchFamily="18" charset="0"/>
                        </a:rPr>
                        <a:t>2.5</a:t>
                      </a:r>
                      <a:r>
                        <a:rPr lang="en-US" sz="1400" dirty="0">
                          <a:latin typeface="Amasis MT Pro Light" panose="02040304050005020304" pitchFamily="18" charset="0"/>
                        </a:rPr>
                        <a:t> data obtained from this database.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latin typeface="Amasis MT Pro Light" panose="02040304050005020304" pitchFamily="18" charset="0"/>
                        </a:rPr>
                        <a:t>Yearly estimated PM</a:t>
                      </a:r>
                      <a:r>
                        <a:rPr lang="en-US" sz="1400" baseline="-25000" dirty="0">
                          <a:latin typeface="Amasis MT Pro Light" panose="02040304050005020304" pitchFamily="18" charset="0"/>
                        </a:rPr>
                        <a:t>2.5</a:t>
                      </a:r>
                      <a:r>
                        <a:rPr lang="en-US" sz="1400" dirty="0">
                          <a:latin typeface="Amasis MT Pro Light" panose="02040304050005020304" pitchFamily="18" charset="0"/>
                        </a:rPr>
                        <a:t> concentration where major air pollution are permitted. </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71014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0199713"/>
                  </a:ext>
                </a:extLst>
              </a:tr>
              <a:tr h="370840">
                <a:tc>
                  <a:txBody>
                    <a:bodyPr/>
                    <a:lstStyle/>
                    <a:p>
                      <a:r>
                        <a:rPr lang="en-US" sz="1800" b="1" dirty="0">
                          <a:solidFill>
                            <a:schemeClr val="bg1"/>
                          </a:solidFill>
                          <a:latin typeface="Aharoni" panose="02010803020104030203" pitchFamily="2" charset="-79"/>
                          <a:cs typeface="Aharoni" panose="02010803020104030203" pitchFamily="2" charset="-79"/>
                        </a:rPr>
                        <a:t>RADAR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a:solidFill>
                            <a:schemeClr val="bg1"/>
                          </a:solidFill>
                          <a:latin typeface="Aharoni" panose="02010803020104030203" pitchFamily="2" charset="-79"/>
                          <a:cs typeface="Aharoni" panose="02010803020104030203" pitchFamily="2" charset="-79"/>
                        </a:rPr>
                        <a:t>ESA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7299077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Amasis MT Pro Light" panose="02040304050005020304" pitchFamily="18" charset="0"/>
                        </a:rPr>
                        <a:t>Some of weather data obtained from Radar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latin typeface="Amasis MT Pro Light" panose="02040304050005020304" pitchFamily="18" charset="0"/>
                        </a:rPr>
                        <a:t>Three types of data can be monitored: NO</a:t>
                      </a:r>
                      <a:r>
                        <a:rPr lang="en-US" sz="1400" baseline="-25000" dirty="0">
                          <a:latin typeface="Amasis MT Pro Light" panose="02040304050005020304" pitchFamily="18" charset="0"/>
                        </a:rPr>
                        <a:t>2</a:t>
                      </a:r>
                      <a:r>
                        <a:rPr lang="en-US" sz="1400" dirty="0">
                          <a:latin typeface="Amasis MT Pro Light" panose="02040304050005020304" pitchFamily="18" charset="0"/>
                        </a:rPr>
                        <a:t>, CO and CH</a:t>
                      </a:r>
                      <a:r>
                        <a:rPr lang="en-US" sz="1400" baseline="-25000" dirty="0">
                          <a:latin typeface="Amasis MT Pro Light" panose="02040304050005020304" pitchFamily="18" charset="0"/>
                        </a:rPr>
                        <a:t>4</a:t>
                      </a:r>
                      <a:r>
                        <a:rPr lang="en-US" sz="1400" dirty="0">
                          <a:latin typeface="Amasis MT Pro Light" panose="02040304050005020304" pitchFamily="18" charset="0"/>
                        </a:rPr>
                        <a:t>. Data obtained by ESA (European Space Agency)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0221885"/>
                  </a:ext>
                </a:extLst>
              </a:tr>
              <a:tr h="15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150299"/>
                  </a:ext>
                </a:extLst>
              </a:tr>
              <a:tr h="370840">
                <a:tc>
                  <a:txBody>
                    <a:bodyPr/>
                    <a:lstStyle/>
                    <a:p>
                      <a:r>
                        <a:rPr lang="en-US" sz="1800" b="1" dirty="0">
                          <a:solidFill>
                            <a:schemeClr val="bg1"/>
                          </a:solidFill>
                          <a:latin typeface="Aharoni" panose="02010803020104030203" pitchFamily="2" charset="-79"/>
                          <a:cs typeface="Aharoni" panose="02010803020104030203" pitchFamily="2" charset="-79"/>
                        </a:rPr>
                        <a:t>NOAA (WIND)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5752675"/>
                  </a:ext>
                </a:extLst>
              </a:tr>
              <a:tr h="370840">
                <a:tc>
                  <a:txBody>
                    <a:bodyPr/>
                    <a:lstStyle/>
                    <a:p>
                      <a:pPr algn="just"/>
                      <a:r>
                        <a:rPr lang="en-US" sz="1400" dirty="0">
                          <a:latin typeface="Amasis MT Pro Light" panose="02040304050005020304" pitchFamily="18" charset="0"/>
                        </a:rPr>
                        <a:t>Wind data obtained from NOAA (National Oceanic and Atmospheric Administration’s) database. Selecting this display wind vectors on the map. Wind direction and speed at the location where the mouse cursor displayed on the right bottom.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5354976"/>
                  </a:ext>
                </a:extLst>
              </a:tr>
            </a:tbl>
          </a:graphicData>
        </a:graphic>
      </p:graphicFrame>
    </p:spTree>
    <p:extLst>
      <p:ext uri="{BB962C8B-B14F-4D97-AF65-F5344CB8AC3E}">
        <p14:creationId xmlns:p14="http://schemas.microsoft.com/office/powerpoint/2010/main" val="289383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2EA942-FAF2-6A6D-766D-F0E79E7E730A}"/>
              </a:ext>
            </a:extLst>
          </p:cNvPr>
          <p:cNvSpPr txBox="1"/>
          <p:nvPr/>
        </p:nvSpPr>
        <p:spPr>
          <a:xfrm>
            <a:off x="0" y="377083"/>
            <a:ext cx="12191999" cy="523220"/>
          </a:xfrm>
          <a:prstGeom prst="rect">
            <a:avLst/>
          </a:prstGeom>
          <a:solidFill>
            <a:schemeClr val="tx1"/>
          </a:solidFill>
        </p:spPr>
        <p:txBody>
          <a:bodyPr wrap="square" rtlCol="0">
            <a:spAutoFit/>
          </a:bodyPr>
          <a:lstStyle/>
          <a:p>
            <a:r>
              <a:rPr lang="en-US" sz="2800" b="1" dirty="0">
                <a:solidFill>
                  <a:schemeClr val="bg1"/>
                </a:solidFill>
              </a:rPr>
              <a:t>  Grafana Dashboard</a:t>
            </a:r>
          </a:p>
        </p:txBody>
      </p:sp>
      <p:cxnSp>
        <p:nvCxnSpPr>
          <p:cNvPr id="6" name="Straight Arrow Connector 5">
            <a:extLst>
              <a:ext uri="{FF2B5EF4-FFF2-40B4-BE49-F238E27FC236}">
                <a16:creationId xmlns:a16="http://schemas.microsoft.com/office/drawing/2014/main" id="{4DE0E80D-7FDA-E3B5-BB32-F020DA49F3B1}"/>
              </a:ext>
            </a:extLst>
          </p:cNvPr>
          <p:cNvCxnSpPr>
            <a:cxnSpLocks/>
          </p:cNvCxnSpPr>
          <p:nvPr/>
        </p:nvCxnSpPr>
        <p:spPr>
          <a:xfrm>
            <a:off x="3087449" y="2798129"/>
            <a:ext cx="39070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CB4EF271-F4B1-5663-EA95-700063D46349}"/>
              </a:ext>
            </a:extLst>
          </p:cNvPr>
          <p:cNvSpPr txBox="1"/>
          <p:nvPr/>
        </p:nvSpPr>
        <p:spPr>
          <a:xfrm>
            <a:off x="2636244" y="2644240"/>
            <a:ext cx="715931" cy="276999"/>
          </a:xfrm>
          <a:prstGeom prst="rect">
            <a:avLst/>
          </a:prstGeom>
          <a:noFill/>
        </p:spPr>
        <p:txBody>
          <a:bodyPr wrap="square" rtlCol="0">
            <a:spAutoFit/>
          </a:bodyPr>
          <a:lstStyle/>
          <a:p>
            <a:r>
              <a:rPr lang="en-US" sz="1200" b="1" dirty="0">
                <a:latin typeface="Agency FB" panose="020B0503020202020204" pitchFamily="34" charset="0"/>
              </a:rPr>
              <a:t>HOME</a:t>
            </a:r>
          </a:p>
        </p:txBody>
      </p:sp>
      <p:cxnSp>
        <p:nvCxnSpPr>
          <p:cNvPr id="8" name="Straight Arrow Connector 7">
            <a:extLst>
              <a:ext uri="{FF2B5EF4-FFF2-40B4-BE49-F238E27FC236}">
                <a16:creationId xmlns:a16="http://schemas.microsoft.com/office/drawing/2014/main" id="{229F8132-B052-C4CA-6467-A04407A42AB0}"/>
              </a:ext>
            </a:extLst>
          </p:cNvPr>
          <p:cNvCxnSpPr>
            <a:cxnSpLocks/>
          </p:cNvCxnSpPr>
          <p:nvPr/>
        </p:nvCxnSpPr>
        <p:spPr>
          <a:xfrm>
            <a:off x="3087449" y="3024830"/>
            <a:ext cx="39070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93F4E81D-C648-CD9D-3BA2-2D63598A56E6}"/>
              </a:ext>
            </a:extLst>
          </p:cNvPr>
          <p:cNvSpPr txBox="1"/>
          <p:nvPr/>
        </p:nvSpPr>
        <p:spPr>
          <a:xfrm>
            <a:off x="2516605" y="2874465"/>
            <a:ext cx="831114" cy="276999"/>
          </a:xfrm>
          <a:prstGeom prst="rect">
            <a:avLst/>
          </a:prstGeom>
          <a:noFill/>
        </p:spPr>
        <p:txBody>
          <a:bodyPr wrap="square" rtlCol="0">
            <a:spAutoFit/>
          </a:bodyPr>
          <a:lstStyle/>
          <a:p>
            <a:r>
              <a:rPr lang="en-US" sz="1200" b="1" dirty="0">
                <a:latin typeface="Agency FB" panose="020B0503020202020204" pitchFamily="34" charset="0"/>
              </a:rPr>
              <a:t>SEARCH</a:t>
            </a:r>
          </a:p>
        </p:txBody>
      </p:sp>
      <p:cxnSp>
        <p:nvCxnSpPr>
          <p:cNvPr id="12" name="Straight Arrow Connector 11">
            <a:extLst>
              <a:ext uri="{FF2B5EF4-FFF2-40B4-BE49-F238E27FC236}">
                <a16:creationId xmlns:a16="http://schemas.microsoft.com/office/drawing/2014/main" id="{4C033989-4F86-0239-8900-96747AFEC65E}"/>
              </a:ext>
            </a:extLst>
          </p:cNvPr>
          <p:cNvCxnSpPr>
            <a:cxnSpLocks/>
          </p:cNvCxnSpPr>
          <p:nvPr/>
        </p:nvCxnSpPr>
        <p:spPr>
          <a:xfrm>
            <a:off x="3087448" y="3249979"/>
            <a:ext cx="39070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4E0AB02-9007-B874-A762-29566880B693}"/>
              </a:ext>
            </a:extLst>
          </p:cNvPr>
          <p:cNvSpPr txBox="1"/>
          <p:nvPr/>
        </p:nvSpPr>
        <p:spPr>
          <a:xfrm>
            <a:off x="2453611" y="3097644"/>
            <a:ext cx="919606" cy="276999"/>
          </a:xfrm>
          <a:prstGeom prst="rect">
            <a:avLst/>
          </a:prstGeom>
          <a:noFill/>
        </p:spPr>
        <p:txBody>
          <a:bodyPr wrap="square" rtlCol="0">
            <a:spAutoFit/>
          </a:bodyPr>
          <a:lstStyle/>
          <a:p>
            <a:r>
              <a:rPr lang="en-US" sz="1200" b="1" dirty="0">
                <a:latin typeface="Agency FB" panose="020B0503020202020204" pitchFamily="34" charset="0"/>
              </a:rPr>
              <a:t>STARRED</a:t>
            </a:r>
          </a:p>
        </p:txBody>
      </p:sp>
      <p:cxnSp>
        <p:nvCxnSpPr>
          <p:cNvPr id="14" name="Straight Arrow Connector 13">
            <a:extLst>
              <a:ext uri="{FF2B5EF4-FFF2-40B4-BE49-F238E27FC236}">
                <a16:creationId xmlns:a16="http://schemas.microsoft.com/office/drawing/2014/main" id="{143D8627-E535-A684-C09C-22E1766FC9C7}"/>
              </a:ext>
            </a:extLst>
          </p:cNvPr>
          <p:cNvCxnSpPr>
            <a:cxnSpLocks/>
          </p:cNvCxnSpPr>
          <p:nvPr/>
        </p:nvCxnSpPr>
        <p:spPr>
          <a:xfrm>
            <a:off x="3087448" y="3442943"/>
            <a:ext cx="39070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899B061-B110-4A41-B513-FD5B049167BE}"/>
              </a:ext>
            </a:extLst>
          </p:cNvPr>
          <p:cNvSpPr txBox="1"/>
          <p:nvPr/>
        </p:nvSpPr>
        <p:spPr>
          <a:xfrm>
            <a:off x="2208385" y="3283234"/>
            <a:ext cx="1232946" cy="276999"/>
          </a:xfrm>
          <a:prstGeom prst="rect">
            <a:avLst/>
          </a:prstGeom>
          <a:noFill/>
        </p:spPr>
        <p:txBody>
          <a:bodyPr wrap="square" rtlCol="0">
            <a:spAutoFit/>
          </a:bodyPr>
          <a:lstStyle/>
          <a:p>
            <a:r>
              <a:rPr lang="en-US" sz="1200" b="1" dirty="0">
                <a:latin typeface="Agency FB" panose="020B0503020202020204" pitchFamily="34" charset="0"/>
              </a:rPr>
              <a:t>DASHBOARDS</a:t>
            </a:r>
          </a:p>
        </p:txBody>
      </p:sp>
      <p:cxnSp>
        <p:nvCxnSpPr>
          <p:cNvPr id="16" name="Straight Arrow Connector 15">
            <a:extLst>
              <a:ext uri="{FF2B5EF4-FFF2-40B4-BE49-F238E27FC236}">
                <a16:creationId xmlns:a16="http://schemas.microsoft.com/office/drawing/2014/main" id="{42794832-1E1B-5D84-6FF0-C50B8F37B495}"/>
              </a:ext>
            </a:extLst>
          </p:cNvPr>
          <p:cNvCxnSpPr>
            <a:cxnSpLocks/>
          </p:cNvCxnSpPr>
          <p:nvPr/>
        </p:nvCxnSpPr>
        <p:spPr>
          <a:xfrm>
            <a:off x="3091976" y="3670336"/>
            <a:ext cx="39070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B22B9E5-F4B9-394E-207D-9870D2286CAA}"/>
              </a:ext>
            </a:extLst>
          </p:cNvPr>
          <p:cNvSpPr txBox="1"/>
          <p:nvPr/>
        </p:nvSpPr>
        <p:spPr>
          <a:xfrm>
            <a:off x="2420545" y="3517319"/>
            <a:ext cx="995130" cy="276999"/>
          </a:xfrm>
          <a:prstGeom prst="rect">
            <a:avLst/>
          </a:prstGeom>
          <a:noFill/>
        </p:spPr>
        <p:txBody>
          <a:bodyPr wrap="square" rtlCol="0">
            <a:spAutoFit/>
          </a:bodyPr>
          <a:lstStyle/>
          <a:p>
            <a:r>
              <a:rPr lang="en-US" sz="1200" b="1" dirty="0">
                <a:latin typeface="Agency FB" panose="020B0503020202020204" pitchFamily="34" charset="0"/>
              </a:rPr>
              <a:t>ALERTING</a:t>
            </a:r>
          </a:p>
        </p:txBody>
      </p:sp>
      <p:cxnSp>
        <p:nvCxnSpPr>
          <p:cNvPr id="18" name="Straight Arrow Connector 17">
            <a:extLst>
              <a:ext uri="{FF2B5EF4-FFF2-40B4-BE49-F238E27FC236}">
                <a16:creationId xmlns:a16="http://schemas.microsoft.com/office/drawing/2014/main" id="{7990F47F-8376-6313-0B17-6E1BFE8556F3}"/>
              </a:ext>
            </a:extLst>
          </p:cNvPr>
          <p:cNvCxnSpPr>
            <a:cxnSpLocks/>
          </p:cNvCxnSpPr>
          <p:nvPr/>
        </p:nvCxnSpPr>
        <p:spPr>
          <a:xfrm>
            <a:off x="3116207" y="5723728"/>
            <a:ext cx="39070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9BD84BD-B710-E5D0-F985-07341A5A308C}"/>
              </a:ext>
            </a:extLst>
          </p:cNvPr>
          <p:cNvSpPr txBox="1"/>
          <p:nvPr/>
        </p:nvSpPr>
        <p:spPr>
          <a:xfrm>
            <a:off x="2559001" y="5569839"/>
            <a:ext cx="814216" cy="276999"/>
          </a:xfrm>
          <a:prstGeom prst="rect">
            <a:avLst/>
          </a:prstGeom>
          <a:noFill/>
        </p:spPr>
        <p:txBody>
          <a:bodyPr wrap="square" rtlCol="0">
            <a:spAutoFit/>
          </a:bodyPr>
          <a:lstStyle/>
          <a:p>
            <a:r>
              <a:rPr lang="en-US" sz="1200" b="1" dirty="0">
                <a:latin typeface="Agency FB" panose="020B0503020202020204" pitchFamily="34" charset="0"/>
              </a:rPr>
              <a:t>SIGN IN</a:t>
            </a:r>
          </a:p>
        </p:txBody>
      </p:sp>
      <p:cxnSp>
        <p:nvCxnSpPr>
          <p:cNvPr id="20" name="Straight Arrow Connector 19">
            <a:extLst>
              <a:ext uri="{FF2B5EF4-FFF2-40B4-BE49-F238E27FC236}">
                <a16:creationId xmlns:a16="http://schemas.microsoft.com/office/drawing/2014/main" id="{CABBB07D-44E7-3D4F-F6E7-0C333D1AA684}"/>
              </a:ext>
            </a:extLst>
          </p:cNvPr>
          <p:cNvCxnSpPr>
            <a:cxnSpLocks/>
          </p:cNvCxnSpPr>
          <p:nvPr/>
        </p:nvCxnSpPr>
        <p:spPr>
          <a:xfrm>
            <a:off x="3116207" y="5946026"/>
            <a:ext cx="39070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95983871-DE0D-2A40-92AA-CE3CC11E7654}"/>
              </a:ext>
            </a:extLst>
          </p:cNvPr>
          <p:cNvSpPr txBox="1"/>
          <p:nvPr/>
        </p:nvSpPr>
        <p:spPr>
          <a:xfrm>
            <a:off x="2682227" y="5787799"/>
            <a:ext cx="600403" cy="276999"/>
          </a:xfrm>
          <a:prstGeom prst="rect">
            <a:avLst/>
          </a:prstGeom>
          <a:noFill/>
        </p:spPr>
        <p:txBody>
          <a:bodyPr wrap="square" rtlCol="0">
            <a:spAutoFit/>
          </a:bodyPr>
          <a:lstStyle/>
          <a:p>
            <a:r>
              <a:rPr lang="en-US" sz="1200" b="1" dirty="0">
                <a:latin typeface="Agency FB" panose="020B0503020202020204" pitchFamily="34" charset="0"/>
              </a:rPr>
              <a:t>HELP</a:t>
            </a:r>
          </a:p>
        </p:txBody>
      </p:sp>
      <p:sp>
        <p:nvSpPr>
          <p:cNvPr id="36" name="TextBox 35">
            <a:extLst>
              <a:ext uri="{FF2B5EF4-FFF2-40B4-BE49-F238E27FC236}">
                <a16:creationId xmlns:a16="http://schemas.microsoft.com/office/drawing/2014/main" id="{339B78A4-10F4-530B-2281-5CF68C54787D}"/>
              </a:ext>
            </a:extLst>
          </p:cNvPr>
          <p:cNvSpPr txBox="1"/>
          <p:nvPr/>
        </p:nvSpPr>
        <p:spPr>
          <a:xfrm>
            <a:off x="1751381" y="1118263"/>
            <a:ext cx="8689238" cy="923330"/>
          </a:xfrm>
          <a:prstGeom prst="rect">
            <a:avLst/>
          </a:prstGeom>
          <a:noFill/>
        </p:spPr>
        <p:txBody>
          <a:bodyPr wrap="none" rtlCol="0">
            <a:spAutoFit/>
          </a:bodyPr>
          <a:lstStyle/>
          <a:p>
            <a:r>
              <a:rPr lang="en-US" dirty="0">
                <a:latin typeface="Amasis MT Pro Light" panose="02040304050005020304" pitchFamily="18" charset="0"/>
              </a:rPr>
              <a:t>You can access MINTS Lab’s Grafana dashboard using </a:t>
            </a:r>
            <a:r>
              <a:rPr lang="en-US" dirty="0">
                <a:latin typeface="Amasis MT Pro Light" panose="02040304050005020304" pitchFamily="18" charset="0"/>
                <a:hlinkClick r:id="rId2"/>
              </a:rPr>
              <a:t>http://mdash.circ.utdallas.edu:3000</a:t>
            </a:r>
            <a:endParaRPr lang="en-US" dirty="0">
              <a:latin typeface="Amasis MT Pro Light" panose="02040304050005020304" pitchFamily="18" charset="0"/>
            </a:endParaRPr>
          </a:p>
          <a:p>
            <a:endParaRPr lang="en-US" sz="1800" dirty="0">
              <a:latin typeface="Amasis MT Pro Light" panose="02040304050005020304" pitchFamily="18" charset="0"/>
              <a:cs typeface="Aharoni" panose="02010803020104030203" pitchFamily="2" charset="-79"/>
            </a:endParaRPr>
          </a:p>
          <a:p>
            <a:r>
              <a:rPr lang="en-US" sz="1800" dirty="0">
                <a:latin typeface="Amasis MT Pro Light" panose="02040304050005020304" pitchFamily="18" charset="0"/>
                <a:cs typeface="Aharoni" panose="02010803020104030203" pitchFamily="2" charset="-79"/>
              </a:rPr>
              <a:t>Here is a view of a sample Grafana Dashboard home page:</a:t>
            </a:r>
            <a:endParaRPr lang="en-US" dirty="0">
              <a:latin typeface="Amasis MT Pro Light" panose="02040304050005020304" pitchFamily="18" charset="0"/>
            </a:endParaRPr>
          </a:p>
        </p:txBody>
      </p:sp>
      <p:pic>
        <p:nvPicPr>
          <p:cNvPr id="38" name="Picture 37" descr="Text&#10;&#10;Description automatically generated">
            <a:extLst>
              <a:ext uri="{FF2B5EF4-FFF2-40B4-BE49-F238E27FC236}">
                <a16:creationId xmlns:a16="http://schemas.microsoft.com/office/drawing/2014/main" id="{6E306F69-DDC0-B82C-8191-12F675620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871" y="2646147"/>
            <a:ext cx="7082287" cy="3418651"/>
          </a:xfrm>
          <a:prstGeom prst="rect">
            <a:avLst/>
          </a:prstGeom>
        </p:spPr>
      </p:pic>
    </p:spTree>
    <p:extLst>
      <p:ext uri="{BB962C8B-B14F-4D97-AF65-F5344CB8AC3E}">
        <p14:creationId xmlns:p14="http://schemas.microsoft.com/office/powerpoint/2010/main" val="404204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14F55C-FD0F-B62F-89C3-BFBFD71CBD9E}"/>
              </a:ext>
            </a:extLst>
          </p:cNvPr>
          <p:cNvSpPr txBox="1"/>
          <p:nvPr/>
        </p:nvSpPr>
        <p:spPr>
          <a:xfrm>
            <a:off x="0" y="377083"/>
            <a:ext cx="12191999" cy="523220"/>
          </a:xfrm>
          <a:prstGeom prst="rect">
            <a:avLst/>
          </a:prstGeom>
          <a:solidFill>
            <a:schemeClr val="tx1"/>
          </a:solidFill>
        </p:spPr>
        <p:txBody>
          <a:bodyPr wrap="square" rtlCol="0">
            <a:spAutoFit/>
          </a:bodyPr>
          <a:lstStyle/>
          <a:p>
            <a:r>
              <a:rPr lang="en-US" sz="2800" b="1" dirty="0">
                <a:solidFill>
                  <a:schemeClr val="bg1"/>
                </a:solidFill>
              </a:rPr>
              <a:t>  MINTS Lab Grafana Dashboard</a:t>
            </a:r>
          </a:p>
        </p:txBody>
      </p:sp>
      <p:pic>
        <p:nvPicPr>
          <p:cNvPr id="8" name="Picture 7" descr="Graphical user interface, application&#10;&#10;Description automatically generated">
            <a:extLst>
              <a:ext uri="{FF2B5EF4-FFF2-40B4-BE49-F238E27FC236}">
                <a16:creationId xmlns:a16="http://schemas.microsoft.com/office/drawing/2014/main" id="{7779F5F8-A1B5-5666-A09E-96A920452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212" y="1362941"/>
            <a:ext cx="1714093" cy="2164554"/>
          </a:xfrm>
          <a:prstGeom prst="rect">
            <a:avLst/>
          </a:prstGeom>
        </p:spPr>
      </p:pic>
      <p:sp>
        <p:nvSpPr>
          <p:cNvPr id="11" name="Oval 10">
            <a:extLst>
              <a:ext uri="{FF2B5EF4-FFF2-40B4-BE49-F238E27FC236}">
                <a16:creationId xmlns:a16="http://schemas.microsoft.com/office/drawing/2014/main" id="{09B46B7B-3901-D9BF-546E-3795B195E637}"/>
              </a:ext>
            </a:extLst>
          </p:cNvPr>
          <p:cNvSpPr/>
          <p:nvPr/>
        </p:nvSpPr>
        <p:spPr>
          <a:xfrm>
            <a:off x="2036409" y="1101331"/>
            <a:ext cx="555631" cy="523219"/>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14" name="TextBox 13">
            <a:extLst>
              <a:ext uri="{FF2B5EF4-FFF2-40B4-BE49-F238E27FC236}">
                <a16:creationId xmlns:a16="http://schemas.microsoft.com/office/drawing/2014/main" id="{8D6C3F19-B84E-8139-E88A-1E8E41C0DF84}"/>
              </a:ext>
            </a:extLst>
          </p:cNvPr>
          <p:cNvSpPr txBox="1"/>
          <p:nvPr/>
        </p:nvSpPr>
        <p:spPr>
          <a:xfrm>
            <a:off x="1275776" y="3829979"/>
            <a:ext cx="4135688" cy="461665"/>
          </a:xfrm>
          <a:prstGeom prst="rect">
            <a:avLst/>
          </a:prstGeom>
          <a:solidFill>
            <a:schemeClr val="accent5">
              <a:lumMod val="20000"/>
              <a:lumOff val="80000"/>
            </a:schemeClr>
          </a:solidFill>
          <a:ln w="57150">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sis MT Pro Light" panose="02040304050005020304" pitchFamily="18" charset="0"/>
              </a:rPr>
              <a:t>When you get your mouse cursor on Dashboards icon, it expand a drop-down menu. </a:t>
            </a:r>
          </a:p>
        </p:txBody>
      </p:sp>
      <p:sp>
        <p:nvSpPr>
          <p:cNvPr id="16" name="TextBox 15">
            <a:extLst>
              <a:ext uri="{FF2B5EF4-FFF2-40B4-BE49-F238E27FC236}">
                <a16:creationId xmlns:a16="http://schemas.microsoft.com/office/drawing/2014/main" id="{4747A7AD-3461-17CE-5553-4DE591F3EF13}"/>
              </a:ext>
            </a:extLst>
          </p:cNvPr>
          <p:cNvSpPr txBox="1"/>
          <p:nvPr/>
        </p:nvSpPr>
        <p:spPr>
          <a:xfrm>
            <a:off x="627707" y="2493141"/>
            <a:ext cx="1296139" cy="523220"/>
          </a:xfrm>
          <a:prstGeom prst="rect">
            <a:avLst/>
          </a:prstGeom>
          <a:solidFill>
            <a:schemeClr val="tx2">
              <a:lumMod val="20000"/>
              <a:lumOff val="80000"/>
            </a:schemeClr>
          </a:solidFill>
        </p:spPr>
        <p:txBody>
          <a:bodyPr wrap="square">
            <a:spAutoFit/>
          </a:bodyPr>
          <a:lstStyle/>
          <a:p>
            <a:pPr algn="ctr"/>
            <a:r>
              <a:rPr lang="en-US" sz="1400" b="1" dirty="0">
                <a:latin typeface="Agency FB" panose="020B0503020202020204" pitchFamily="34" charset="0"/>
              </a:rPr>
              <a:t>Dashboards </a:t>
            </a:r>
          </a:p>
          <a:p>
            <a:pPr algn="ctr"/>
            <a:r>
              <a:rPr lang="en-US" sz="1400" b="1" dirty="0">
                <a:latin typeface="Agency FB" panose="020B0503020202020204" pitchFamily="34" charset="0"/>
              </a:rPr>
              <a:t>icon</a:t>
            </a:r>
          </a:p>
        </p:txBody>
      </p:sp>
      <p:sp>
        <p:nvSpPr>
          <p:cNvPr id="17" name="TextBox 16">
            <a:extLst>
              <a:ext uri="{FF2B5EF4-FFF2-40B4-BE49-F238E27FC236}">
                <a16:creationId xmlns:a16="http://schemas.microsoft.com/office/drawing/2014/main" id="{8C7BE4C6-FCF6-D2C8-2621-A704C96A8851}"/>
              </a:ext>
            </a:extLst>
          </p:cNvPr>
          <p:cNvSpPr txBox="1"/>
          <p:nvPr/>
        </p:nvSpPr>
        <p:spPr>
          <a:xfrm>
            <a:off x="1275776" y="5341170"/>
            <a:ext cx="4135688" cy="1015663"/>
          </a:xfrm>
          <a:prstGeom prst="rect">
            <a:avLst/>
          </a:prstGeom>
          <a:solidFill>
            <a:schemeClr val="accent5">
              <a:lumMod val="20000"/>
              <a:lumOff val="80000"/>
            </a:schemeClr>
          </a:solidFill>
        </p:spPr>
        <p:txBody>
          <a:bodyPr wrap="square" rtlCol="0">
            <a:spAutoFit/>
          </a:bodyPr>
          <a:lstStyle/>
          <a:p>
            <a:pPr algn="just"/>
            <a:r>
              <a:rPr lang="en-US" sz="1200" dirty="0">
                <a:latin typeface="Amasis MT Pro Light" panose="02040304050005020304" pitchFamily="18" charset="0"/>
              </a:rPr>
              <a:t>Browse option in the Dashboards drop-down menu allows you to access all the available Dashboards of MINTS Lab</a:t>
            </a:r>
          </a:p>
          <a:p>
            <a:pPr algn="just"/>
            <a:endParaRPr lang="en-US" sz="1200" dirty="0">
              <a:latin typeface="Amasis MT Pro Light" panose="02040304050005020304" pitchFamily="18" charset="0"/>
            </a:endParaRPr>
          </a:p>
          <a:p>
            <a:pPr algn="just"/>
            <a:r>
              <a:rPr lang="en-US" sz="1200" dirty="0">
                <a:latin typeface="Amasis MT Pro Light" panose="02040304050005020304" pitchFamily="18" charset="0"/>
              </a:rPr>
              <a:t>You can open any Dashboard under the General folder by selecting the relevant tile. </a:t>
            </a:r>
          </a:p>
        </p:txBody>
      </p:sp>
      <p:sp>
        <p:nvSpPr>
          <p:cNvPr id="18" name="TextBox 17">
            <a:extLst>
              <a:ext uri="{FF2B5EF4-FFF2-40B4-BE49-F238E27FC236}">
                <a16:creationId xmlns:a16="http://schemas.microsoft.com/office/drawing/2014/main" id="{7CAF0428-6A62-DA16-A167-B5AEBE5858C9}"/>
              </a:ext>
            </a:extLst>
          </p:cNvPr>
          <p:cNvSpPr txBox="1"/>
          <p:nvPr/>
        </p:nvSpPr>
        <p:spPr>
          <a:xfrm>
            <a:off x="4057534" y="4746815"/>
            <a:ext cx="1911101" cy="307777"/>
          </a:xfrm>
          <a:prstGeom prst="rect">
            <a:avLst/>
          </a:prstGeom>
          <a:solidFill>
            <a:schemeClr val="tx2">
              <a:lumMod val="20000"/>
              <a:lumOff val="80000"/>
            </a:schemeClr>
          </a:solidFill>
        </p:spPr>
        <p:txBody>
          <a:bodyPr wrap="none" rtlCol="0">
            <a:spAutoFit/>
          </a:bodyPr>
          <a:lstStyle/>
          <a:p>
            <a:pPr algn="ctr"/>
            <a:r>
              <a:rPr lang="en-US" sz="1400" b="1" dirty="0">
                <a:latin typeface="Agency FB" panose="020B0503020202020204" pitchFamily="34" charset="0"/>
              </a:rPr>
              <a:t>Available MINTS Dashboards</a:t>
            </a:r>
          </a:p>
        </p:txBody>
      </p:sp>
      <p:grpSp>
        <p:nvGrpSpPr>
          <p:cNvPr id="21" name="Group 20">
            <a:extLst>
              <a:ext uri="{FF2B5EF4-FFF2-40B4-BE49-F238E27FC236}">
                <a16:creationId xmlns:a16="http://schemas.microsoft.com/office/drawing/2014/main" id="{0A8CC66C-6953-BED6-A8E1-F5489A8B0CB4}"/>
              </a:ext>
            </a:extLst>
          </p:cNvPr>
          <p:cNvGrpSpPr/>
          <p:nvPr/>
        </p:nvGrpSpPr>
        <p:grpSpPr>
          <a:xfrm>
            <a:off x="5818183" y="1101331"/>
            <a:ext cx="6195460" cy="5548262"/>
            <a:chOff x="5818183" y="1101331"/>
            <a:chExt cx="6195460" cy="5548262"/>
          </a:xfrm>
        </p:grpSpPr>
        <p:pic>
          <p:nvPicPr>
            <p:cNvPr id="10" name="Picture 9" descr="A screenshot of a computer&#10;&#10;Description automatically generated with medium confidence">
              <a:extLst>
                <a:ext uri="{FF2B5EF4-FFF2-40B4-BE49-F238E27FC236}">
                  <a16:creationId xmlns:a16="http://schemas.microsoft.com/office/drawing/2014/main" id="{2A7DC6B9-F59C-ED78-81E7-FC911989F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919" y="1362941"/>
              <a:ext cx="5766724" cy="5286652"/>
            </a:xfrm>
            <a:prstGeom prst="rect">
              <a:avLst/>
            </a:prstGeom>
          </p:spPr>
        </p:pic>
        <p:sp>
          <p:nvSpPr>
            <p:cNvPr id="12" name="Oval 11">
              <a:extLst>
                <a:ext uri="{FF2B5EF4-FFF2-40B4-BE49-F238E27FC236}">
                  <a16:creationId xmlns:a16="http://schemas.microsoft.com/office/drawing/2014/main" id="{5B32286F-F288-7F25-4290-8C0F87052162}"/>
                </a:ext>
              </a:extLst>
            </p:cNvPr>
            <p:cNvSpPr/>
            <p:nvPr/>
          </p:nvSpPr>
          <p:spPr>
            <a:xfrm>
              <a:off x="5818183" y="1101331"/>
              <a:ext cx="555631" cy="523219"/>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a:t>
              </a:r>
            </a:p>
          </p:txBody>
        </p:sp>
        <p:sp>
          <p:nvSpPr>
            <p:cNvPr id="19" name="Rectangle 18">
              <a:extLst>
                <a:ext uri="{FF2B5EF4-FFF2-40B4-BE49-F238E27FC236}">
                  <a16:creationId xmlns:a16="http://schemas.microsoft.com/office/drawing/2014/main" id="{2C7BABDC-5253-9D1A-0C66-6E05D51834CB}"/>
                </a:ext>
              </a:extLst>
            </p:cNvPr>
            <p:cNvSpPr/>
            <p:nvPr/>
          </p:nvSpPr>
          <p:spPr>
            <a:xfrm>
              <a:off x="7057748" y="3710866"/>
              <a:ext cx="4492627" cy="23437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Arrow: Right 22">
            <a:extLst>
              <a:ext uri="{FF2B5EF4-FFF2-40B4-BE49-F238E27FC236}">
                <a16:creationId xmlns:a16="http://schemas.microsoft.com/office/drawing/2014/main" id="{58DFEBD6-7277-9090-5017-9065B26F4796}"/>
              </a:ext>
            </a:extLst>
          </p:cNvPr>
          <p:cNvSpPr/>
          <p:nvPr/>
        </p:nvSpPr>
        <p:spPr>
          <a:xfrm>
            <a:off x="1923846" y="2618913"/>
            <a:ext cx="531366" cy="271677"/>
          </a:xfrm>
          <a:prstGeom prst="right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a:extLst>
              <a:ext uri="{FF2B5EF4-FFF2-40B4-BE49-F238E27FC236}">
                <a16:creationId xmlns:a16="http://schemas.microsoft.com/office/drawing/2014/main" id="{6E22B350-4192-B2BA-CB30-B0DED09C6084}"/>
              </a:ext>
            </a:extLst>
          </p:cNvPr>
          <p:cNvSpPr/>
          <p:nvPr/>
        </p:nvSpPr>
        <p:spPr>
          <a:xfrm>
            <a:off x="6567823" y="3710866"/>
            <a:ext cx="423168" cy="2343705"/>
          </a:xfrm>
          <a:prstGeom prst="leftBrace">
            <a:avLst/>
          </a:prstGeom>
          <a:noFill/>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row: Right 26">
            <a:extLst>
              <a:ext uri="{FF2B5EF4-FFF2-40B4-BE49-F238E27FC236}">
                <a16:creationId xmlns:a16="http://schemas.microsoft.com/office/drawing/2014/main" id="{94B9B3E3-19C4-16A7-8053-C66EE8FE20BE}"/>
              </a:ext>
            </a:extLst>
          </p:cNvPr>
          <p:cNvSpPr/>
          <p:nvPr/>
        </p:nvSpPr>
        <p:spPr>
          <a:xfrm>
            <a:off x="5945082" y="4740806"/>
            <a:ext cx="610512" cy="303425"/>
          </a:xfrm>
          <a:prstGeom prst="right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92A2A97-6D8A-2EB6-EAA5-B9D229810C02}"/>
              </a:ext>
            </a:extLst>
          </p:cNvPr>
          <p:cNvSpPr/>
          <p:nvPr/>
        </p:nvSpPr>
        <p:spPr>
          <a:xfrm>
            <a:off x="812507" y="3829979"/>
            <a:ext cx="396511" cy="46166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1</a:t>
            </a:r>
          </a:p>
        </p:txBody>
      </p:sp>
      <p:sp>
        <p:nvSpPr>
          <p:cNvPr id="29" name="Rectangle 28">
            <a:extLst>
              <a:ext uri="{FF2B5EF4-FFF2-40B4-BE49-F238E27FC236}">
                <a16:creationId xmlns:a16="http://schemas.microsoft.com/office/drawing/2014/main" id="{40FC0C29-1AC9-714C-DF8E-5023AD4EC458}"/>
              </a:ext>
            </a:extLst>
          </p:cNvPr>
          <p:cNvSpPr/>
          <p:nvPr/>
        </p:nvSpPr>
        <p:spPr>
          <a:xfrm>
            <a:off x="812506" y="5341170"/>
            <a:ext cx="396511" cy="101566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2</a:t>
            </a:r>
          </a:p>
        </p:txBody>
      </p:sp>
    </p:spTree>
    <p:extLst>
      <p:ext uri="{BB962C8B-B14F-4D97-AF65-F5344CB8AC3E}">
        <p14:creationId xmlns:p14="http://schemas.microsoft.com/office/powerpoint/2010/main" val="200013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922E997-D8E3-1E60-794A-23C29083ECE0}"/>
              </a:ext>
            </a:extLst>
          </p:cNvPr>
          <p:cNvGrpSpPr/>
          <p:nvPr/>
        </p:nvGrpSpPr>
        <p:grpSpPr>
          <a:xfrm>
            <a:off x="4388079" y="1429304"/>
            <a:ext cx="7067070" cy="4656905"/>
            <a:chOff x="2875921" y="427608"/>
            <a:chExt cx="7345680" cy="4753080"/>
          </a:xfrm>
        </p:grpSpPr>
        <p:pic>
          <p:nvPicPr>
            <p:cNvPr id="3" name="Picture 2" descr="Background pattern&#10;&#10;Description automatically generated">
              <a:extLst>
                <a:ext uri="{FF2B5EF4-FFF2-40B4-BE49-F238E27FC236}">
                  <a16:creationId xmlns:a16="http://schemas.microsoft.com/office/drawing/2014/main" id="{96154493-67C8-C975-E040-A565EFF70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921" y="427608"/>
              <a:ext cx="7345680" cy="2895600"/>
            </a:xfrm>
            <a:prstGeom prst="rect">
              <a:avLst/>
            </a:prstGeom>
          </p:spPr>
        </p:pic>
        <p:pic>
          <p:nvPicPr>
            <p:cNvPr id="5" name="Picture 4" descr="Background pattern&#10;&#10;Description automatically generated">
              <a:extLst>
                <a:ext uri="{FF2B5EF4-FFF2-40B4-BE49-F238E27FC236}">
                  <a16:creationId xmlns:a16="http://schemas.microsoft.com/office/drawing/2014/main" id="{E4B077B0-6A50-E0F0-998E-B9B2DCBF9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921" y="2694225"/>
              <a:ext cx="7345680" cy="2486463"/>
            </a:xfrm>
            <a:prstGeom prst="rect">
              <a:avLst/>
            </a:prstGeom>
          </p:spPr>
        </p:pic>
      </p:grpSp>
      <p:sp>
        <p:nvSpPr>
          <p:cNvPr id="9" name="TextBox 8">
            <a:extLst>
              <a:ext uri="{FF2B5EF4-FFF2-40B4-BE49-F238E27FC236}">
                <a16:creationId xmlns:a16="http://schemas.microsoft.com/office/drawing/2014/main" id="{A6428980-1FDC-EF4C-37CE-02D2232C4300}"/>
              </a:ext>
            </a:extLst>
          </p:cNvPr>
          <p:cNvSpPr txBox="1"/>
          <p:nvPr/>
        </p:nvSpPr>
        <p:spPr>
          <a:xfrm>
            <a:off x="840191" y="2523605"/>
            <a:ext cx="3243532" cy="369332"/>
          </a:xfrm>
          <a:prstGeom prst="rect">
            <a:avLst/>
          </a:prstGeom>
          <a:solidFill>
            <a:schemeClr val="accent5">
              <a:lumMod val="20000"/>
              <a:lumOff val="80000"/>
            </a:schemeClr>
          </a:solidFill>
        </p:spPr>
        <p:txBody>
          <a:bodyPr wrap="square" rtlCol="0">
            <a:spAutoFit/>
          </a:bodyPr>
          <a:lstStyle/>
          <a:p>
            <a:pPr algn="just"/>
            <a:r>
              <a:rPr lang="en-US" dirty="0">
                <a:latin typeface="Amasis MT Pro Light" panose="02040304050005020304" pitchFamily="18" charset="0"/>
              </a:rPr>
              <a:t>Bird Calls data classification</a:t>
            </a:r>
          </a:p>
        </p:txBody>
      </p:sp>
      <p:sp>
        <p:nvSpPr>
          <p:cNvPr id="10" name="TextBox 9">
            <a:extLst>
              <a:ext uri="{FF2B5EF4-FFF2-40B4-BE49-F238E27FC236}">
                <a16:creationId xmlns:a16="http://schemas.microsoft.com/office/drawing/2014/main" id="{1BDD16B5-1B58-093A-2216-6D98B201D03D}"/>
              </a:ext>
            </a:extLst>
          </p:cNvPr>
          <p:cNvSpPr txBox="1"/>
          <p:nvPr/>
        </p:nvSpPr>
        <p:spPr>
          <a:xfrm>
            <a:off x="840191" y="2927296"/>
            <a:ext cx="3243532" cy="923330"/>
          </a:xfrm>
          <a:prstGeom prst="rect">
            <a:avLst/>
          </a:prstGeom>
          <a:solidFill>
            <a:schemeClr val="accent5">
              <a:lumMod val="20000"/>
              <a:lumOff val="80000"/>
            </a:schemeClr>
          </a:solidFill>
        </p:spPr>
        <p:txBody>
          <a:bodyPr wrap="square" rtlCol="0">
            <a:spAutoFit/>
          </a:bodyPr>
          <a:lstStyle/>
          <a:p>
            <a:pPr algn="just"/>
            <a:r>
              <a:rPr lang="en-US" dirty="0">
                <a:latin typeface="Amasis MT Pro Light" panose="02040304050005020304" pitchFamily="18" charset="0"/>
              </a:rPr>
              <a:t>Central Nodes comprehensive data: PM data, Ozone, CO</a:t>
            </a:r>
            <a:r>
              <a:rPr lang="en-US" baseline="-25000" dirty="0">
                <a:latin typeface="Amasis MT Pro Light" panose="02040304050005020304" pitchFamily="18" charset="0"/>
              </a:rPr>
              <a:t>2</a:t>
            </a:r>
            <a:r>
              <a:rPr lang="en-US" dirty="0">
                <a:latin typeface="Amasis MT Pro Light" panose="02040304050005020304" pitchFamily="18" charset="0"/>
              </a:rPr>
              <a:t> and some of climate data</a:t>
            </a:r>
          </a:p>
        </p:txBody>
      </p:sp>
      <p:sp>
        <p:nvSpPr>
          <p:cNvPr id="11" name="TextBox 10">
            <a:extLst>
              <a:ext uri="{FF2B5EF4-FFF2-40B4-BE49-F238E27FC236}">
                <a16:creationId xmlns:a16="http://schemas.microsoft.com/office/drawing/2014/main" id="{3757C7AD-5694-E20F-5DBA-23D438F22988}"/>
              </a:ext>
            </a:extLst>
          </p:cNvPr>
          <p:cNvSpPr txBox="1"/>
          <p:nvPr/>
        </p:nvSpPr>
        <p:spPr>
          <a:xfrm>
            <a:off x="840191" y="3894023"/>
            <a:ext cx="3243532" cy="646331"/>
          </a:xfrm>
          <a:prstGeom prst="rect">
            <a:avLst/>
          </a:prstGeom>
          <a:solidFill>
            <a:schemeClr val="accent5">
              <a:lumMod val="20000"/>
              <a:lumOff val="80000"/>
            </a:schemeClr>
          </a:solidFill>
        </p:spPr>
        <p:txBody>
          <a:bodyPr wrap="square" rtlCol="0">
            <a:spAutoFit/>
          </a:bodyPr>
          <a:lstStyle/>
          <a:p>
            <a:pPr algn="just"/>
            <a:r>
              <a:rPr lang="en-US" dirty="0">
                <a:latin typeface="Amasis MT Pro Light" panose="02040304050005020304" pitchFamily="18" charset="0"/>
              </a:rPr>
              <a:t>LoRa Nodes data: PM data and some of climate data</a:t>
            </a:r>
          </a:p>
        </p:txBody>
      </p:sp>
      <p:sp>
        <p:nvSpPr>
          <p:cNvPr id="12" name="TextBox 11">
            <a:extLst>
              <a:ext uri="{FF2B5EF4-FFF2-40B4-BE49-F238E27FC236}">
                <a16:creationId xmlns:a16="http://schemas.microsoft.com/office/drawing/2014/main" id="{B3C69223-077D-E213-EE45-315EF4A6422C}"/>
              </a:ext>
            </a:extLst>
          </p:cNvPr>
          <p:cNvSpPr txBox="1"/>
          <p:nvPr/>
        </p:nvSpPr>
        <p:spPr>
          <a:xfrm>
            <a:off x="0" y="377083"/>
            <a:ext cx="12191999" cy="523220"/>
          </a:xfrm>
          <a:prstGeom prst="rect">
            <a:avLst/>
          </a:prstGeom>
          <a:solidFill>
            <a:schemeClr val="tx1"/>
          </a:solidFill>
        </p:spPr>
        <p:txBody>
          <a:bodyPr wrap="square" rtlCol="0">
            <a:spAutoFit/>
          </a:bodyPr>
          <a:lstStyle/>
          <a:p>
            <a:r>
              <a:rPr lang="en-US" sz="2800" b="1" dirty="0">
                <a:solidFill>
                  <a:schemeClr val="bg1"/>
                </a:solidFill>
              </a:rPr>
              <a:t>  </a:t>
            </a:r>
            <a:r>
              <a:rPr lang="en-US" sz="2800" dirty="0">
                <a:solidFill>
                  <a:schemeClr val="bg1"/>
                </a:solidFill>
                <a:latin typeface="Aharoni" panose="02010803020104030203" pitchFamily="2" charset="-79"/>
                <a:cs typeface="Aharoni" panose="02010803020104030203" pitchFamily="2" charset="-79"/>
              </a:rPr>
              <a:t>Currently available MINTS Dashboards</a:t>
            </a:r>
          </a:p>
        </p:txBody>
      </p:sp>
      <p:sp>
        <p:nvSpPr>
          <p:cNvPr id="14" name="Arrow: Right 13">
            <a:extLst>
              <a:ext uri="{FF2B5EF4-FFF2-40B4-BE49-F238E27FC236}">
                <a16:creationId xmlns:a16="http://schemas.microsoft.com/office/drawing/2014/main" id="{1799061C-66FB-C12F-8E8D-BA5920B24D3D}"/>
              </a:ext>
            </a:extLst>
          </p:cNvPr>
          <p:cNvSpPr/>
          <p:nvPr/>
        </p:nvSpPr>
        <p:spPr>
          <a:xfrm>
            <a:off x="4074845" y="2698812"/>
            <a:ext cx="577049" cy="150920"/>
          </a:xfrm>
          <a:prstGeom prst="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1680A785-DF8C-95C5-51DB-D14CFD513ED4}"/>
              </a:ext>
            </a:extLst>
          </p:cNvPr>
          <p:cNvSpPr/>
          <p:nvPr/>
        </p:nvSpPr>
        <p:spPr>
          <a:xfrm>
            <a:off x="4074846" y="3303273"/>
            <a:ext cx="601758" cy="150920"/>
          </a:xfrm>
          <a:prstGeom prst="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384DE730-F6A8-E713-21C6-E62770867F16}"/>
              </a:ext>
            </a:extLst>
          </p:cNvPr>
          <p:cNvSpPr/>
          <p:nvPr/>
        </p:nvSpPr>
        <p:spPr>
          <a:xfrm>
            <a:off x="4050136" y="4011159"/>
            <a:ext cx="601758" cy="150920"/>
          </a:xfrm>
          <a:prstGeom prst="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3259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1684</TotalTime>
  <Words>1212</Words>
  <Application>Microsoft Office PowerPoint</Application>
  <PresentationFormat>Widescreen</PresentationFormat>
  <Paragraphs>147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Agency FB</vt:lpstr>
      <vt:lpstr>Aharoni</vt:lpstr>
      <vt:lpstr>Amasis MT Pro Light</vt:lpstr>
      <vt:lpstr>Aparajita</vt:lpstr>
      <vt:lpstr>Arial</vt:lpstr>
      <vt:lpstr>Avenir Next LT Pro Light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Hathurusinghe Dewage, Prabuddha Madusanka</dc:creator>
  <cp:lastModifiedBy>Hathurusinghe Dewage, Prabuddha Madusanka</cp:lastModifiedBy>
  <cp:revision>31</cp:revision>
  <dcterms:created xsi:type="dcterms:W3CDTF">2022-10-04T18:07:50Z</dcterms:created>
  <dcterms:modified xsi:type="dcterms:W3CDTF">2022-10-06T16:10:03Z</dcterms:modified>
</cp:coreProperties>
</file>