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mo" panose="020B0604020202020204" charset="0"/>
      <p:regular r:id="rId10"/>
    </p:embeddedFont>
    <p:embeddedFont>
      <p:font typeface="Calibri" panose="020F0502020204030204" pitchFamily="34" charset="0"/>
      <p:regular r:id="rId11"/>
      <p:bold r:id="rId12"/>
      <p:italic r:id="rId13"/>
      <p:boldItalic r:id="rId14"/>
    </p:embeddedFont>
    <p:embeddedFont>
      <p:font typeface="HK Grotesk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1138"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3329" y="-131298"/>
            <a:ext cx="18288000" cy="10972800"/>
          </a:xfrm>
          <a:prstGeom prst="rect">
            <a:avLst/>
          </a:prstGeom>
        </p:spPr>
      </p:pic>
      <p:sp>
        <p:nvSpPr>
          <p:cNvPr id="3" name="TextBox 3"/>
          <p:cNvSpPr txBox="1"/>
          <p:nvPr/>
        </p:nvSpPr>
        <p:spPr>
          <a:xfrm>
            <a:off x="1028700" y="3217070"/>
            <a:ext cx="16230600" cy="3776661"/>
          </a:xfrm>
          <a:prstGeom prst="rect">
            <a:avLst/>
          </a:prstGeom>
        </p:spPr>
        <p:txBody>
          <a:bodyPr lIns="0" tIns="0" rIns="0" bIns="0" rtlCol="0" anchor="t">
            <a:spAutoFit/>
          </a:bodyPr>
          <a:lstStyle/>
          <a:p>
            <a:pPr algn="ctr">
              <a:lnSpc>
                <a:spcPts val="14962"/>
              </a:lnSpc>
            </a:pPr>
            <a:r>
              <a:rPr lang="en-US" sz="11875">
                <a:solidFill>
                  <a:srgbClr val="FFFFFF"/>
                </a:solidFill>
                <a:latin typeface="HK Grotesk Bold"/>
              </a:rPr>
              <a:t> CPU Scheduling Algorithms</a:t>
            </a:r>
          </a:p>
        </p:txBody>
      </p:sp>
      <p:sp>
        <p:nvSpPr>
          <p:cNvPr id="4" name="TextBox 4"/>
          <p:cNvSpPr txBox="1"/>
          <p:nvPr/>
        </p:nvSpPr>
        <p:spPr>
          <a:xfrm>
            <a:off x="1028700" y="6761382"/>
            <a:ext cx="1543245" cy="2665730"/>
          </a:xfrm>
          <a:prstGeom prst="rect">
            <a:avLst/>
          </a:prstGeom>
        </p:spPr>
        <p:txBody>
          <a:bodyPr lIns="0" tIns="0" rIns="0" bIns="0" rtlCol="0" anchor="t">
            <a:spAutoFit/>
          </a:bodyPr>
          <a:lstStyle/>
          <a:p>
            <a:pPr>
              <a:lnSpc>
                <a:spcPts val="5319"/>
              </a:lnSpc>
            </a:pPr>
            <a:r>
              <a:rPr lang="en-US" sz="3799">
                <a:solidFill>
                  <a:srgbClr val="FFFFFF"/>
                </a:solidFill>
                <a:latin typeface="Arimo"/>
              </a:rPr>
              <a:t>Daniil Turan </a:t>
            </a:r>
          </a:p>
          <a:p>
            <a:pPr>
              <a:lnSpc>
                <a:spcPts val="5319"/>
              </a:lnSpc>
            </a:pPr>
            <a:r>
              <a:rPr lang="en-US" sz="3799">
                <a:solidFill>
                  <a:srgbClr val="FFFFFF"/>
                </a:solidFill>
                <a:latin typeface="Arimo"/>
              </a:rPr>
              <a:t>Əli</a:t>
            </a:r>
          </a:p>
          <a:p>
            <a:pPr>
              <a:lnSpc>
                <a:spcPts val="5319"/>
              </a:lnSpc>
            </a:pPr>
            <a:r>
              <a:rPr lang="en-US" sz="3799">
                <a:solidFill>
                  <a:srgbClr val="FFFFFF"/>
                </a:solidFill>
                <a:latin typeface="Arimo"/>
              </a:rPr>
              <a:t>Səbinə</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807464" y="5055123"/>
            <a:ext cx="7205515" cy="7205515"/>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57461" y="-1213715"/>
            <a:ext cx="8670445" cy="8670445"/>
          </a:xfrm>
          <a:prstGeom prst="rect">
            <a:avLst/>
          </a:prstGeom>
        </p:spPr>
      </p:pic>
      <p:sp>
        <p:nvSpPr>
          <p:cNvPr id="4" name="TextBox 4"/>
          <p:cNvSpPr txBox="1"/>
          <p:nvPr/>
        </p:nvSpPr>
        <p:spPr>
          <a:xfrm>
            <a:off x="1028700" y="914400"/>
            <a:ext cx="6788309" cy="906145"/>
          </a:xfrm>
          <a:prstGeom prst="rect">
            <a:avLst/>
          </a:prstGeom>
        </p:spPr>
        <p:txBody>
          <a:bodyPr lIns="0" tIns="0" rIns="0" bIns="0" rtlCol="0" anchor="t">
            <a:spAutoFit/>
          </a:bodyPr>
          <a:lstStyle/>
          <a:p>
            <a:pPr>
              <a:lnSpc>
                <a:spcPts val="7279"/>
              </a:lnSpc>
            </a:pPr>
            <a:r>
              <a:rPr lang="en-US" sz="5199">
                <a:solidFill>
                  <a:srgbClr val="FFFFFF"/>
                </a:solidFill>
                <a:latin typeface="Arimo"/>
              </a:rPr>
              <a:t>First Come First Serve:</a:t>
            </a:r>
          </a:p>
        </p:txBody>
      </p:sp>
      <p:sp>
        <p:nvSpPr>
          <p:cNvPr id="5" name="TextBox 5"/>
          <p:cNvSpPr txBox="1"/>
          <p:nvPr/>
        </p:nvSpPr>
        <p:spPr>
          <a:xfrm>
            <a:off x="1028700" y="2195139"/>
            <a:ext cx="14574105" cy="2399665"/>
          </a:xfrm>
          <a:prstGeom prst="rect">
            <a:avLst/>
          </a:prstGeom>
        </p:spPr>
        <p:txBody>
          <a:bodyPr lIns="0" tIns="0" rIns="0" bIns="0" rtlCol="0" anchor="t">
            <a:spAutoFit/>
          </a:bodyPr>
          <a:lstStyle/>
          <a:p>
            <a:pPr>
              <a:lnSpc>
                <a:spcPts val="4759"/>
              </a:lnSpc>
            </a:pPr>
            <a:r>
              <a:rPr lang="en-US" sz="3399">
                <a:solidFill>
                  <a:srgbClr val="FFFFFF"/>
                </a:solidFill>
                <a:latin typeface="Arimo"/>
              </a:rPr>
              <a:t>FCFS considered to be the simplest of all operating system scheduling algorithms. First come first serve scheduling algorithm states that the process that requests the CPU first is allocated the CPU first and is implemented by using FIFO queue.</a:t>
            </a:r>
          </a:p>
        </p:txBody>
      </p:sp>
      <p:sp>
        <p:nvSpPr>
          <p:cNvPr id="6" name="TextBox 6"/>
          <p:cNvSpPr txBox="1"/>
          <p:nvPr/>
        </p:nvSpPr>
        <p:spPr>
          <a:xfrm>
            <a:off x="1028700" y="4966279"/>
            <a:ext cx="15618447" cy="4260850"/>
          </a:xfrm>
          <a:prstGeom prst="rect">
            <a:avLst/>
          </a:prstGeom>
        </p:spPr>
        <p:txBody>
          <a:bodyPr lIns="0" tIns="0" rIns="0" bIns="0" rtlCol="0" anchor="t">
            <a:spAutoFit/>
          </a:bodyPr>
          <a:lstStyle/>
          <a:p>
            <a:pPr>
              <a:lnSpc>
                <a:spcPts val="4759"/>
              </a:lnSpc>
            </a:pPr>
            <a:r>
              <a:rPr lang="en-US" sz="3399">
                <a:solidFill>
                  <a:srgbClr val="FFFFFF"/>
                </a:solidFill>
                <a:latin typeface="Arimo"/>
              </a:rPr>
              <a:t>      Characteristics of FCFS:</a:t>
            </a:r>
          </a:p>
          <a:p>
            <a:pPr marL="734059" lvl="1" indent="-367030">
              <a:lnSpc>
                <a:spcPts val="4759"/>
              </a:lnSpc>
              <a:buFont typeface="Arial"/>
              <a:buChar char="•"/>
            </a:pPr>
            <a:r>
              <a:rPr lang="en-US" sz="3399">
                <a:solidFill>
                  <a:srgbClr val="FFFFFF"/>
                </a:solidFill>
                <a:latin typeface="Arimo"/>
              </a:rPr>
              <a:t>FCFS supports non-preemptive and preemptive CPU scheduling algorithms.</a:t>
            </a:r>
          </a:p>
          <a:p>
            <a:pPr marL="734059" lvl="1" indent="-367030">
              <a:lnSpc>
                <a:spcPts val="4759"/>
              </a:lnSpc>
              <a:buFont typeface="Arial"/>
              <a:buChar char="•"/>
            </a:pPr>
            <a:r>
              <a:rPr lang="en-US" sz="3399">
                <a:solidFill>
                  <a:srgbClr val="FFFFFF"/>
                </a:solidFill>
                <a:latin typeface="Arimo"/>
              </a:rPr>
              <a:t>Tasks are always executed on a First-come, First-serve concept.</a:t>
            </a:r>
          </a:p>
          <a:p>
            <a:pPr marL="734059" lvl="1" indent="-367030">
              <a:lnSpc>
                <a:spcPts val="4759"/>
              </a:lnSpc>
              <a:buFont typeface="Arial"/>
              <a:buChar char="•"/>
            </a:pPr>
            <a:r>
              <a:rPr lang="en-US" sz="3399">
                <a:solidFill>
                  <a:srgbClr val="FFFFFF"/>
                </a:solidFill>
                <a:latin typeface="Arimo"/>
              </a:rPr>
              <a:t>FCFS is easy to implement and use.</a:t>
            </a:r>
          </a:p>
          <a:p>
            <a:pPr marL="734059" lvl="1" indent="-367030">
              <a:lnSpc>
                <a:spcPts val="4759"/>
              </a:lnSpc>
              <a:buFont typeface="Arial"/>
              <a:buChar char="•"/>
            </a:pPr>
            <a:r>
              <a:rPr lang="en-US" sz="3399">
                <a:solidFill>
                  <a:srgbClr val="FFFFFF"/>
                </a:solidFill>
                <a:latin typeface="Arimo"/>
              </a:rPr>
              <a:t>This algorithm is not much efficient in performance, and the wait time is quite high.</a:t>
            </a:r>
          </a:p>
          <a:p>
            <a:pPr>
              <a:lnSpc>
                <a:spcPts val="4759"/>
              </a:lnSpc>
            </a:pPr>
            <a:endParaRPr lang="en-US" sz="3399">
              <a:solidFill>
                <a:srgbClr val="FFFFFF"/>
              </a:solidFill>
              <a:latin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42900"/>
            <a:ext cx="18288000" cy="10972800"/>
          </a:xfrm>
          <a:prstGeom prst="rect">
            <a:avLst/>
          </a:prstGeom>
        </p:spPr>
      </p:pic>
      <p:sp>
        <p:nvSpPr>
          <p:cNvPr id="3" name="TextBox 3"/>
          <p:cNvSpPr txBox="1"/>
          <p:nvPr/>
        </p:nvSpPr>
        <p:spPr>
          <a:xfrm>
            <a:off x="884079" y="914400"/>
            <a:ext cx="6972617" cy="853823"/>
          </a:xfrm>
          <a:prstGeom prst="rect">
            <a:avLst/>
          </a:prstGeom>
        </p:spPr>
        <p:txBody>
          <a:bodyPr lIns="0" tIns="0" rIns="0" bIns="0" rtlCol="0" anchor="t">
            <a:spAutoFit/>
          </a:bodyPr>
          <a:lstStyle/>
          <a:p>
            <a:pPr algn="ctr">
              <a:lnSpc>
                <a:spcPts val="7279"/>
              </a:lnSpc>
            </a:pPr>
            <a:r>
              <a:rPr lang="en-US" sz="5199">
                <a:solidFill>
                  <a:srgbClr val="FFFFFF"/>
                </a:solidFill>
                <a:latin typeface="Arimo"/>
              </a:rPr>
              <a:t>Shortest Job :</a:t>
            </a:r>
          </a:p>
        </p:txBody>
      </p:sp>
      <p:sp>
        <p:nvSpPr>
          <p:cNvPr id="4" name="TextBox 4"/>
          <p:cNvSpPr txBox="1"/>
          <p:nvPr/>
        </p:nvSpPr>
        <p:spPr>
          <a:xfrm>
            <a:off x="1675789" y="2095500"/>
            <a:ext cx="14936421" cy="7846060"/>
          </a:xfrm>
          <a:prstGeom prst="rect">
            <a:avLst/>
          </a:prstGeom>
        </p:spPr>
        <p:txBody>
          <a:bodyPr lIns="0" tIns="0" rIns="0" bIns="0" rtlCol="0" anchor="t">
            <a:spAutoFit/>
          </a:bodyPr>
          <a:lstStyle/>
          <a:p>
            <a:pPr>
              <a:lnSpc>
                <a:spcPts val="4759"/>
              </a:lnSpc>
            </a:pPr>
            <a:r>
              <a:rPr lang="en-US" sz="3399">
                <a:solidFill>
                  <a:srgbClr val="FFFFFF"/>
                </a:solidFill>
                <a:latin typeface="Arimo"/>
              </a:rPr>
              <a:t>Shortest job first (SJF) is a scheduling process that selects the waiting process with the smallest execution time to execute next. This scheduling method may or may not be preemptive. Significantly reduces the average waiting time for other processes waiting to be executed. The full form of SJF is Shortest Job First.</a:t>
            </a:r>
          </a:p>
          <a:p>
            <a:pPr>
              <a:lnSpc>
                <a:spcPts val="4759"/>
              </a:lnSpc>
            </a:pPr>
            <a:endParaRPr lang="en-US" sz="3399">
              <a:solidFill>
                <a:srgbClr val="FFFFFF"/>
              </a:solidFill>
              <a:latin typeface="Arimo"/>
            </a:endParaRPr>
          </a:p>
          <a:p>
            <a:pPr>
              <a:lnSpc>
                <a:spcPts val="4759"/>
              </a:lnSpc>
            </a:pPr>
            <a:r>
              <a:rPr lang="en-US" sz="3399">
                <a:solidFill>
                  <a:srgbClr val="FFFFFF"/>
                </a:solidFill>
                <a:latin typeface="Arimo"/>
              </a:rPr>
              <a:t>      Characteristics of SJF:</a:t>
            </a:r>
          </a:p>
          <a:p>
            <a:pPr marL="734059" lvl="1" indent="-367030">
              <a:lnSpc>
                <a:spcPts val="4759"/>
              </a:lnSpc>
              <a:buFont typeface="Arial"/>
              <a:buChar char="•"/>
            </a:pPr>
            <a:r>
              <a:rPr lang="en-US" sz="3399">
                <a:solidFill>
                  <a:srgbClr val="FFFFFF"/>
                </a:solidFill>
                <a:latin typeface="Arimo"/>
              </a:rPr>
              <a:t>Shortest Job first has the advantage of having a minimum average waiting time among all operating system scheduling algorithms.</a:t>
            </a:r>
          </a:p>
          <a:p>
            <a:pPr marL="734059" lvl="1" indent="-367030">
              <a:lnSpc>
                <a:spcPts val="4759"/>
              </a:lnSpc>
              <a:buFont typeface="Arial"/>
              <a:buChar char="•"/>
            </a:pPr>
            <a:r>
              <a:rPr lang="en-US" sz="3399">
                <a:solidFill>
                  <a:srgbClr val="FFFFFF"/>
                </a:solidFill>
                <a:latin typeface="Arimo"/>
              </a:rPr>
              <a:t>It is associated with each task as a unit of time to complete.</a:t>
            </a:r>
          </a:p>
          <a:p>
            <a:pPr marL="734059" lvl="1" indent="-367030">
              <a:lnSpc>
                <a:spcPts val="4759"/>
              </a:lnSpc>
              <a:buFont typeface="Arial"/>
              <a:buChar char="•"/>
            </a:pPr>
            <a:r>
              <a:rPr lang="en-US" sz="3399">
                <a:solidFill>
                  <a:srgbClr val="FFFFFF"/>
                </a:solidFill>
                <a:latin typeface="Arimo"/>
              </a:rPr>
              <a:t>It may cause starvation if shorter processes keep coming. This problem can be solved using the concept of ageing.</a:t>
            </a:r>
          </a:p>
          <a:p>
            <a:pPr>
              <a:lnSpc>
                <a:spcPts val="4759"/>
              </a:lnSpc>
            </a:pPr>
            <a:endParaRPr lang="en-US" sz="3399">
              <a:solidFill>
                <a:srgbClr val="FFFFFF"/>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8288000" cy="10972800"/>
          </a:xfrm>
          <a:prstGeom prst="rect">
            <a:avLst/>
          </a:prstGeom>
        </p:spPr>
      </p:pic>
      <p:sp>
        <p:nvSpPr>
          <p:cNvPr id="3" name="TextBox 3"/>
          <p:cNvSpPr txBox="1"/>
          <p:nvPr/>
        </p:nvSpPr>
        <p:spPr>
          <a:xfrm>
            <a:off x="1200443" y="828357"/>
            <a:ext cx="15887114" cy="7934960"/>
          </a:xfrm>
          <a:prstGeom prst="rect">
            <a:avLst/>
          </a:prstGeom>
        </p:spPr>
        <p:txBody>
          <a:bodyPr lIns="0" tIns="0" rIns="0" bIns="0" rtlCol="0" anchor="t">
            <a:spAutoFit/>
          </a:bodyPr>
          <a:lstStyle/>
          <a:p>
            <a:pPr>
              <a:lnSpc>
                <a:spcPts val="5459"/>
              </a:lnSpc>
            </a:pPr>
            <a:r>
              <a:rPr lang="en-US" sz="3899">
                <a:solidFill>
                  <a:srgbClr val="FFFFFF"/>
                </a:solidFill>
                <a:latin typeface="Arimo"/>
              </a:rPr>
              <a:t>Longest Job First(LJF):</a:t>
            </a:r>
          </a:p>
          <a:p>
            <a:pPr>
              <a:lnSpc>
                <a:spcPts val="4759"/>
              </a:lnSpc>
            </a:pPr>
            <a:r>
              <a:rPr lang="en-US" sz="3399">
                <a:solidFill>
                  <a:srgbClr val="FFFFFF"/>
                </a:solidFill>
                <a:latin typeface="Arimo"/>
              </a:rPr>
              <a:t>Longest Job First(LJF) scheduling process is just opposite of shortest job first (SJF), as the name suggests this algorithm is based upon the fact that the process with the largest burst time is processed first. Longest Job First is non-preemptive in nature.</a:t>
            </a:r>
          </a:p>
          <a:p>
            <a:pPr>
              <a:lnSpc>
                <a:spcPts val="4759"/>
              </a:lnSpc>
            </a:pPr>
            <a:endParaRPr lang="en-US" sz="3399">
              <a:solidFill>
                <a:srgbClr val="FFFFFF"/>
              </a:solidFill>
              <a:latin typeface="Arimo"/>
            </a:endParaRPr>
          </a:p>
          <a:p>
            <a:pPr>
              <a:lnSpc>
                <a:spcPts val="4759"/>
              </a:lnSpc>
            </a:pPr>
            <a:r>
              <a:rPr lang="en-US" sz="3399">
                <a:solidFill>
                  <a:srgbClr val="FFFFFF"/>
                </a:solidFill>
                <a:latin typeface="Arimo"/>
              </a:rPr>
              <a:t>      Characteristics of LJF:</a:t>
            </a:r>
          </a:p>
          <a:p>
            <a:pPr marL="734059" lvl="1" indent="-367030">
              <a:lnSpc>
                <a:spcPts val="4759"/>
              </a:lnSpc>
              <a:buFont typeface="Arial"/>
              <a:buChar char="•"/>
            </a:pPr>
            <a:r>
              <a:rPr lang="en-US" sz="3399">
                <a:solidFill>
                  <a:srgbClr val="FFFFFF"/>
                </a:solidFill>
                <a:latin typeface="Arimo"/>
              </a:rPr>
              <a:t>Among all the processes waiting in a waiting queue, CPU is always assigned to the process having largest burst time.</a:t>
            </a:r>
          </a:p>
          <a:p>
            <a:pPr marL="734059" lvl="1" indent="-367030">
              <a:lnSpc>
                <a:spcPts val="4759"/>
              </a:lnSpc>
              <a:buFont typeface="Arial"/>
              <a:buChar char="•"/>
            </a:pPr>
            <a:r>
              <a:rPr lang="en-US" sz="3399">
                <a:solidFill>
                  <a:srgbClr val="FFFFFF"/>
                </a:solidFill>
                <a:latin typeface="Arimo"/>
              </a:rPr>
              <a:t>If two processes have the same burst time then the tie is broken using FCFS i.e. the process that arrived first is processed first. </a:t>
            </a:r>
          </a:p>
          <a:p>
            <a:pPr marL="734059" lvl="1" indent="-367030">
              <a:lnSpc>
                <a:spcPts val="4759"/>
              </a:lnSpc>
              <a:buFont typeface="Arial"/>
              <a:buChar char="•"/>
            </a:pPr>
            <a:r>
              <a:rPr lang="en-US" sz="3399">
                <a:solidFill>
                  <a:srgbClr val="FFFFFF"/>
                </a:solidFill>
                <a:latin typeface="Arimo"/>
              </a:rPr>
              <a:t>LJF CPU Scheduling can be of both preemptive and non-preemptive types.</a:t>
            </a:r>
          </a:p>
          <a:p>
            <a:pPr>
              <a:lnSpc>
                <a:spcPts val="4759"/>
              </a:lnSpc>
            </a:pPr>
            <a:endParaRPr lang="en-US" sz="3399">
              <a:solidFill>
                <a:srgbClr val="FFFFFF"/>
              </a:solidFill>
              <a:latin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0" y="0"/>
            <a:ext cx="18288000" cy="10972800"/>
          </a:xfrm>
          <a:prstGeom prst="rect">
            <a:avLst/>
          </a:prstGeom>
        </p:spPr>
      </p:pic>
      <p:sp>
        <p:nvSpPr>
          <p:cNvPr id="3" name="TextBox 3"/>
          <p:cNvSpPr txBox="1"/>
          <p:nvPr/>
        </p:nvSpPr>
        <p:spPr>
          <a:xfrm>
            <a:off x="851975" y="370205"/>
            <a:ext cx="16584051" cy="9451341"/>
          </a:xfrm>
          <a:prstGeom prst="rect">
            <a:avLst/>
          </a:prstGeom>
        </p:spPr>
        <p:txBody>
          <a:bodyPr lIns="0" tIns="0" rIns="0" bIns="0" rtlCol="0" anchor="t">
            <a:spAutoFit/>
          </a:bodyPr>
          <a:lstStyle/>
          <a:p>
            <a:pPr>
              <a:lnSpc>
                <a:spcPts val="5879"/>
              </a:lnSpc>
            </a:pPr>
            <a:r>
              <a:rPr lang="en-US" sz="4199">
                <a:solidFill>
                  <a:srgbClr val="FFFFFF"/>
                </a:solidFill>
                <a:latin typeface="Arimo"/>
              </a:rPr>
              <a:t> Priority Scheduling:</a:t>
            </a:r>
          </a:p>
          <a:p>
            <a:pPr>
              <a:lnSpc>
                <a:spcPts val="4899"/>
              </a:lnSpc>
            </a:pPr>
            <a:r>
              <a:rPr lang="en-US" sz="3499">
                <a:solidFill>
                  <a:srgbClr val="FFFFFF"/>
                </a:solidFill>
                <a:latin typeface="Arimo"/>
              </a:rPr>
              <a:t>Preemptive Priority CPU Scheduling Algorithm is a pre-emptive method of CPU scheduling algorithm that works based on the priority of a process. In this algorithm, the editor sets the functions to be as important, meaning that the most important process must be done first. In the case of any conflict, that is, where there are more than one processor with equal value, then the most important CPU planning algorithm works on the basis of the FCFS (First Come First Serve) algorithm.</a:t>
            </a:r>
          </a:p>
          <a:p>
            <a:pPr>
              <a:lnSpc>
                <a:spcPts val="4899"/>
              </a:lnSpc>
            </a:pPr>
            <a:endParaRPr lang="en-US" sz="3499">
              <a:solidFill>
                <a:srgbClr val="FFFFFF"/>
              </a:solidFill>
              <a:latin typeface="Arimo"/>
            </a:endParaRPr>
          </a:p>
          <a:p>
            <a:pPr>
              <a:lnSpc>
                <a:spcPts val="4899"/>
              </a:lnSpc>
            </a:pPr>
            <a:r>
              <a:rPr lang="en-US" sz="3499">
                <a:solidFill>
                  <a:srgbClr val="FFFFFF"/>
                </a:solidFill>
                <a:latin typeface="Arimo"/>
              </a:rPr>
              <a:t>      Characteristics of Priority Scheduling:</a:t>
            </a:r>
          </a:p>
          <a:p>
            <a:pPr marL="755649" lvl="1" indent="-377824">
              <a:lnSpc>
                <a:spcPts val="4899"/>
              </a:lnSpc>
              <a:buFont typeface="Arial"/>
              <a:buChar char="•"/>
            </a:pPr>
            <a:r>
              <a:rPr lang="en-US" sz="3499">
                <a:solidFill>
                  <a:srgbClr val="FFFFFF"/>
                </a:solidFill>
                <a:latin typeface="Arimo"/>
              </a:rPr>
              <a:t>Schedules tasks based on priority.</a:t>
            </a:r>
          </a:p>
          <a:p>
            <a:pPr marL="755649" lvl="1" indent="-377824">
              <a:lnSpc>
                <a:spcPts val="4899"/>
              </a:lnSpc>
              <a:buFont typeface="Arial"/>
              <a:buChar char="•"/>
            </a:pPr>
            <a:r>
              <a:rPr lang="en-US" sz="3499">
                <a:solidFill>
                  <a:srgbClr val="FFFFFF"/>
                </a:solidFill>
                <a:latin typeface="Arimo"/>
              </a:rPr>
              <a:t>When the higher priority work arrives while a task with less priority is executed, the higher priority work takes the place of the less priority one and</a:t>
            </a:r>
          </a:p>
          <a:p>
            <a:pPr marL="755649" lvl="1" indent="-377824">
              <a:lnSpc>
                <a:spcPts val="4899"/>
              </a:lnSpc>
              <a:buFont typeface="Arial"/>
              <a:buChar char="•"/>
            </a:pPr>
            <a:r>
              <a:rPr lang="en-US" sz="3499">
                <a:solidFill>
                  <a:srgbClr val="FFFFFF"/>
                </a:solidFill>
                <a:latin typeface="Arimo"/>
              </a:rPr>
              <a:t>The latter is suspended until the execution is complete.</a:t>
            </a:r>
          </a:p>
          <a:p>
            <a:pPr marL="755649" lvl="1" indent="-377824">
              <a:lnSpc>
                <a:spcPts val="4899"/>
              </a:lnSpc>
              <a:buFont typeface="Arial"/>
              <a:buChar char="•"/>
            </a:pPr>
            <a:r>
              <a:rPr lang="en-US" sz="3499">
                <a:solidFill>
                  <a:srgbClr val="FFFFFF"/>
                </a:solidFill>
                <a:latin typeface="Arimo"/>
              </a:rPr>
              <a:t>Lower is the number assigned, higher is the priority level of a process.</a:t>
            </a:r>
          </a:p>
          <a:p>
            <a:pPr>
              <a:lnSpc>
                <a:spcPts val="4759"/>
              </a:lnSpc>
            </a:pPr>
            <a:endParaRPr lang="en-US" sz="3499">
              <a:solidFill>
                <a:srgbClr val="FFFFFF"/>
              </a:solidFill>
              <a:latin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flipV="1">
            <a:off x="0" y="0"/>
            <a:ext cx="18288000" cy="10972800"/>
          </a:xfrm>
          <a:prstGeom prst="rect">
            <a:avLst/>
          </a:prstGeom>
        </p:spPr>
      </p:pic>
      <p:sp>
        <p:nvSpPr>
          <p:cNvPr id="3" name="TextBox 3"/>
          <p:cNvSpPr txBox="1"/>
          <p:nvPr/>
        </p:nvSpPr>
        <p:spPr>
          <a:xfrm>
            <a:off x="815926" y="1401762"/>
            <a:ext cx="16656148" cy="7388225"/>
          </a:xfrm>
          <a:prstGeom prst="rect">
            <a:avLst/>
          </a:prstGeom>
        </p:spPr>
        <p:txBody>
          <a:bodyPr lIns="0" tIns="0" rIns="0" bIns="0" rtlCol="0" anchor="t">
            <a:spAutoFit/>
          </a:bodyPr>
          <a:lstStyle/>
          <a:p>
            <a:pPr algn="just">
              <a:lnSpc>
                <a:spcPts val="5879"/>
              </a:lnSpc>
            </a:pPr>
            <a:r>
              <a:rPr lang="en-US" sz="4199">
                <a:solidFill>
                  <a:srgbClr val="FFFFFF"/>
                </a:solidFill>
                <a:latin typeface="Arimo"/>
              </a:rPr>
              <a:t> Round robin:</a:t>
            </a:r>
          </a:p>
          <a:p>
            <a:pPr algn="just">
              <a:lnSpc>
                <a:spcPts val="4759"/>
              </a:lnSpc>
            </a:pPr>
            <a:r>
              <a:rPr lang="en-US" sz="3399">
                <a:solidFill>
                  <a:srgbClr val="FFFFFF"/>
                </a:solidFill>
                <a:latin typeface="Arimo"/>
              </a:rPr>
              <a:t>Round Robin is a CPU scheduling algorithm where each process is cyclically assigned a fixed time slot. It is the preemptive version of First come First Serve CPU Scheduling algorithm. Round Robin CPU Algorithm generally focuses on Time Sharing technique. </a:t>
            </a:r>
          </a:p>
          <a:p>
            <a:pPr algn="just">
              <a:lnSpc>
                <a:spcPts val="4759"/>
              </a:lnSpc>
            </a:pPr>
            <a:endParaRPr lang="en-US" sz="3399">
              <a:solidFill>
                <a:srgbClr val="FFFFFF"/>
              </a:solidFill>
              <a:latin typeface="Arimo"/>
            </a:endParaRPr>
          </a:p>
          <a:p>
            <a:pPr algn="just">
              <a:lnSpc>
                <a:spcPts val="4759"/>
              </a:lnSpc>
            </a:pPr>
            <a:r>
              <a:rPr lang="en-US" sz="3399">
                <a:solidFill>
                  <a:srgbClr val="FFFFFF"/>
                </a:solidFill>
                <a:latin typeface="Arimo"/>
              </a:rPr>
              <a:t>      Characteristics of Round robin:</a:t>
            </a:r>
          </a:p>
          <a:p>
            <a:pPr marL="734059" lvl="1" indent="-367030" algn="just">
              <a:lnSpc>
                <a:spcPts val="4759"/>
              </a:lnSpc>
              <a:buFont typeface="Arial"/>
              <a:buChar char="•"/>
            </a:pPr>
            <a:r>
              <a:rPr lang="en-US" sz="3399">
                <a:solidFill>
                  <a:srgbClr val="FFFFFF"/>
                </a:solidFill>
                <a:latin typeface="Arimo"/>
              </a:rPr>
              <a:t>It’s simple, easy to use, and starvation-free as all processes get the balanced CPU allocation.</a:t>
            </a:r>
          </a:p>
          <a:p>
            <a:pPr marL="734059" lvl="1" indent="-367030" algn="just">
              <a:lnSpc>
                <a:spcPts val="4759"/>
              </a:lnSpc>
              <a:buFont typeface="Arial"/>
              <a:buChar char="•"/>
            </a:pPr>
            <a:r>
              <a:rPr lang="en-US" sz="3399">
                <a:solidFill>
                  <a:srgbClr val="FFFFFF"/>
                </a:solidFill>
                <a:latin typeface="Arimo"/>
              </a:rPr>
              <a:t>One of the most widely used methods in CPU scheduling as a core.</a:t>
            </a:r>
          </a:p>
          <a:p>
            <a:pPr marL="734059" lvl="1" indent="-367030" algn="just">
              <a:lnSpc>
                <a:spcPts val="4759"/>
              </a:lnSpc>
              <a:buFont typeface="Arial"/>
              <a:buChar char="•"/>
            </a:pPr>
            <a:r>
              <a:rPr lang="en-US" sz="3399">
                <a:solidFill>
                  <a:srgbClr val="FFFFFF"/>
                </a:solidFill>
                <a:latin typeface="Arimo"/>
              </a:rPr>
              <a:t>It is considered preemptive as the processes are given to the CPU for a very limited time.</a:t>
            </a:r>
          </a:p>
          <a:p>
            <a:pPr algn="just">
              <a:lnSpc>
                <a:spcPts val="4759"/>
              </a:lnSpc>
            </a:pPr>
            <a:endParaRPr lang="en-US" sz="3399">
              <a:solidFill>
                <a:srgbClr val="FFFFFF"/>
              </a:solidFill>
              <a:latin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18288000" cy="10972800"/>
          </a:xfrm>
          <a:prstGeom prst="rect">
            <a:avLst/>
          </a:prstGeom>
        </p:spPr>
      </p:pic>
      <p:sp>
        <p:nvSpPr>
          <p:cNvPr id="3" name="TextBox 3"/>
          <p:cNvSpPr txBox="1"/>
          <p:nvPr/>
        </p:nvSpPr>
        <p:spPr>
          <a:xfrm>
            <a:off x="1028700" y="1109345"/>
            <a:ext cx="15083902" cy="7973060"/>
          </a:xfrm>
          <a:prstGeom prst="rect">
            <a:avLst/>
          </a:prstGeom>
        </p:spPr>
        <p:txBody>
          <a:bodyPr lIns="0" tIns="0" rIns="0" bIns="0" rtlCol="0" anchor="t">
            <a:spAutoFit/>
          </a:bodyPr>
          <a:lstStyle/>
          <a:p>
            <a:pPr>
              <a:lnSpc>
                <a:spcPts val="5880"/>
              </a:lnSpc>
            </a:pPr>
            <a:r>
              <a:rPr lang="en-US" sz="4200">
                <a:solidFill>
                  <a:srgbClr val="FFFFFF"/>
                </a:solidFill>
                <a:latin typeface="Arimo"/>
              </a:rPr>
              <a:t>Shortest Remaining Time First:</a:t>
            </a:r>
          </a:p>
          <a:p>
            <a:pPr>
              <a:lnSpc>
                <a:spcPts val="4759"/>
              </a:lnSpc>
            </a:pPr>
            <a:r>
              <a:rPr lang="en-US" sz="3399">
                <a:solidFill>
                  <a:srgbClr val="FFFFFF"/>
                </a:solidFill>
                <a:latin typeface="Arimo"/>
              </a:rPr>
              <a:t>Shortest remaining time first is the preemptive version of the Shortest job first which we have discussed earlier where the processor is allocated to the job closest to completion. In SRTF the process with the smallest amount of time remaining until completion is selected to execute.</a:t>
            </a:r>
          </a:p>
          <a:p>
            <a:pPr>
              <a:lnSpc>
                <a:spcPts val="4759"/>
              </a:lnSpc>
            </a:pPr>
            <a:endParaRPr lang="en-US" sz="3399">
              <a:solidFill>
                <a:srgbClr val="FFFFFF"/>
              </a:solidFill>
              <a:latin typeface="Arimo"/>
            </a:endParaRPr>
          </a:p>
          <a:p>
            <a:pPr>
              <a:lnSpc>
                <a:spcPts val="4759"/>
              </a:lnSpc>
            </a:pPr>
            <a:r>
              <a:rPr lang="en-US" sz="3399">
                <a:solidFill>
                  <a:srgbClr val="FFFFFF"/>
                </a:solidFill>
                <a:latin typeface="Arimo"/>
              </a:rPr>
              <a:t>      Characteristics of Shortest remaining time first:</a:t>
            </a:r>
          </a:p>
          <a:p>
            <a:pPr marL="734059" lvl="1" indent="-367030">
              <a:lnSpc>
                <a:spcPts val="4759"/>
              </a:lnSpc>
              <a:buFont typeface="Arial"/>
              <a:buChar char="•"/>
            </a:pPr>
            <a:r>
              <a:rPr lang="en-US" sz="3399">
                <a:solidFill>
                  <a:srgbClr val="FFFFFF"/>
                </a:solidFill>
                <a:latin typeface="Arimo"/>
              </a:rPr>
              <a:t>SRTF algorithm makes the processing of the jobs faster than SJF algorithm, given it’s overhead charges are not counted. </a:t>
            </a:r>
          </a:p>
          <a:p>
            <a:pPr marL="734059" lvl="1" indent="-367030">
              <a:lnSpc>
                <a:spcPts val="4759"/>
              </a:lnSpc>
              <a:buFont typeface="Arial"/>
              <a:buChar char="•"/>
            </a:pPr>
            <a:r>
              <a:rPr lang="en-US" sz="3399">
                <a:solidFill>
                  <a:srgbClr val="FFFFFF"/>
                </a:solidFill>
                <a:latin typeface="Arimo"/>
              </a:rPr>
              <a:t>The context switch is done a lot more times in SRTF than in SJF and consumes the CPU’s valuable time for processing. This adds up to its processing time and diminishes its advantage of fast processing.</a:t>
            </a:r>
          </a:p>
          <a:p>
            <a:pPr>
              <a:lnSpc>
                <a:spcPts val="4759"/>
              </a:lnSpc>
            </a:pPr>
            <a:endParaRPr lang="en-US" sz="3399">
              <a:solidFill>
                <a:srgbClr val="FFFFFF"/>
              </a:solidFill>
              <a:latin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8288000" cy="10972800"/>
          </a:xfrm>
          <a:prstGeom prst="rect">
            <a:avLst/>
          </a:prstGeom>
        </p:spPr>
      </p:pic>
      <p:sp>
        <p:nvSpPr>
          <p:cNvPr id="4" name="TextBox 4"/>
          <p:cNvSpPr txBox="1"/>
          <p:nvPr/>
        </p:nvSpPr>
        <p:spPr>
          <a:xfrm>
            <a:off x="1028700" y="727075"/>
            <a:ext cx="14517858" cy="8446135"/>
          </a:xfrm>
          <a:prstGeom prst="rect">
            <a:avLst/>
          </a:prstGeom>
        </p:spPr>
        <p:txBody>
          <a:bodyPr lIns="0" tIns="0" rIns="0" bIns="0" rtlCol="0" anchor="t">
            <a:spAutoFit/>
          </a:bodyPr>
          <a:lstStyle/>
          <a:p>
            <a:pPr>
              <a:lnSpc>
                <a:spcPts val="4759"/>
              </a:lnSpc>
            </a:pPr>
            <a:r>
              <a:rPr lang="en-US" sz="3399">
                <a:solidFill>
                  <a:srgbClr val="FFFFFF"/>
                </a:solidFill>
                <a:latin typeface="Arimo"/>
              </a:rPr>
              <a:t>Longest Remaining Time First:</a:t>
            </a:r>
          </a:p>
          <a:p>
            <a:pPr>
              <a:lnSpc>
                <a:spcPts val="4759"/>
              </a:lnSpc>
            </a:pPr>
            <a:r>
              <a:rPr lang="en-US" sz="3399">
                <a:solidFill>
                  <a:srgbClr val="FFFFFF"/>
                </a:solidFill>
                <a:latin typeface="Arimo"/>
              </a:rPr>
              <a:t>The longest remaining time first is a preemptive version of the longest job first scheduling algorithm. This scheduling algorithm is used by the operating system to program incoming processes for use in a systematic way. This algorithm schedules those processes first which have the longest processing time remaining for completion.</a:t>
            </a:r>
          </a:p>
          <a:p>
            <a:pPr>
              <a:lnSpc>
                <a:spcPts val="4759"/>
              </a:lnSpc>
            </a:pPr>
            <a:endParaRPr lang="en-US" sz="3399">
              <a:solidFill>
                <a:srgbClr val="FFFFFF"/>
              </a:solidFill>
              <a:latin typeface="Arimo"/>
            </a:endParaRPr>
          </a:p>
          <a:p>
            <a:pPr>
              <a:lnSpc>
                <a:spcPts val="4759"/>
              </a:lnSpc>
            </a:pPr>
            <a:r>
              <a:rPr lang="en-US" sz="3399">
                <a:solidFill>
                  <a:srgbClr val="FFFFFF"/>
                </a:solidFill>
                <a:latin typeface="Arimo"/>
              </a:rPr>
              <a:t>      Characteristics of longest remaining time first:</a:t>
            </a:r>
          </a:p>
          <a:p>
            <a:pPr marL="734059" lvl="1" indent="-367030">
              <a:lnSpc>
                <a:spcPts val="4759"/>
              </a:lnSpc>
              <a:buFont typeface="Arial"/>
              <a:buChar char="•"/>
            </a:pPr>
            <a:r>
              <a:rPr lang="en-US" sz="3399">
                <a:solidFill>
                  <a:srgbClr val="FFFFFF"/>
                </a:solidFill>
                <a:latin typeface="Arimo"/>
              </a:rPr>
              <a:t>Among all the processes waiting in a waiting queue, the CPU is always assigned to the process having the largest burst time.</a:t>
            </a:r>
          </a:p>
          <a:p>
            <a:pPr marL="734059" lvl="1" indent="-367030">
              <a:lnSpc>
                <a:spcPts val="4759"/>
              </a:lnSpc>
              <a:buFont typeface="Arial"/>
              <a:buChar char="•"/>
            </a:pPr>
            <a:r>
              <a:rPr lang="en-US" sz="3399">
                <a:solidFill>
                  <a:srgbClr val="FFFFFF"/>
                </a:solidFill>
                <a:latin typeface="Arimo"/>
              </a:rPr>
              <a:t>If two processes have the same burst time then the tie is broken using FCFS i.e. the process that arrived first is processed first. </a:t>
            </a:r>
          </a:p>
          <a:p>
            <a:pPr marL="734059" lvl="1" indent="-367030">
              <a:lnSpc>
                <a:spcPts val="4759"/>
              </a:lnSpc>
              <a:buFont typeface="Arial"/>
              <a:buChar char="•"/>
            </a:pPr>
            <a:r>
              <a:rPr lang="en-US" sz="3399">
                <a:solidFill>
                  <a:srgbClr val="FFFFFF"/>
                </a:solidFill>
                <a:latin typeface="Arimo"/>
              </a:rPr>
              <a:t>LJF CPU Scheduling can be of both preemptive and non-preemptive types.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860</Words>
  <Application>Microsoft Office PowerPoint</Application>
  <PresentationFormat>Custom</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Arimo</vt:lpstr>
      <vt:lpstr>HK Grotesk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sdsds</dc:title>
  <cp:lastModifiedBy>Şirinova Surahi</cp:lastModifiedBy>
  <cp:revision>2</cp:revision>
  <dcterms:created xsi:type="dcterms:W3CDTF">2006-08-16T00:00:00Z</dcterms:created>
  <dcterms:modified xsi:type="dcterms:W3CDTF">2022-10-26T14:58:11Z</dcterms:modified>
  <dc:identifier>DAFPrbzXC7g</dc:identifier>
</cp:coreProperties>
</file>