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Lato Bold" charset="1" panose="020F0502020204030203"/>
      <p:regular r:id="rId15"/>
    </p:embeddedFont>
    <p:embeddedFont>
      <p:font typeface="League Spartan" charset="1" panose="00000800000000000000"/>
      <p:regular r:id="rId16"/>
    </p:embeddedFont>
    <p:embeddedFont>
      <p:font typeface="Poppins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4.pn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3086100" cy="10287000"/>
            <a:chOff x="0" y="0"/>
            <a:chExt cx="812800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648322" y="2911769"/>
            <a:ext cx="7218503" cy="1375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65"/>
              </a:lnSpc>
              <a:spcBef>
                <a:spcPct val="0"/>
              </a:spcBef>
            </a:pPr>
            <a:r>
              <a:rPr lang="en-US" b="true" sz="8046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SHAPE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48322" y="4106715"/>
            <a:ext cx="10114836" cy="1627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43"/>
              </a:lnSpc>
              <a:spcBef>
                <a:spcPct val="0"/>
              </a:spcBef>
            </a:pPr>
            <a:r>
              <a:rPr lang="en-US" sz="953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RECOGNITION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3648322" y="5611372"/>
            <a:ext cx="9687995" cy="2050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763158" y="387350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48322" y="971550"/>
            <a:ext cx="10114836" cy="1029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0"/>
              </a:lnSpc>
            </a:pPr>
            <a:r>
              <a:rPr lang="en-US" sz="296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CS3006:</a:t>
            </a:r>
          </a:p>
          <a:p>
            <a:pPr algn="l">
              <a:lnSpc>
                <a:spcPts val="4150"/>
              </a:lnSpc>
              <a:spcBef>
                <a:spcPct val="0"/>
              </a:spcBef>
            </a:pPr>
            <a:r>
              <a:rPr lang="en-US" sz="296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 TO DATA SCIENCE FOR ENGINEERS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648322" y="6081723"/>
            <a:ext cx="8823762" cy="815340"/>
            <a:chOff x="0" y="0"/>
            <a:chExt cx="11765016" cy="108712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76200"/>
              <a:ext cx="11765016" cy="6197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CS22B1090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467360"/>
              <a:ext cx="11765016" cy="6197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Shubh Khandelwal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263977" y="2090432"/>
            <a:ext cx="10581892" cy="6106136"/>
            <a:chOff x="0" y="0"/>
            <a:chExt cx="3372216" cy="19458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72216" cy="1945891"/>
            </a:xfrm>
            <a:custGeom>
              <a:avLst/>
              <a:gdLst/>
              <a:ahLst/>
              <a:cxnLst/>
              <a:rect r="r" b="b" t="t" l="l"/>
              <a:pathLst>
                <a:path h="1945891" w="3372216">
                  <a:moveTo>
                    <a:pt x="0" y="0"/>
                  </a:moveTo>
                  <a:lnTo>
                    <a:pt x="3372216" y="0"/>
                  </a:lnTo>
                  <a:lnTo>
                    <a:pt x="3372216" y="1945891"/>
                  </a:lnTo>
                  <a:lnTo>
                    <a:pt x="0" y="1945891"/>
                  </a:lnTo>
                  <a:close/>
                </a:path>
              </a:pathLst>
            </a:custGeom>
            <a:blipFill>
              <a:blip r:embed="rId3"/>
              <a:stretch>
                <a:fillRect l="-3677" t="0" r="-3677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20" y="1494821"/>
            <a:ext cx="5796093" cy="73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028720" y="2186817"/>
            <a:ext cx="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029792" y="2233059"/>
            <a:ext cx="4527840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029792" y="3193875"/>
            <a:ext cx="5797164" cy="1107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5"/>
              </a:lnSpc>
              <a:spcBef>
                <a:spcPct val="0"/>
              </a:spcBef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project mainly focuses on the detection and classification of three basic shapes: circle, square and triangle.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7649" y="4808769"/>
            <a:ext cx="5797164" cy="1476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5"/>
              </a:lnSpc>
              <a:spcBef>
                <a:spcPct val="0"/>
              </a:spcBef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project mainly applies some preprocessing to the received image and compares its features, namely corners, circularity and Hu moments.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7649" y="6789816"/>
            <a:ext cx="5797164" cy="2212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5"/>
              </a:lnSpc>
              <a:spcBef>
                <a:spcPct val="0"/>
              </a:spcBef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project then classifies the image based on the minimum distance from the mean of the features of each of the basic shapes and compares the distance with a certain threshold for accurate classification.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499600" cy="10287000"/>
            <a:chOff x="0" y="0"/>
            <a:chExt cx="250195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1952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01952">
                  <a:moveTo>
                    <a:pt x="0" y="0"/>
                  </a:moveTo>
                  <a:lnTo>
                    <a:pt x="2501952" y="0"/>
                  </a:lnTo>
                  <a:lnTo>
                    <a:pt x="25019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501952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20" y="1513871"/>
            <a:ext cx="6417963" cy="73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 TRAINING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1029792" y="2233059"/>
            <a:ext cx="5761990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8773833" y="1209088"/>
            <a:ext cx="7618923" cy="7868824"/>
            <a:chOff x="0" y="0"/>
            <a:chExt cx="6350000" cy="65582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74930" y="74930"/>
              <a:ext cx="6200140" cy="6408420"/>
            </a:xfrm>
            <a:custGeom>
              <a:avLst/>
              <a:gdLst/>
              <a:ahLst/>
              <a:cxnLst/>
              <a:rect r="r" b="b" t="t" l="l"/>
              <a:pathLst>
                <a:path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2"/>
              <a:stretch>
                <a:fillRect l="-1679" t="0" r="-1679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558280"/>
            </a:xfrm>
            <a:custGeom>
              <a:avLst/>
              <a:gdLst/>
              <a:ahLst/>
              <a:cxnLst/>
              <a:rect r="r" b="b" t="t" l="l"/>
              <a:pathLst>
                <a:path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D2D2D2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27268" y="3923489"/>
            <a:ext cx="862961" cy="86296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27268" y="7188321"/>
            <a:ext cx="862961" cy="86296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483698" y="3541738"/>
            <a:ext cx="6099635" cy="1559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0"/>
              </a:lnSpc>
              <a:spcBef>
                <a:spcPct val="0"/>
              </a:spcBef>
            </a:pPr>
            <a:r>
              <a:rPr lang="en-US" sz="223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model training phase consisted of analyzing the presence of some common features across the labelled dataset of shapes to get their means.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83698" y="6800525"/>
            <a:ext cx="6099635" cy="1571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5"/>
              </a:lnSpc>
              <a:spcBef>
                <a:spcPct val="0"/>
              </a:spcBef>
            </a:pPr>
            <a:r>
              <a:rPr lang="en-US" sz="22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These means will function as the centroids for features that can be tracked across a variety of images. The features of all the images are stored in separate files.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629255" y="2571750"/>
            <a:ext cx="290233" cy="5143500"/>
            <a:chOff x="0" y="0"/>
            <a:chExt cx="76440" cy="13546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6440" cy="1354667"/>
            </a:xfrm>
            <a:custGeom>
              <a:avLst/>
              <a:gdLst/>
              <a:ahLst/>
              <a:cxnLst/>
              <a:rect r="r" b="b" t="t" l="l"/>
              <a:pathLst>
                <a:path h="1354667" w="76440">
                  <a:moveTo>
                    <a:pt x="0" y="0"/>
                  </a:moveTo>
                  <a:lnTo>
                    <a:pt x="76440" y="0"/>
                  </a:lnTo>
                  <a:lnTo>
                    <a:pt x="76440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76440" cy="1402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608510" y="1226827"/>
            <a:ext cx="10444462" cy="7833347"/>
          </a:xfrm>
          <a:custGeom>
            <a:avLst/>
            <a:gdLst/>
            <a:ahLst/>
            <a:cxnLst/>
            <a:rect r="r" b="b" t="t" l="l"/>
            <a:pathLst>
              <a:path h="7833347" w="10444462">
                <a:moveTo>
                  <a:pt x="0" y="0"/>
                </a:moveTo>
                <a:lnTo>
                  <a:pt x="10444462" y="0"/>
                </a:lnTo>
                <a:lnTo>
                  <a:pt x="10444462" y="7833346"/>
                </a:lnTo>
                <a:lnTo>
                  <a:pt x="0" y="7833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16909" y="4136308"/>
            <a:ext cx="4957463" cy="2014384"/>
            <a:chOff x="0" y="0"/>
            <a:chExt cx="6609950" cy="2685845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679303"/>
              <a:ext cx="6609950" cy="9557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18"/>
                </a:lnSpc>
                <a:spcBef>
                  <a:spcPct val="0"/>
                </a:spcBef>
              </a:pPr>
              <a:r>
                <a:rPr lang="en-US" sz="4298">
                  <a:solidFill>
                    <a:srgbClr val="593C8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SCATTER PLOT</a:t>
              </a:r>
            </a:p>
          </p:txBody>
        </p:sp>
        <p:sp>
          <p:nvSpPr>
            <p:cNvPr name="AutoShape 9" id="9"/>
            <p:cNvSpPr/>
            <p:nvPr/>
          </p:nvSpPr>
          <p:spPr>
            <a:xfrm flipV="true">
              <a:off x="90329" y="2635045"/>
              <a:ext cx="5425591" cy="2540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88900" y="-76200"/>
              <a:ext cx="4498228" cy="16076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40"/>
                </a:lnSpc>
                <a:spcBef>
                  <a:spcPct val="0"/>
                </a:spcBef>
              </a:pPr>
              <a:r>
                <a:rPr lang="en-US" b="true" sz="3529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DATA DISTRIBUTION: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20" y="1494821"/>
            <a:ext cx="6544963" cy="73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TESTING</a:t>
            </a:r>
          </a:p>
        </p:txBody>
      </p:sp>
      <p:sp>
        <p:nvSpPr>
          <p:cNvPr name="AutoShape 4" id="4"/>
          <p:cNvSpPr/>
          <p:nvPr/>
        </p:nvSpPr>
        <p:spPr>
          <a:xfrm flipH="true">
            <a:off x="1028720" y="2186817"/>
            <a:ext cx="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1029792" y="2233059"/>
            <a:ext cx="4151503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27649" y="8507397"/>
            <a:ext cx="2087283" cy="521821"/>
          </a:xfrm>
          <a:custGeom>
            <a:avLst/>
            <a:gdLst/>
            <a:ahLst/>
            <a:cxnLst/>
            <a:rect r="r" b="b" t="t" l="l"/>
            <a:pathLst>
              <a:path h="521821" w="2087283">
                <a:moveTo>
                  <a:pt x="0" y="0"/>
                </a:moveTo>
                <a:lnTo>
                  <a:pt x="2087282" y="0"/>
                </a:lnTo>
                <a:lnTo>
                  <a:pt x="2087282" y="521821"/>
                </a:lnTo>
                <a:lnTo>
                  <a:pt x="0" y="521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573683" y="0"/>
            <a:ext cx="10714317" cy="10287000"/>
            <a:chOff x="0" y="0"/>
            <a:chExt cx="2821878" cy="27093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2187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821878">
                  <a:moveTo>
                    <a:pt x="0" y="0"/>
                  </a:moveTo>
                  <a:lnTo>
                    <a:pt x="2821878" y="0"/>
                  </a:lnTo>
                  <a:lnTo>
                    <a:pt x="282187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82187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204920" y="2376858"/>
            <a:ext cx="862961" cy="86296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204920" y="5010647"/>
            <a:ext cx="862961" cy="86296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204920" y="7644436"/>
            <a:ext cx="862961" cy="86296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4451122" y="2808338"/>
            <a:ext cx="6245122" cy="6449962"/>
            <a:chOff x="0" y="0"/>
            <a:chExt cx="6350000" cy="655828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74930" y="74930"/>
              <a:ext cx="6200140" cy="6408420"/>
            </a:xfrm>
            <a:custGeom>
              <a:avLst/>
              <a:gdLst/>
              <a:ahLst/>
              <a:cxnLst/>
              <a:rect r="r" b="b" t="t" l="l"/>
              <a:pathLst>
                <a:path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5"/>
              <a:stretch>
                <a:fillRect l="-1679" t="0" r="-1679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558280"/>
            </a:xfrm>
            <a:custGeom>
              <a:avLst/>
              <a:gdLst/>
              <a:ahLst/>
              <a:cxnLst/>
              <a:rect r="r" b="b" t="t" l="l"/>
              <a:pathLst>
                <a:path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D2D2D2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2572706" y="1989061"/>
            <a:ext cx="4686594" cy="1571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5"/>
              </a:lnSpc>
              <a:spcBef>
                <a:spcPct val="0"/>
              </a:spcBef>
            </a:pPr>
            <a:r>
              <a:rPr lang="en-US" sz="22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common features are repeatedly checked against mean and only those above a certain threshold are classified.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572706" y="4427588"/>
            <a:ext cx="4686594" cy="1962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5"/>
              </a:lnSpc>
              <a:spcBef>
                <a:spcPct val="0"/>
              </a:spcBef>
            </a:pPr>
            <a:r>
              <a:rPr lang="en-US" sz="22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error cases are assigned to the specific section in the confusion matrix, thus calculating the accuracy of the model.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572706" y="6866115"/>
            <a:ext cx="4686594" cy="235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5"/>
              </a:lnSpc>
              <a:spcBef>
                <a:spcPct val="0"/>
              </a:spcBef>
            </a:pPr>
            <a:r>
              <a:rPr lang="en-US" sz="22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correlation between the columns has been measured and the columns with high correlation values are allowed to act as a weighted measurement unit.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397716" y="2571750"/>
            <a:ext cx="290233" cy="5143500"/>
            <a:chOff x="0" y="0"/>
            <a:chExt cx="76440" cy="13546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6440" cy="1354667"/>
            </a:xfrm>
            <a:custGeom>
              <a:avLst/>
              <a:gdLst/>
              <a:ahLst/>
              <a:cxnLst/>
              <a:rect r="r" b="b" t="t" l="l"/>
              <a:pathLst>
                <a:path h="1354667" w="76440">
                  <a:moveTo>
                    <a:pt x="0" y="0"/>
                  </a:moveTo>
                  <a:lnTo>
                    <a:pt x="76440" y="0"/>
                  </a:lnTo>
                  <a:lnTo>
                    <a:pt x="76440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76440" cy="1402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539796" y="752879"/>
            <a:ext cx="7856418" cy="8781242"/>
          </a:xfrm>
          <a:custGeom>
            <a:avLst/>
            <a:gdLst/>
            <a:ahLst/>
            <a:cxnLst/>
            <a:rect r="r" b="b" t="t" l="l"/>
            <a:pathLst>
              <a:path h="8781242" w="7856418">
                <a:moveTo>
                  <a:pt x="0" y="0"/>
                </a:moveTo>
                <a:lnTo>
                  <a:pt x="7856418" y="0"/>
                </a:lnTo>
                <a:lnTo>
                  <a:pt x="7856418" y="8781242"/>
                </a:lnTo>
                <a:lnTo>
                  <a:pt x="0" y="87812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2408" t="-42197" r="-231545" b="-7116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2301750" y="4036493"/>
            <a:ext cx="4957550" cy="2214014"/>
            <a:chOff x="0" y="0"/>
            <a:chExt cx="6610067" cy="295201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116" y="929876"/>
              <a:ext cx="6609950" cy="19713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18"/>
                </a:lnSpc>
                <a:spcBef>
                  <a:spcPct val="0"/>
                </a:spcBef>
              </a:pPr>
              <a:r>
                <a:rPr lang="en-US" sz="4298">
                  <a:solidFill>
                    <a:srgbClr val="593C8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CONFUSION MATRIX</a:t>
              </a:r>
            </a:p>
          </p:txBody>
        </p:sp>
        <p:sp>
          <p:nvSpPr>
            <p:cNvPr name="AutoShape 9" id="9"/>
            <p:cNvSpPr/>
            <p:nvPr/>
          </p:nvSpPr>
          <p:spPr>
            <a:xfrm flipV="true">
              <a:off x="116" y="2901219"/>
              <a:ext cx="5543290" cy="2540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116" y="-76200"/>
              <a:ext cx="4498228" cy="7821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40"/>
                </a:lnSpc>
                <a:spcBef>
                  <a:spcPct val="0"/>
                </a:spcBef>
              </a:pPr>
              <a:r>
                <a:rPr lang="en-US" b="true" sz="3529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ACCURACY: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629255" y="2571750"/>
            <a:ext cx="290233" cy="5143500"/>
            <a:chOff x="0" y="0"/>
            <a:chExt cx="76440" cy="13546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6440" cy="1354667"/>
            </a:xfrm>
            <a:custGeom>
              <a:avLst/>
              <a:gdLst/>
              <a:ahLst/>
              <a:cxnLst/>
              <a:rect r="r" b="b" t="t" l="l"/>
              <a:pathLst>
                <a:path h="1354667" w="76440">
                  <a:moveTo>
                    <a:pt x="0" y="0"/>
                  </a:moveTo>
                  <a:lnTo>
                    <a:pt x="76440" y="0"/>
                  </a:lnTo>
                  <a:lnTo>
                    <a:pt x="76440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76440" cy="1402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16714" y="4425076"/>
            <a:ext cx="4957657" cy="1436847"/>
            <a:chOff x="0" y="0"/>
            <a:chExt cx="6610209" cy="191579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259" y="879124"/>
              <a:ext cx="6609950" cy="9557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18"/>
                </a:lnSpc>
                <a:spcBef>
                  <a:spcPct val="0"/>
                </a:spcBef>
              </a:pPr>
              <a:r>
                <a:rPr lang="en-US" sz="4298">
                  <a:solidFill>
                    <a:srgbClr val="593C8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CORRELATION</a:t>
              </a:r>
            </a:p>
          </p:txBody>
        </p:sp>
        <p:sp>
          <p:nvSpPr>
            <p:cNvPr name="AutoShape 8" id="8"/>
            <p:cNvSpPr/>
            <p:nvPr/>
          </p:nvSpPr>
          <p:spPr>
            <a:xfrm flipV="true">
              <a:off x="259" y="1834866"/>
              <a:ext cx="5448867" cy="55532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9" id="9"/>
            <p:cNvSpPr txBox="true"/>
            <p:nvPr/>
          </p:nvSpPr>
          <p:spPr>
            <a:xfrm rot="0">
              <a:off x="259" y="-76200"/>
              <a:ext cx="4498228" cy="7821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40"/>
                </a:lnSpc>
                <a:spcBef>
                  <a:spcPct val="0"/>
                </a:spcBef>
              </a:pPr>
              <a:r>
                <a:rPr lang="en-US" b="true" sz="3529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ANALYSIS: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007892" y="1247180"/>
            <a:ext cx="10251408" cy="7792640"/>
          </a:xfrm>
          <a:custGeom>
            <a:avLst/>
            <a:gdLst/>
            <a:ahLst/>
            <a:cxnLst/>
            <a:rect r="r" b="b" t="t" l="l"/>
            <a:pathLst>
              <a:path h="7792640" w="10251408">
                <a:moveTo>
                  <a:pt x="0" y="0"/>
                </a:moveTo>
                <a:lnTo>
                  <a:pt x="10251408" y="0"/>
                </a:lnTo>
                <a:lnTo>
                  <a:pt x="10251408" y="7792640"/>
                </a:lnTo>
                <a:lnTo>
                  <a:pt x="0" y="77926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014" t="-16939" r="-27749" b="-3502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86537" y="1784786"/>
            <a:ext cx="5340643" cy="73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IMPLEMENTATION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4187609" y="2523024"/>
            <a:ext cx="5339571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0" y="0"/>
            <a:ext cx="3086100" cy="10287000"/>
            <a:chOff x="0" y="0"/>
            <a:chExt cx="812800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1037253" y="1116529"/>
            <a:ext cx="6058553" cy="8141771"/>
            <a:chOff x="0" y="0"/>
            <a:chExt cx="3663950" cy="49237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31750" y="31750"/>
              <a:ext cx="3600450" cy="4859020"/>
            </a:xfrm>
            <a:custGeom>
              <a:avLst/>
              <a:gdLst/>
              <a:ahLst/>
              <a:cxnLst/>
              <a:rect r="r" b="b" t="t" l="l"/>
              <a:pathLst>
                <a:path h="4859020" w="3600450">
                  <a:moveTo>
                    <a:pt x="3600450" y="4499610"/>
                  </a:moveTo>
                  <a:cubicBezTo>
                    <a:pt x="3600450" y="4699000"/>
                    <a:pt x="3439160" y="4859020"/>
                    <a:pt x="3241040" y="4859020"/>
                  </a:cubicBezTo>
                  <a:lnTo>
                    <a:pt x="359410" y="4859020"/>
                  </a:lnTo>
                  <a:cubicBezTo>
                    <a:pt x="160020" y="4859020"/>
                    <a:pt x="0" y="4697730"/>
                    <a:pt x="0" y="449961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3239770" y="0"/>
                  </a:lnTo>
                  <a:cubicBezTo>
                    <a:pt x="3439160" y="0"/>
                    <a:pt x="3599180" y="161290"/>
                    <a:pt x="3599180" y="359410"/>
                  </a:cubicBezTo>
                  <a:lnTo>
                    <a:pt x="3600450" y="4499610"/>
                  </a:lnTo>
                  <a:close/>
                </a:path>
              </a:pathLst>
            </a:custGeom>
            <a:blipFill>
              <a:blip r:embed="rId3"/>
              <a:stretch>
                <a:fillRect l="-17477" t="0" r="-17477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63950" cy="4923790"/>
            </a:xfrm>
            <a:custGeom>
              <a:avLst/>
              <a:gdLst/>
              <a:ahLst/>
              <a:cxnLst/>
              <a:rect r="r" b="b" t="t" l="l"/>
              <a:pathLst>
                <a:path h="4923790" w="366395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4189304" y="8617964"/>
            <a:ext cx="2087283" cy="521821"/>
          </a:xfrm>
          <a:custGeom>
            <a:avLst/>
            <a:gdLst/>
            <a:ahLst/>
            <a:cxnLst/>
            <a:rect r="r" b="b" t="t" l="l"/>
            <a:pathLst>
              <a:path h="521821" w="2087283">
                <a:moveTo>
                  <a:pt x="0" y="0"/>
                </a:moveTo>
                <a:lnTo>
                  <a:pt x="2087283" y="0"/>
                </a:lnTo>
                <a:lnTo>
                  <a:pt x="2087283" y="521821"/>
                </a:lnTo>
                <a:lnTo>
                  <a:pt x="0" y="5218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187609" y="4981287"/>
            <a:ext cx="5744744" cy="146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8"/>
              </a:lnSpc>
              <a:spcBef>
                <a:spcPct val="0"/>
              </a:spcBef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implementation of the camera publisher code has been done in C++ using Robot Operating System (ROS) because of its low latency.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186537" y="3465225"/>
            <a:ext cx="5744744" cy="109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8"/>
              </a:lnSpc>
              <a:spcBef>
                <a:spcPct val="0"/>
              </a:spcBef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 real-time analysis of images, an average webcam can be used to review the shapes detected.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189304" y="6862284"/>
            <a:ext cx="5744744" cy="109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8"/>
              </a:lnSpc>
              <a:spcBef>
                <a:spcPct val="0"/>
              </a:spcBef>
            </a:pPr>
            <a:r>
              <a:rPr lang="en-US" sz="21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image handling part is handled by Python due to the presence of multiple ready-to-use in-built libraries.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143500"/>
            <a:ext cx="18288000" cy="5143500"/>
            <a:chOff x="0" y="0"/>
            <a:chExt cx="4816593" cy="1354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354667"/>
            </a:xfrm>
            <a:custGeom>
              <a:avLst/>
              <a:gdLst/>
              <a:ahLst/>
              <a:cxnLst/>
              <a:rect r="r" b="b" t="t" l="l"/>
              <a:pathLst>
                <a:path h="135466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402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072171" y="5641711"/>
            <a:ext cx="10143658" cy="1375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72"/>
              </a:lnSpc>
              <a:spcBef>
                <a:spcPct val="0"/>
              </a:spcBef>
            </a:pPr>
            <a:r>
              <a:rPr lang="en-US" sz="8051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name="AutoShape 6" id="6"/>
          <p:cNvSpPr/>
          <p:nvPr/>
        </p:nvSpPr>
        <p:spPr>
          <a:xfrm>
            <a:off x="5897880" y="6921616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948940" y="0"/>
            <a:ext cx="12390120" cy="4789325"/>
          </a:xfrm>
          <a:custGeom>
            <a:avLst/>
            <a:gdLst/>
            <a:ahLst/>
            <a:cxnLst/>
            <a:rect r="r" b="b" t="t" l="l"/>
            <a:pathLst>
              <a:path h="4789325" w="12390120">
                <a:moveTo>
                  <a:pt x="0" y="0"/>
                </a:moveTo>
                <a:lnTo>
                  <a:pt x="12390120" y="0"/>
                </a:lnTo>
                <a:lnTo>
                  <a:pt x="12390120" y="4789325"/>
                </a:lnTo>
                <a:lnTo>
                  <a:pt x="0" y="4789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2924" r="0" b="-52924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929175" y="7610475"/>
            <a:ext cx="12429651" cy="1209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24"/>
              </a:lnSpc>
            </a:pPr>
            <a:r>
              <a:rPr lang="en-US" sz="337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CS22B1090</a:t>
            </a:r>
          </a:p>
          <a:p>
            <a:pPr algn="ctr">
              <a:lnSpc>
                <a:spcPts val="4724"/>
              </a:lnSpc>
              <a:spcBef>
                <a:spcPct val="0"/>
              </a:spcBef>
            </a:pPr>
            <a:r>
              <a:rPr lang="en-US" sz="337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Shubh Khandelwal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DAGV3Hp9Tng</dc:identifier>
  <dcterms:modified xsi:type="dcterms:W3CDTF">2011-08-01T06:04:30Z</dcterms:modified>
  <cp:revision>1</cp:revision>
  <dc:title>CS22B1090 Data Science Project</dc:title>
</cp:coreProperties>
</file>