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5" r:id="rId8"/>
    <p:sldId id="261" r:id="rId9"/>
    <p:sldId id="266" r:id="rId10"/>
    <p:sldId id="263" r:id="rId11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0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2236A-E104-616F-6F24-C6BE70A3F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3B845-8BA0-579A-9E88-17B9B011E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E2ADD-53A6-894B-4B8A-9760A81B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33B1-925A-409B-BC9E-9C8B112356AA}" type="datetimeFigureOut">
              <a:rPr lang="en-PK" smtClean="0"/>
              <a:t>09/10/2022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D47FB-4405-56DF-7894-A136F432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A5180-C461-5396-D527-349F6DFA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82FA-27DA-408D-86D9-5ED8168CCB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4381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5186-AC31-4F1A-A278-58E368EA4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83373-54F7-B9DA-E34E-9ACD1EE38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183AE-0F71-C2C2-10EE-8564A26C9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33B1-925A-409B-BC9E-9C8B112356AA}" type="datetimeFigureOut">
              <a:rPr lang="en-PK" smtClean="0"/>
              <a:t>09/10/2022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F41AC-2ADD-36FE-33F7-5C267B86E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37FAB-5D2F-3BFC-BC1D-2C624154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82FA-27DA-408D-86D9-5ED8168CCB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4829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7BDB59-A124-B30F-333E-CA1210032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D5161-731A-5D86-934B-BFA575C12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F0C51-85BA-E105-1808-51773148F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33B1-925A-409B-BC9E-9C8B112356AA}" type="datetimeFigureOut">
              <a:rPr lang="en-PK" smtClean="0"/>
              <a:t>09/10/2022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6AE46-C6AB-E1E9-70BB-FEAA33D9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FFAB2-B3C0-C133-4DB3-1D5691F5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82FA-27DA-408D-86D9-5ED8168CCB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7268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4EAF-A7A9-1891-12C5-67B2C6DF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D2FE2-CEB7-02EF-8EAF-A5D762BE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ABEE2-6C3F-CB78-B420-E3EC3CD05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33B1-925A-409B-BC9E-9C8B112356AA}" type="datetimeFigureOut">
              <a:rPr lang="en-PK" smtClean="0"/>
              <a:t>09/10/2022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E7314-1616-3455-C5F6-FA105F59C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17579-EEAE-8721-BEF3-1B4B04C2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82FA-27DA-408D-86D9-5ED8168CCB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3186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1FA0-374A-86C3-ED38-90E68FD5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97059-6E83-193C-6C9F-91366E28A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14E4F-F99C-7451-7737-384D1E41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33B1-925A-409B-BC9E-9C8B112356AA}" type="datetimeFigureOut">
              <a:rPr lang="en-PK" smtClean="0"/>
              <a:t>09/10/2022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42369-22BF-29AD-3164-F5E6E3190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37130-519A-CD5D-EFFA-F7A3BA53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82FA-27DA-408D-86D9-5ED8168CCB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4174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64F95-8AC5-CF74-101C-E430FDBAB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7EDFD-327D-0BD8-7B72-B39F374BF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1ECB6-139A-6EAC-B298-569060D8E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46944-6A75-D543-3B34-218389453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33B1-925A-409B-BC9E-9C8B112356AA}" type="datetimeFigureOut">
              <a:rPr lang="en-PK" smtClean="0"/>
              <a:t>09/10/2022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08C40-303A-0856-DE2B-CF81DDE56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36CD3-4EBC-9C30-A76C-561E089D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82FA-27DA-408D-86D9-5ED8168CCB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3952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88AD7-720C-9D39-FDD5-37163FC7E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FFDF8-6DCC-3F13-6282-B0ABAA05D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6521C-A054-E614-9368-DD5345AFF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B33064-9002-E1E5-CDB9-C682742FE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353C1D-A379-E57F-3831-B198ED62D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7D0440-44CA-6956-F253-B903502D6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33B1-925A-409B-BC9E-9C8B112356AA}" type="datetimeFigureOut">
              <a:rPr lang="en-PK" smtClean="0"/>
              <a:t>09/10/2022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B0894B-AF93-410B-678D-57645FAD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B95E0-1D71-C2DD-6ED0-E6907742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82FA-27DA-408D-86D9-5ED8168CCB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4058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19E0-1342-EBCC-4E7C-96CFAE8B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99E71B-6795-FD7B-A40D-308D5E554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33B1-925A-409B-BC9E-9C8B112356AA}" type="datetimeFigureOut">
              <a:rPr lang="en-PK" smtClean="0"/>
              <a:t>09/10/2022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51DF9-D1DA-DAAB-366C-C2627834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B065A-B671-784E-3E74-919FF1FD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82FA-27DA-408D-86D9-5ED8168CCB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1557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5419B1-FF43-DA08-211A-EAB872782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33B1-925A-409B-BC9E-9C8B112356AA}" type="datetimeFigureOut">
              <a:rPr lang="en-PK" smtClean="0"/>
              <a:t>09/10/2022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A842D-F176-C622-836E-CB51FF3F2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93AFB-2B77-4A08-53FE-0AC9C8B3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82FA-27DA-408D-86D9-5ED8168CCB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1372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E848E-E050-8477-2F44-ACD8444C1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513C9-200F-D5A4-0658-372EFE38E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85FCF-3D7A-3199-3A7E-3184B5B4C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A3F1B-6EE2-A598-74BB-0C2C1D37C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33B1-925A-409B-BC9E-9C8B112356AA}" type="datetimeFigureOut">
              <a:rPr lang="en-PK" smtClean="0"/>
              <a:t>09/10/2022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DB071-17F6-D249-F6AB-C0183621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684EE-1E9A-1593-2521-D39FED3F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82FA-27DA-408D-86D9-5ED8168CCB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2968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0C40-9202-BF59-1671-85E997DF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3F7EEC-6F88-EED0-D04C-26ABA717D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3BB15-943C-88CC-8584-A4DF8FF96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D3655-EFA5-64F7-3FF9-B1B33BF31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33B1-925A-409B-BC9E-9C8B112356AA}" type="datetimeFigureOut">
              <a:rPr lang="en-PK" smtClean="0"/>
              <a:t>09/10/2022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11E82-ABD6-012E-3337-D38936EC2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573F4-3924-607B-8CC5-C291D329D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82FA-27DA-408D-86D9-5ED8168CCB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1068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30ED6-3B86-7392-B9EA-53607F8C5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B541F-2EE7-AE04-3F42-3B37EFAC9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C2A16-9BE5-6298-E26C-04770BB59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833B1-925A-409B-BC9E-9C8B112356AA}" type="datetimeFigureOut">
              <a:rPr lang="en-PK" smtClean="0"/>
              <a:t>09/10/2022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23C99-CACB-39F5-B505-203DD8F60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CE89F-5192-B0FF-10C5-EA51F15E0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482FA-27DA-408D-86D9-5ED8168CCB7A}" type="slidenum">
              <a:rPr lang="en-PK" smtClean="0"/>
              <a:t>‹#›</a:t>
            </a:fld>
            <a:endParaRPr lang="en-P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D8CB64-BED0-9CF3-4F12-559C68152105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C9E22-3105-E01A-0C71-1773448FF0D0}"/>
              </a:ext>
            </a:extLst>
          </p:cNvPr>
          <p:cNvSpPr/>
          <p:nvPr userDrawn="1"/>
        </p:nvSpPr>
        <p:spPr>
          <a:xfrm>
            <a:off x="0" y="0"/>
            <a:ext cx="12192000" cy="1365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5404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686D-9F54-C143-AC88-F53271047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82084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Inflation and Unemployment on Economic Growth</a:t>
            </a:r>
            <a:endParaRPr 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5A9BF-8959-6500-16F0-F8895E57A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3388"/>
            <a:ext cx="9144000" cy="78441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Muhammad Usman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06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DC042-3201-FDEF-61CD-1E0DE539EA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Thankyou!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F02D7-D07D-DACD-EFD5-9F862EE2BF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9181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2D64-FB59-2B13-4AF5-18BF7D1C2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5AF97-BC70-85B5-A5CF-852CA6D88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Panel Data Analysis</a:t>
            </a: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Developing Countries and Developed Countries</a:t>
            </a:r>
            <a:r>
              <a:rPr lang="en-US" sz="1800" dirty="0">
                <a:ea typeface="Calibri" panose="020F0502020204030204" pitchFamily="34" charset="0"/>
              </a:rPr>
              <a:t>.</a:t>
            </a: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 Dimension (2001-2021)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a typeface="Calibri" panose="020F0502020204030204" pitchFamily="34" charset="0"/>
              </a:rPr>
              <a:t>Data Sources:</a:t>
            </a:r>
          </a:p>
          <a:p>
            <a:pPr marL="800100" lvl="1" indent="-342900" algn="just">
              <a:lnSpc>
                <a:spcPct val="1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ea typeface="Calibri" panose="020F0502020204030204" pitchFamily="34" charset="0"/>
              </a:rPr>
              <a:t>World Bank</a:t>
            </a:r>
          </a:p>
          <a:p>
            <a:pPr marL="800100" lvl="1" indent="-342900" algn="just">
              <a:lnSpc>
                <a:spcPct val="1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a typeface="Calibri" panose="020F0502020204030204" pitchFamily="34" charset="0"/>
              </a:rPr>
              <a:t>Economic Surveys</a:t>
            </a:r>
          </a:p>
          <a:p>
            <a:pPr marL="800100" lvl="1" indent="-342900" algn="just">
              <a:lnSpc>
                <a:spcPct val="1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ea typeface="Calibri" panose="020F0502020204030204" pitchFamily="34" charset="0"/>
              </a:rPr>
              <a:t>WDI</a:t>
            </a:r>
            <a:endParaRPr lang="en-PK" sz="1400" dirty="0">
              <a:effectLst/>
              <a:ea typeface="Calibri" panose="020F0502020204030204" pitchFamily="34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204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66E7-67C1-DA0A-80F1-F9EDD8EA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Theoretical Framework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B997F-5C48-8FC5-AF06-CBE89A1C6542}"/>
              </a:ext>
            </a:extLst>
          </p:cNvPr>
          <p:cNvSpPr txBox="1"/>
          <p:nvPr/>
        </p:nvSpPr>
        <p:spPr>
          <a:xfrm>
            <a:off x="838200" y="1424456"/>
            <a:ext cx="113614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400" b="1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β</a:t>
            </a:r>
            <a:r>
              <a:rPr lang="en-US" sz="24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β</a:t>
            </a:r>
            <a:r>
              <a:rPr lang="en-US" sz="24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Infl</a:t>
            </a:r>
            <a:r>
              <a:rPr lang="en-US" sz="2400" b="1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β</a:t>
            </a:r>
            <a:r>
              <a:rPr lang="en-US" sz="24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Unemp</a:t>
            </a:r>
            <a:r>
              <a:rPr lang="en-US" sz="2400" b="1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β</a:t>
            </a:r>
            <a:r>
              <a:rPr lang="en-US" sz="24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</a:t>
            </a:r>
            <a:r>
              <a:rPr lang="en-US" sz="2400" b="1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β</a:t>
            </a:r>
            <a:r>
              <a:rPr lang="en-US" sz="24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</a:t>
            </a:r>
            <a:r>
              <a:rPr lang="en-US" sz="2400" b="1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β</a:t>
            </a:r>
            <a:r>
              <a:rPr lang="en-US" sz="24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</a:t>
            </a:r>
            <a:r>
              <a:rPr lang="en-US" sz="2400" b="1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β</a:t>
            </a:r>
            <a:r>
              <a:rPr lang="en-US" sz="24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Sav</a:t>
            </a:r>
            <a:r>
              <a:rPr lang="en-US" sz="2400" b="1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β</a:t>
            </a:r>
            <a:r>
              <a:rPr lang="en-US" sz="24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IR</a:t>
            </a:r>
            <a:r>
              <a:rPr lang="en-US" sz="2400" b="1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µ</a:t>
            </a:r>
            <a:endParaRPr lang="en-US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PK" sz="24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0049CE7-FD64-94A4-8B6B-2A8EF1BA8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463" y="2067194"/>
            <a:ext cx="9121073" cy="392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3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EBEE7-ED88-1236-F6F2-50B59271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A5DDB-BDC3-6867-27E5-15B4F0607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Dependent Variable: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Economic Growth</a:t>
            </a:r>
          </a:p>
          <a:p>
            <a:pPr lvl="2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“refers to the increase, over time, of a country’s or an economic capacity to produce those goods and services needed to improve the well-being of the citizens in increasing numbers and diversity” (Anyanwu at el. ,1995).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036910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CAF7-6184-FBC5-2F07-BF81B343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(Main)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BC65C-1C56-CB4D-6CAA-08BC416EB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Independent Variables: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Inflation</a:t>
            </a:r>
          </a:p>
          <a:p>
            <a:pPr lvl="2"/>
            <a:r>
              <a:rPr lang="en-US" sz="1800" dirty="0"/>
              <a:t>"Is a situation of a rising general price level of broad spectrum of goods and services over a long period of time“ (Balami,2006)</a:t>
            </a:r>
          </a:p>
          <a:p>
            <a:pPr lvl="2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Expected Sign (+)</a:t>
            </a:r>
            <a:r>
              <a:rPr lang="en-US" sz="1800" dirty="0"/>
              <a:t>, (Balami,2006)</a:t>
            </a:r>
          </a:p>
          <a:p>
            <a:pPr marL="914400" lvl="2" indent="0">
              <a:buNone/>
            </a:pPr>
            <a:endParaRPr lang="en-PK" sz="1800" dirty="0"/>
          </a:p>
          <a:p>
            <a:pPr lvl="1"/>
            <a:r>
              <a:rPr lang="en-US" b="1" dirty="0"/>
              <a:t>Unemployment</a:t>
            </a:r>
          </a:p>
          <a:p>
            <a:pPr lvl="2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"state of joblessness which occurs when people are without jobs and they have actively sought work within the past four weeks”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International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Labour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Organization, 2009)</a:t>
            </a:r>
          </a:p>
          <a:p>
            <a:pPr lvl="2"/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Expected Sign (-)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, 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International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Labour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Organization, 2009)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21480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7DA0-757B-E057-D6FC-FCF1B156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(Minor)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264E3-83CA-12B9-F2C2-B2D75E3F5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Exchange Rate</a:t>
            </a:r>
          </a:p>
          <a:p>
            <a:pPr lvl="2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"Exchange Rate (ER) is the price of one currency in relation to another. It expresses the national currency’s quotation in respect to foreign ones“ 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Azid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et al., 2005).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2"/>
            <a:r>
              <a:rPr lang="en-US" sz="18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Expected Sign (+)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Azid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et al., 2005).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Money Supply</a:t>
            </a:r>
          </a:p>
          <a:p>
            <a:pPr lvl="2"/>
            <a:r>
              <a:rPr lang="en-US" sz="1800" dirty="0"/>
              <a:t>“currency in circulation”, (Mahmood,2005).</a:t>
            </a:r>
          </a:p>
          <a:p>
            <a:pPr lvl="2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Expected Sign (+)</a:t>
            </a:r>
            <a:r>
              <a:rPr lang="en-US" sz="1800" dirty="0"/>
              <a:t>, (Mahmood,2005).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Interest Rate</a:t>
            </a:r>
          </a:p>
          <a:p>
            <a:pPr lvl="2"/>
            <a:r>
              <a:rPr lang="en-US" sz="1800" dirty="0"/>
              <a:t>"Premium received by the lender after a stated period of time“, (Edwin, 2003).</a:t>
            </a:r>
          </a:p>
          <a:p>
            <a:pPr lvl="2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Expected Sign (+)</a:t>
            </a:r>
            <a:r>
              <a:rPr lang="en-US" sz="1800" dirty="0"/>
              <a:t>, (Edwin, 2003).</a:t>
            </a:r>
          </a:p>
          <a:p>
            <a:pPr marL="914400" lvl="2" indent="0"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95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6B53-B5A2-CF89-6D6D-B0945F48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(Minor)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DF263-D9B0-B807-E661-67EF14F20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/>
              <a:t>Savings Rate</a:t>
            </a:r>
          </a:p>
          <a:p>
            <a:pPr lvl="2"/>
            <a:r>
              <a:rPr lang="en-US" sz="1800" dirty="0"/>
              <a:t>"Individual consumption function that depends not only on current individual income but also on the level of income of the reference group“, (</a:t>
            </a:r>
            <a:r>
              <a:rPr lang="en-US" sz="1800" dirty="0" err="1"/>
              <a:t>Duesenberry</a:t>
            </a:r>
            <a:r>
              <a:rPr lang="en-US" sz="1800" dirty="0"/>
              <a:t>, 1949).</a:t>
            </a:r>
          </a:p>
          <a:p>
            <a:pPr lvl="2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Expected Sign (+)</a:t>
            </a:r>
            <a:r>
              <a:rPr lang="en-US" sz="1800" dirty="0"/>
              <a:t>, (</a:t>
            </a:r>
            <a:r>
              <a:rPr lang="en-US" sz="1800" dirty="0" err="1"/>
              <a:t>Duesenberry</a:t>
            </a:r>
            <a:r>
              <a:rPr lang="en-US" sz="1800" dirty="0"/>
              <a:t>, 1949).</a:t>
            </a:r>
            <a:br>
              <a:rPr lang="en-US" dirty="0"/>
            </a:br>
            <a:endParaRPr lang="en-US" b="1" dirty="0"/>
          </a:p>
          <a:p>
            <a:pPr lvl="1"/>
            <a:r>
              <a:rPr lang="en-US" b="1" dirty="0"/>
              <a:t>Investment</a:t>
            </a:r>
          </a:p>
          <a:p>
            <a:pPr lvl="2"/>
            <a:r>
              <a:rPr lang="en-US" sz="1800" dirty="0"/>
              <a:t>" “employ” the money (funds) during the time period seeking to enhance the investor’s wealth.“ (Kristina, 2010).</a:t>
            </a:r>
          </a:p>
          <a:p>
            <a:pPr lvl="2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Expected Sign (+)</a:t>
            </a:r>
            <a:r>
              <a:rPr lang="en-US" sz="1800" dirty="0"/>
              <a:t>, (Kristina, 2010).</a:t>
            </a:r>
            <a:endParaRPr lang="en-PK" sz="1800" dirty="0"/>
          </a:p>
        </p:txBody>
      </p:sp>
    </p:spTree>
    <p:extLst>
      <p:ext uri="{BB962C8B-B14F-4D97-AF65-F5344CB8AC3E}">
        <p14:creationId xmlns:p14="http://schemas.microsoft.com/office/powerpoint/2010/main" val="414389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78EE-3825-CF86-2959-93A9E13C8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E35FD-E205-0C3A-D639-D007397F3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400" b="1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β</a:t>
            </a:r>
            <a:r>
              <a:rPr lang="en-US" sz="24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β</a:t>
            </a:r>
            <a:r>
              <a:rPr lang="en-US" sz="24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Infl</a:t>
            </a:r>
            <a:r>
              <a:rPr lang="en-US" sz="2400" b="1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β</a:t>
            </a:r>
            <a:r>
              <a:rPr lang="en-US" sz="24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Unemp</a:t>
            </a:r>
            <a:r>
              <a:rPr lang="en-US" sz="2400" b="1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β</a:t>
            </a:r>
            <a:r>
              <a:rPr lang="en-US" sz="24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</a:t>
            </a:r>
            <a:r>
              <a:rPr lang="en-US" sz="2400" b="1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β</a:t>
            </a:r>
            <a:r>
              <a:rPr lang="en-US" sz="24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</a:t>
            </a:r>
            <a:r>
              <a:rPr lang="en-US" sz="2400" b="1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β</a:t>
            </a:r>
            <a:r>
              <a:rPr lang="en-US" sz="24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</a:t>
            </a:r>
            <a:r>
              <a:rPr lang="en-US" sz="2400" b="1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β</a:t>
            </a:r>
            <a:r>
              <a:rPr lang="en-US" sz="24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Sav</a:t>
            </a:r>
            <a:r>
              <a:rPr lang="en-US" sz="2400" b="1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β</a:t>
            </a:r>
            <a:r>
              <a:rPr lang="en-US" sz="24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IR</a:t>
            </a:r>
            <a:r>
              <a:rPr lang="en-US" sz="2400" b="1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µ</a:t>
            </a:r>
            <a:endParaRPr lang="en-US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342900">
              <a:lnSpc>
                <a:spcPct val="120000"/>
              </a:lnSpc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Null Hypothesis</a:t>
            </a:r>
          </a:p>
          <a:p>
            <a:pPr indent="0" algn="ctr">
              <a:lnSpc>
                <a:spcPct val="120000"/>
              </a:lnSpc>
              <a:spcAft>
                <a:spcPts val="800"/>
              </a:spcAft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H0 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β</a:t>
            </a:r>
            <a:r>
              <a:rPr lang="en-US" b="1" baseline="-250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0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H0 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β</a:t>
            </a:r>
            <a:r>
              <a:rPr lang="en-US" b="1" baseline="-25000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</a:rPr>
              <a:t>2</a:t>
            </a:r>
            <a:r>
              <a:rPr lang="en-US" b="1" baseline="-250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0</a:t>
            </a:r>
          </a:p>
          <a:p>
            <a:pPr lvl="1" indent="0">
              <a:lnSpc>
                <a:spcPct val="120000"/>
              </a:lnSpc>
              <a:spcAft>
                <a:spcPts val="800"/>
              </a:spcAft>
            </a:pP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Impact of Inflation on Economic Growth is insignificant,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β</a:t>
            </a:r>
            <a:r>
              <a:rPr lang="en-US" sz="2400" b="1" baseline="-250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equal to 0. </a:t>
            </a:r>
          </a:p>
          <a:p>
            <a:pPr lvl="1" indent="0">
              <a:lnSpc>
                <a:spcPct val="120000"/>
              </a:lnSpc>
              <a:spcAft>
                <a:spcPts val="800"/>
              </a:spcAft>
            </a:pP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Impact of Unemployment on Economic Growth is insignificant,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β</a:t>
            </a:r>
            <a:r>
              <a:rPr lang="en-US" b="1" baseline="-25000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</a:rPr>
              <a:t>2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equal to 0.</a:t>
            </a:r>
          </a:p>
          <a:p>
            <a:pPr marL="571500" indent="-342900">
              <a:lnSpc>
                <a:spcPct val="120000"/>
              </a:lnSpc>
              <a:spcAft>
                <a:spcPts val="8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Alternate Hypothesis</a:t>
            </a:r>
          </a:p>
          <a:p>
            <a:pPr indent="0" algn="ctr">
              <a:lnSpc>
                <a:spcPct val="120000"/>
              </a:lnSpc>
              <a:spcAft>
                <a:spcPts val="800"/>
              </a:spcAft>
            </a:pPr>
            <a:r>
              <a:rPr lang="en-US" sz="29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H1 : </a:t>
            </a:r>
            <a:r>
              <a:rPr lang="en-US" sz="2900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β</a:t>
            </a:r>
            <a:r>
              <a:rPr lang="en-US" sz="2900" b="1" baseline="-250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sz="29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≠ 0	H1 : </a:t>
            </a:r>
            <a:r>
              <a:rPr lang="en-US" sz="2900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β</a:t>
            </a:r>
            <a:r>
              <a:rPr lang="en-US" sz="2900" b="1" baseline="-25000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</a:rPr>
              <a:t>2</a:t>
            </a:r>
            <a:r>
              <a:rPr lang="en-US" sz="2900" b="1" baseline="-250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9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≠ 0</a:t>
            </a:r>
          </a:p>
          <a:p>
            <a:pPr lvl="1" indent="0">
              <a:lnSpc>
                <a:spcPct val="120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Impact of Inflation on Economic Growth is significant,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β</a:t>
            </a:r>
            <a:r>
              <a:rPr lang="en-US" sz="2400" b="1" baseline="-250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not equal to 0.</a:t>
            </a:r>
          </a:p>
          <a:p>
            <a:pPr lvl="1" indent="0">
              <a:lnSpc>
                <a:spcPct val="120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Impact of Unemployment on Economic Growth is significant,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β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not equal to 0.</a:t>
            </a:r>
          </a:p>
          <a:p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111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DD28-E97B-00A6-6805-EE70DDDEE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B5903-4065-C1AB-9A1C-C0434CD48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Anyanwu, J. C. and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Oaikhenan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H. E. (1995), Modern Macroeconomics: Theory and Applications in Nigeria.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Joanee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Educational Publishers Limited, Onitsha, Nigeria.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Amonoo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 (2003). The impact of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interst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rates on demand for credit loan repayment by the poor and SME`s in Ghana.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</a:t>
            </a:r>
            <a:r>
              <a:rPr lang="en-US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Labour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Organanization</a:t>
            </a:r>
            <a:endParaRPr lang="en-PK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Azid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T, Jamil M and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Kousar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(2005), “Impact of Exchange Rate Volatility on Growth and Economic Performance: A Case Study of Pakistan, 1973-2003”, The Pakistan Development Review, Part II, Vol. 44, No. 4, pp. 749-775.</a:t>
            </a:r>
            <a:endParaRPr lang="en-PK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Balami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D.H., 2006, Macroeconomic Theory and Practice,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Salawe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prints, Off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Leventies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Wulari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Maiduguri.</a:t>
            </a:r>
            <a:endParaRPr lang="en-PK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200" dirty="0" err="1">
                <a:solidFill>
                  <a:srgbClr val="23232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Duesenberry</a:t>
            </a:r>
            <a:r>
              <a:rPr lang="en-US" sz="1200" dirty="0">
                <a:solidFill>
                  <a:srgbClr val="23232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J.S. (1949) Income, Saving, and the Theory of Consumer Behavior. Harvard University Press, Cambridge.</a:t>
            </a:r>
            <a:endParaRPr lang="en-PK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Hassan, M. (2005). Monetary Aggregates in Pakistan: Theoretical and Empirical Underpinnings.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 Bank of Pakistan.</a:t>
            </a:r>
            <a:endParaRPr lang="en-PK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ILO, 2009, International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Labour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Organization,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Labour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Statistics Yearbook, Geneva</a:t>
            </a:r>
            <a:endParaRPr lang="en-PK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Levišauskait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K. (2010). Investment Analysis and Portfolio Management</a:t>
            </a:r>
            <a:endParaRPr lang="en-PK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872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708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Symbol</vt:lpstr>
      <vt:lpstr>Times New Roman</vt:lpstr>
      <vt:lpstr>Office Theme</vt:lpstr>
      <vt:lpstr>Impact of Inflation and Unemployment on Economic Growth</vt:lpstr>
      <vt:lpstr>Data</vt:lpstr>
      <vt:lpstr>Variables and Theoretical Framework</vt:lpstr>
      <vt:lpstr>Variables</vt:lpstr>
      <vt:lpstr>Variables (Main)</vt:lpstr>
      <vt:lpstr>Variables (Minor)</vt:lpstr>
      <vt:lpstr>Variables (Minor)</vt:lpstr>
      <vt:lpstr>Hypothesis</vt:lpstr>
      <vt:lpstr>References: </vt:lpstr>
      <vt:lpstr>Thankyou!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Inflation and Unemployment on Economic Growth</dc:title>
  <dc:creator>Sheikh Usman</dc:creator>
  <cp:lastModifiedBy>Sheikh Usman</cp:lastModifiedBy>
  <cp:revision>7</cp:revision>
  <dcterms:created xsi:type="dcterms:W3CDTF">2022-10-06T18:32:00Z</dcterms:created>
  <dcterms:modified xsi:type="dcterms:W3CDTF">2022-10-09T16:40:41Z</dcterms:modified>
</cp:coreProperties>
</file>