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E9A510E7-B091-44B0-9944-7761BD5E7AD7}"/>
    <pc:docChg chg="custSel addSld modSld">
      <pc:chgData name="Abdul Rehman" userId="1fbb86b216254a95" providerId="LiveId" clId="{E9A510E7-B091-44B0-9944-7761BD5E7AD7}" dt="2023-05-04T18:32:51.035" v="241" actId="1076"/>
      <pc:docMkLst>
        <pc:docMk/>
      </pc:docMkLst>
      <pc:sldChg chg="modSp new mod">
        <pc:chgData name="Abdul Rehman" userId="1fbb86b216254a95" providerId="LiveId" clId="{E9A510E7-B091-44B0-9944-7761BD5E7AD7}" dt="2023-05-04T18:03:53.586" v="91" actId="20577"/>
        <pc:sldMkLst>
          <pc:docMk/>
          <pc:sldMk cId="1554046279" sldId="256"/>
        </pc:sldMkLst>
        <pc:spChg chg="mod">
          <ac:chgData name="Abdul Rehman" userId="1fbb86b216254a95" providerId="LiveId" clId="{E9A510E7-B091-44B0-9944-7761BD5E7AD7}" dt="2023-05-04T18:03:39.218" v="50" actId="313"/>
          <ac:spMkLst>
            <pc:docMk/>
            <pc:sldMk cId="1554046279" sldId="256"/>
            <ac:spMk id="2" creationId="{573DB665-A21C-4E0F-A9B6-BB53C4BAB289}"/>
          </ac:spMkLst>
        </pc:spChg>
        <pc:spChg chg="mod">
          <ac:chgData name="Abdul Rehman" userId="1fbb86b216254a95" providerId="LiveId" clId="{E9A510E7-B091-44B0-9944-7761BD5E7AD7}" dt="2023-05-04T18:03:53.586" v="91" actId="20577"/>
          <ac:spMkLst>
            <pc:docMk/>
            <pc:sldMk cId="1554046279" sldId="256"/>
            <ac:spMk id="3" creationId="{A76E3384-D645-4DC6-AB61-2C0FF814069F}"/>
          </ac:spMkLst>
        </pc:spChg>
      </pc:sldChg>
      <pc:sldChg chg="modSp new mod">
        <pc:chgData name="Abdul Rehman" userId="1fbb86b216254a95" providerId="LiveId" clId="{E9A510E7-B091-44B0-9944-7761BD5E7AD7}" dt="2023-05-04T18:21:00.094" v="166" actId="1076"/>
        <pc:sldMkLst>
          <pc:docMk/>
          <pc:sldMk cId="1344600657" sldId="257"/>
        </pc:sldMkLst>
        <pc:spChg chg="mod">
          <ac:chgData name="Abdul Rehman" userId="1fbb86b216254a95" providerId="LiveId" clId="{E9A510E7-B091-44B0-9944-7761BD5E7AD7}" dt="2023-05-04T18:04:24.421" v="104" actId="113"/>
          <ac:spMkLst>
            <pc:docMk/>
            <pc:sldMk cId="1344600657" sldId="257"/>
            <ac:spMk id="2" creationId="{319A15B7-B14F-4033-B2D0-6456A9AE52FC}"/>
          </ac:spMkLst>
        </pc:spChg>
        <pc:spChg chg="mod">
          <ac:chgData name="Abdul Rehman" userId="1fbb86b216254a95" providerId="LiveId" clId="{E9A510E7-B091-44B0-9944-7761BD5E7AD7}" dt="2023-05-04T18:21:00.094" v="166" actId="1076"/>
          <ac:spMkLst>
            <pc:docMk/>
            <pc:sldMk cId="1344600657" sldId="257"/>
            <ac:spMk id="3" creationId="{D3CF94FA-99E4-46D1-BFFF-84FB625F8543}"/>
          </ac:spMkLst>
        </pc:spChg>
      </pc:sldChg>
      <pc:sldChg chg="modSp new mod">
        <pc:chgData name="Abdul Rehman" userId="1fbb86b216254a95" providerId="LiveId" clId="{E9A510E7-B091-44B0-9944-7761BD5E7AD7}" dt="2023-05-04T18:32:51.035" v="241" actId="1076"/>
        <pc:sldMkLst>
          <pc:docMk/>
          <pc:sldMk cId="354633163" sldId="258"/>
        </pc:sldMkLst>
        <pc:spChg chg="mod">
          <ac:chgData name="Abdul Rehman" userId="1fbb86b216254a95" providerId="LiveId" clId="{E9A510E7-B091-44B0-9944-7761BD5E7AD7}" dt="2023-05-04T18:04:39.182" v="133" actId="113"/>
          <ac:spMkLst>
            <pc:docMk/>
            <pc:sldMk cId="354633163" sldId="258"/>
            <ac:spMk id="2" creationId="{302935D1-CF1A-431E-BA18-F4254A106899}"/>
          </ac:spMkLst>
        </pc:spChg>
        <pc:spChg chg="mod">
          <ac:chgData name="Abdul Rehman" userId="1fbb86b216254a95" providerId="LiveId" clId="{E9A510E7-B091-44B0-9944-7761BD5E7AD7}" dt="2023-05-04T18:32:51.035" v="241" actId="1076"/>
          <ac:spMkLst>
            <pc:docMk/>
            <pc:sldMk cId="354633163" sldId="258"/>
            <ac:spMk id="3" creationId="{005A5A3E-0C34-4E83-9C63-6AEE549C33F5}"/>
          </ac:spMkLst>
        </pc:spChg>
      </pc:sldChg>
      <pc:sldChg chg="modSp new mod">
        <pc:chgData name="Abdul Rehman" userId="1fbb86b216254a95" providerId="LiveId" clId="{E9A510E7-B091-44B0-9944-7761BD5E7AD7}" dt="2023-05-04T18:32:32.199" v="239" actId="255"/>
        <pc:sldMkLst>
          <pc:docMk/>
          <pc:sldMk cId="640636220" sldId="259"/>
        </pc:sldMkLst>
        <pc:spChg chg="mod">
          <ac:chgData name="Abdul Rehman" userId="1fbb86b216254a95" providerId="LiveId" clId="{E9A510E7-B091-44B0-9944-7761BD5E7AD7}" dt="2023-05-04T18:04:51.291" v="144" actId="113"/>
          <ac:spMkLst>
            <pc:docMk/>
            <pc:sldMk cId="640636220" sldId="259"/>
            <ac:spMk id="2" creationId="{01EE152C-F890-48D2-8BA8-265DE7F033A6}"/>
          </ac:spMkLst>
        </pc:spChg>
        <pc:spChg chg="mod">
          <ac:chgData name="Abdul Rehman" userId="1fbb86b216254a95" providerId="LiveId" clId="{E9A510E7-B091-44B0-9944-7761BD5E7AD7}" dt="2023-05-04T18:32:32.199" v="239" actId="255"/>
          <ac:spMkLst>
            <pc:docMk/>
            <pc:sldMk cId="640636220" sldId="259"/>
            <ac:spMk id="3" creationId="{9FB4841F-2645-4759-96ED-E9BFB0A704C3}"/>
          </ac:spMkLst>
        </pc:spChg>
      </pc:sldChg>
      <pc:sldChg chg="modSp add mod">
        <pc:chgData name="Abdul Rehman" userId="1fbb86b216254a95" providerId="LiveId" clId="{E9A510E7-B091-44B0-9944-7761BD5E7AD7}" dt="2023-05-04T18:28:38.804" v="198" actId="20577"/>
        <pc:sldMkLst>
          <pc:docMk/>
          <pc:sldMk cId="848159995" sldId="260"/>
        </pc:sldMkLst>
        <pc:spChg chg="mod">
          <ac:chgData name="Abdul Rehman" userId="1fbb86b216254a95" providerId="LiveId" clId="{E9A510E7-B091-44B0-9944-7761BD5E7AD7}" dt="2023-05-04T18:28:38.804" v="198" actId="20577"/>
          <ac:spMkLst>
            <pc:docMk/>
            <pc:sldMk cId="848159995" sldId="260"/>
            <ac:spMk id="3" creationId="{005A5A3E-0C34-4E83-9C63-6AEE549C33F5}"/>
          </ac:spMkLst>
        </pc:spChg>
      </pc:sldChg>
      <pc:sldChg chg="modSp add mod">
        <pc:chgData name="Abdul Rehman" userId="1fbb86b216254a95" providerId="LiveId" clId="{E9A510E7-B091-44B0-9944-7761BD5E7AD7}" dt="2023-05-04T18:32:11.049" v="235" actId="255"/>
        <pc:sldMkLst>
          <pc:docMk/>
          <pc:sldMk cId="2814200948" sldId="261"/>
        </pc:sldMkLst>
        <pc:spChg chg="mod">
          <ac:chgData name="Abdul Rehman" userId="1fbb86b216254a95" providerId="LiveId" clId="{E9A510E7-B091-44B0-9944-7761BD5E7AD7}" dt="2023-05-04T18:32:11.049" v="235" actId="255"/>
          <ac:spMkLst>
            <pc:docMk/>
            <pc:sldMk cId="2814200948" sldId="261"/>
            <ac:spMk id="3" creationId="{9FB4841F-2645-4759-96ED-E9BFB0A704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3856-EB94-43C0-8416-8E14A0163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CC889-25D4-41EE-B606-709806E61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B66D96-0D6A-4FDA-AFD5-A3FC69E02699}"/>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5" name="Footer Placeholder 4">
            <a:extLst>
              <a:ext uri="{FF2B5EF4-FFF2-40B4-BE49-F238E27FC236}">
                <a16:creationId xmlns:a16="http://schemas.microsoft.com/office/drawing/2014/main" id="{3DE2FBE4-9D9D-4E08-9B2A-BEC1343B2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263AC-8D69-4E9E-908A-DB1321CB0031}"/>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169175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18DC-C2C8-4354-8181-747C8889D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F895E3-822B-42EE-BEA7-1147E986F6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A2418-3410-4EE5-99D4-FC4694228E2C}"/>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5" name="Footer Placeholder 4">
            <a:extLst>
              <a:ext uri="{FF2B5EF4-FFF2-40B4-BE49-F238E27FC236}">
                <a16:creationId xmlns:a16="http://schemas.microsoft.com/office/drawing/2014/main" id="{EF64F0F6-3D87-420B-A3A3-F35646D67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7FB58-8D0F-4434-A5ED-331FBC355A88}"/>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240536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7A324-EB75-4E9A-B141-8EAF97A190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94F9C8-514E-4468-96D7-579A214FC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C2D82-FCC0-4196-969A-C7DA00497013}"/>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5" name="Footer Placeholder 4">
            <a:extLst>
              <a:ext uri="{FF2B5EF4-FFF2-40B4-BE49-F238E27FC236}">
                <a16:creationId xmlns:a16="http://schemas.microsoft.com/office/drawing/2014/main" id="{DC83175D-53FB-46B3-BEE6-42D4D3003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98909-A0D7-4B2C-82FD-69C80EA0CB21}"/>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126848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9A85-E905-4068-863B-DE0B10C53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2DB10-45AC-4127-B1FF-F4DB5D8F3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8B045-7E9F-4AD1-8462-75CB8D19E0EE}"/>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5" name="Footer Placeholder 4">
            <a:extLst>
              <a:ext uri="{FF2B5EF4-FFF2-40B4-BE49-F238E27FC236}">
                <a16:creationId xmlns:a16="http://schemas.microsoft.com/office/drawing/2014/main" id="{F1D4CC10-9F3B-49C6-8ED9-32DB136B0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4542-4810-4E6F-8471-7A5AB739EEDF}"/>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79664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A976-F749-4B18-A606-1A5636ED8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EF1164-F50B-451B-A433-2084E064D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872E9-ACB8-459E-9934-7765B85169B0}"/>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5" name="Footer Placeholder 4">
            <a:extLst>
              <a:ext uri="{FF2B5EF4-FFF2-40B4-BE49-F238E27FC236}">
                <a16:creationId xmlns:a16="http://schemas.microsoft.com/office/drawing/2014/main" id="{9D75EA86-051D-4654-97E3-9C28F93B4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71D3D-10B7-49DC-9832-868D254C5C0E}"/>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243216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11C1-1689-40B9-BE02-36E4871A21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19F1-1DE6-4956-9636-5085DE7D6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BF952-0607-49DD-852E-6418AC489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AB807-DA48-418D-AAF9-9C7837D63248}"/>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6" name="Footer Placeholder 5">
            <a:extLst>
              <a:ext uri="{FF2B5EF4-FFF2-40B4-BE49-F238E27FC236}">
                <a16:creationId xmlns:a16="http://schemas.microsoft.com/office/drawing/2014/main" id="{82786746-92F7-4471-96E4-C3831902D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BA760-6D9E-48C7-AD4A-8B56B4D55966}"/>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201685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9AA1-334A-4294-B496-996A50850F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CB0736-3FF5-49B3-9A35-3BE4FE31F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FB50AE-F05E-4B23-A810-83E6B76E7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EF3751-08D9-40C6-A5C9-CF0AD11FF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29931D-0BDB-4C9F-96C7-B17AA5846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C53A3-E348-4A03-9EBF-2FCDE0E75172}"/>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8" name="Footer Placeholder 7">
            <a:extLst>
              <a:ext uri="{FF2B5EF4-FFF2-40B4-BE49-F238E27FC236}">
                <a16:creationId xmlns:a16="http://schemas.microsoft.com/office/drawing/2014/main" id="{9C788D11-A902-4BEE-A313-ED68A6859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0CC3F-5053-4B79-99AB-2C0DF6ADA12B}"/>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227921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3734-674A-47EF-AFD1-DDC85D1B43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D042E6-AFAE-42DA-B082-EDCA4C50C8D1}"/>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4" name="Footer Placeholder 3">
            <a:extLst>
              <a:ext uri="{FF2B5EF4-FFF2-40B4-BE49-F238E27FC236}">
                <a16:creationId xmlns:a16="http://schemas.microsoft.com/office/drawing/2014/main" id="{9526E0F2-6385-4182-BC69-1D307CDD8F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EA21CF-00FA-477E-82DD-6043EFE0929F}"/>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257244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BAB0E-FD16-4517-A3CC-B7E93F4C8358}"/>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3" name="Footer Placeholder 2">
            <a:extLst>
              <a:ext uri="{FF2B5EF4-FFF2-40B4-BE49-F238E27FC236}">
                <a16:creationId xmlns:a16="http://schemas.microsoft.com/office/drawing/2014/main" id="{1D33D3C1-B5A7-49E5-83A1-C04755641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E9BE44-027A-4667-98B9-B338438E6DE6}"/>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2056755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DC00-128A-4D00-9CBA-8D8475A30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A9CE6A-9FD7-452D-A318-5F779A7AF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E6503-E0F7-4562-B633-90480BE63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ACAAA-FCDF-421A-8AA3-A57658E60852}"/>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6" name="Footer Placeholder 5">
            <a:extLst>
              <a:ext uri="{FF2B5EF4-FFF2-40B4-BE49-F238E27FC236}">
                <a16:creationId xmlns:a16="http://schemas.microsoft.com/office/drawing/2014/main" id="{15E3B2E7-8B52-4A74-99CF-A977D189A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6A905-364C-48E2-90A9-206D0545C124}"/>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131842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E649-6E6B-4AD5-ACA2-E8136201C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AC3B16-D78B-4CD0-8B8C-51C1C12E2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F4A7F-53AA-4496-806E-D22D0E0B5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3F9CE-6C88-49A9-B724-59A2FFE95BEA}"/>
              </a:ext>
            </a:extLst>
          </p:cNvPr>
          <p:cNvSpPr>
            <a:spLocks noGrp="1"/>
          </p:cNvSpPr>
          <p:nvPr>
            <p:ph type="dt" sz="half" idx="10"/>
          </p:nvPr>
        </p:nvSpPr>
        <p:spPr/>
        <p:txBody>
          <a:bodyPr/>
          <a:lstStyle/>
          <a:p>
            <a:fld id="{835043AD-52BE-4D1C-BA6C-4A1A037ED556}" type="datetimeFigureOut">
              <a:rPr lang="en-US" smtClean="0"/>
              <a:t>5/4/2023</a:t>
            </a:fld>
            <a:endParaRPr lang="en-US"/>
          </a:p>
        </p:txBody>
      </p:sp>
      <p:sp>
        <p:nvSpPr>
          <p:cNvPr id="6" name="Footer Placeholder 5">
            <a:extLst>
              <a:ext uri="{FF2B5EF4-FFF2-40B4-BE49-F238E27FC236}">
                <a16:creationId xmlns:a16="http://schemas.microsoft.com/office/drawing/2014/main" id="{09AC481A-DC77-4CFE-A347-BE5DC44D8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9BDCB-AD37-4FDC-AFBC-F9B3CA214D66}"/>
              </a:ext>
            </a:extLst>
          </p:cNvPr>
          <p:cNvSpPr>
            <a:spLocks noGrp="1"/>
          </p:cNvSpPr>
          <p:nvPr>
            <p:ph type="sldNum" sz="quarter" idx="12"/>
          </p:nvPr>
        </p:nvSpPr>
        <p:spPr/>
        <p:txBody>
          <a:bodyPr/>
          <a:lstStyle/>
          <a:p>
            <a:fld id="{CB9B54A1-9D26-4941-8F1E-3C24B2FBB0C0}" type="slidenum">
              <a:rPr lang="en-US" smtClean="0"/>
              <a:t>‹#›</a:t>
            </a:fld>
            <a:endParaRPr lang="en-US"/>
          </a:p>
        </p:txBody>
      </p:sp>
    </p:spTree>
    <p:extLst>
      <p:ext uri="{BB962C8B-B14F-4D97-AF65-F5344CB8AC3E}">
        <p14:creationId xmlns:p14="http://schemas.microsoft.com/office/powerpoint/2010/main" val="3750943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62E12-E3A6-4489-84FE-868D24E5D6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D3C03B-BE37-4B87-A075-7C40635274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D555D-8130-4CEA-8C6A-27F487905B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043AD-52BE-4D1C-BA6C-4A1A037ED556}" type="datetimeFigureOut">
              <a:rPr lang="en-US" smtClean="0"/>
              <a:t>5/4/2023</a:t>
            </a:fld>
            <a:endParaRPr lang="en-US"/>
          </a:p>
        </p:txBody>
      </p:sp>
      <p:sp>
        <p:nvSpPr>
          <p:cNvPr id="5" name="Footer Placeholder 4">
            <a:extLst>
              <a:ext uri="{FF2B5EF4-FFF2-40B4-BE49-F238E27FC236}">
                <a16:creationId xmlns:a16="http://schemas.microsoft.com/office/drawing/2014/main" id="{62B957F4-C696-4D95-8AD7-5826E0637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9D6AD-0586-4539-960E-A41942BBF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B54A1-9D26-4941-8F1E-3C24B2FBB0C0}" type="slidenum">
              <a:rPr lang="en-US" smtClean="0"/>
              <a:t>‹#›</a:t>
            </a:fld>
            <a:endParaRPr lang="en-US"/>
          </a:p>
        </p:txBody>
      </p:sp>
    </p:spTree>
    <p:extLst>
      <p:ext uri="{BB962C8B-B14F-4D97-AF65-F5344CB8AC3E}">
        <p14:creationId xmlns:p14="http://schemas.microsoft.com/office/powerpoint/2010/main" val="174934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B665-A21C-4E0F-A9B6-BB53C4BAB289}"/>
              </a:ext>
            </a:extLst>
          </p:cNvPr>
          <p:cNvSpPr>
            <a:spLocks noGrp="1"/>
          </p:cNvSpPr>
          <p:nvPr>
            <p:ph type="ctrTitle"/>
          </p:nvPr>
        </p:nvSpPr>
        <p:spPr/>
        <p:txBody>
          <a:bodyPr/>
          <a:lstStyle/>
          <a:p>
            <a:r>
              <a:rPr lang="en-US" dirty="0"/>
              <a:t>Impact of Globalization on Economic Growth</a:t>
            </a:r>
          </a:p>
        </p:txBody>
      </p:sp>
      <p:sp>
        <p:nvSpPr>
          <p:cNvPr id="3" name="Subtitle 2">
            <a:extLst>
              <a:ext uri="{FF2B5EF4-FFF2-40B4-BE49-F238E27FC236}">
                <a16:creationId xmlns:a16="http://schemas.microsoft.com/office/drawing/2014/main" id="{A76E3384-D645-4DC6-AB61-2C0FF814069F}"/>
              </a:ext>
            </a:extLst>
          </p:cNvPr>
          <p:cNvSpPr>
            <a:spLocks noGrp="1"/>
          </p:cNvSpPr>
          <p:nvPr>
            <p:ph type="subTitle" idx="1"/>
          </p:nvPr>
        </p:nvSpPr>
        <p:spPr/>
        <p:txBody>
          <a:bodyPr/>
          <a:lstStyle/>
          <a:p>
            <a:r>
              <a:rPr lang="en-US" dirty="0"/>
              <a:t>Presented By: Abdul Rehman </a:t>
            </a:r>
            <a:r>
              <a:rPr lang="en-US" dirty="0" err="1"/>
              <a:t>Shoukat</a:t>
            </a:r>
            <a:endParaRPr lang="en-US" dirty="0"/>
          </a:p>
        </p:txBody>
      </p:sp>
    </p:spTree>
    <p:extLst>
      <p:ext uri="{BB962C8B-B14F-4D97-AF65-F5344CB8AC3E}">
        <p14:creationId xmlns:p14="http://schemas.microsoft.com/office/powerpoint/2010/main" val="155404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15B7-B14F-4033-B2D0-6456A9AE52FC}"/>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D3CF94FA-99E4-46D1-BFFF-84FB625F8543}"/>
              </a:ext>
            </a:extLst>
          </p:cNvPr>
          <p:cNvSpPr>
            <a:spLocks noGrp="1"/>
          </p:cNvSpPr>
          <p:nvPr>
            <p:ph idx="1"/>
          </p:nvPr>
        </p:nvSpPr>
        <p:spPr>
          <a:xfrm>
            <a:off x="838200" y="1456656"/>
            <a:ext cx="10515600" cy="4351338"/>
          </a:xfrm>
        </p:spPr>
        <p:txBody>
          <a:bodyPr>
            <a:no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M</a:t>
            </a:r>
            <a:r>
              <a:rPr lang="en-US" sz="2400" dirty="0">
                <a:effectLst/>
                <a:latin typeface="Calibri" panose="020F0502020204030204" pitchFamily="34" charset="0"/>
                <a:ea typeface="Calibri" panose="020F0502020204030204" pitchFamily="34" charset="0"/>
                <a:cs typeface="Times New Roman" panose="02020603050405020304" pitchFamily="18" charset="0"/>
              </a:rPr>
              <a:t>ajor macroeconomic factors which lead to impact of globalization on the Economic Growth or GDP of a Country</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Inflation is a major issue as it negatively affecting the economic structure of the economy</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correlation between Globalization and GDP is positive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Policymakers aim to increase globalization through increasing trade liberalization, less regulations, reduced barriers, and spread of technology</a:t>
            </a:r>
          </a:p>
          <a:p>
            <a:r>
              <a:rPr lang="en-US" sz="2400" dirty="0">
                <a:latin typeface="Calibri" panose="020F0502020204030204" pitchFamily="34" charset="0"/>
                <a:ea typeface="Calibri" panose="020F0502020204030204" pitchFamily="34" charset="0"/>
                <a:cs typeface="Times New Roman" panose="02020603050405020304" pitchFamily="18" charset="0"/>
              </a:rPr>
              <a:t>I</a:t>
            </a:r>
            <a:r>
              <a:rPr lang="en-US" sz="2400" dirty="0">
                <a:effectLst/>
                <a:latin typeface="Calibri" panose="020F0502020204030204" pitchFamily="34" charset="0"/>
                <a:ea typeface="Calibri" panose="020F0502020204030204" pitchFamily="34" charset="0"/>
                <a:cs typeface="Times New Roman" panose="02020603050405020304" pitchFamily="18" charset="0"/>
              </a:rPr>
              <a:t>n some instances between the globalization and economic growth presents challenges such as, income disparity takes place in many Developing countries in many instances due to globalization</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It is important to keep both GDP and Globalization in the highest amounts in dollars to make the economy more stable by using trade considerations, to effectively grow and develop the economy</a:t>
            </a:r>
            <a:r>
              <a:rPr lang="en-US"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400" dirty="0"/>
          </a:p>
        </p:txBody>
      </p:sp>
    </p:spTree>
    <p:extLst>
      <p:ext uri="{BB962C8B-B14F-4D97-AF65-F5344CB8AC3E}">
        <p14:creationId xmlns:p14="http://schemas.microsoft.com/office/powerpoint/2010/main" val="134460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35D1-CF1A-431E-BA18-F4254A106899}"/>
              </a:ext>
            </a:extLst>
          </p:cNvPr>
          <p:cNvSpPr>
            <a:spLocks noGrp="1"/>
          </p:cNvSpPr>
          <p:nvPr>
            <p:ph type="title"/>
          </p:nvPr>
        </p:nvSpPr>
        <p:spPr/>
        <p:txBody>
          <a:bodyPr/>
          <a:lstStyle/>
          <a:p>
            <a:r>
              <a:rPr lang="en-US" b="1" dirty="0"/>
              <a:t>Future Policy &amp; Implication</a:t>
            </a:r>
          </a:p>
        </p:txBody>
      </p:sp>
      <p:sp>
        <p:nvSpPr>
          <p:cNvPr id="3" name="Content Placeholder 2">
            <a:extLst>
              <a:ext uri="{FF2B5EF4-FFF2-40B4-BE49-F238E27FC236}">
                <a16:creationId xmlns:a16="http://schemas.microsoft.com/office/drawing/2014/main" id="{005A5A3E-0C34-4E83-9C63-6AEE549C33F5}"/>
              </a:ext>
            </a:extLst>
          </p:cNvPr>
          <p:cNvSpPr>
            <a:spLocks noGrp="1"/>
          </p:cNvSpPr>
          <p:nvPr>
            <p:ph idx="1"/>
          </p:nvPr>
        </p:nvSpPr>
        <p:spPr>
          <a:xfrm>
            <a:off x="838200" y="1488741"/>
            <a:ext cx="10515600" cy="4351338"/>
          </a:xfrm>
        </p:spPr>
        <p:txBody>
          <a:bodyPr>
            <a:noAutofit/>
          </a:bodyPr>
          <a:lstStyle/>
          <a:p>
            <a:r>
              <a:rPr lang="en-US" sz="2000" dirty="0">
                <a:effectLst/>
                <a:latin typeface="Calibri" panose="020F0502020204030204" pitchFamily="34" charset="0"/>
                <a:ea typeface="Calibri" panose="020F0502020204030204" pitchFamily="34" charset="0"/>
              </a:rPr>
              <a:t>There should be sustainable policies aiming at the future which directly leads to growth in the country by income provisions, &amp; spending on people which will eventually lead to a decrease of negative impacts on income distribution.</a:t>
            </a:r>
          </a:p>
          <a:p>
            <a:r>
              <a:rPr lang="en-US" sz="2000" dirty="0">
                <a:latin typeface="Calibri" panose="020F0502020204030204" pitchFamily="34" charset="0"/>
                <a:ea typeface="Calibri" panose="020F0502020204030204" pitchFamily="34" charset="0"/>
                <a:cs typeface="Calibri" panose="020F0502020204030204" pitchFamily="34" charset="0"/>
              </a:rPr>
              <a:t>T</a:t>
            </a:r>
            <a:r>
              <a:rPr lang="en-US" sz="2000" dirty="0">
                <a:effectLst/>
                <a:latin typeface="Calibri" panose="020F0502020204030204" pitchFamily="34" charset="0"/>
                <a:ea typeface="Calibri" panose="020F0502020204030204" pitchFamily="34" charset="0"/>
                <a:cs typeface="Calibri" panose="020F0502020204030204" pitchFamily="34" charset="0"/>
              </a:rPr>
              <a:t>hey need to reform many institutions such as the World Trade Organization (WTO), so they are updated enough to deal with all challenges faced by constantly changing global world. Future policies used could help, to keep a check on increasing international cooperation among issues such as rights on intellectual property, Labor Standard of Living, and Environment protection through green policies.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ea typeface="Calibri" panose="020F0502020204030204" pitchFamily="34" charset="0"/>
              </a:rPr>
              <a:t>T</a:t>
            </a:r>
            <a:r>
              <a:rPr lang="en-US" sz="2000" dirty="0">
                <a:effectLst/>
                <a:latin typeface="Calibri" panose="020F0502020204030204" pitchFamily="34" charset="0"/>
                <a:ea typeface="Calibri" panose="020F0502020204030204" pitchFamily="34" charset="0"/>
              </a:rPr>
              <a:t>rade deregulation policies, the countries law makers need to see that there are less barriers to trade, rights of intellectual property and monitoring standards present in the country</a:t>
            </a:r>
          </a:p>
          <a:p>
            <a:r>
              <a:rPr lang="en-US" sz="2000" dirty="0">
                <a:latin typeface="Calibri" panose="020F0502020204030204" pitchFamily="34" charset="0"/>
                <a:ea typeface="Calibri" panose="020F0502020204030204" pitchFamily="34" charset="0"/>
              </a:rPr>
              <a:t>G</a:t>
            </a:r>
            <a:r>
              <a:rPr lang="en-US" sz="2000" dirty="0">
                <a:effectLst/>
                <a:latin typeface="Calibri" panose="020F0502020204030204" pitchFamily="34" charset="0"/>
                <a:ea typeface="Calibri" panose="020F0502020204030204" pitchFamily="34" charset="0"/>
              </a:rPr>
              <a:t>reater access to innovation and technology. Future policymakers may need to consider the environment that supports R&amp;D (Research and development, also giving more funding to the groups and individuals that want to promote technological sector)</a:t>
            </a:r>
            <a:endParaRPr lang="en-US" sz="2000" dirty="0">
              <a:latin typeface="Calibri" panose="020F0502020204030204" pitchFamily="34" charset="0"/>
              <a:ea typeface="Calibri" panose="020F0502020204030204" pitchFamily="34" charset="0"/>
            </a:endParaRPr>
          </a:p>
          <a:p>
            <a:r>
              <a:rPr lang="en-US" sz="2000" dirty="0">
                <a:effectLst/>
                <a:latin typeface="Calibri" panose="020F0502020204030204" pitchFamily="34" charset="0"/>
                <a:ea typeface="Calibri" panose="020F0502020204030204" pitchFamily="34" charset="0"/>
              </a:rPr>
              <a:t>The law makers of each country should consider all the possible negative impacts of globalization and counter them to increase growth as well as better living standards of them.</a:t>
            </a:r>
            <a:endParaRPr lang="en-US" sz="2000" dirty="0">
              <a:latin typeface="Calibri" panose="020F0502020204030204" pitchFamily="34" charset="0"/>
              <a:ea typeface="Calibri" panose="020F0502020204030204" pitchFamily="34" charset="0"/>
            </a:endParaRPr>
          </a:p>
          <a:p>
            <a:endParaRPr lang="en-US" sz="2000" dirty="0"/>
          </a:p>
        </p:txBody>
      </p:sp>
    </p:spTree>
    <p:extLst>
      <p:ext uri="{BB962C8B-B14F-4D97-AF65-F5344CB8AC3E}">
        <p14:creationId xmlns:p14="http://schemas.microsoft.com/office/powerpoint/2010/main" val="35463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35D1-CF1A-431E-BA18-F4254A106899}"/>
              </a:ext>
            </a:extLst>
          </p:cNvPr>
          <p:cNvSpPr>
            <a:spLocks noGrp="1"/>
          </p:cNvSpPr>
          <p:nvPr>
            <p:ph type="title"/>
          </p:nvPr>
        </p:nvSpPr>
        <p:spPr/>
        <p:txBody>
          <a:bodyPr/>
          <a:lstStyle/>
          <a:p>
            <a:r>
              <a:rPr lang="en-US" b="1" dirty="0"/>
              <a:t>Future Policy &amp; Implication</a:t>
            </a:r>
          </a:p>
        </p:txBody>
      </p:sp>
      <p:sp>
        <p:nvSpPr>
          <p:cNvPr id="3" name="Content Placeholder 2">
            <a:extLst>
              <a:ext uri="{FF2B5EF4-FFF2-40B4-BE49-F238E27FC236}">
                <a16:creationId xmlns:a16="http://schemas.microsoft.com/office/drawing/2014/main" id="{005A5A3E-0C34-4E83-9C63-6AEE549C33F5}"/>
              </a:ext>
            </a:extLst>
          </p:cNvPr>
          <p:cNvSpPr>
            <a:spLocks noGrp="1"/>
          </p:cNvSpPr>
          <p:nvPr>
            <p:ph idx="1"/>
          </p:nvPr>
        </p:nvSpPr>
        <p:spPr>
          <a:xfrm>
            <a:off x="838200" y="1504783"/>
            <a:ext cx="10515600" cy="4351338"/>
          </a:xfrm>
        </p:spPr>
        <p:txBody>
          <a:bodyPr>
            <a:noAutofit/>
          </a:bodyPr>
          <a:lstStyle/>
          <a:p>
            <a:r>
              <a:rPr lang="en-US" sz="2400" dirty="0">
                <a:latin typeface="Calibri" panose="020F0502020204030204" pitchFamily="34" charset="0"/>
                <a:ea typeface="Calibri" panose="020F0502020204030204" pitchFamily="34" charset="0"/>
              </a:rPr>
              <a:t>C</a:t>
            </a:r>
            <a:r>
              <a:rPr lang="en-US" sz="2400" dirty="0">
                <a:effectLst/>
                <a:latin typeface="Calibri" panose="020F0502020204030204" pitchFamily="34" charset="0"/>
                <a:ea typeface="Calibri" panose="020F0502020204030204" pitchFamily="34" charset="0"/>
              </a:rPr>
              <a:t>ould have included more countries and more time periods to get more accurate data</a:t>
            </a:r>
          </a:p>
          <a:p>
            <a:r>
              <a:rPr lang="en-US" sz="2400" dirty="0">
                <a:latin typeface="Calibri" panose="020F0502020204030204" pitchFamily="34" charset="0"/>
                <a:ea typeface="Calibri" panose="020F0502020204030204" pitchFamily="34" charset="0"/>
              </a:rPr>
              <a:t>C</a:t>
            </a:r>
            <a:r>
              <a:rPr lang="en-US" sz="2400" dirty="0">
                <a:effectLst/>
                <a:latin typeface="Calibri" panose="020F0502020204030204" pitchFamily="34" charset="0"/>
                <a:ea typeface="Calibri" panose="020F0502020204030204" pitchFamily="34" charset="0"/>
              </a:rPr>
              <a:t>ould have been conducted for different regions instead of UIC and LIC it would gave given us a geographical outlook too</a:t>
            </a:r>
          </a:p>
          <a:p>
            <a:r>
              <a:rPr lang="en-US" sz="2400" dirty="0">
                <a:effectLst/>
                <a:latin typeface="Calibri" panose="020F0502020204030204" pitchFamily="34" charset="0"/>
                <a:ea typeface="Calibri" panose="020F0502020204030204" pitchFamily="34" charset="0"/>
              </a:rPr>
              <a:t>Number of observations could have been increase to 2000 or 3000 for better accuracy. </a:t>
            </a:r>
          </a:p>
          <a:p>
            <a:r>
              <a:rPr lang="en-US" sz="2400" dirty="0">
                <a:effectLst/>
                <a:latin typeface="Calibri" panose="020F0502020204030204" pitchFamily="34" charset="0"/>
                <a:ea typeface="Calibri" panose="020F0502020204030204" pitchFamily="34" charset="0"/>
              </a:rPr>
              <a:t>There can be a biased result as we used only Thirteen independent Variables and one dependent.</a:t>
            </a:r>
          </a:p>
          <a:p>
            <a:r>
              <a:rPr lang="en-US" sz="2400" dirty="0">
                <a:effectLst/>
                <a:latin typeface="Calibri" panose="020F0502020204030204" pitchFamily="34" charset="0"/>
                <a:ea typeface="Calibri" panose="020F0502020204030204" pitchFamily="34" charset="0"/>
                <a:cs typeface="Calibri" panose="020F0502020204030204" pitchFamily="34" charset="0"/>
              </a:rPr>
              <a:t>IV (Instrumental Variables) could also have been used in the study, but they can be used in future studies to increase accuracy.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rPr>
              <a:t>C</a:t>
            </a:r>
            <a:r>
              <a:rPr lang="en-US" sz="2400" dirty="0">
                <a:effectLst/>
                <a:latin typeface="Calibri" panose="020F0502020204030204" pitchFamily="34" charset="0"/>
                <a:ea typeface="Calibri" panose="020F0502020204030204" pitchFamily="34" charset="0"/>
              </a:rPr>
              <a:t>ould have been made more accurate by using all the true GDP values as some data was not available so we used moving averages method to complete it. All these could lead to improvement in the data accuracy.</a:t>
            </a:r>
            <a:r>
              <a:rPr lang="en-US" sz="2400" dirty="0">
                <a:solidFill>
                  <a:srgbClr val="FFFFFF"/>
                </a:solidFill>
                <a:effectLst/>
                <a:latin typeface="Calibri" panose="020F0502020204030204" pitchFamily="34" charset="0"/>
                <a:ea typeface="Calibri" panose="020F0502020204030204" pitchFamily="34" charset="0"/>
              </a:rPr>
              <a:t>”</a:t>
            </a:r>
            <a:endParaRPr lang="en-US" sz="2400" dirty="0"/>
          </a:p>
        </p:txBody>
      </p:sp>
    </p:spTree>
    <p:extLst>
      <p:ext uri="{BB962C8B-B14F-4D97-AF65-F5344CB8AC3E}">
        <p14:creationId xmlns:p14="http://schemas.microsoft.com/office/powerpoint/2010/main" val="84815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152C-F890-48D2-8BA8-265DE7F033A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FB4841F-2645-4759-96ED-E9BFB0A704C3}"/>
              </a:ext>
            </a:extLst>
          </p:cNvPr>
          <p:cNvSpPr>
            <a:spLocks noGrp="1"/>
          </p:cNvSpPr>
          <p:nvPr>
            <p:ph idx="1"/>
          </p:nvPr>
        </p:nvSpPr>
        <p:spPr>
          <a:xfrm>
            <a:off x="838200" y="1459832"/>
            <a:ext cx="10515600" cy="5245768"/>
          </a:xfrm>
        </p:spPr>
        <p:txBody>
          <a:bodyPr>
            <a:noAutofit/>
          </a:bodyPr>
          <a:lstStyle/>
          <a:p>
            <a:r>
              <a:rPr lang="en-US" sz="2400" dirty="0">
                <a:effectLst/>
                <a:latin typeface="Calibri" panose="020F0502020204030204" pitchFamily="34" charset="0"/>
                <a:ea typeface="Calibri" panose="020F0502020204030204" pitchFamily="34" charset="0"/>
              </a:rPr>
              <a:t>In the overall result, we can see that there is a 5% significant impact of Globalization, &amp; Age Dependency on GDP.</a:t>
            </a:r>
          </a:p>
          <a:p>
            <a:r>
              <a:rPr lang="en-US" sz="2400" dirty="0">
                <a:effectLst/>
                <a:latin typeface="Calibri" panose="020F0502020204030204" pitchFamily="34" charset="0"/>
                <a:ea typeface="Calibri" panose="020F0502020204030204" pitchFamily="34" charset="0"/>
              </a:rPr>
              <a:t>A 1 % impact of Life Expectancy, and Primary Education in GDP. </a:t>
            </a:r>
          </a:p>
          <a:p>
            <a:r>
              <a:rPr lang="en-US" sz="2400" dirty="0">
                <a:effectLst/>
                <a:latin typeface="Calibri" panose="020F0502020204030204" pitchFamily="34" charset="0"/>
                <a:ea typeface="Calibri" panose="020F0502020204030204" pitchFamily="34" charset="0"/>
              </a:rPr>
              <a:t>The Inflation, GFCF, Government Spending, Secondary Education, Exports, Imports, Population Growth &amp; Exchange Rate are insignificant in the overall result.</a:t>
            </a:r>
            <a:endParaRPr lang="en-US" sz="2400" dirty="0">
              <a:latin typeface="Calibri" panose="020F0502020204030204" pitchFamily="34" charset="0"/>
              <a:ea typeface="Calibri" panose="020F0502020204030204" pitchFamily="34" charset="0"/>
            </a:endParaRPr>
          </a:p>
          <a:p>
            <a:r>
              <a:rPr lang="en-US" sz="2400" dirty="0">
                <a:effectLst/>
                <a:latin typeface="Calibri" panose="020F0502020204030204" pitchFamily="34" charset="0"/>
                <a:ea typeface="Calibri" panose="020F0502020204030204" pitchFamily="34" charset="0"/>
                <a:cs typeface="Calibri" panose="020F0502020204030204" pitchFamily="34" charset="0"/>
              </a:rPr>
              <a:t>In Overall Regression in case of Foreign Direct Investment an increase in FDI shows a decrease in GDP, which is very unusable from the normal definition.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Calibri" panose="020F0502020204030204" pitchFamily="34" charset="0"/>
              </a:rPr>
              <a:t>Fixed Effects are use in the paper to calculate the results in the Modified Wald Test to identify Heteroskedasticity for groupwise Heteroskedasticity to control it in our model to get accurate results, Time dummy was also included in Fixed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rPr>
              <a:t>Our analysis helps us see that how a change in our independent variables led to an impact of the GDP of these Upper Income and Lower Income Countries</a:t>
            </a:r>
          </a:p>
          <a:p>
            <a:endParaRPr lang="en-US" sz="2400" dirty="0"/>
          </a:p>
        </p:txBody>
      </p:sp>
    </p:spTree>
    <p:extLst>
      <p:ext uri="{BB962C8B-B14F-4D97-AF65-F5344CB8AC3E}">
        <p14:creationId xmlns:p14="http://schemas.microsoft.com/office/powerpoint/2010/main" val="64063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152C-F890-48D2-8BA8-265DE7F033A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FB4841F-2645-4759-96ED-E9BFB0A704C3}"/>
              </a:ext>
            </a:extLst>
          </p:cNvPr>
          <p:cNvSpPr>
            <a:spLocks noGrp="1"/>
          </p:cNvSpPr>
          <p:nvPr>
            <p:ph idx="1"/>
          </p:nvPr>
        </p:nvSpPr>
        <p:spPr/>
        <p:txBody>
          <a:bodyPr>
            <a:normAutofit/>
          </a:bodyPr>
          <a:lstStyle/>
          <a:p>
            <a:r>
              <a:rPr lang="en-US" sz="2400" dirty="0">
                <a:effectLst/>
                <a:latin typeface="Calibri" panose="020F0502020204030204" pitchFamily="34" charset="0"/>
                <a:ea typeface="Calibri" panose="020F0502020204030204" pitchFamily="34" charset="0"/>
              </a:rPr>
              <a:t>In Countries like Pakistan the policy makers and government officials should keep in mind the impact of their poor foreign affairs or international policies on the globalization and trade restrictions placed on them due to those particular decisions</a:t>
            </a:r>
          </a:p>
          <a:p>
            <a:r>
              <a:rPr lang="en-US" sz="2400" dirty="0">
                <a:effectLst/>
                <a:latin typeface="Calibri" panose="020F0502020204030204" pitchFamily="34" charset="0"/>
                <a:ea typeface="Calibri" panose="020F0502020204030204" pitchFamily="34" charset="0"/>
              </a:rPr>
              <a:t>This analysis can lead to specific countries use this data to improve the living standards of their people and increase welfare of the country.</a:t>
            </a:r>
          </a:p>
          <a:p>
            <a:r>
              <a:rPr lang="en-US" sz="2400" dirty="0">
                <a:latin typeface="Calibri" panose="020F0502020204030204" pitchFamily="34" charset="0"/>
                <a:ea typeface="Calibri" panose="020F0502020204030204" pitchFamily="34" charset="0"/>
              </a:rPr>
              <a:t>C</a:t>
            </a:r>
            <a:r>
              <a:rPr lang="en-US" sz="2400" dirty="0">
                <a:effectLst/>
                <a:latin typeface="Calibri" panose="020F0502020204030204" pitchFamily="34" charset="0"/>
                <a:ea typeface="Calibri" panose="020F0502020204030204" pitchFamily="34" charset="0"/>
              </a:rPr>
              <a:t>ould have made the data more accurate by using more countries and more variables</a:t>
            </a:r>
          </a:p>
          <a:p>
            <a:r>
              <a:rPr lang="en-US" sz="2400" dirty="0">
                <a:effectLst/>
                <a:latin typeface="Calibri" panose="020F0502020204030204" pitchFamily="34" charset="0"/>
                <a:ea typeface="Calibri" panose="020F0502020204030204" pitchFamily="34" charset="0"/>
                <a:cs typeface="Calibri" panose="020F0502020204030204" pitchFamily="34" charset="0"/>
              </a:rPr>
              <a:t>Could have used the moving averages to complete the data. Additionally, longer time periods could have been used to make the data regressions more accurate.</a:t>
            </a:r>
            <a:r>
              <a:rPr lang="en-US" sz="24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r>
              <a:rPr lang="en-US" sz="2400" dirty="0">
                <a:effectLst/>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81420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754</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Impact of Globalization on Economic Growth</vt:lpstr>
      <vt:lpstr>Abstract</vt:lpstr>
      <vt:lpstr>Future Policy &amp; Implication</vt:lpstr>
      <vt:lpstr>Future Policy &amp; Implication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Globalization on Economic Growth</dc:title>
  <dc:creator>Abdul Rehman</dc:creator>
  <cp:lastModifiedBy>Abdul Rehman</cp:lastModifiedBy>
  <cp:revision>1</cp:revision>
  <dcterms:created xsi:type="dcterms:W3CDTF">2023-05-04T18:03:06Z</dcterms:created>
  <dcterms:modified xsi:type="dcterms:W3CDTF">2023-05-04T18:32:52Z</dcterms:modified>
</cp:coreProperties>
</file>