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7104063" cy="10234613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yan%20Waheed\Downloads\stata%20data%20final%20signific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an%20Waheed\Downloads\stata%20data%20final%20significan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an%20Waheed\Downloads\stata%20data%20final%20significa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an%20Waheed\Downloads\stata%20data%20final%20significan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an%20Waheed\Downloads\stata%20data%20final%20significan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yan%20Waheed\Downloads\stata%20data%20final%20significa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 rot="0" vert="horz"/>
        <a:lstStyle/>
        <a:p>
          <a:pPr>
            <a:defRPr/>
          </a:pPr>
          <a:endParaRPr lang="en-PK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'[stata data final significant.xlsx]Pie charts'!$B$2</c:f>
              <c:strCache>
                <c:ptCount val="1"/>
                <c:pt idx="0">
                  <c:v>GDP (Growth Rate)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4DE-4F98-BA87-DB475F13104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4DE-4F98-BA87-DB475F13104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charts'!$B$3:$B$4</c:f>
              <c:numCache>
                <c:formatCode>General</c:formatCode>
                <c:ptCount val="2"/>
                <c:pt idx="0">
                  <c:v>4.2019391127999999</c:v>
                </c:pt>
                <c:pt idx="1">
                  <c:v>6.6380784599999991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DE-4F98-BA87-DB475F131045}"/>
            </c:ext>
          </c:extLst>
        </c:ser>
        <c:ser>
          <c:idx val="0"/>
          <c:order val="1"/>
          <c:tx>
            <c:strRef>
              <c:f>'[stata data final significant.xlsx]Pie charts'!$B$2</c:f>
              <c:strCache>
                <c:ptCount val="1"/>
                <c:pt idx="0">
                  <c:v>GDP (Growth Rate)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4-54DE-4F98-BA87-DB475F13104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6-54DE-4F98-BA87-DB475F13104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charts'!$B$3:$B$4</c:f>
              <c:numCache>
                <c:formatCode>General</c:formatCode>
                <c:ptCount val="2"/>
                <c:pt idx="0">
                  <c:v>4.2019391127999999</c:v>
                </c:pt>
                <c:pt idx="1">
                  <c:v>6.6380784599999991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DE-4F98-BA87-DB475F131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  <c:txPr>
        <a:bodyPr rot="0" vert="horz"/>
        <a:lstStyle/>
        <a:p>
          <a:pPr>
            <a:defRPr/>
          </a:pPr>
          <a:endParaRPr lang="en-PK"/>
        </a:p>
      </c:txPr>
    </c:legend>
    <c:plotVisOnly val="1"/>
    <c:dispBlanksAs val="gap"/>
    <c:showDLblsOverMax val="0"/>
    <c:extLst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charts'!$C$2</c:f>
              <c:strCache>
                <c:ptCount val="1"/>
                <c:pt idx="0">
                  <c:v>Infl (GDP Deflator)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B7-4D99-ABC9-FE1F5559A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B7-4D99-ABC9-FE1F5559A03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charts'!$C$3:$C$4</c:f>
              <c:numCache>
                <c:formatCode>General</c:formatCode>
                <c:ptCount val="2"/>
                <c:pt idx="0">
                  <c:v>5.6438726676000002</c:v>
                </c:pt>
                <c:pt idx="1">
                  <c:v>6.6027524600000005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B7-4D99-ABC9-FE1F5559A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lang="en-US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 rot="0" vert="horz"/>
        <a:lstStyle/>
        <a:p>
          <a:pPr>
            <a:defRPr/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charts'!$D$2</c:f>
              <c:strCache>
                <c:ptCount val="1"/>
                <c:pt idx="0">
                  <c:v>Unemp (% of Total Labor Force)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0900-48D4-8BE4-AD2A5AB93F1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0900-48D4-8BE4-AD2A5AB93F12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227053140096613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900-48D4-8BE4-AD2A5AB93F12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03864734299516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00-48D4-8BE4-AD2A5AB93F1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PK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charts'!$D$3:$D$4</c:f>
              <c:numCache>
                <c:formatCode>General</c:formatCode>
                <c:ptCount val="2"/>
                <c:pt idx="0">
                  <c:v>5.5153200436000009</c:v>
                </c:pt>
                <c:pt idx="1">
                  <c:v>9.2680399320000006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00-48D4-8BE4-AD2A5AB93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  <c:txPr>
        <a:bodyPr rot="0" vert="horz"/>
        <a:lstStyle/>
        <a:p>
          <a:pPr>
            <a:defRPr/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charts'!$E$2</c:f>
              <c:strCache>
                <c:ptCount val="1"/>
                <c:pt idx="0">
                  <c:v>MS (% of GDP)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C4-44D1-BF88-72A13F0DD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4-44D1-BF88-72A13F0DD32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charts'!$E$3:$E$4</c:f>
              <c:numCache>
                <c:formatCode>General</c:formatCode>
                <c:ptCount val="2"/>
                <c:pt idx="0">
                  <c:v>103.31710624000002</c:v>
                </c:pt>
                <c:pt idx="1">
                  <c:v>68.572919319999997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C4-44D1-BF88-72A13F0DD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 rtl="0">
            <a:defRPr/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P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 rot="0" vert="horz"/>
        <a:lstStyle/>
        <a:p>
          <a:pPr>
            <a:defRPr/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charts'!$F$2</c:f>
              <c:strCache>
                <c:ptCount val="1"/>
                <c:pt idx="0">
                  <c:v>Sav (% of GDP)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34A-453F-B426-97690506200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934A-453F-B426-976905062000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3236714975842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34A-453F-B426-976905062000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03864734299516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34A-453F-B426-97690506200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charts'!$F$3:$F$4</c:f>
              <c:numCache>
                <c:formatCode>General</c:formatCode>
                <c:ptCount val="2"/>
                <c:pt idx="0">
                  <c:v>35.480730639999997</c:v>
                </c:pt>
                <c:pt idx="1">
                  <c:v>18.314179980799999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4A-453F-B426-976905062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  <c:txPr>
        <a:bodyPr rot="0" vert="horz"/>
        <a:lstStyle/>
        <a:p>
          <a:pPr>
            <a:defRPr/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charts'!$G$2</c:f>
              <c:strCache>
                <c:ptCount val="1"/>
                <c:pt idx="0">
                  <c:v>IR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F-469B-8933-62E41D97E5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BF-469B-8933-62E41D97E51D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3236714975842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CBF-469B-8933-62E41D97E51D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02415458937194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CBF-469B-8933-62E41D97E51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charts'!$G$3:$G$4</c:f>
              <c:numCache>
                <c:formatCode>General</c:formatCode>
                <c:ptCount val="2"/>
                <c:pt idx="0">
                  <c:v>3.8983297719999994</c:v>
                </c:pt>
                <c:pt idx="1">
                  <c:v>9.7046025919999988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BF-469B-8933-62E41D97E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 rtl="0">
            <a:defRPr/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algn="ctr">
        <a:defRPr lang="en-US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P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 rot="0" vert="horz"/>
        <a:lstStyle/>
        <a:p>
          <a:pPr>
            <a:defRPr/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'[stata data final significant.xlsx]Pie charts'!$I$2</c:f>
              <c:strCache>
                <c:ptCount val="1"/>
                <c:pt idx="0">
                  <c:v>Inv (% of GDP)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3855-4E95-8AFC-97AEC7359DEA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3855-4E95-8AFC-97AEC7359DEA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3236714975842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55-4E95-8AFC-97AEC7359DEA}"/>
                </c:ext>
              </c:extLst>
            </c:dLbl>
            <c:dLbl>
              <c:idx val="1"/>
              <c:layout>
                <c:manualLayout>
                  <c:x val="3.1401061280383454E-2"/>
                  <c:y val="-0.2364099272453668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53140096618358"/>
                      <c:h val="0.201167548924032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55-4E95-8AFC-97AEC7359D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'[stata data final significant.xlsx]Pie charts'!$A$3:$A$4</c:f>
              <c:strCache>
                <c:ptCount val="2"/>
                <c:pt idx="0">
                  <c:v>Developed</c:v>
                </c:pt>
                <c:pt idx="1">
                  <c:v>Developing </c:v>
                </c:pt>
              </c:strCache>
            </c:strRef>
          </c:cat>
          <c:val>
            <c:numRef>
              <c:f>'[stata data final significant.xlsx]Pie charts'!$I$3:$I$4</c:f>
              <c:numCache>
                <c:formatCode>General</c:formatCode>
                <c:ptCount val="2"/>
                <c:pt idx="0">
                  <c:v>27.105838280000004</c:v>
                </c:pt>
                <c:pt idx="1">
                  <c:v>22.654129799999996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5-4E95-8AFC-97AEC7359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  <c:txPr>
        <a:bodyPr rot="0" vert="horz"/>
        <a:lstStyle/>
        <a:p>
          <a:pPr>
            <a:defRPr/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CC9-2847-4E46-A06C-3882647D7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99C13-9BA7-48D1-AB5A-5380B7BA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730D-5499-4D34-9190-E97D4548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2080-B436-4ABC-AAB7-FB15EE8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7838-4D23-492C-8205-DECB2DC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029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DF33-3F65-42EA-94D8-96BD6BD4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5B68-8576-4C28-BAEB-211885679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2E3-F32E-4B8E-9608-5A465977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055A-2A66-477B-B968-7146704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E0F1-C2A8-4E3B-A552-6D07D7E2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0F507-005D-44A7-B288-E0BB963C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F133-000A-4BDE-972F-C4F4C9E8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402C-9A7B-4F1A-9F09-F632C8D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9A4A-D866-4348-82F4-2B4BE80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0CD1-AD82-4C52-A52B-20C9B4FA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62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9ABE-EC91-4B3B-8D85-D71FCA4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55C4-43BE-4257-8D60-3252015C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4DF6-EAD1-4AF2-A5BC-2B34DF02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E1A-5613-4DB8-AC71-3AAFDA04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CAAB-99CA-445B-B13B-D6062F5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47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F356-7DF6-45AA-9C6F-D8B3369C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9A72-4955-4571-9B5B-98FA0A5E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534B-3BCF-4293-BA58-4F0DFA16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D428-3370-43F7-8214-184E8661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CAA4-E534-4BDC-B984-48BFF26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5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C50-8EF2-4F39-B4BA-7FDAE32F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572A-84E8-4F94-8D84-F69C4FBD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F734-C46C-47B1-8682-997A57BE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255B6-6D76-4D75-8D5B-16E2E23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A516-E5A0-4CC7-93BF-26633FE8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9CC8-A479-414F-B89B-730E2F76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455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ACD-C744-4940-BB2E-9EAA261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0739-E959-4B07-993D-BA5F90DF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A330-4A00-4C5B-B2FA-B6261AC3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20F1B-828E-4ED6-83B6-545AF97D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43FD-D7A8-4D9A-9B44-8C14E5319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6785D-6A04-49F4-A3C7-A4FEB84D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BF5E-F2A7-4E3D-8691-21D8E9AC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D4F68-A1CD-401F-8C50-9F84B43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3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516-2C35-463E-AD5A-B7ED8360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F1338-8A97-462B-829A-2E80285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C344E-1539-47D7-8709-0799EB15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04E7-3194-4CA4-991F-E6F19D6C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24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C195-F30D-40A0-868C-4DBD7B7C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27A96-FB56-47F5-967D-D1F55B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F019D-B29F-4F4A-ACE2-7991581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573-2B6B-498F-A30B-C91AB241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CF20-B812-4389-AA5D-C973B16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0F28-984C-4B06-B06E-B2A57088F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3CDF-B9BE-4DD5-BAC6-EFA1237B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9B970-6430-4EC0-9A19-1CE779F5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527-4A3A-4F13-AAED-72A9D4F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978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B63C-3EA9-4AB4-B729-224A30E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063AE-0DE3-4419-A365-5EA9578E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A799-E084-4734-90E2-4EC76525A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FF99E-F5BB-4CC6-B066-995C15B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1315-1BE7-4446-AD50-AC7B6520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3DD6-6BC1-44FB-A93C-9868E75C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626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E61C-4309-4E5C-941B-9A4F6A9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564E-C0E2-4318-92E4-19D8971C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E114-615C-43A2-A3FD-4D421343B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1F91-EEAC-47D2-B0EB-7B1CE9C1ECCF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0247-4E9B-4EF6-9326-A7A072AE6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481-78F3-4FEF-9D07-20B9D0F4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317C-0D08-4053-9248-A088BD269E16}" type="slidenum">
              <a:rPr lang="en-PK" smtClean="0"/>
              <a:t>‹#›</a:t>
            </a:fld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A4FE4-DBD7-4A1B-9C65-1978275C868D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804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B686-B17B-4296-B4A2-93BFF393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5" y="1150354"/>
            <a:ext cx="10341429" cy="28721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D572-224B-472C-8040-4BB8DEE4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862"/>
            <a:ext cx="9144000" cy="1118937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</a:p>
        </p:txBody>
      </p:sp>
    </p:spTree>
    <p:extLst>
      <p:ext uri="{BB962C8B-B14F-4D97-AF65-F5344CB8AC3E}">
        <p14:creationId xmlns:p14="http://schemas.microsoft.com/office/powerpoint/2010/main" val="388042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D918-21D0-414D-A1F3-FC9FB690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Developed Countries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A4C11-68EE-4B7E-91B5-4C0CE39D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23" y="1690688"/>
            <a:ext cx="10416702" cy="38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A8B-8387-4EBD-80CA-70E6655B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Developing Countries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3BD84-D647-431F-A4B3-285ACBC5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57" y="1690688"/>
            <a:ext cx="10687443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24A5-26BD-4582-8A9B-BD1F9D21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of Mean Comparison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DBC73-2D9E-41C5-9048-E6603594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863" y="1525318"/>
            <a:ext cx="4103937" cy="43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E3D57-759C-49C2-A62B-C7F7917E085D}"/>
              </a:ext>
            </a:extLst>
          </p:cNvPr>
          <p:cNvSpPr txBox="1"/>
          <p:nvPr/>
        </p:nvSpPr>
        <p:spPr>
          <a:xfrm>
            <a:off x="838200" y="2532821"/>
            <a:ext cx="5698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no significant difference between means of the variables in developed countries and developing countries.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significant difference between means of the variables in developed countries and developing countries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253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C50937-8730-4C98-9862-05E57180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56" y="1503306"/>
            <a:ext cx="2007400" cy="515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(Average 2021)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9EB7B0-E6BF-4DB0-A73F-9E2453576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483640"/>
              </p:ext>
            </p:extLst>
          </p:nvPr>
        </p:nvGraphicFramePr>
        <p:xfrm>
          <a:off x="216131" y="1825625"/>
          <a:ext cx="5879869" cy="427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B1C592-8439-46A0-B862-CE3C60FBC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574108"/>
              </p:ext>
            </p:extLst>
          </p:nvPr>
        </p:nvGraphicFramePr>
        <p:xfrm>
          <a:off x="6096000" y="2000250"/>
          <a:ext cx="5879869" cy="4101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E951D26-F9E4-4F57-90D7-0AEE5E755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664" y="1424120"/>
            <a:ext cx="1805949" cy="5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(Average 2021)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06B926-01E6-40EF-B33C-F6B2733C4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48932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D485AF-2EF0-46C0-AAE7-29336275E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914259"/>
              </p:ext>
            </p:extLst>
          </p:nvPr>
        </p:nvGraphicFramePr>
        <p:xfrm>
          <a:off x="6096000" y="1825625"/>
          <a:ext cx="565819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10BA33-E975-48C1-B9F6-F1D120EC2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0" y="1460951"/>
            <a:ext cx="2101835" cy="455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335AC-82E2-40FE-93A6-AB80F6A55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475075"/>
            <a:ext cx="2039393" cy="4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(Average 2021)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DAD2EC-6525-4802-8696-2F26ECD95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7461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7E366A-4665-4919-B9E3-15C230FA8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027980"/>
              </p:ext>
            </p:extLst>
          </p:nvPr>
        </p:nvGraphicFramePr>
        <p:xfrm>
          <a:off x="6096001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76E60B7-A816-42CF-BD99-AEB2FD37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29" y="1470225"/>
            <a:ext cx="2065485" cy="611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2C856-359A-494D-BF05-7B616F0D3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10" y="1401848"/>
            <a:ext cx="2713494" cy="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(Average 2021)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2DADD-4C7C-46C5-8795-84B7C4AC6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412122"/>
              </p:ext>
            </p:extLst>
          </p:nvPr>
        </p:nvGraphicFramePr>
        <p:xfrm>
          <a:off x="3372891" y="1511602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C50D12-F4C3-4E29-8702-71D2C71B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42" y="1332517"/>
            <a:ext cx="1923571" cy="5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GDP Growth (2002-2021)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552325-C088-44B4-9936-3FCB8236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03130-13AA-453D-84B9-9D361CE9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515"/>
            <a:ext cx="10776626" cy="45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1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Inflation (2002-2021)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2586D6-413E-46AE-9D4C-B977C1F1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0951723" cy="4840390"/>
          </a:xfrm>
        </p:spPr>
      </p:pic>
    </p:spTree>
    <p:extLst>
      <p:ext uri="{BB962C8B-B14F-4D97-AF65-F5344CB8AC3E}">
        <p14:creationId xmlns:p14="http://schemas.microsoft.com/office/powerpoint/2010/main" val="209278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Unemployment (2002-2021)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96143-CD32-41FB-B5AD-1D875207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10515600" cy="4894550"/>
          </a:xfrm>
        </p:spPr>
      </p:pic>
    </p:spTree>
    <p:extLst>
      <p:ext uri="{BB962C8B-B14F-4D97-AF65-F5344CB8AC3E}">
        <p14:creationId xmlns:p14="http://schemas.microsoft.com/office/powerpoint/2010/main" val="396337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7BB493-C7BD-481D-AD34-681F17ED0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16814"/>
              </p:ext>
            </p:extLst>
          </p:nvPr>
        </p:nvGraphicFramePr>
        <p:xfrm>
          <a:off x="1071664" y="710120"/>
          <a:ext cx="10048672" cy="5311302"/>
        </p:xfrm>
        <a:graphic>
          <a:graphicData uri="http://schemas.openxmlformats.org/drawingml/2006/table">
            <a:tbl>
              <a:tblPr firstRow="1" firstCol="1" bandRow="1"/>
              <a:tblGrid>
                <a:gridCol w="1977086">
                  <a:extLst>
                    <a:ext uri="{9D8B030D-6E8A-4147-A177-3AD203B41FA5}">
                      <a16:colId xmlns:a16="http://schemas.microsoft.com/office/drawing/2014/main" val="1629461275"/>
                    </a:ext>
                  </a:extLst>
                </a:gridCol>
                <a:gridCol w="2376130">
                  <a:extLst>
                    <a:ext uri="{9D8B030D-6E8A-4147-A177-3AD203B41FA5}">
                      <a16:colId xmlns:a16="http://schemas.microsoft.com/office/drawing/2014/main" val="221511937"/>
                    </a:ext>
                  </a:extLst>
                </a:gridCol>
                <a:gridCol w="2775174">
                  <a:extLst>
                    <a:ext uri="{9D8B030D-6E8A-4147-A177-3AD203B41FA5}">
                      <a16:colId xmlns:a16="http://schemas.microsoft.com/office/drawing/2014/main" val="472123167"/>
                    </a:ext>
                  </a:extLst>
                </a:gridCol>
                <a:gridCol w="2920282">
                  <a:extLst>
                    <a:ext uri="{9D8B030D-6E8A-4147-A177-3AD203B41FA5}">
                      <a16:colId xmlns:a16="http://schemas.microsoft.com/office/drawing/2014/main" val="2653471750"/>
                    </a:ext>
                  </a:extLst>
                </a:gridCol>
              </a:tblGrid>
              <a:tr h="307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1</a:t>
                      </a:r>
                      <a:endParaRPr lang="en-PK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PK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PK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PK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11794"/>
                  </a:ext>
                </a:extLst>
              </a:tr>
              <a:tr h="30723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 Information</a:t>
                      </a:r>
                      <a:endParaRPr lang="en-PK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PK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PK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674388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Sources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89454"/>
                  </a:ext>
                </a:extLst>
              </a:tr>
              <a:tr h="354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EG (Y)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Growth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GDP Growth (annual %)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Development Indicators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4074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Inflation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Inflation, GDP deflator (annual %) 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Development Indicators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80792"/>
                  </a:ext>
                </a:extLst>
              </a:tr>
              <a:tr h="467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Unemp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Unemployment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Unemployment, total (% of total labor force) (modeled ILO estimate) 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Development Indicators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64037"/>
                  </a:ext>
                </a:extLst>
              </a:tr>
              <a:tr h="467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Exchange Rate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Official exchange rate (LCU per US$, period average)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Development Indicators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7010"/>
                  </a:ext>
                </a:extLst>
              </a:tr>
              <a:tr h="62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Money Supply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 money (% of GDP)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WDI + Respective Central Banks +  Government Operated Statistics Bureau 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26468"/>
                  </a:ext>
                </a:extLst>
              </a:tr>
              <a:tr h="62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Gross fixed capital formation (% of GDP)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WDI + Respective Central Banks +  Government Operated Statistics Bureau 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769027"/>
                  </a:ext>
                </a:extLst>
              </a:tr>
              <a:tr h="467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Savings Rate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Gross domestic savings (% of GDP)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Development Indicaters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5287"/>
                  </a:ext>
                </a:extLst>
              </a:tr>
              <a:tr h="62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Interest Rate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Lending interest rate (%)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WDI + Respective Central Banks +  Government Operated Statistics Bureau 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42572"/>
                  </a:ext>
                </a:extLst>
              </a:tr>
              <a:tr h="467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ddummy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Dummy for Developed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=1 for Developed, = 0 for Developing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16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4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Interest Rate (2002-2021)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DAA68-F7DF-40D7-8B25-5EB88CB8E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0515599" cy="4826456"/>
          </a:xfrm>
        </p:spPr>
      </p:pic>
    </p:spTree>
    <p:extLst>
      <p:ext uri="{BB962C8B-B14F-4D97-AF65-F5344CB8AC3E}">
        <p14:creationId xmlns:p14="http://schemas.microsoft.com/office/powerpoint/2010/main" val="221646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Money Supply (2002-2021)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F29DA-DAE2-4D5E-BEE2-D4545CAA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94" y="1485156"/>
            <a:ext cx="10515600" cy="4643269"/>
          </a:xfrm>
        </p:spPr>
      </p:pic>
    </p:spTree>
    <p:extLst>
      <p:ext uri="{BB962C8B-B14F-4D97-AF65-F5344CB8AC3E}">
        <p14:creationId xmlns:p14="http://schemas.microsoft.com/office/powerpoint/2010/main" val="409156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Exchange Rate (2002-2021)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B7216-CAEB-42E1-9724-1992FAC0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65701"/>
            <a:ext cx="10727988" cy="4614086"/>
          </a:xfrm>
        </p:spPr>
      </p:pic>
    </p:spTree>
    <p:extLst>
      <p:ext uri="{BB962C8B-B14F-4D97-AF65-F5344CB8AC3E}">
        <p14:creationId xmlns:p14="http://schemas.microsoft.com/office/powerpoint/2010/main" val="155401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Investment (2002-2021)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8D9-CA5D-4118-A849-1760C820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E9B2B-16B1-4A27-90B0-55898742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831"/>
            <a:ext cx="10515600" cy="48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5B1-EA8D-437A-9D2E-47696E87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: Savings (2002-2021)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F4E161-B0EF-42CE-A968-E1BE5BFF8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7611"/>
            <a:ext cx="10085962" cy="4712176"/>
          </a:xfrm>
        </p:spPr>
      </p:pic>
    </p:spTree>
    <p:extLst>
      <p:ext uri="{BB962C8B-B14F-4D97-AF65-F5344CB8AC3E}">
        <p14:creationId xmlns:p14="http://schemas.microsoft.com/office/powerpoint/2010/main" val="37118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99199E-13CB-47A5-8785-71E6A5CCD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490" y="1496135"/>
            <a:ext cx="7393020" cy="44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1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FC7A7-CE19-4540-B5FF-06661A12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21" y="1507040"/>
            <a:ext cx="7424557" cy="44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Statistics: Developed Countries Data</a:t>
            </a:r>
            <a:endParaRPr lang="en-PK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70833-95C9-4A2D-898B-48D100E0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303" y="1506733"/>
            <a:ext cx="7299393" cy="45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6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Statistics: Developed Countries Data</a:t>
            </a:r>
            <a:endParaRPr lang="en-PK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9A362-A402-4136-8D26-D55B07F5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022" y="1409764"/>
            <a:ext cx="7707955" cy="46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Statistics: Developing Countries Data</a:t>
            </a:r>
            <a:endParaRPr lang="en-PK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AB8A1-915E-461D-8FCE-F396FD982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33" y="1359181"/>
            <a:ext cx="7172933" cy="46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C78C-19C4-4044-A104-EC6AFFB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Statistics: Developing Countries Data</a:t>
            </a:r>
            <a:endParaRPr lang="en-PK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1A184-3256-46A7-AAD5-F9C9E4CA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790" y="1370854"/>
            <a:ext cx="6920419" cy="47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DE0C-B27F-4632-BFB4-A52C5FD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DAE3D-981E-455F-9256-E706CB69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01" y="1690688"/>
            <a:ext cx="10367180" cy="38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565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CA00EDC-CD71-44E0-9518-91CCA4CD1857}" vid="{172F01E8-5C9D-4234-A069-609E06FB11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216</TotalTime>
  <Words>375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Theme2</vt:lpstr>
      <vt:lpstr>Impact of Inflation and Unemployment on Economic Growth</vt:lpstr>
      <vt:lpstr>PowerPoint Presentation</vt:lpstr>
      <vt:lpstr>Summary Statistics</vt:lpstr>
      <vt:lpstr>Summary Statistics</vt:lpstr>
      <vt:lpstr>Summary Statistics: Developed Countries Data</vt:lpstr>
      <vt:lpstr>Summary Statistics: Developed Countries Data</vt:lpstr>
      <vt:lpstr>Summary Statistics: Developing Countries Data</vt:lpstr>
      <vt:lpstr>Summary Statistics: Developing Countries Data</vt:lpstr>
      <vt:lpstr>Correlation Matrix </vt:lpstr>
      <vt:lpstr>Correlation Matrix: Developed Countries</vt:lpstr>
      <vt:lpstr>Correlation Matrix: Developing Countries</vt:lpstr>
      <vt:lpstr>T-test of Mean Comparison</vt:lpstr>
      <vt:lpstr>Descriptive (Average 2021)</vt:lpstr>
      <vt:lpstr>Descriptive (Average 2021)</vt:lpstr>
      <vt:lpstr>Descriptive (Average 2021)</vt:lpstr>
      <vt:lpstr>Descriptive (Average 2021)</vt:lpstr>
      <vt:lpstr>Descriptive : GDP Growth (2002-2021)</vt:lpstr>
      <vt:lpstr>Descriptive : Inflation (2002-2021)</vt:lpstr>
      <vt:lpstr>Descriptive : Unemployment (2002-2021)</vt:lpstr>
      <vt:lpstr>Descriptive : Interest Rate (2002-2021)</vt:lpstr>
      <vt:lpstr>Descriptive : Money Supply (2002-2021)</vt:lpstr>
      <vt:lpstr>Descriptive : Exchange Rate (2002-2021)</vt:lpstr>
      <vt:lpstr>Descriptive : Investment (2002-2021)</vt:lpstr>
      <vt:lpstr>Descriptive : Savings (2002-2021)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Usman</dc:creator>
  <cp:lastModifiedBy>Sheikh Usman</cp:lastModifiedBy>
  <cp:revision>10</cp:revision>
  <cp:lastPrinted>2023-03-06T16:23:10Z</cp:lastPrinted>
  <dcterms:created xsi:type="dcterms:W3CDTF">2023-03-04T10:43:11Z</dcterms:created>
  <dcterms:modified xsi:type="dcterms:W3CDTF">2023-03-06T16:23:17Z</dcterms:modified>
</cp:coreProperties>
</file>