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75" r:id="rId3"/>
    <p:sldId id="289" r:id="rId4"/>
    <p:sldId id="285" r:id="rId5"/>
    <p:sldId id="286" r:id="rId6"/>
    <p:sldId id="276" r:id="rId7"/>
    <p:sldId id="267" r:id="rId8"/>
    <p:sldId id="288" r:id="rId9"/>
  </p:sldIdLst>
  <p:sldSz cx="12192000" cy="6858000"/>
  <p:notesSz cx="7010400" cy="92964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425" autoAdjust="0"/>
  </p:normalViewPr>
  <p:slideViewPr>
    <p:cSldViewPr snapToGrid="0">
      <p:cViewPr varScale="1">
        <p:scale>
          <a:sx n="59" d="100"/>
          <a:sy n="59" d="100"/>
        </p:scale>
        <p:origin x="15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PK"/>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40EB3AF-C9FD-4A1C-A370-716AEA03DAE1}" type="datetimeFigureOut">
              <a:rPr lang="en-PK" smtClean="0"/>
              <a:t>04/05/2023</a:t>
            </a:fld>
            <a:endParaRPr lang="en-PK"/>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PK"/>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PK"/>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80E967F-A60E-4060-A3D9-8EA2FEB0DBC0}" type="slidenum">
              <a:rPr lang="en-PK" smtClean="0"/>
              <a:t>‹#›</a:t>
            </a:fld>
            <a:endParaRPr lang="en-PK"/>
          </a:p>
        </p:txBody>
      </p:sp>
    </p:spTree>
    <p:extLst>
      <p:ext uri="{BB962C8B-B14F-4D97-AF65-F5344CB8AC3E}">
        <p14:creationId xmlns:p14="http://schemas.microsoft.com/office/powerpoint/2010/main" val="21132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CC9-2847-4E46-A06C-3882647D7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6399C13-9BA7-48D1-AB5A-5380B7BA1E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7E5730D-5499-4D34-9190-E97D454863B7}"/>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5" name="Footer Placeholder 4">
            <a:extLst>
              <a:ext uri="{FF2B5EF4-FFF2-40B4-BE49-F238E27FC236}">
                <a16:creationId xmlns:a16="http://schemas.microsoft.com/office/drawing/2014/main" id="{56B32080-B436-4ABC-AAB7-FB15EE8E218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BF7838-4D23-492C-8205-DECB2DC82EA7}"/>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364139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DF33-3F65-42EA-94D8-96BD6BD4C3C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BCD5B68-8576-4C28-BAEB-211885679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F3F42E3-F32E-4B8E-9608-5A465977D48C}"/>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5" name="Footer Placeholder 4">
            <a:extLst>
              <a:ext uri="{FF2B5EF4-FFF2-40B4-BE49-F238E27FC236}">
                <a16:creationId xmlns:a16="http://schemas.microsoft.com/office/drawing/2014/main" id="{417C055A-2A66-477B-B968-714670408B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F82E0F1-C2A8-4E3B-A552-6D07D7E21FB5}"/>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45346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0F507-005D-44A7-B288-E0BB963C6F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267F133-000A-4BDE-972F-C4F4C9E89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C4402C-9A7B-4F1A-9F09-F632C8DB08A6}"/>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5" name="Footer Placeholder 4">
            <a:extLst>
              <a:ext uri="{FF2B5EF4-FFF2-40B4-BE49-F238E27FC236}">
                <a16:creationId xmlns:a16="http://schemas.microsoft.com/office/drawing/2014/main" id="{1E0F9A4A-D866-4348-82F4-2B4BE80C291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C60CD1-AD82-4C52-A52B-20C9B4FABEAF}"/>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249441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9ABE-EC91-4B3B-8D85-D71FCA457123}"/>
              </a:ext>
            </a:extLst>
          </p:cNvPr>
          <p:cNvSpPr>
            <a:spLocks noGrp="1"/>
          </p:cNvSpPr>
          <p:nvPr>
            <p:ph type="title"/>
          </p:nvPr>
        </p:nvSpPr>
        <p:spPr/>
        <p:txBody>
          <a:bodyPr/>
          <a:lstStyle>
            <a:lvl1pPr>
              <a:defRPr b="1"/>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CABF55C4-43BE-4257-8D60-3252015C9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A9A4DF6-EAD1-4AF2-A5BC-2B34DF02025F}"/>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5" name="Footer Placeholder 4">
            <a:extLst>
              <a:ext uri="{FF2B5EF4-FFF2-40B4-BE49-F238E27FC236}">
                <a16:creationId xmlns:a16="http://schemas.microsoft.com/office/drawing/2014/main" id="{F6F7EE1A-5613-4DB8-AC71-3AAFDA0440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EE3CAAB-99CA-445B-B13B-D6062F51D016}"/>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1178062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356-7DF6-45AA-9C6F-D8B3369CE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7199A72-4955-4571-9B5B-98FA0A5E8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0534B-3BCF-4293-BA58-4F0DFA168B52}"/>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5" name="Footer Placeholder 4">
            <a:extLst>
              <a:ext uri="{FF2B5EF4-FFF2-40B4-BE49-F238E27FC236}">
                <a16:creationId xmlns:a16="http://schemas.microsoft.com/office/drawing/2014/main" id="{D796D428-3370-43F7-8214-184E8661025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22DCAA4-E534-4BDC-B984-48BFF263CC27}"/>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86386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FC50-8EF2-4F39-B4BA-7FDAE32F79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5F2572A-84E8-4F94-8D84-F69C4FBD8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4CF734-C46C-47B1-8682-997A57BE8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0E255B6-6D76-4D75-8D5B-16E2E233080D}"/>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6" name="Footer Placeholder 5">
            <a:extLst>
              <a:ext uri="{FF2B5EF4-FFF2-40B4-BE49-F238E27FC236}">
                <a16:creationId xmlns:a16="http://schemas.microsoft.com/office/drawing/2014/main" id="{EC6EA516-E5A0-4CC7-93BF-26633FE867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7EA9CC8-A479-414F-B89B-730E2F76C20A}"/>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170665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4ACD-C744-4940-BB2E-9EAA261957C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A8D0739-E959-4B07-993D-BA5F90DF0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5A330-4A00-4C5B-B2FA-B6261AC3C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E220F1B-828E-4ED6-83B6-545AF97DA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43FD-D7A8-4D9A-9B44-8C14E53199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086785D-6A04-49F4-A3C7-A4FEB84D671A}"/>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8" name="Footer Placeholder 7">
            <a:extLst>
              <a:ext uri="{FF2B5EF4-FFF2-40B4-BE49-F238E27FC236}">
                <a16:creationId xmlns:a16="http://schemas.microsoft.com/office/drawing/2014/main" id="{CEA6BF5E-F2A7-4E3D-8691-21D8E9ACF5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66D4F68-A1CD-401F-8C50-9F84B430A5B9}"/>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278146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516-2C35-463E-AD5A-B7ED83602E7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0FF1338-8A97-462B-829A-2E8028552502}"/>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4" name="Footer Placeholder 3">
            <a:extLst>
              <a:ext uri="{FF2B5EF4-FFF2-40B4-BE49-F238E27FC236}">
                <a16:creationId xmlns:a16="http://schemas.microsoft.com/office/drawing/2014/main" id="{0D4C344E-1539-47D7-8709-0799EB15A21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37004E7-3194-4CA4-991F-E6F19D6C9C34}"/>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329843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3C195-F30D-40A0-868C-4DBD7B7C3DC8}"/>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3" name="Footer Placeholder 2">
            <a:extLst>
              <a:ext uri="{FF2B5EF4-FFF2-40B4-BE49-F238E27FC236}">
                <a16:creationId xmlns:a16="http://schemas.microsoft.com/office/drawing/2014/main" id="{55727A96-FB56-47F5-967D-D1F55BF98D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83EF019D-B29F-4F4A-ACE2-7991581C457B}"/>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204626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2573-2B6B-498F-A30B-C91AB2415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A69CF20-B812-4389-AA5D-C973B16524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FED0F28-984C-4B06-B06E-B2A57088F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33CDF-B9BE-4DD5-BAC6-EFA1237BB532}"/>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6" name="Footer Placeholder 5">
            <a:extLst>
              <a:ext uri="{FF2B5EF4-FFF2-40B4-BE49-F238E27FC236}">
                <a16:creationId xmlns:a16="http://schemas.microsoft.com/office/drawing/2014/main" id="{C3E9B970-6430-4EC0-9A19-1CE779F5F7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67C0527-4A3A-4F13-AAED-72A9D4F809CD}"/>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190939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B63C-3EA9-4AB4-B729-224A30E5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ED063AE-0DE3-4419-A365-5EA9578EC3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B20EA799-E084-4734-90E2-4EC76525A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FF99E-F5BB-4CC6-B066-995C15B17E72}"/>
              </a:ext>
            </a:extLst>
          </p:cNvPr>
          <p:cNvSpPr>
            <a:spLocks noGrp="1"/>
          </p:cNvSpPr>
          <p:nvPr>
            <p:ph type="dt" sz="half" idx="10"/>
          </p:nvPr>
        </p:nvSpPr>
        <p:spPr/>
        <p:txBody>
          <a:bodyPr/>
          <a:lstStyle/>
          <a:p>
            <a:fld id="{8B11278D-C4E5-4ABA-AB81-F5405C0E3C41}" type="datetimeFigureOut">
              <a:rPr lang="en-PK" smtClean="0"/>
              <a:t>04/05/2023</a:t>
            </a:fld>
            <a:endParaRPr lang="en-PK"/>
          </a:p>
        </p:txBody>
      </p:sp>
      <p:sp>
        <p:nvSpPr>
          <p:cNvPr id="6" name="Footer Placeholder 5">
            <a:extLst>
              <a:ext uri="{FF2B5EF4-FFF2-40B4-BE49-F238E27FC236}">
                <a16:creationId xmlns:a16="http://schemas.microsoft.com/office/drawing/2014/main" id="{C07A1315-1BE7-4446-AD50-AC7B65206F5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DE73DD6-6BC1-44FB-A93C-9868E75CD028}"/>
              </a:ext>
            </a:extLst>
          </p:cNvPr>
          <p:cNvSpPr>
            <a:spLocks noGrp="1"/>
          </p:cNvSpPr>
          <p:nvPr>
            <p:ph type="sldNum" sz="quarter" idx="12"/>
          </p:nvPr>
        </p:nvSpPr>
        <p:spPr/>
        <p:txBody>
          <a:bodyPr/>
          <a:lstStyle/>
          <a:p>
            <a:fld id="{2F944BBB-6C34-498D-BB20-A03B668A2918}" type="slidenum">
              <a:rPr lang="en-PK" smtClean="0"/>
              <a:t>‹#›</a:t>
            </a:fld>
            <a:endParaRPr lang="en-PK"/>
          </a:p>
        </p:txBody>
      </p:sp>
    </p:spTree>
    <p:extLst>
      <p:ext uri="{BB962C8B-B14F-4D97-AF65-F5344CB8AC3E}">
        <p14:creationId xmlns:p14="http://schemas.microsoft.com/office/powerpoint/2010/main" val="413393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2E61C-4309-4E5C-941B-9A4F6A960C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A320564E-C0E2-4318-92E4-19D8971CE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0295E114-615C-43A2-A3FD-4D421343B8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1278D-C4E5-4ABA-AB81-F5405C0E3C41}" type="datetimeFigureOut">
              <a:rPr lang="en-PK" smtClean="0"/>
              <a:t>04/05/2023</a:t>
            </a:fld>
            <a:endParaRPr lang="en-PK"/>
          </a:p>
        </p:txBody>
      </p:sp>
      <p:sp>
        <p:nvSpPr>
          <p:cNvPr id="5" name="Footer Placeholder 4">
            <a:extLst>
              <a:ext uri="{FF2B5EF4-FFF2-40B4-BE49-F238E27FC236}">
                <a16:creationId xmlns:a16="http://schemas.microsoft.com/office/drawing/2014/main" id="{AB9C0247-4E9B-4EF6-9326-A7A072AE6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1B31481-78F3-4FEF-9D07-20B9D0F43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44BBB-6C34-498D-BB20-A03B668A2918}" type="slidenum">
              <a:rPr lang="en-PK" smtClean="0"/>
              <a:t>‹#›</a:t>
            </a:fld>
            <a:endParaRPr lang="en-PK"/>
          </a:p>
        </p:txBody>
      </p:sp>
      <p:sp>
        <p:nvSpPr>
          <p:cNvPr id="8" name="Rectangle 7">
            <a:extLst>
              <a:ext uri="{FF2B5EF4-FFF2-40B4-BE49-F238E27FC236}">
                <a16:creationId xmlns:a16="http://schemas.microsoft.com/office/drawing/2014/main" id="{15DA4FE4-DBD7-4A1B-9C65-1978275C868D}"/>
              </a:ext>
            </a:extLst>
          </p:cNvPr>
          <p:cNvSpPr/>
          <p:nvPr/>
        </p:nvSpPr>
        <p:spPr>
          <a:xfrm>
            <a:off x="0" y="6176963"/>
            <a:ext cx="12192000" cy="68103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948172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48BD-956E-4BD5-B90C-E08276B64D9A}"/>
              </a:ext>
            </a:extLst>
          </p:cNvPr>
          <p:cNvSpPr>
            <a:spLocks noGrp="1"/>
          </p:cNvSpPr>
          <p:nvPr>
            <p:ph type="ctr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Impact of Inflation and Unemployment on Economic Growth</a:t>
            </a:r>
            <a:endParaRPr lang="en-PK" dirty="0"/>
          </a:p>
        </p:txBody>
      </p:sp>
      <p:sp>
        <p:nvSpPr>
          <p:cNvPr id="3" name="Subtitle 2">
            <a:extLst>
              <a:ext uri="{FF2B5EF4-FFF2-40B4-BE49-F238E27FC236}">
                <a16:creationId xmlns:a16="http://schemas.microsoft.com/office/drawing/2014/main" id="{3759378A-0783-4C98-902C-30103C9E7BE7}"/>
              </a:ext>
            </a:extLst>
          </p:cNvPr>
          <p:cNvSpPr>
            <a:spLocks noGrp="1"/>
          </p:cNvSpPr>
          <p:nvPr>
            <p:ph type="subTitle" idx="1"/>
          </p:nvPr>
        </p:nvSpPr>
        <p:spPr>
          <a:xfrm>
            <a:off x="1524000" y="4007795"/>
            <a:ext cx="9144000" cy="1517515"/>
          </a:xfrm>
        </p:spPr>
        <p:txBody>
          <a:bodyPr>
            <a:normAutofit/>
          </a:bodyPr>
          <a:lstStyle/>
          <a:p>
            <a:endParaRPr lang="en-US" sz="3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Presented by: Muhammad Usman (19U00282)</a:t>
            </a:r>
            <a:endParaRPr lang="en-PK" dirty="0">
              <a:latin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24134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Abstract</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This abstract discusses the macroeconomic issues of unemployment and inflation and their impact on a nation's economic and social indicators.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Unemployment is a critical issue as it negatively affects both economic and social norms, and it indicates that people want to work but are unable to find jobs.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It is essential to keep both inflation and unemployment in the lowest single digits for the stability of macroeconomic policies, which is critical for effective growth and development of the economy.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The purpose of this research is to assess the influence that inflation and unemployment would have on economic development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used a panel data for 20 years 2002-2021 for 50 countries 25 of which were developing and 25 developing. </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Fixed Effects model was used. Results show that inflation and unemployment are significant for developed countries but insignificant for developing countries. </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24625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t>
            </a:r>
            <a:r>
              <a:rPr lang="en-PK" sz="2000" dirty="0" err="1">
                <a:effectLst/>
                <a:latin typeface="Times New Roman" panose="02020603050405020304" pitchFamily="18" charset="0"/>
                <a:ea typeface="Times New Roman" panose="02020603050405020304" pitchFamily="18" charset="0"/>
                <a:cs typeface="Times New Roman" panose="02020603050405020304" pitchFamily="18" charset="0"/>
              </a:rPr>
              <a:t>reate</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more job opportunities and stimulate economic activity. These efforts will lead to a reduction in unemployment and prices of commodities, ultimately improving the overall economy.</a:t>
            </a:r>
            <a:endParaRPr lang="en-PK"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Inflation needs to be tackled differently for developed and developing countries according to the results in this research. </a:t>
            </a:r>
          </a:p>
          <a:p>
            <a:pPr lvl="1" algn="just">
              <a:lnSpc>
                <a:spcPct val="150000"/>
              </a:lnSpc>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For developed countries a combination of monetary and fiscal policies can be used to induce economic growth .</a:t>
            </a:r>
          </a:p>
          <a:p>
            <a:pPr lvl="1" algn="just">
              <a:lnSpc>
                <a:spcPct val="150000"/>
              </a:lnSpc>
              <a:spcAft>
                <a:spcPts val="800"/>
              </a:spcAft>
            </a:pPr>
            <a:r>
              <a:rPr lang="en-US" sz="1600" dirty="0">
                <a:ea typeface="Times New Roman" panose="02020603050405020304" pitchFamily="18" charset="0"/>
              </a:rPr>
              <a:t>For d</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eveloping countries need to focus on development and factors such as Savings Rate, Interest Rate and Exchange Rate management.</a:t>
            </a:r>
            <a:endParaRPr lang="en-PK"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8179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 </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Developing countries, policy makes should find a golden balance between inflation and economic growth as poverty levels may increase sharply if higher inflation is set as a target.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policies and level of intervention would differ from country to country, therefore tailoring and structural reforms are needed that suits a particular economy. </a:t>
            </a:r>
          </a:p>
          <a:p>
            <a:pPr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Developing countries, they should diversify their dependance on many sectors rather than focusing on just one or two. This would also allow them some cushion from external shocks.</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400311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Policy Recommendations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pPr algn="just">
              <a:lnSpc>
                <a:spcPct val="150000"/>
              </a:lnSpc>
              <a:spcAft>
                <a:spcPts val="800"/>
              </a:spcAft>
            </a:pP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address the issue of surging unemployment rates, policymakers should prioritize the implementation of labour-intensive production methods over capital-intensive ones.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spcAft>
                <a:spcPts val="800"/>
              </a:spcAft>
            </a:pPr>
            <a:r>
              <a:rPr lang="en-PK" sz="1600" dirty="0">
                <a:effectLst/>
                <a:latin typeface="Times New Roman" panose="02020603050405020304" pitchFamily="18" charset="0"/>
                <a:ea typeface="Times New Roman" panose="02020603050405020304" pitchFamily="18" charset="0"/>
                <a:cs typeface="Times New Roman" panose="02020603050405020304" pitchFamily="18" charset="0"/>
              </a:rPr>
              <a:t>By doing so, they can avoid eliminating jobs that could be performed by individuals, leading to a reduction in unemployment rates.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It is also important to ensure that savings rates, interest rates, and investment rates are steady, as this is crucial for reducing unemployment and inflation.</a:t>
            </a:r>
            <a:endParaRPr lang="en-PK"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51252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Implications</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US" sz="1800" dirty="0">
                <a:ea typeface="Times New Roman" panose="02020603050405020304" pitchFamily="18" charset="0"/>
              </a:rPr>
              <a:t>I</a:t>
            </a:r>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t would have been better to include more countries over a more extended period of time and with a larger number of observations to provide better results.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Although including more years would increase the number of observations and make the results more accurate but there may be presence of short-term relations, therefore shorter time period regressions may also yield better results. </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More variable could be added to increase the degree for which the variables explain the changes in the GDP Growth (i.e., R</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Variable such as education, infrastructure, Corruption, level of technology etc.</a:t>
            </a:r>
          </a:p>
          <a:p>
            <a:r>
              <a:rPr lang="en-PK" sz="1800" dirty="0">
                <a:effectLst/>
                <a:latin typeface="Times New Roman" panose="02020603050405020304" pitchFamily="18" charset="0"/>
                <a:ea typeface="Times New Roman" panose="02020603050405020304" pitchFamily="18" charset="0"/>
                <a:cs typeface="Times New Roman" panose="02020603050405020304" pitchFamily="18" charset="0"/>
              </a:rPr>
              <a:t>Future studies should use instrumental variables to improve accuracy, and they should include additional independent variables to obtain more accurate results.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stratified approach in classifying countries according to region, income levels, development levels (such as under developed countries, emerging economies etc.) could also depict the results in a better manner.</a:t>
            </a: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PK"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63724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98-A4BD-4FED-A2F1-2338F896C4A0}"/>
              </a:ext>
            </a:extLst>
          </p:cNvPr>
          <p:cNvSpPr>
            <a:spLocks noGrp="1"/>
          </p:cNvSpPr>
          <p:nvPr>
            <p:ph type="title"/>
          </p:nvPr>
        </p:nvSpPr>
        <p:spPr>
          <a:xfrm>
            <a:off x="838200" y="365126"/>
            <a:ext cx="10515600" cy="763284"/>
          </a:xfrm>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F8676856-7241-4AA9-8135-8B39B91C9837}"/>
              </a:ext>
            </a:extLst>
          </p:cNvPr>
          <p:cNvSpPr>
            <a:spLocks noGrp="1"/>
          </p:cNvSpPr>
          <p:nvPr>
            <p:ph idx="1"/>
          </p:nvPr>
        </p:nvSpPr>
        <p:spPr/>
        <p:txBody>
          <a:bodyPr/>
          <a:lstStyle/>
          <a:p>
            <a:r>
              <a:rPr lang="en-PK" sz="1800" dirty="0">
                <a:effectLst/>
                <a:latin typeface="Times New Roman" panose="02020603050405020304" pitchFamily="18" charset="0"/>
                <a:ea typeface="Times New Roman" panose="02020603050405020304" pitchFamily="18" charset="0"/>
              </a:rPr>
              <a:t>We found that there was a significant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which indicates that countries with </a:t>
            </a:r>
            <a:r>
              <a:rPr lang="en-US" sz="1800" dirty="0">
                <a:effectLst/>
                <a:latin typeface="Times New Roman" panose="02020603050405020304" pitchFamily="18" charset="0"/>
                <a:ea typeface="Times New Roman" panose="02020603050405020304" pitchFamily="18" charset="0"/>
              </a:rPr>
              <a:t>higher</a:t>
            </a:r>
            <a:r>
              <a:rPr lang="en-PK" sz="1800" dirty="0">
                <a:effectLst/>
                <a:latin typeface="Times New Roman" panose="02020603050405020304" pitchFamily="18" charset="0"/>
                <a:ea typeface="Times New Roman" panose="02020603050405020304" pitchFamily="18" charset="0"/>
              </a:rPr>
              <a:t> inflation rates tended to have higher economic growth rates. This is consistent with previous research that has found a </a:t>
            </a:r>
            <a:r>
              <a:rPr lang="en-US" sz="1800" dirty="0">
                <a:effectLst/>
                <a:latin typeface="Times New Roman" panose="02020603050405020304" pitchFamily="18" charset="0"/>
                <a:ea typeface="Times New Roman" panose="02020603050405020304" pitchFamily="18" charset="0"/>
              </a:rPr>
              <a:t>positive</a:t>
            </a:r>
            <a:r>
              <a:rPr lang="en-PK" sz="1800" dirty="0">
                <a:effectLst/>
                <a:latin typeface="Times New Roman" panose="02020603050405020304" pitchFamily="18" charset="0"/>
                <a:ea typeface="Times New Roman" panose="02020603050405020304" pitchFamily="18" charset="0"/>
              </a:rPr>
              <a:t> relationship between inflation and economic growth (</a:t>
            </a:r>
            <a:r>
              <a:rPr lang="en-PK" sz="1800" dirty="0" err="1">
                <a:effectLst/>
                <a:latin typeface="Times New Roman" panose="02020603050405020304" pitchFamily="18" charset="0"/>
                <a:ea typeface="Times New Roman" panose="02020603050405020304" pitchFamily="18" charset="0"/>
              </a:rPr>
              <a:t>Bleaney</a:t>
            </a:r>
            <a:r>
              <a:rPr lang="en-PK" sz="1800" dirty="0">
                <a:effectLst/>
                <a:latin typeface="Times New Roman" panose="02020603050405020304" pitchFamily="18" charset="0"/>
                <a:ea typeface="Times New Roman" panose="02020603050405020304" pitchFamily="18" charset="0"/>
              </a:rPr>
              <a:t> and Nishiyama, 2002).</a:t>
            </a:r>
            <a:endParaRPr lang="en-US" sz="1800" dirty="0">
              <a:effectLst/>
              <a:latin typeface="Times New Roman" panose="02020603050405020304" pitchFamily="18" charset="0"/>
              <a:ea typeface="Times New Roman" panose="02020603050405020304" pitchFamily="18" charset="0"/>
            </a:endParaRPr>
          </a:p>
          <a:p>
            <a:r>
              <a:rPr lang="en-US" sz="1800" dirty="0">
                <a:ea typeface="Times New Roman" panose="02020603050405020304" pitchFamily="18" charset="0"/>
              </a:rPr>
              <a:t>T</a:t>
            </a:r>
            <a:r>
              <a:rPr lang="en-PK" sz="1800" dirty="0">
                <a:effectLst/>
                <a:latin typeface="Times New Roman" panose="02020603050405020304" pitchFamily="18" charset="0"/>
                <a:ea typeface="Times New Roman" panose="02020603050405020304" pitchFamily="18" charset="0"/>
              </a:rPr>
              <a:t>here was a significant negative relationship between unemployment and economic growth, which suggests that countries with higher unemployment rates tended to have lower economic growth rates. This is consistent with previous research that has found a negative relationship between unemployment and economic growth (Aghion et al., 2005).</a:t>
            </a:r>
            <a:endParaRPr lang="en-US" sz="1800" dirty="0">
              <a:effectLst/>
              <a:latin typeface="Times New Roman" panose="02020603050405020304" pitchFamily="18" charset="0"/>
              <a:ea typeface="Times New Roman" panose="02020603050405020304" pitchFamily="18" charset="0"/>
            </a:endParaRPr>
          </a:p>
          <a:p>
            <a:r>
              <a:rPr lang="en-US" sz="1800" dirty="0"/>
              <a:t>Different variables held significance incase of developed countries and developing countries.</a:t>
            </a:r>
          </a:p>
          <a:p>
            <a:r>
              <a:rPr lang="en-US" sz="1800" dirty="0"/>
              <a:t>The magnitude for variables in both divisions show a very different picture.</a:t>
            </a:r>
          </a:p>
          <a:p>
            <a:r>
              <a:rPr lang="en-US" sz="1800" dirty="0"/>
              <a:t>External factors such as political in stability, natural disasters may be the reason behind them.</a:t>
            </a:r>
            <a:endParaRPr lang="en-PK" dirty="0"/>
          </a:p>
        </p:txBody>
      </p:sp>
    </p:spTree>
    <p:extLst>
      <p:ext uri="{BB962C8B-B14F-4D97-AF65-F5344CB8AC3E}">
        <p14:creationId xmlns:p14="http://schemas.microsoft.com/office/powerpoint/2010/main" val="2831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48C1-EA17-4A6C-BF58-127A37FA816E}"/>
              </a:ext>
            </a:extLst>
          </p:cNvPr>
          <p:cNvSpPr>
            <a:spLocks noGrp="1"/>
          </p:cNvSpPr>
          <p:nvPr>
            <p:ph type="ctrTitle"/>
          </p:nvPr>
        </p:nvSpPr>
        <p:spPr/>
        <p:txBody>
          <a:bodyPr/>
          <a:lstStyle/>
          <a:p>
            <a:r>
              <a:rPr lang="en-US" b="1" dirty="0"/>
              <a:t>THANK YOU!</a:t>
            </a:r>
            <a:endParaRPr lang="en-PK" b="1" dirty="0"/>
          </a:p>
        </p:txBody>
      </p:sp>
      <p:sp>
        <p:nvSpPr>
          <p:cNvPr id="3" name="Subtitle 2">
            <a:extLst>
              <a:ext uri="{FF2B5EF4-FFF2-40B4-BE49-F238E27FC236}">
                <a16:creationId xmlns:a16="http://schemas.microsoft.com/office/drawing/2014/main" id="{B552261E-8F89-4C54-8A15-54E03F6CF43F}"/>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008560081"/>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BCA00EDC-CD71-44E0-9518-91CCA4CD1857}" vid="{172F01E8-5C9D-4234-A069-609E06FB11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228</TotalTime>
  <Words>743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Theme2</vt:lpstr>
      <vt:lpstr>Impact of Inflation and Unemployment on Economic Growth</vt:lpstr>
      <vt:lpstr>Abstract</vt:lpstr>
      <vt:lpstr>Policy Recommendations </vt:lpstr>
      <vt:lpstr>Policy Recommendations </vt:lpstr>
      <vt:lpstr>Policy Recommendations</vt:lpstr>
      <vt:lpstr>Implications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Usman</dc:creator>
  <cp:lastModifiedBy>Sheikh Usman</cp:lastModifiedBy>
  <cp:revision>19</cp:revision>
  <cp:lastPrinted>2023-05-04T18:45:39Z</cp:lastPrinted>
  <dcterms:created xsi:type="dcterms:W3CDTF">2023-04-24T10:22:21Z</dcterms:created>
  <dcterms:modified xsi:type="dcterms:W3CDTF">2023-05-04T18:48:15Z</dcterms:modified>
</cp:coreProperties>
</file>