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2"/>
  </p:notesMasterIdLst>
  <p:sldIdLst>
    <p:sldId id="272" r:id="rId2"/>
    <p:sldId id="273" r:id="rId3"/>
    <p:sldId id="274" r:id="rId4"/>
    <p:sldId id="275" r:id="rId5"/>
    <p:sldId id="276" r:id="rId6"/>
    <p:sldId id="264" r:id="rId7"/>
    <p:sldId id="265" r:id="rId8"/>
    <p:sldId id="266" r:id="rId9"/>
    <p:sldId id="267" r:id="rId10"/>
    <p:sldId id="257" r:id="rId11"/>
    <p:sldId id="258" r:id="rId12"/>
    <p:sldId id="268" r:id="rId13"/>
    <p:sldId id="269" r:id="rId14"/>
    <p:sldId id="259" r:id="rId15"/>
    <p:sldId id="261" r:id="rId16"/>
    <p:sldId id="270" r:id="rId17"/>
    <p:sldId id="271" r:id="rId18"/>
    <p:sldId id="262" r:id="rId19"/>
    <p:sldId id="260"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854" autoAdjust="0"/>
  </p:normalViewPr>
  <p:slideViewPr>
    <p:cSldViewPr snapToGrid="0">
      <p:cViewPr varScale="1">
        <p:scale>
          <a:sx n="57" d="100"/>
          <a:sy n="57" d="100"/>
        </p:scale>
        <p:origin x="18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49A16802-131A-4B2D-A08B-7954576DE200}"/>
    <pc:docChg chg="custSel modSld">
      <pc:chgData name="Abdul Rehman" userId="1fbb86b216254a95" providerId="LiveId" clId="{49A16802-131A-4B2D-A08B-7954576DE200}" dt="2023-05-14T14:37:55.138" v="168" actId="20577"/>
      <pc:docMkLst>
        <pc:docMk/>
      </pc:docMkLst>
      <pc:sldChg chg="modSp mod">
        <pc:chgData name="Abdul Rehman" userId="1fbb86b216254a95" providerId="LiveId" clId="{49A16802-131A-4B2D-A08B-7954576DE200}" dt="2023-05-14T14:29:10.004" v="16" actId="20577"/>
        <pc:sldMkLst>
          <pc:docMk/>
          <pc:sldMk cId="3839480908" sldId="258"/>
        </pc:sldMkLst>
        <pc:spChg chg="mod">
          <ac:chgData name="Abdul Rehman" userId="1fbb86b216254a95" providerId="LiveId" clId="{49A16802-131A-4B2D-A08B-7954576DE200}" dt="2023-05-14T14:29:10.004" v="16" actId="20577"/>
          <ac:spMkLst>
            <pc:docMk/>
            <pc:sldMk cId="3839480908" sldId="258"/>
            <ac:spMk id="3" creationId="{3FED4F0C-0A12-4673-A374-288B06A175CC}"/>
          </ac:spMkLst>
        </pc:spChg>
      </pc:sldChg>
      <pc:sldChg chg="modSp mod">
        <pc:chgData name="Abdul Rehman" userId="1fbb86b216254a95" providerId="LiveId" clId="{49A16802-131A-4B2D-A08B-7954576DE200}" dt="2023-05-14T14:30:58.224" v="56" actId="255"/>
        <pc:sldMkLst>
          <pc:docMk/>
          <pc:sldMk cId="2935629413" sldId="259"/>
        </pc:sldMkLst>
        <pc:spChg chg="mod">
          <ac:chgData name="Abdul Rehman" userId="1fbb86b216254a95" providerId="LiveId" clId="{49A16802-131A-4B2D-A08B-7954576DE200}" dt="2023-05-14T14:30:58.224" v="56" actId="255"/>
          <ac:spMkLst>
            <pc:docMk/>
            <pc:sldMk cId="2935629413" sldId="259"/>
            <ac:spMk id="3" creationId="{3FED4F0C-0A12-4673-A374-288B06A175CC}"/>
          </ac:spMkLst>
        </pc:spChg>
      </pc:sldChg>
      <pc:sldChg chg="modSp mod modNotesTx">
        <pc:chgData name="Abdul Rehman" userId="1fbb86b216254a95" providerId="LiveId" clId="{49A16802-131A-4B2D-A08B-7954576DE200}" dt="2023-05-14T14:37:55.138" v="168" actId="20577"/>
        <pc:sldMkLst>
          <pc:docMk/>
          <pc:sldMk cId="3983736701" sldId="261"/>
        </pc:sldMkLst>
        <pc:spChg chg="mod">
          <ac:chgData name="Abdul Rehman" userId="1fbb86b216254a95" providerId="LiveId" clId="{49A16802-131A-4B2D-A08B-7954576DE200}" dt="2023-05-14T14:36:22.317" v="164" actId="20577"/>
          <ac:spMkLst>
            <pc:docMk/>
            <pc:sldMk cId="3983736701" sldId="261"/>
            <ac:spMk id="3" creationId="{3FED4F0C-0A12-4673-A374-288B06A175CC}"/>
          </ac:spMkLst>
        </pc:spChg>
      </pc:sldChg>
      <pc:sldChg chg="modSp mod">
        <pc:chgData name="Abdul Rehman" userId="1fbb86b216254a95" providerId="LiveId" clId="{49A16802-131A-4B2D-A08B-7954576DE200}" dt="2023-05-14T14:30:38.228" v="55" actId="20577"/>
        <pc:sldMkLst>
          <pc:docMk/>
          <pc:sldMk cId="2270709607" sldId="269"/>
        </pc:sldMkLst>
        <pc:spChg chg="mod">
          <ac:chgData name="Abdul Rehman" userId="1fbb86b216254a95" providerId="LiveId" clId="{49A16802-131A-4B2D-A08B-7954576DE200}" dt="2023-05-14T14:30:38.228" v="55" actId="20577"/>
          <ac:spMkLst>
            <pc:docMk/>
            <pc:sldMk cId="2270709607" sldId="269"/>
            <ac:spMk id="3" creationId="{3340CD11-DD89-4F17-A4B4-37EE175098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39A61-427A-4A02-ADB8-1B7D2BC7B82B}"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69550-2965-48D5-A9FC-AB9551E66940}" type="slidenum">
              <a:rPr lang="en-US" smtClean="0"/>
              <a:t>‹#›</a:t>
            </a:fld>
            <a:endParaRPr lang="en-US"/>
          </a:p>
        </p:txBody>
      </p:sp>
    </p:spTree>
    <p:extLst>
      <p:ext uri="{BB962C8B-B14F-4D97-AF65-F5344CB8AC3E}">
        <p14:creationId xmlns:p14="http://schemas.microsoft.com/office/powerpoint/2010/main" val="345098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explores the distributional effects of trade in a scenario where there is no lump-sum compensation available to compensate losers in trade</a:t>
            </a:r>
          </a:p>
          <a:p>
            <a:endParaRPr lang="en-AE" dirty="0"/>
          </a:p>
          <a:p>
            <a:r>
              <a:rPr lang="en-US" dirty="0"/>
              <a:t>Trade can lead to gains for both countries involved, even if there are differences in productivity</a:t>
            </a:r>
          </a:p>
          <a:p>
            <a:pPr lvl="1"/>
            <a:r>
              <a:rPr lang="en-US" dirty="0"/>
              <a:t>However, the distribution of these gains may not be equal</a:t>
            </a:r>
          </a:p>
          <a:p>
            <a:endParaRPr lang="en-AE" dirty="0"/>
          </a:p>
        </p:txBody>
      </p:sp>
      <p:sp>
        <p:nvSpPr>
          <p:cNvPr id="4" name="Slide Number Placeholder 3"/>
          <p:cNvSpPr>
            <a:spLocks noGrp="1"/>
          </p:cNvSpPr>
          <p:nvPr>
            <p:ph type="sldNum" sz="quarter" idx="5"/>
          </p:nvPr>
        </p:nvSpPr>
        <p:spPr/>
        <p:txBody>
          <a:bodyPr/>
          <a:lstStyle/>
          <a:p>
            <a:fld id="{426A8F1C-E0AF-4686-B7E7-71B34E0A38FC}" type="slidenum">
              <a:rPr lang="en-AE" smtClean="0"/>
              <a:t>2</a:t>
            </a:fld>
            <a:endParaRPr lang="en-AE"/>
          </a:p>
        </p:txBody>
      </p:sp>
    </p:spTree>
    <p:extLst>
      <p:ext uri="{BB962C8B-B14F-4D97-AF65-F5344CB8AC3E}">
        <p14:creationId xmlns:p14="http://schemas.microsoft.com/office/powerpoint/2010/main" val="828541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author Dixit and Norman (1986) emphasized on Pareto Improvement can occur due to free trade, if the gains from trade and other redistributive tools can be used instead of lump-sum transfers.</a:t>
            </a:r>
          </a:p>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 is a country with low efficiency and productivity among many other developing countries which translates also to the International Sector</a:t>
            </a:r>
          </a:p>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 at the gains from Trade if it specializes in the production of goods in which it has a comparative advantage in and trading those goods which are not produced effectively and efficiently by Pakistan.</a:t>
            </a:r>
          </a:p>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Cotton and Textile are the goods that Pakistan Produce because we have abundant crop supply of Cotton and Pakistan being a third world countries have low labor costs. So, Pakistan can trade Cotton and Textile with other countries and get the goods in which it does not have a comparative advantage such as Medicine, Automobiles, and High-Tech Machinery</a:t>
            </a: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15</a:t>
            </a:fld>
            <a:endParaRPr lang="en-US"/>
          </a:p>
        </p:txBody>
      </p:sp>
    </p:spTree>
    <p:extLst>
      <p:ext uri="{BB962C8B-B14F-4D97-AF65-F5344CB8AC3E}">
        <p14:creationId xmlns:p14="http://schemas.microsoft.com/office/powerpoint/2010/main" val="285113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 Textiles and apparel exports were on the value of USD 10.6 billion dollars in 2006, and only rose to 12.8 billion dollars in the year 2015.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Vietnam Textiles exports rose exponentially by 22 billion Dollars between 2006 to 2015</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Bangladesh exports rose from 9.9 billion Dollar to 28.3 billion Dollar between 2006 to 2015</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 had slow growth in Textile sector, due to which it is losing sales in the international market to its competitor’s.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Exporting more in the year 2006 compared to Vietnam and Bangladesh. </a:t>
            </a: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16</a:t>
            </a:fld>
            <a:endParaRPr lang="en-US"/>
          </a:p>
        </p:txBody>
      </p:sp>
    </p:spTree>
    <p:extLst>
      <p:ext uri="{BB962C8B-B14F-4D97-AF65-F5344CB8AC3E}">
        <p14:creationId xmlns:p14="http://schemas.microsoft.com/office/powerpoint/2010/main" val="366193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Pakistani apparel industry is dominated by the production of low-value, cotton-based apparel, using poor-quality textiles sourced domestically</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one notable exception: denim. Pakistan has been relatively successful in using its rugged cotton to produce globally competitive denim products, particularly trouser.</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above Graph shows that Pakistan’s Cotton Demand rose but not incrementally from 15 million tons in 1980 to 28 million tons in 2020. </a:t>
            </a: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17</a:t>
            </a:fld>
            <a:endParaRPr lang="en-US"/>
          </a:p>
        </p:txBody>
      </p:sp>
    </p:spTree>
    <p:extLst>
      <p:ext uri="{BB962C8B-B14F-4D97-AF65-F5344CB8AC3E}">
        <p14:creationId xmlns:p14="http://schemas.microsoft.com/office/powerpoint/2010/main" val="780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Dixit Norman Model also says that distributional effects of trade should be put into consideration as Trade makes some Countries better off and some countries worse off. So, some Subsidiaries in Pakistan are made better off, but making the other worse off as it leads to Infant industry be put at risk of increased competition exposure from Foreign Companies.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Concluding that Dixit-Norman model suggest that Pakistan could benefit from producing the good it has a comparative advantage in and trade it with other countries for other countries goods in which they have a comparative advantage, but to do it fairly policymakers in Pakistan will need to look at the distributional effects of trade and its policy implementation.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18</a:t>
            </a:fld>
            <a:endParaRPr lang="en-US"/>
          </a:p>
        </p:txBody>
      </p:sp>
    </p:spTree>
    <p:extLst>
      <p:ext uri="{BB962C8B-B14F-4D97-AF65-F5344CB8AC3E}">
        <p14:creationId xmlns:p14="http://schemas.microsoft.com/office/powerpoint/2010/main" val="301815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considers benefits of free trade, and role of trade policy reforms to reach pareto improvement.</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Taxes and subsidies on factors to use a redistributive tool in case of compensating losers from trade liberalization to achieve Pareto Improvement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19</a:t>
            </a:fld>
            <a:endParaRPr lang="en-US"/>
          </a:p>
        </p:txBody>
      </p:sp>
    </p:spTree>
    <p:extLst>
      <p:ext uri="{BB962C8B-B14F-4D97-AF65-F5344CB8AC3E}">
        <p14:creationId xmlns:p14="http://schemas.microsoft.com/office/powerpoint/2010/main" val="570535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Pakistan’s need for public disclosure and transparency in trade related decision making to build trust among trading countries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20</a:t>
            </a:fld>
            <a:endParaRPr lang="en-US"/>
          </a:p>
        </p:txBody>
      </p:sp>
    </p:spTree>
    <p:extLst>
      <p:ext uri="{BB962C8B-B14F-4D97-AF65-F5344CB8AC3E}">
        <p14:creationId xmlns:p14="http://schemas.microsoft.com/office/powerpoint/2010/main" val="314311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use a model where there are two countries, each producing two goods</a:t>
            </a:r>
          </a:p>
          <a:p>
            <a:endParaRPr lang="en-US" dirty="0"/>
          </a:p>
          <a:p>
            <a:r>
              <a:rPr lang="en-US" dirty="0"/>
              <a:t>They assume that there are productivity differences between the countries, which leads to a comparative advantage in producing one of the goods</a:t>
            </a:r>
          </a:p>
          <a:p>
            <a:endParaRPr lang="en-US" dirty="0"/>
          </a:p>
          <a:p>
            <a:r>
              <a:rPr lang="en-US" dirty="0"/>
              <a:t>The authors also assume that there is incomplete specialization, meaning that each country produces some of both goods</a:t>
            </a:r>
            <a:endParaRPr lang="en-AE" dirty="0"/>
          </a:p>
          <a:p>
            <a:endParaRPr lang="en-AE" dirty="0"/>
          </a:p>
        </p:txBody>
      </p:sp>
      <p:sp>
        <p:nvSpPr>
          <p:cNvPr id="4" name="Slide Number Placeholder 3"/>
          <p:cNvSpPr>
            <a:spLocks noGrp="1"/>
          </p:cNvSpPr>
          <p:nvPr>
            <p:ph type="sldNum" sz="quarter" idx="5"/>
          </p:nvPr>
        </p:nvSpPr>
        <p:spPr/>
        <p:txBody>
          <a:bodyPr/>
          <a:lstStyle/>
          <a:p>
            <a:fld id="{2F769550-2965-48D5-A9FC-AB9551E66940}" type="slidenum">
              <a:rPr lang="en-US" smtClean="0"/>
              <a:t>3</a:t>
            </a:fld>
            <a:endParaRPr lang="en-US"/>
          </a:p>
        </p:txBody>
      </p:sp>
    </p:spTree>
    <p:extLst>
      <p:ext uri="{BB962C8B-B14F-4D97-AF65-F5344CB8AC3E}">
        <p14:creationId xmlns:p14="http://schemas.microsoft.com/office/powerpoint/2010/main" val="99435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show that in this scenario, there are still gains from trade overall, but the gains are smaller than in a scenario where all individuals are compensated through lump-sum payments</a:t>
            </a:r>
          </a:p>
          <a:p>
            <a:endParaRPr lang="en-US" dirty="0"/>
          </a:p>
          <a:p>
            <a:r>
              <a:rPr lang="en-US" dirty="0"/>
              <a:t>The authors also explore the impact of trade on income inequality within countries</a:t>
            </a:r>
          </a:p>
          <a:p>
            <a:endParaRPr lang="en-US" dirty="0"/>
          </a:p>
          <a:p>
            <a:r>
              <a:rPr lang="en-US" dirty="0"/>
              <a:t>They show that trade tends to increase income inequality, but the magnitude of the effect depends on the degree of productivity differences between the countries and the elasticity of substitution between the goods</a:t>
            </a:r>
            <a:endParaRPr lang="en-AE" dirty="0"/>
          </a:p>
          <a:p>
            <a:endParaRPr lang="en-AE" dirty="0"/>
          </a:p>
        </p:txBody>
      </p:sp>
      <p:sp>
        <p:nvSpPr>
          <p:cNvPr id="4" name="Slide Number Placeholder 3"/>
          <p:cNvSpPr>
            <a:spLocks noGrp="1"/>
          </p:cNvSpPr>
          <p:nvPr>
            <p:ph type="sldNum" sz="quarter" idx="5"/>
          </p:nvPr>
        </p:nvSpPr>
        <p:spPr/>
        <p:txBody>
          <a:bodyPr/>
          <a:lstStyle/>
          <a:p>
            <a:fld id="{2F769550-2965-48D5-A9FC-AB9551E66940}" type="slidenum">
              <a:rPr lang="en-US" smtClean="0"/>
              <a:t>4</a:t>
            </a:fld>
            <a:endParaRPr lang="en-US"/>
          </a:p>
        </p:txBody>
      </p:sp>
    </p:spTree>
    <p:extLst>
      <p:ext uri="{BB962C8B-B14F-4D97-AF65-F5344CB8AC3E}">
        <p14:creationId xmlns:p14="http://schemas.microsoft.com/office/powerpoint/2010/main" val="323991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Dixit and Norman's model highlights the important role that compensation mechanisms play in determining the distributional effects of trade</a:t>
            </a:r>
          </a:p>
          <a:p>
            <a:endParaRPr lang="en-US" dirty="0"/>
          </a:p>
          <a:p>
            <a:r>
              <a:rPr lang="en-US" dirty="0"/>
              <a:t>They demonstrate that while there are still gains from trade even in the absence of lump-sum compensation, the gains may be smaller and there may be winners and losers</a:t>
            </a:r>
            <a:endParaRPr lang="en-AE" dirty="0"/>
          </a:p>
          <a:p>
            <a:endParaRPr lang="en-AE" dirty="0"/>
          </a:p>
        </p:txBody>
      </p:sp>
      <p:sp>
        <p:nvSpPr>
          <p:cNvPr id="4" name="Slide Number Placeholder 3"/>
          <p:cNvSpPr>
            <a:spLocks noGrp="1"/>
          </p:cNvSpPr>
          <p:nvPr>
            <p:ph type="sldNum" sz="quarter" idx="5"/>
          </p:nvPr>
        </p:nvSpPr>
        <p:spPr/>
        <p:txBody>
          <a:bodyPr/>
          <a:lstStyle/>
          <a:p>
            <a:fld id="{2F769550-2965-48D5-A9FC-AB9551E66940}" type="slidenum">
              <a:rPr lang="en-US" smtClean="0"/>
              <a:t>5</a:t>
            </a:fld>
            <a:endParaRPr lang="en-US"/>
          </a:p>
        </p:txBody>
      </p:sp>
    </p:spTree>
    <p:extLst>
      <p:ext uri="{BB962C8B-B14F-4D97-AF65-F5344CB8AC3E}">
        <p14:creationId xmlns:p14="http://schemas.microsoft.com/office/powerpoint/2010/main" val="379951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 is a country with privileges of free trade with many countries such as Malaysia, China &amp; Sri-Lanka. It is also a part of South Asian Association for Regional Cooperation (SAARC) which basically improves the trade terms economically within its members. It also has some other trade contracts with Turkey and Indonesia. </a:t>
            </a:r>
          </a:p>
          <a:p>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10</a:t>
            </a:fld>
            <a:endParaRPr lang="en-US"/>
          </a:p>
        </p:txBody>
      </p:sp>
    </p:spTree>
    <p:extLst>
      <p:ext uri="{BB962C8B-B14F-4D97-AF65-F5344CB8AC3E}">
        <p14:creationId xmlns:p14="http://schemas.microsoft.com/office/powerpoint/2010/main" val="353674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Pakistan Trade policy has seen several changes, mainly moving towards benefitting its Trading system, Reducing the regulation problems in its framework, and reducing quotas and tariffs placed on global trade.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still face major problems in enhancing Competitiveness in International Market, and Diversifying in many factors such as, energy costs, productivity problems, and barriers placed by some trading countries</a:t>
            </a:r>
            <a:endParaRPr lang="en-US" dirty="0"/>
          </a:p>
          <a:p>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11</a:t>
            </a:fld>
            <a:endParaRPr lang="en-US"/>
          </a:p>
        </p:txBody>
      </p:sp>
    </p:spTree>
    <p:extLst>
      <p:ext uri="{BB962C8B-B14F-4D97-AF65-F5344CB8AC3E}">
        <p14:creationId xmlns:p14="http://schemas.microsoft.com/office/powerpoint/2010/main" val="381926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Pakistan had a falling trend from 15% to 12.8% from 2006-2016. But South Asia and East Asia &amp; Pacific were still having lower tariffs in all the years.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12</a:t>
            </a:fld>
            <a:endParaRPr lang="en-US"/>
          </a:p>
        </p:txBody>
      </p:sp>
    </p:spTree>
    <p:extLst>
      <p:ext uri="{BB962C8B-B14F-4D97-AF65-F5344CB8AC3E}">
        <p14:creationId xmlns:p14="http://schemas.microsoft.com/office/powerpoint/2010/main" val="86513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We should try to Introducing some other protection tools like, regulatory duties (RDs) and firm-specific statutory regulatory orders (SROs) which will help offset efforts to reduce tariffs in Pakistan. Sometimes, the aim of high tariffs.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two tools can help also to protect our domestic goods production.</a:t>
            </a:r>
          </a:p>
          <a:p>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13</a:t>
            </a:fld>
            <a:endParaRPr lang="en-US"/>
          </a:p>
        </p:txBody>
      </p:sp>
    </p:spTree>
    <p:extLst>
      <p:ext uri="{BB962C8B-B14F-4D97-AF65-F5344CB8AC3E}">
        <p14:creationId xmlns:p14="http://schemas.microsoft.com/office/powerpoint/2010/main" val="400809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improve the framework and improve trade conditions Pakistan needs to introduce trade reforms such as increasing protection of intellectual property of people, making regulations transparent and predictable for everyone, and expanding the market by accessing the Multi-Lateral or Bi-Lateral Negotiations. </a:t>
            </a:r>
            <a:endParaRPr lang="en-US" dirty="0"/>
          </a:p>
        </p:txBody>
      </p:sp>
      <p:sp>
        <p:nvSpPr>
          <p:cNvPr id="4" name="Slide Number Placeholder 3"/>
          <p:cNvSpPr>
            <a:spLocks noGrp="1"/>
          </p:cNvSpPr>
          <p:nvPr>
            <p:ph type="sldNum" sz="quarter" idx="5"/>
          </p:nvPr>
        </p:nvSpPr>
        <p:spPr/>
        <p:txBody>
          <a:bodyPr/>
          <a:lstStyle/>
          <a:p>
            <a:fld id="{2F769550-2965-48D5-A9FC-AB9551E66940}" type="slidenum">
              <a:rPr lang="en-US" smtClean="0"/>
              <a:t>14</a:t>
            </a:fld>
            <a:endParaRPr lang="en-US"/>
          </a:p>
        </p:txBody>
      </p:sp>
    </p:spTree>
    <p:extLst>
      <p:ext uri="{BB962C8B-B14F-4D97-AF65-F5344CB8AC3E}">
        <p14:creationId xmlns:p14="http://schemas.microsoft.com/office/powerpoint/2010/main" val="72924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E7FFF2-6882-442C-8934-5003A8DED10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A6DD8-91C2-43EE-B7E9-2B752CB36E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9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7FFF2-6882-442C-8934-5003A8DED10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125435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7FFF2-6882-442C-8934-5003A8DED10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92692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7FFF2-6882-442C-8934-5003A8DED10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86018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7FFF2-6882-442C-8934-5003A8DED10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A6DD8-91C2-43EE-B7E9-2B752CB36E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6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E7FFF2-6882-442C-8934-5003A8DED10B}"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181036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E7FFF2-6882-442C-8934-5003A8DED10B}"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9746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E7FFF2-6882-442C-8934-5003A8DED10B}"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233777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E7FFF2-6882-442C-8934-5003A8DED10B}"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210259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E7FFF2-6882-442C-8934-5003A8DED10B}"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7A6DD8-91C2-43EE-B7E9-2B752CB36EF8}" type="slidenum">
              <a:rPr lang="en-US" smtClean="0"/>
              <a:t>‹#›</a:t>
            </a:fld>
            <a:endParaRPr lang="en-US"/>
          </a:p>
        </p:txBody>
      </p:sp>
    </p:spTree>
    <p:extLst>
      <p:ext uri="{BB962C8B-B14F-4D97-AF65-F5344CB8AC3E}">
        <p14:creationId xmlns:p14="http://schemas.microsoft.com/office/powerpoint/2010/main" val="269947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7FFF2-6882-442C-8934-5003A8DED10B}"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7A6DD8-91C2-43EE-B7E9-2B752CB36EF8}" type="slidenum">
              <a:rPr lang="en-US" smtClean="0"/>
              <a:t>‹#›</a:t>
            </a:fld>
            <a:endParaRPr lang="en-US"/>
          </a:p>
        </p:txBody>
      </p:sp>
    </p:spTree>
    <p:extLst>
      <p:ext uri="{BB962C8B-B14F-4D97-AF65-F5344CB8AC3E}">
        <p14:creationId xmlns:p14="http://schemas.microsoft.com/office/powerpoint/2010/main" val="157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E7FFF2-6882-442C-8934-5003A8DED10B}"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7A6DD8-91C2-43EE-B7E9-2B752CB36EF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4966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D75E-0D57-4926-9DCB-85789647CB19}"/>
              </a:ext>
            </a:extLst>
          </p:cNvPr>
          <p:cNvSpPr>
            <a:spLocks noGrp="1"/>
          </p:cNvSpPr>
          <p:nvPr>
            <p:ph type="ctrTitle"/>
          </p:nvPr>
        </p:nvSpPr>
        <p:spPr/>
        <p:txBody>
          <a:bodyPr>
            <a:normAutofit/>
          </a:bodyPr>
          <a:lstStyle/>
          <a:p>
            <a:r>
              <a:rPr lang="en-AE"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GAINS FROM TRADE WITHOUT LUMP-SUM COMPENSATION</a:t>
            </a:r>
            <a:br>
              <a:rPr lang="en-AE"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Avinash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Dixit and Victor Norman</a:t>
            </a:r>
            <a:endParaRPr lang="en-PK" sz="8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A1D0492-760A-4A18-8EA8-F1289A9C680F}"/>
              </a:ext>
            </a:extLst>
          </p:cNvPr>
          <p:cNvSpPr>
            <a:spLocks noGrp="1"/>
          </p:cNvSpPr>
          <p:nvPr>
            <p:ph type="subTitle" idx="1"/>
          </p:nvPr>
        </p:nvSpPr>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Mirza Kashif</a:t>
            </a:r>
          </a:p>
          <a:p>
            <a:r>
              <a:rPr lang="en-US" sz="2000" dirty="0">
                <a:latin typeface="Times New Roman" panose="02020603050405020304" pitchFamily="18" charset="0"/>
                <a:cs typeface="Times New Roman" panose="02020603050405020304" pitchFamily="18" charset="0"/>
              </a:rPr>
              <a:t>Muhammad Usman</a:t>
            </a:r>
          </a:p>
          <a:p>
            <a:r>
              <a:rPr lang="en-US" sz="2000" dirty="0">
                <a:latin typeface="Times New Roman" panose="02020603050405020304" pitchFamily="18" charset="0"/>
                <a:cs typeface="Times New Roman" panose="02020603050405020304" pitchFamily="18" charset="0"/>
              </a:rPr>
              <a:t>Abdul Rehman</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31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4C9F-2296-402B-8E96-D651ED43CC4D}"/>
              </a:ext>
            </a:extLst>
          </p:cNvPr>
          <p:cNvSpPr>
            <a:spLocks noGrp="1"/>
          </p:cNvSpPr>
          <p:nvPr>
            <p:ph type="title"/>
          </p:nvPr>
        </p:nvSpPr>
        <p:spPr/>
        <p:txBody>
          <a:bodyPr/>
          <a:lstStyle/>
          <a:p>
            <a:r>
              <a:rPr lang="en-US" dirty="0"/>
              <a:t>Part 3: Related to Pakistan</a:t>
            </a:r>
          </a:p>
        </p:txBody>
      </p:sp>
      <p:sp>
        <p:nvSpPr>
          <p:cNvPr id="3" name="Content Placeholder 2">
            <a:extLst>
              <a:ext uri="{FF2B5EF4-FFF2-40B4-BE49-F238E27FC236}">
                <a16:creationId xmlns:a16="http://schemas.microsoft.com/office/drawing/2014/main" id="{3FED4F0C-0A12-4673-A374-288B06A175CC}"/>
              </a:ext>
            </a:extLst>
          </p:cNvPr>
          <p:cNvSpPr>
            <a:spLocks noGrp="1"/>
          </p:cNvSpPr>
          <p:nvPr>
            <p:ph idx="1"/>
          </p:nvPr>
        </p:nvSpPr>
        <p:spPr/>
        <p:txBody>
          <a:bodyPr>
            <a:normAutofit/>
          </a:bodyPr>
          <a:lstStyle/>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P</a:t>
            </a:r>
            <a:r>
              <a:rPr lang="en-US" dirty="0">
                <a:effectLst/>
                <a:latin typeface="Calibri" panose="020F0502020204030204" pitchFamily="34" charset="0"/>
                <a:ea typeface="Calibri" panose="020F0502020204030204" pitchFamily="34" charset="0"/>
                <a:cs typeface="Times New Roman" panose="02020603050405020304" pitchFamily="18" charset="0"/>
              </a:rPr>
              <a:t>rivileges of free trade with many countries such as Malaysia, China &amp; Sri-Lanka</a:t>
            </a: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South Asian Association for Regional Cooperation (SAARC) </a:t>
            </a:r>
          </a:p>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a:effectLst/>
                <a:latin typeface="Calibri" panose="020F0502020204030204" pitchFamily="34" charset="0"/>
                <a:ea typeface="Calibri" panose="020F0502020204030204" pitchFamily="34" charset="0"/>
                <a:cs typeface="Times New Roman" panose="02020603050405020304" pitchFamily="18" charset="0"/>
              </a:rPr>
              <a:t>rade contracts with Turkey and Indonesia. </a:t>
            </a:r>
          </a:p>
        </p:txBody>
      </p:sp>
    </p:spTree>
    <p:extLst>
      <p:ext uri="{BB962C8B-B14F-4D97-AF65-F5344CB8AC3E}">
        <p14:creationId xmlns:p14="http://schemas.microsoft.com/office/powerpoint/2010/main" val="80835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D4F0C-0A12-4673-A374-288B06A175CC}"/>
              </a:ext>
            </a:extLst>
          </p:cNvPr>
          <p:cNvSpPr>
            <a:spLocks noGrp="1"/>
          </p:cNvSpPr>
          <p:nvPr>
            <p:ph idx="1"/>
          </p:nvPr>
        </p:nvSpPr>
        <p:spPr>
          <a:xfrm>
            <a:off x="838200" y="718202"/>
            <a:ext cx="10515600" cy="5209355"/>
          </a:xfrm>
        </p:spPr>
        <p:txBody>
          <a:bodyPr>
            <a:normAutofit/>
          </a:bodyPr>
          <a:lstStyle/>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Pakistan trade policy has seen several changes</a:t>
            </a:r>
          </a:p>
          <a:p>
            <a:pPr marL="514350" indent="-514350">
              <a:lnSpc>
                <a:spcPct val="150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Reducing the regulation problems in its framework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a:t>
            </a:r>
            <a:r>
              <a:rPr lang="en-US" dirty="0">
                <a:effectLst/>
                <a:latin typeface="Calibri" panose="020F0502020204030204" pitchFamily="34" charset="0"/>
                <a:ea typeface="Calibri" panose="020F0502020204030204" pitchFamily="34" charset="0"/>
                <a:cs typeface="Times New Roman" panose="02020603050405020304" pitchFamily="18" charset="0"/>
              </a:rPr>
              <a:t>educing quotas and tariffs placed on global trade.</a:t>
            </a:r>
            <a:endParaRPr lang="en-US" dirty="0"/>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Still face major problems and diversify</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E</a:t>
            </a:r>
            <a:r>
              <a:rPr lang="en-US" dirty="0">
                <a:effectLst/>
                <a:latin typeface="Calibri" panose="020F0502020204030204" pitchFamily="34" charset="0"/>
                <a:ea typeface="Calibri" panose="020F0502020204030204" pitchFamily="34" charset="0"/>
                <a:cs typeface="Times New Roman" panose="02020603050405020304" pitchFamily="18" charset="0"/>
              </a:rPr>
              <a:t>nergy costs</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P</a:t>
            </a:r>
            <a:r>
              <a:rPr lang="en-US" dirty="0">
                <a:effectLst/>
                <a:latin typeface="Calibri" panose="020F0502020204030204" pitchFamily="34" charset="0"/>
                <a:ea typeface="Calibri" panose="020F0502020204030204" pitchFamily="34" charset="0"/>
                <a:cs typeface="Times New Roman" panose="02020603050405020304" pitchFamily="18" charset="0"/>
              </a:rPr>
              <a:t>roductivity problems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arriers placed by some trading countries.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nSpc>
                <a:spcPct val="150000"/>
              </a:lnSpc>
              <a:buFont typeface="+mj-lt"/>
              <a:buAutoNum type="arabicPeriod"/>
            </a:pPr>
            <a:endParaRPr lang="en-US" dirty="0"/>
          </a:p>
        </p:txBody>
      </p:sp>
    </p:spTree>
    <p:extLst>
      <p:ext uri="{BB962C8B-B14F-4D97-AF65-F5344CB8AC3E}">
        <p14:creationId xmlns:p14="http://schemas.microsoft.com/office/powerpoint/2010/main" val="383948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206FE7-9214-4C27-915D-DEE443BCC65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02104" y="689811"/>
            <a:ext cx="10459453" cy="5487152"/>
          </a:xfrm>
          <a:prstGeom prst="rect">
            <a:avLst/>
          </a:prstGeom>
        </p:spPr>
      </p:pic>
    </p:spTree>
    <p:extLst>
      <p:ext uri="{BB962C8B-B14F-4D97-AF65-F5344CB8AC3E}">
        <p14:creationId xmlns:p14="http://schemas.microsoft.com/office/powerpoint/2010/main" val="218660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0CD11-DD89-4F17-A4B4-37EE175098E6}"/>
              </a:ext>
            </a:extLst>
          </p:cNvPr>
          <p:cNvSpPr>
            <a:spLocks noGrp="1"/>
          </p:cNvSpPr>
          <p:nvPr>
            <p:ph idx="1"/>
          </p:nvPr>
        </p:nvSpPr>
        <p:spPr/>
        <p:txBody>
          <a:bodyPr/>
          <a:lstStyle/>
          <a:p>
            <a:pPr>
              <a:lnSpc>
                <a:spcPct val="150000"/>
              </a:lnSpc>
            </a:pPr>
            <a:r>
              <a:rPr lang="en-US" sz="2800" dirty="0">
                <a:latin typeface="Calibri" panose="020F0502020204030204" pitchFamily="34" charset="0"/>
                <a:ea typeface="Calibri" panose="020F0502020204030204" pitchFamily="34" charset="0"/>
                <a:cs typeface="Times New Roman" panose="02020603050405020304" pitchFamily="18" charset="0"/>
              </a:rPr>
              <a:t>Pr</a:t>
            </a:r>
            <a:r>
              <a:rPr lang="en-US" sz="2800" dirty="0">
                <a:effectLst/>
                <a:latin typeface="Calibri" panose="020F0502020204030204" pitchFamily="34" charset="0"/>
                <a:ea typeface="Calibri" panose="020F0502020204030204" pitchFamily="34" charset="0"/>
                <a:cs typeface="Times New Roman" panose="02020603050405020304" pitchFamily="18" charset="0"/>
              </a:rPr>
              <a:t>otection tools like, regulatory duties (RDs) and firm-specific statutory regulatory orders (SROs) </a:t>
            </a:r>
          </a:p>
          <a:p>
            <a:pPr>
              <a:lnSpc>
                <a:spcPct val="150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 offset efforts to reduce tariffs in Pakistan. </a:t>
            </a:r>
          </a:p>
          <a:p>
            <a:pPr>
              <a:lnSpc>
                <a:spcPct val="150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In some cases high tariffs, protect our domestic goods production</a:t>
            </a:r>
            <a:endParaRPr lang="en-US" dirty="0"/>
          </a:p>
        </p:txBody>
      </p:sp>
    </p:spTree>
    <p:extLst>
      <p:ext uri="{BB962C8B-B14F-4D97-AF65-F5344CB8AC3E}">
        <p14:creationId xmlns:p14="http://schemas.microsoft.com/office/powerpoint/2010/main" val="227070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D4F0C-0A12-4673-A374-288B06A175CC}"/>
              </a:ext>
            </a:extLst>
          </p:cNvPr>
          <p:cNvSpPr>
            <a:spLocks noGrp="1"/>
          </p:cNvSpPr>
          <p:nvPr>
            <p:ph idx="1"/>
          </p:nvPr>
        </p:nvSpPr>
        <p:spPr>
          <a:xfrm>
            <a:off x="838200" y="1017639"/>
            <a:ext cx="10515600" cy="5159324"/>
          </a:xfrm>
        </p:spPr>
        <p:txBody>
          <a:bodyPr/>
          <a:lstStyle/>
          <a:p>
            <a:pPr>
              <a:lnSpc>
                <a:spcPct val="150000"/>
              </a:lnSpc>
            </a:pPr>
            <a:r>
              <a:rPr lang="en-US" sz="2800" dirty="0"/>
              <a:t>To improve the framework (Trade Reforms)</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ncreasing protection of intellectual property of people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M</a:t>
            </a:r>
            <a:r>
              <a:rPr lang="en-US" dirty="0">
                <a:effectLst/>
                <a:latin typeface="Calibri" panose="020F0502020204030204" pitchFamily="34" charset="0"/>
                <a:ea typeface="Calibri" panose="020F0502020204030204" pitchFamily="34" charset="0"/>
                <a:cs typeface="Times New Roman" panose="02020603050405020304" pitchFamily="18" charset="0"/>
              </a:rPr>
              <a:t>aking regulations transparent and predictable for everyone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E</a:t>
            </a:r>
            <a:r>
              <a:rPr lang="en-US" dirty="0">
                <a:effectLst/>
                <a:latin typeface="Calibri" panose="020F0502020204030204" pitchFamily="34" charset="0"/>
                <a:ea typeface="Calibri" panose="020F0502020204030204" pitchFamily="34" charset="0"/>
                <a:cs typeface="Times New Roman" panose="02020603050405020304" pitchFamily="18" charset="0"/>
              </a:rPr>
              <a:t>xpanding the market by accessing the Multi-Lateral or Bi-Lateral Negotiations. </a:t>
            </a:r>
            <a:endParaRPr lang="en-US" dirty="0"/>
          </a:p>
        </p:txBody>
      </p:sp>
    </p:spTree>
    <p:extLst>
      <p:ext uri="{BB962C8B-B14F-4D97-AF65-F5344CB8AC3E}">
        <p14:creationId xmlns:p14="http://schemas.microsoft.com/office/powerpoint/2010/main" val="293562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D4F0C-0A12-4673-A374-288B06A175CC}"/>
              </a:ext>
            </a:extLst>
          </p:cNvPr>
          <p:cNvSpPr>
            <a:spLocks noGrp="1"/>
          </p:cNvSpPr>
          <p:nvPr>
            <p:ph idx="1"/>
          </p:nvPr>
        </p:nvSpPr>
        <p:spPr>
          <a:xfrm>
            <a:off x="838200" y="1017639"/>
            <a:ext cx="10515600" cy="5159324"/>
          </a:xfrm>
        </p:spPr>
        <p:txBody>
          <a:bodyPr/>
          <a:lstStyle/>
          <a:p>
            <a:pPr>
              <a:lnSpc>
                <a:spcPct val="150000"/>
              </a:lnSpc>
            </a:pPr>
            <a:r>
              <a:rPr lang="en-US" dirty="0"/>
              <a:t>Dixit and Norman Model (1986) Pareto Improvement can occur due to free trade (Gains from trade instead of lump sump transfers)</a:t>
            </a: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Pakistani framework, low </a:t>
            </a:r>
            <a:r>
              <a:rPr lang="en-US" dirty="0">
                <a:latin typeface="Calibri" panose="020F0502020204030204" pitchFamily="34" charset="0"/>
                <a:ea typeface="Calibri" panose="020F0502020204030204" pitchFamily="34" charset="0"/>
                <a:cs typeface="Times New Roman" panose="02020603050405020304" pitchFamily="18" charset="0"/>
              </a:rPr>
              <a:t>l</a:t>
            </a:r>
            <a:r>
              <a:rPr lang="en-US" dirty="0">
                <a:effectLst/>
                <a:latin typeface="Calibri" panose="020F0502020204030204" pitchFamily="34" charset="0"/>
                <a:ea typeface="Calibri" panose="020F0502020204030204" pitchFamily="34" charset="0"/>
                <a:cs typeface="Times New Roman" panose="02020603050405020304" pitchFamily="18" charset="0"/>
              </a:rPr>
              <a:t>evel of Productivity compared to other countries.</a:t>
            </a:r>
          </a:p>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a:t>
            </a:r>
            <a:r>
              <a:rPr lang="en-US" dirty="0">
                <a:effectLst/>
                <a:latin typeface="Calibri" panose="020F0502020204030204" pitchFamily="34" charset="0"/>
                <a:ea typeface="Calibri" panose="020F0502020204030204" pitchFamily="34" charset="0"/>
                <a:cs typeface="Times New Roman" panose="02020603050405020304" pitchFamily="18" charset="0"/>
              </a:rPr>
              <a:t>ow efficiency and productivity</a:t>
            </a:r>
          </a:p>
          <a:p>
            <a:pPr>
              <a:lnSpc>
                <a:spcPct val="150000"/>
              </a:lnSpc>
            </a:pPr>
            <a:r>
              <a:rPr lang="en-US" dirty="0"/>
              <a:t>Produce Comparative advantage Goods and Trade in which no CA</a:t>
            </a:r>
          </a:p>
          <a:p>
            <a:pPr>
              <a:lnSpc>
                <a:spcPct val="150000"/>
              </a:lnSpc>
            </a:pPr>
            <a:r>
              <a:rPr lang="en-US" dirty="0"/>
              <a:t>CA: Cotton and Textile (Abundant Cotton Crop)</a:t>
            </a:r>
          </a:p>
          <a:p>
            <a:pPr>
              <a:lnSpc>
                <a:spcPct val="150000"/>
              </a:lnSpc>
            </a:pPr>
            <a:r>
              <a:rPr lang="en-US" dirty="0"/>
              <a:t>Low Labor Costs</a:t>
            </a:r>
          </a:p>
        </p:txBody>
      </p:sp>
    </p:spTree>
    <p:extLst>
      <p:ext uri="{BB962C8B-B14F-4D97-AF65-F5344CB8AC3E}">
        <p14:creationId xmlns:p14="http://schemas.microsoft.com/office/powerpoint/2010/main" val="398373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93D3C5-1825-4FAF-B950-1CEA3FB9C5B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59409" y="662581"/>
            <a:ext cx="10530486" cy="5289039"/>
          </a:xfrm>
          <a:prstGeom prst="rect">
            <a:avLst/>
          </a:prstGeom>
        </p:spPr>
      </p:pic>
    </p:spTree>
    <p:extLst>
      <p:ext uri="{BB962C8B-B14F-4D97-AF65-F5344CB8AC3E}">
        <p14:creationId xmlns:p14="http://schemas.microsoft.com/office/powerpoint/2010/main" val="29693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A573A1-2D6C-495B-B104-40348598602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66274" y="946484"/>
            <a:ext cx="10379241" cy="4957011"/>
          </a:xfrm>
          <a:prstGeom prst="rect">
            <a:avLst/>
          </a:prstGeom>
        </p:spPr>
      </p:pic>
    </p:spTree>
    <p:extLst>
      <p:ext uri="{BB962C8B-B14F-4D97-AF65-F5344CB8AC3E}">
        <p14:creationId xmlns:p14="http://schemas.microsoft.com/office/powerpoint/2010/main" val="184790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D4F0C-0A12-4673-A374-288B06A175CC}"/>
              </a:ext>
            </a:extLst>
          </p:cNvPr>
          <p:cNvSpPr>
            <a:spLocks noGrp="1"/>
          </p:cNvSpPr>
          <p:nvPr>
            <p:ph idx="1"/>
          </p:nvPr>
        </p:nvSpPr>
        <p:spPr>
          <a:xfrm>
            <a:off x="854242" y="1017639"/>
            <a:ext cx="10515600" cy="5159324"/>
          </a:xfrm>
        </p:spPr>
        <p:txBody>
          <a:bodyPr>
            <a:normAutofit/>
          </a:bodyPr>
          <a:lstStyle/>
          <a:p>
            <a:pPr>
              <a:lnSpc>
                <a:spcPct val="150000"/>
              </a:lnSpc>
            </a:pPr>
            <a:r>
              <a:rPr lang="en-US" dirty="0"/>
              <a:t>Dixit Norman [Distributional effects of trade: Some Winners Some Losers(Infant Industries)]</a:t>
            </a:r>
          </a:p>
          <a:p>
            <a:pPr>
              <a:lnSpc>
                <a:spcPct val="150000"/>
              </a:lnSpc>
            </a:pPr>
            <a:r>
              <a:rPr lang="en-US" dirty="0"/>
              <a:t>Compensate the negatively affected: implement policies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a:t>
            </a:r>
            <a:r>
              <a:rPr lang="en-US" dirty="0">
                <a:effectLst/>
                <a:latin typeface="Calibri" panose="020F0502020204030204" pitchFamily="34" charset="0"/>
                <a:ea typeface="Calibri" panose="020F0502020204030204" pitchFamily="34" charset="0"/>
                <a:cs typeface="Times New Roman" panose="02020603050405020304" pitchFamily="18" charset="0"/>
              </a:rPr>
              <a:t>etraining programs </a:t>
            </a:r>
          </a:p>
          <a:p>
            <a:pPr marL="514350" indent="-514350">
              <a:lnSpc>
                <a:spcPct val="15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nfrastructure investments,  </a:t>
            </a:r>
          </a:p>
          <a:p>
            <a:pPr marL="514350" indent="-514350">
              <a:lnSpc>
                <a:spcPct val="150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Social Safety Nets </a:t>
            </a:r>
          </a:p>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Benefits from CA and trade with other countries but with fair policies of distributional effects of trade and its policy implementation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788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80BB-D442-4940-A807-FBFDAA07A26D}"/>
              </a:ext>
            </a:extLst>
          </p:cNvPr>
          <p:cNvSpPr>
            <a:spLocks noGrp="1"/>
          </p:cNvSpPr>
          <p:nvPr>
            <p:ph type="title"/>
          </p:nvPr>
        </p:nvSpPr>
        <p:spPr>
          <a:xfrm>
            <a:off x="838200" y="0"/>
            <a:ext cx="10515600" cy="1325563"/>
          </a:xfrm>
        </p:spPr>
        <p:txBody>
          <a:bodyPr>
            <a:normAutofit fontScale="90000"/>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Modernizing Trade in Pakistan: Policy Reform Handbook</a:t>
            </a:r>
            <a:endParaRPr lang="en-US" dirty="0"/>
          </a:p>
        </p:txBody>
      </p:sp>
      <p:sp>
        <p:nvSpPr>
          <p:cNvPr id="3" name="Content Placeholder 2">
            <a:extLst>
              <a:ext uri="{FF2B5EF4-FFF2-40B4-BE49-F238E27FC236}">
                <a16:creationId xmlns:a16="http://schemas.microsoft.com/office/drawing/2014/main" id="{4A63A3E8-7A80-4AB3-8994-E42656102960}"/>
              </a:ext>
            </a:extLst>
          </p:cNvPr>
          <p:cNvSpPr>
            <a:spLocks noGrp="1"/>
          </p:cNvSpPr>
          <p:nvPr>
            <p:ph idx="1"/>
          </p:nvPr>
        </p:nvSpPr>
        <p:spPr>
          <a:xfrm>
            <a:off x="838200" y="1325563"/>
            <a:ext cx="10515600" cy="4783722"/>
          </a:xfrm>
        </p:spPr>
        <p:txBody>
          <a:bodyPr>
            <a:noAutofit/>
          </a:bodyPr>
          <a:lstStyle/>
          <a:p>
            <a:pPr>
              <a:lnSpc>
                <a:spcPct val="100000"/>
              </a:lnSpc>
            </a:pPr>
            <a:r>
              <a:rPr lang="en-US"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enefits of free trade, and role of trade policy reforms to reach pareto improvement.</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Uses Taxes and subsidies on factors to use a redistributive tool in case of compensating losers</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Challenges of implementing trade policy </a:t>
            </a:r>
          </a:p>
          <a:p>
            <a:pPr marL="342900" indent="-342900">
              <a:lnSpc>
                <a:spcPct val="10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nformation requirements </a:t>
            </a:r>
          </a:p>
          <a:p>
            <a:pPr marL="342900" indent="-342900">
              <a:lnSpc>
                <a:spcPct val="10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P</a:t>
            </a:r>
            <a:r>
              <a:rPr lang="en-US" dirty="0">
                <a:effectLst/>
                <a:latin typeface="Calibri" panose="020F0502020204030204" pitchFamily="34" charset="0"/>
                <a:ea typeface="Calibri" panose="020F0502020204030204" pitchFamily="34" charset="0"/>
                <a:cs typeface="Times New Roman" panose="02020603050405020304" pitchFamily="18" charset="0"/>
              </a:rPr>
              <a:t>olitical economy factors</a:t>
            </a:r>
          </a:p>
          <a:p>
            <a:pPr marL="342900" indent="-342900">
              <a:lnSpc>
                <a:spcPct val="10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E</a:t>
            </a:r>
            <a:r>
              <a:rPr lang="en-US" dirty="0">
                <a:effectLst/>
                <a:latin typeface="Calibri" panose="020F0502020204030204" pitchFamily="34" charset="0"/>
                <a:ea typeface="Calibri" panose="020F0502020204030204" pitchFamily="34" charset="0"/>
                <a:cs typeface="Times New Roman" panose="02020603050405020304" pitchFamily="18" charset="0"/>
              </a:rPr>
              <a:t>xternal shocks.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dirty="0"/>
          </a:p>
        </p:txBody>
      </p:sp>
    </p:spTree>
    <p:extLst>
      <p:ext uri="{BB962C8B-B14F-4D97-AF65-F5344CB8AC3E}">
        <p14:creationId xmlns:p14="http://schemas.microsoft.com/office/powerpoint/2010/main" val="19613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8D6-E933-4720-2FCE-35281A0D6687}"/>
              </a:ext>
            </a:extLst>
          </p:cNvPr>
          <p:cNvSpPr>
            <a:spLocks noGrp="1"/>
          </p:cNvSpPr>
          <p:nvPr>
            <p:ph type="title"/>
          </p:nvPr>
        </p:nvSpPr>
        <p:spPr/>
        <p:txBody>
          <a:bodyPr/>
          <a:lstStyle/>
          <a:p>
            <a:r>
              <a:rPr lang="en-US" dirty="0"/>
              <a:t>Summary</a:t>
            </a:r>
            <a:endParaRPr lang="en-AE" dirty="0"/>
          </a:p>
        </p:txBody>
      </p:sp>
      <p:sp>
        <p:nvSpPr>
          <p:cNvPr id="3" name="Content Placeholder 2">
            <a:extLst>
              <a:ext uri="{FF2B5EF4-FFF2-40B4-BE49-F238E27FC236}">
                <a16:creationId xmlns:a16="http://schemas.microsoft.com/office/drawing/2014/main" id="{421C09F3-98B2-0F32-13A1-C5E5A09A4147}"/>
              </a:ext>
            </a:extLst>
          </p:cNvPr>
          <p:cNvSpPr>
            <a:spLocks noGrp="1"/>
          </p:cNvSpPr>
          <p:nvPr>
            <p:ph idx="1"/>
          </p:nvPr>
        </p:nvSpPr>
        <p:spPr/>
        <p:txBody>
          <a:bodyPr>
            <a:normAutofit/>
          </a:bodyPr>
          <a:lstStyle/>
          <a:p>
            <a:pPr marL="0" indent="0">
              <a:buNone/>
            </a:pPr>
            <a:endParaRPr lang="en-US" sz="3600" dirty="0"/>
          </a:p>
          <a:p>
            <a:r>
              <a:rPr lang="en-US" sz="3600" dirty="0"/>
              <a:t>Distributional effects of trade</a:t>
            </a:r>
          </a:p>
          <a:p>
            <a:endParaRPr lang="en-US" sz="3600" dirty="0"/>
          </a:p>
          <a:p>
            <a:r>
              <a:rPr lang="en-US" sz="3600" dirty="0"/>
              <a:t>Trade can lead to gains for both countries involved</a:t>
            </a:r>
          </a:p>
          <a:p>
            <a:pPr lvl="1"/>
            <a:r>
              <a:rPr lang="en-US" sz="3200" dirty="0"/>
              <a:t>Unequal distribution of gains</a:t>
            </a:r>
          </a:p>
          <a:p>
            <a:endParaRPr lang="en-AE" sz="3600" dirty="0"/>
          </a:p>
        </p:txBody>
      </p:sp>
    </p:spTree>
    <p:extLst>
      <p:ext uri="{BB962C8B-B14F-4D97-AF65-F5344CB8AC3E}">
        <p14:creationId xmlns:p14="http://schemas.microsoft.com/office/powerpoint/2010/main" val="210163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ABDBD-9DA9-442E-887E-BBAC1E359B6E}"/>
              </a:ext>
            </a:extLst>
          </p:cNvPr>
          <p:cNvSpPr>
            <a:spLocks noGrp="1"/>
          </p:cNvSpPr>
          <p:nvPr>
            <p:ph idx="1"/>
          </p:nvPr>
        </p:nvSpPr>
        <p:spPr>
          <a:xfrm>
            <a:off x="838200" y="978568"/>
            <a:ext cx="10515600" cy="5198395"/>
          </a:xfrm>
        </p:spPr>
        <p:txBody>
          <a:bodyPr>
            <a:normAutofit/>
          </a:bodyPr>
          <a:lstStyle/>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Pakistan’s need for public disclosure and transparency in trade related decision</a:t>
            </a:r>
          </a:p>
          <a:p>
            <a:pPr>
              <a:lnSpc>
                <a:spcPct val="150000"/>
              </a:lnSpc>
            </a:pPr>
            <a:r>
              <a:rPr lang="en-US" dirty="0">
                <a:latin typeface="Calibri" panose="020F0502020204030204" pitchFamily="34" charset="0"/>
                <a:cs typeface="Times New Roman" panose="02020603050405020304" pitchFamily="18" charset="0"/>
              </a:rPr>
              <a:t>Trade Negatively Impacted</a:t>
            </a:r>
          </a:p>
          <a:p>
            <a:pPr marL="342900" indent="-342900">
              <a:lnSpc>
                <a:spcPct val="150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Inadequate infrastructure </a:t>
            </a:r>
          </a:p>
          <a:p>
            <a:pPr marL="342900" indent="-342900">
              <a:lnSpc>
                <a:spcPct val="150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Complex regulations </a:t>
            </a:r>
          </a:p>
          <a:p>
            <a:pPr marL="342900" indent="-342900">
              <a:lnSpc>
                <a:spcPct val="150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Corruption in Pakistan leading to negative effects on trade</a:t>
            </a:r>
            <a:endParaRPr lang="en-US" dirty="0"/>
          </a:p>
        </p:txBody>
      </p:sp>
    </p:spTree>
    <p:extLst>
      <p:ext uri="{BB962C8B-B14F-4D97-AF65-F5344CB8AC3E}">
        <p14:creationId xmlns:p14="http://schemas.microsoft.com/office/powerpoint/2010/main" val="132087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88F5-24BF-9FDF-93E4-BD53C188F626}"/>
              </a:ext>
            </a:extLst>
          </p:cNvPr>
          <p:cNvSpPr>
            <a:spLocks noGrp="1"/>
          </p:cNvSpPr>
          <p:nvPr>
            <p:ph type="title"/>
          </p:nvPr>
        </p:nvSpPr>
        <p:spPr/>
        <p:txBody>
          <a:bodyPr/>
          <a:lstStyle/>
          <a:p>
            <a:r>
              <a:rPr lang="en-US" dirty="0"/>
              <a:t>Summary</a:t>
            </a:r>
            <a:endParaRPr lang="en-AE" dirty="0"/>
          </a:p>
        </p:txBody>
      </p:sp>
      <p:sp>
        <p:nvSpPr>
          <p:cNvPr id="3" name="Content Placeholder 2">
            <a:extLst>
              <a:ext uri="{FF2B5EF4-FFF2-40B4-BE49-F238E27FC236}">
                <a16:creationId xmlns:a16="http://schemas.microsoft.com/office/drawing/2014/main" id="{3F193503-DAFA-6C7D-9A3E-FEB309B5FBA0}"/>
              </a:ext>
            </a:extLst>
          </p:cNvPr>
          <p:cNvSpPr>
            <a:spLocks noGrp="1"/>
          </p:cNvSpPr>
          <p:nvPr>
            <p:ph idx="1"/>
          </p:nvPr>
        </p:nvSpPr>
        <p:spPr/>
        <p:txBody>
          <a:bodyPr>
            <a:normAutofit/>
          </a:bodyPr>
          <a:lstStyle/>
          <a:p>
            <a:r>
              <a:rPr lang="en-US" sz="3600" dirty="0"/>
              <a:t>Two countries, Two goods</a:t>
            </a:r>
          </a:p>
          <a:p>
            <a:endParaRPr lang="en-US" sz="3600" dirty="0"/>
          </a:p>
          <a:p>
            <a:r>
              <a:rPr lang="en-US" sz="3600" dirty="0"/>
              <a:t>Comparative advantage</a:t>
            </a:r>
          </a:p>
          <a:p>
            <a:endParaRPr lang="en-US" sz="3600" dirty="0"/>
          </a:p>
          <a:p>
            <a:r>
              <a:rPr lang="en-US" sz="3600" dirty="0"/>
              <a:t>Incomplete specialization</a:t>
            </a:r>
            <a:endParaRPr lang="en-AE" sz="3600" dirty="0"/>
          </a:p>
        </p:txBody>
      </p:sp>
    </p:spTree>
    <p:extLst>
      <p:ext uri="{BB962C8B-B14F-4D97-AF65-F5344CB8AC3E}">
        <p14:creationId xmlns:p14="http://schemas.microsoft.com/office/powerpoint/2010/main" val="81176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8B54-6666-A90A-02EE-E2E37E6F0BB1}"/>
              </a:ext>
            </a:extLst>
          </p:cNvPr>
          <p:cNvSpPr>
            <a:spLocks noGrp="1"/>
          </p:cNvSpPr>
          <p:nvPr>
            <p:ph type="title"/>
          </p:nvPr>
        </p:nvSpPr>
        <p:spPr/>
        <p:txBody>
          <a:bodyPr/>
          <a:lstStyle/>
          <a:p>
            <a:r>
              <a:rPr lang="en-US" dirty="0"/>
              <a:t>Summary</a:t>
            </a:r>
            <a:endParaRPr lang="en-AE" dirty="0"/>
          </a:p>
        </p:txBody>
      </p:sp>
      <p:sp>
        <p:nvSpPr>
          <p:cNvPr id="3" name="Content Placeholder 2">
            <a:extLst>
              <a:ext uri="{FF2B5EF4-FFF2-40B4-BE49-F238E27FC236}">
                <a16:creationId xmlns:a16="http://schemas.microsoft.com/office/drawing/2014/main" id="{ECFA2E03-3E72-F65E-D34E-0D56AF4BD67B}"/>
              </a:ext>
            </a:extLst>
          </p:cNvPr>
          <p:cNvSpPr>
            <a:spLocks noGrp="1"/>
          </p:cNvSpPr>
          <p:nvPr>
            <p:ph idx="1"/>
          </p:nvPr>
        </p:nvSpPr>
        <p:spPr/>
        <p:txBody>
          <a:bodyPr>
            <a:normAutofit/>
          </a:bodyPr>
          <a:lstStyle/>
          <a:p>
            <a:r>
              <a:rPr lang="en-US" sz="3200" dirty="0"/>
              <a:t>Smaller gains in a scenario where all individuals are compensated through lump-sum payments</a:t>
            </a:r>
          </a:p>
          <a:p>
            <a:endParaRPr lang="en-US" sz="3200" dirty="0"/>
          </a:p>
          <a:p>
            <a:r>
              <a:rPr lang="en-US" sz="3200" dirty="0"/>
              <a:t>Income inequality</a:t>
            </a:r>
          </a:p>
          <a:p>
            <a:endParaRPr lang="en-US" sz="3200" dirty="0"/>
          </a:p>
          <a:p>
            <a:r>
              <a:rPr lang="en-US" sz="3200" dirty="0"/>
              <a:t>Productivity differences &amp; the elasticity of substitution</a:t>
            </a:r>
            <a:endParaRPr lang="en-AE" sz="3200" dirty="0"/>
          </a:p>
        </p:txBody>
      </p:sp>
    </p:spTree>
    <p:extLst>
      <p:ext uri="{BB962C8B-B14F-4D97-AF65-F5344CB8AC3E}">
        <p14:creationId xmlns:p14="http://schemas.microsoft.com/office/powerpoint/2010/main" val="281789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96D1-288E-2EFE-45A8-15ACA6BC5889}"/>
              </a:ext>
            </a:extLst>
          </p:cNvPr>
          <p:cNvSpPr>
            <a:spLocks noGrp="1"/>
          </p:cNvSpPr>
          <p:nvPr>
            <p:ph type="title"/>
          </p:nvPr>
        </p:nvSpPr>
        <p:spPr/>
        <p:txBody>
          <a:bodyPr/>
          <a:lstStyle/>
          <a:p>
            <a:r>
              <a:rPr lang="en-US" dirty="0"/>
              <a:t>Summary</a:t>
            </a:r>
            <a:endParaRPr lang="en-AE" dirty="0"/>
          </a:p>
        </p:txBody>
      </p:sp>
      <p:sp>
        <p:nvSpPr>
          <p:cNvPr id="3" name="Content Placeholder 2">
            <a:extLst>
              <a:ext uri="{FF2B5EF4-FFF2-40B4-BE49-F238E27FC236}">
                <a16:creationId xmlns:a16="http://schemas.microsoft.com/office/drawing/2014/main" id="{8BD6D473-5C7B-974A-D397-C08D29B948B0}"/>
              </a:ext>
            </a:extLst>
          </p:cNvPr>
          <p:cNvSpPr>
            <a:spLocks noGrp="1"/>
          </p:cNvSpPr>
          <p:nvPr>
            <p:ph idx="1"/>
          </p:nvPr>
        </p:nvSpPr>
        <p:spPr/>
        <p:txBody>
          <a:bodyPr>
            <a:normAutofit/>
          </a:bodyPr>
          <a:lstStyle/>
          <a:p>
            <a:r>
              <a:rPr lang="en-US" sz="4000" dirty="0"/>
              <a:t>Compensation mechanisms</a:t>
            </a:r>
          </a:p>
          <a:p>
            <a:endParaRPr lang="en-US" sz="4000" dirty="0"/>
          </a:p>
          <a:p>
            <a:r>
              <a:rPr lang="en-US" sz="4000" dirty="0"/>
              <a:t>Gains may be smaller and there may be winners and losers</a:t>
            </a:r>
            <a:endParaRPr lang="en-AE" sz="4000" dirty="0"/>
          </a:p>
        </p:txBody>
      </p:sp>
    </p:spTree>
    <p:extLst>
      <p:ext uri="{BB962C8B-B14F-4D97-AF65-F5344CB8AC3E}">
        <p14:creationId xmlns:p14="http://schemas.microsoft.com/office/powerpoint/2010/main" val="65443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4FE7-35CC-4E9B-BFD3-93E6F0B57A4E}"/>
              </a:ext>
            </a:extLst>
          </p:cNvPr>
          <p:cNvSpPr>
            <a:spLocks noGrp="1"/>
          </p:cNvSpPr>
          <p:nvPr>
            <p:ph type="title"/>
          </p:nvPr>
        </p:nvSpPr>
        <p:spPr/>
        <p:txBody>
          <a:bodyPr/>
          <a:lstStyle/>
          <a:p>
            <a:r>
              <a:rPr lang="en-US" dirty="0"/>
              <a:t>Model Identification</a:t>
            </a:r>
            <a:endParaRPr lang="en-PK" dirty="0"/>
          </a:p>
        </p:txBody>
      </p:sp>
      <p:sp>
        <p:nvSpPr>
          <p:cNvPr id="3" name="Content Placeholder 2">
            <a:extLst>
              <a:ext uri="{FF2B5EF4-FFF2-40B4-BE49-F238E27FC236}">
                <a16:creationId xmlns:a16="http://schemas.microsoft.com/office/drawing/2014/main" id="{69935EB2-1287-4115-9B5E-DF8D8BDB014A}"/>
              </a:ext>
            </a:extLst>
          </p:cNvPr>
          <p:cNvSpPr>
            <a:spLocks noGrp="1"/>
          </p:cNvSpPr>
          <p:nvPr>
            <p:ph idx="1"/>
          </p:nvPr>
        </p:nvSpPr>
        <p:spPr/>
        <p:txBody>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Ricardian Model of Trade lays its foundation on the basis of a single factor of production, Labor, which is divided among the sectors which then lead to the production possibilities.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also incorporates idea of comparative advantage but in no terms talks about distribution of income.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used in the article cannot be regarded as the Ricardian model as the model explicitly talks about distribution of income.</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97606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4FE7-35CC-4E9B-BFD3-93E6F0B57A4E}"/>
              </a:ext>
            </a:extLst>
          </p:cNvPr>
          <p:cNvSpPr>
            <a:spLocks noGrp="1"/>
          </p:cNvSpPr>
          <p:nvPr>
            <p:ph type="title"/>
          </p:nvPr>
        </p:nvSpPr>
        <p:spPr/>
        <p:txBody>
          <a:bodyPr/>
          <a:lstStyle/>
          <a:p>
            <a:r>
              <a:rPr lang="en-US" dirty="0"/>
              <a:t>Model Identification</a:t>
            </a:r>
            <a:endParaRPr lang="en-PK" dirty="0"/>
          </a:p>
        </p:txBody>
      </p:sp>
      <p:sp>
        <p:nvSpPr>
          <p:cNvPr id="3" name="Content Placeholder 2">
            <a:extLst>
              <a:ext uri="{FF2B5EF4-FFF2-40B4-BE49-F238E27FC236}">
                <a16:creationId xmlns:a16="http://schemas.microsoft.com/office/drawing/2014/main" id="{69935EB2-1287-4115-9B5E-DF8D8BDB014A}"/>
              </a:ext>
            </a:extLst>
          </p:cNvPr>
          <p:cNvSpPr>
            <a:spLocks noGrp="1"/>
          </p:cNvSpPr>
          <p:nvPr>
            <p:ph idx="1"/>
          </p:nvPr>
        </p:nvSpPr>
        <p:spPr/>
        <p:txBody>
          <a:bodyPr>
            <a:normAutofit fontScale="85000" lnSpcReduction="20000"/>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Specific Factors Model of Trade assumes that an economy produces two goods and it allocates available between two sectors, in other words it assumes labor to be a mobile factor where as other factors are said to be sector specific. </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used in the article cannot be specific factor model as the authors make no mention of a third factor or labor being a mobile factor.</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Heckscher-Ohlin Model says that a country indulges in trade of a good it has relative abundance in. Trade is possible under this model as factor endowments differ in abundance across countries.</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used in the article cannot be regarded as the Heckscher-Ohlin Model as it in no terms mentions the abundance of factor endowments.</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56904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4FE7-35CC-4E9B-BFD3-93E6F0B57A4E}"/>
              </a:ext>
            </a:extLst>
          </p:cNvPr>
          <p:cNvSpPr>
            <a:spLocks noGrp="1"/>
          </p:cNvSpPr>
          <p:nvPr>
            <p:ph type="title"/>
          </p:nvPr>
        </p:nvSpPr>
        <p:spPr/>
        <p:txBody>
          <a:bodyPr/>
          <a:lstStyle/>
          <a:p>
            <a:r>
              <a:rPr lang="en-US" dirty="0"/>
              <a:t>Model Identification</a:t>
            </a:r>
            <a:endParaRPr lang="en-PK" dirty="0"/>
          </a:p>
        </p:txBody>
      </p:sp>
      <p:sp>
        <p:nvSpPr>
          <p:cNvPr id="3" name="Content Placeholder 2">
            <a:extLst>
              <a:ext uri="{FF2B5EF4-FFF2-40B4-BE49-F238E27FC236}">
                <a16:creationId xmlns:a16="http://schemas.microsoft.com/office/drawing/2014/main" id="{69935EB2-1287-4115-9B5E-DF8D8BDB014A}"/>
              </a:ext>
            </a:extLst>
          </p:cNvPr>
          <p:cNvSpPr>
            <a:spLocks noGrp="1"/>
          </p:cNvSpPr>
          <p:nvPr>
            <p:ph idx="1"/>
          </p:nvPr>
        </p:nvSpPr>
        <p:spPr/>
        <p:txBody>
          <a:bodyPr>
            <a:normAutofit/>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Standard Trade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amalgamates the ideas behind Ricardian and Heckscher-Ohlin Models. Differences in labor skills, labor productivity, capital and technology differences result in gains from trade.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differences determine the productivity possibility frontier.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PPF is what determines the relative supply function for the country.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Standard Trade model also incorporates the income distribution be government intervention by imposing Import Tariffs.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 used in the article shares many similarities to the Standard Trade Model as the production possibility frontier is said to be the aggregate supply which is also the case for the standard trade model.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iso value line is also present whose slope is mentioned to be the relative price.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article also mentions of the taxes and subsidies as a tool for even distribution of income. </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24375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1809-7CF8-47F5-B7DA-8880F20475BE}"/>
              </a:ext>
            </a:extLst>
          </p:cNvPr>
          <p:cNvSpPr>
            <a:spLocks noGrp="1"/>
          </p:cNvSpPr>
          <p:nvPr>
            <p:ph type="title"/>
          </p:nvPr>
        </p:nvSpPr>
        <p:spPr/>
        <p:txBody>
          <a:bodyPr/>
          <a:lstStyle/>
          <a:p>
            <a:r>
              <a:rPr lang="en-US" dirty="0"/>
              <a:t>Model Identification</a:t>
            </a:r>
            <a:endParaRPr lang="en-PK" dirty="0"/>
          </a:p>
        </p:txBody>
      </p:sp>
      <p:pic>
        <p:nvPicPr>
          <p:cNvPr id="5" name="Content Placeholder 4">
            <a:extLst>
              <a:ext uri="{FF2B5EF4-FFF2-40B4-BE49-F238E27FC236}">
                <a16:creationId xmlns:a16="http://schemas.microsoft.com/office/drawing/2014/main" id="{08E65F81-0E6C-4C0B-BF24-15E9CBBAC0A7}"/>
              </a:ext>
            </a:extLst>
          </p:cNvPr>
          <p:cNvPicPr>
            <a:picLocks noGrp="1" noChangeAspect="1"/>
          </p:cNvPicPr>
          <p:nvPr>
            <p:ph idx="1"/>
          </p:nvPr>
        </p:nvPicPr>
        <p:blipFill>
          <a:blip r:embed="rId2"/>
          <a:stretch>
            <a:fillRect/>
          </a:stretch>
        </p:blipFill>
        <p:spPr>
          <a:xfrm>
            <a:off x="425277" y="1497647"/>
            <a:ext cx="5264323" cy="5153601"/>
          </a:xfrm>
        </p:spPr>
      </p:pic>
      <p:pic>
        <p:nvPicPr>
          <p:cNvPr id="7" name="Picture 6">
            <a:extLst>
              <a:ext uri="{FF2B5EF4-FFF2-40B4-BE49-F238E27FC236}">
                <a16:creationId xmlns:a16="http://schemas.microsoft.com/office/drawing/2014/main" id="{648B5CAE-6462-4043-95A0-2612EAD0830D}"/>
              </a:ext>
            </a:extLst>
          </p:cNvPr>
          <p:cNvPicPr>
            <a:picLocks noChangeAspect="1"/>
          </p:cNvPicPr>
          <p:nvPr/>
        </p:nvPicPr>
        <p:blipFill>
          <a:blip r:embed="rId3"/>
          <a:stretch>
            <a:fillRect/>
          </a:stretch>
        </p:blipFill>
        <p:spPr>
          <a:xfrm>
            <a:off x="6502402" y="1497647"/>
            <a:ext cx="4646757" cy="4846053"/>
          </a:xfrm>
          <a:prstGeom prst="rect">
            <a:avLst/>
          </a:prstGeom>
        </p:spPr>
      </p:pic>
    </p:spTree>
    <p:extLst>
      <p:ext uri="{BB962C8B-B14F-4D97-AF65-F5344CB8AC3E}">
        <p14:creationId xmlns:p14="http://schemas.microsoft.com/office/powerpoint/2010/main" val="29854350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TotalTime>
  <Words>1790</Words>
  <Application>Microsoft Office PowerPoint</Application>
  <PresentationFormat>Widescreen</PresentationFormat>
  <Paragraphs>143</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GAINS FROM TRADE WITHOUT LUMP-SUM COMPENSATION Authors: Avinash Dixit and Victor Norman</vt:lpstr>
      <vt:lpstr>Summary</vt:lpstr>
      <vt:lpstr>Summary</vt:lpstr>
      <vt:lpstr>Summary</vt:lpstr>
      <vt:lpstr>Summary</vt:lpstr>
      <vt:lpstr>Model Identification</vt:lpstr>
      <vt:lpstr>Model Identification</vt:lpstr>
      <vt:lpstr>Model Identification</vt:lpstr>
      <vt:lpstr>Model Identification</vt:lpstr>
      <vt:lpstr>Part 3: Related to Pakistan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Modernizing Trade in Pakistan: Policy Reform Handbook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Related to Pakistan</dc:title>
  <dc:creator>Abdul Rehman</dc:creator>
  <cp:lastModifiedBy>Printing</cp:lastModifiedBy>
  <cp:revision>7</cp:revision>
  <dcterms:created xsi:type="dcterms:W3CDTF">2023-04-18T15:09:09Z</dcterms:created>
  <dcterms:modified xsi:type="dcterms:W3CDTF">2023-05-15T04:38:52Z</dcterms:modified>
</cp:coreProperties>
</file>