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3" r:id="rId2"/>
    <p:sldId id="284" r:id="rId3"/>
    <p:sldId id="285" r:id="rId4"/>
    <p:sldId id="259" r:id="rId5"/>
    <p:sldId id="257" r:id="rId6"/>
    <p:sldId id="262" r:id="rId7"/>
    <p:sldId id="258" r:id="rId8"/>
    <p:sldId id="260" r:id="rId9"/>
    <p:sldId id="265" r:id="rId10"/>
    <p:sldId id="263" r:id="rId11"/>
    <p:sldId id="269" r:id="rId12"/>
    <p:sldId id="270" r:id="rId13"/>
    <p:sldId id="271" r:id="rId14"/>
    <p:sldId id="26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007" autoAdjust="0"/>
  </p:normalViewPr>
  <p:slideViewPr>
    <p:cSldViewPr snapToGrid="0">
      <p:cViewPr varScale="1">
        <p:scale>
          <a:sx n="73" d="100"/>
          <a:sy n="73" d="100"/>
        </p:scale>
        <p:origin x="20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E9F39-EEE2-44FF-AFAB-6240403AFAE6}" type="datetimeFigureOut">
              <a:rPr lang="en-AE" smtClean="0"/>
              <a:t>18/05/2023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946E5-76D3-4529-B5A9-F25850138EAB}" type="slidenum">
              <a:rPr lang="en-AE" smtClean="0"/>
              <a:t>‹#›</a:t>
            </a:fld>
            <a:endParaRPr lang="en-AE"/>
          </a:p>
        </p:txBody>
      </p:sp>
    </p:spTree>
    <p:extLst>
      <p:ext uri="{BB962C8B-B14F-4D97-AF65-F5344CB8AC3E}">
        <p14:creationId xmlns:p14="http://schemas.microsoft.com/office/powerpoint/2010/main" val="54608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Life insurance companies in Pakistan are financial institutions that provide insurance coverage and protection against the risk of death or disability to individuals. These companies collect premiums from policyholders, which are then invested to generate returns. In the event of the policyholder's death or disability, the insurance company pays out a predetermined sum of money to the policyholder's beneficiaries or the policyholder themselves.</a:t>
            </a:r>
          </a:p>
          <a:p>
            <a:endParaRPr lang="en-US" dirty="0"/>
          </a:p>
          <a:p>
            <a:r>
              <a:rPr lang="en-US" sz="1800" dirty="0">
                <a:effectLst/>
                <a:latin typeface="Calibri" panose="020F0502020204030204" pitchFamily="34" charset="0"/>
                <a:ea typeface="Calibri" panose="020F0502020204030204" pitchFamily="34" charset="0"/>
                <a:cs typeface="Arial" panose="020B0604020202020204" pitchFamily="34" charset="0"/>
              </a:rPr>
              <a:t>The primary function of life insurance companies in Pakistan is to provide financial protection to individuals and their families in the event of death, disability, or illness. They also offer savings and investment products that allow policyholders to accumulate wealth and provide for their future financial needs. Life insurance companies also play an important role in the economy by channeling savings into productive investments, such as infrastructure projects, which help stimulate economic growth.</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In Pakistani culture, life insurance is seen as an important tool for financial planning and security. It is often viewed as a way to provide for one's family and loved ones, particularly in the event of unexpected tragedy. Many Pakistanis also view life insurance as a means to save for the future and ensure their financial stability during retirement.</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importance of life insurance companies to the Pakistani economy cannot be overstated. These companies provide a vital service to individuals and families, helping to mitigate the financial risks associated with unexpected events such as death or disability. They also play an important role in the overall financial system, channeling savings into productive investments that help stimulate economic growth. Additionally, the life insurance industry is a significant employer, providing jobs and contributing to the overall health of the economy.</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95CBDB9C-27A8-4C89-9B60-A70B6D146CE2}" type="slidenum">
              <a:rPr lang="en-US" smtClean="0"/>
              <a:t>2</a:t>
            </a:fld>
            <a:endParaRPr lang="en-US"/>
          </a:p>
        </p:txBody>
      </p:sp>
    </p:spTree>
    <p:extLst>
      <p:ext uri="{BB962C8B-B14F-4D97-AF65-F5344CB8AC3E}">
        <p14:creationId xmlns:p14="http://schemas.microsoft.com/office/powerpoint/2010/main" val="238303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The first life insurance company to be established in Pakistan was State Life Insurance Corporation of Pakistan, which is often referred to simply as State Life. The company was founded on March 1, 1972, shortly after the nationalization of the insurance industry in Pakistan.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Prior to the establishment of State Life, the insurance industry in Pakistan was largely dominated by foreign companies. However, the government of Pakistan decided to nationalize the industry in an effort to promote the growth of local insurance companies and ensure that the benefits of the industry were more evenly distributed. State Life started operations with a paid-up capital of Rs. 50 million and a staff of around 2,000 employees. At the time, the company offered a limited range of insurance products, primarily focused on providing life insurance coverage to individuals and families.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Since its establishment, the life insurance industry in Pakistan has grown significantly, with State Life playing a major role in this growth. Today, the industry is a major contributor to the Pakistani economy, with over 34 life insurance companies operating in the country. Over the years, State Life has expanded its range of insurance products and services to include a wide variety of coverage options for individuals, families, and businesses. The company now offers a range of life insurance policies, including term life insurance, whole life insurance, and endowment policies.</a:t>
            </a:r>
          </a:p>
          <a:p>
            <a:endParaRPr lang="en-US" dirty="0"/>
          </a:p>
        </p:txBody>
      </p:sp>
      <p:sp>
        <p:nvSpPr>
          <p:cNvPr id="4" name="Slide Number Placeholder 3"/>
          <p:cNvSpPr>
            <a:spLocks noGrp="1"/>
          </p:cNvSpPr>
          <p:nvPr>
            <p:ph type="sldNum" sz="quarter" idx="5"/>
          </p:nvPr>
        </p:nvSpPr>
        <p:spPr/>
        <p:txBody>
          <a:bodyPr/>
          <a:lstStyle/>
          <a:p>
            <a:fld id="{95CBDB9C-27A8-4C89-9B60-A70B6D146CE2}" type="slidenum">
              <a:rPr lang="en-US" smtClean="0"/>
              <a:t>3</a:t>
            </a:fld>
            <a:endParaRPr lang="en-US"/>
          </a:p>
        </p:txBody>
      </p:sp>
    </p:spTree>
    <p:extLst>
      <p:ext uri="{BB962C8B-B14F-4D97-AF65-F5344CB8AC3E}">
        <p14:creationId xmlns:p14="http://schemas.microsoft.com/office/powerpoint/2010/main" val="345606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In recent years, the life insurance industry in Pakistan has faced several challenges, including increased competition from foreign insurers and a regulatory environment that is sometimes seen as restrictive. However, State Life and other local insurers have continued to innovate and adapt to these challenges, with many companies expanding their product offerings and investing in technology to improve customer service and convenience.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Arial" panose="020B0604020202020204" pitchFamily="34" charset="0"/>
              </a:rPr>
              <a:t>Life insurance companies can have several impacts on the Pakistani economy such its policies encourage people to save money for the long-term. This can have a positive impact on the economy by increasing the availability of investable funds that can be used for various productive purposes. Also, Life insurance companies invest a portion of the premiums they collect into the capital markets, such as stocks and bonds. This can help to develop the capital markets and provide additional sources of funding for businesses.</a:t>
            </a:r>
          </a:p>
          <a:p>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r>
              <a:rPr lang="en-US" sz="1800" kern="100" dirty="0">
                <a:effectLst/>
                <a:latin typeface="Calibri" panose="020F0502020204030204" pitchFamily="34" charset="0"/>
                <a:ea typeface="Calibri" panose="020F0502020204030204" pitchFamily="34" charset="0"/>
                <a:cs typeface="Arial" panose="020B0604020202020204" pitchFamily="34" charset="0"/>
              </a:rPr>
              <a:t>Life insurance companies help individuals and businesses manage risks associated with unexpected events, such as premature death, disability, and illness. This can provide a safety net for the economy and reduce the impact of unforeseen events.</a:t>
            </a:r>
          </a:p>
          <a:p>
            <a:endParaRPr lang="en-US" dirty="0"/>
          </a:p>
        </p:txBody>
      </p:sp>
      <p:sp>
        <p:nvSpPr>
          <p:cNvPr id="4" name="Slide Number Placeholder 3"/>
          <p:cNvSpPr>
            <a:spLocks noGrp="1"/>
          </p:cNvSpPr>
          <p:nvPr>
            <p:ph type="sldNum" sz="quarter" idx="5"/>
          </p:nvPr>
        </p:nvSpPr>
        <p:spPr/>
        <p:txBody>
          <a:bodyPr/>
          <a:lstStyle/>
          <a:p>
            <a:fld id="{95CBDB9C-27A8-4C89-9B60-A70B6D146CE2}" type="slidenum">
              <a:rPr lang="en-US" smtClean="0"/>
              <a:t>4</a:t>
            </a:fld>
            <a:endParaRPr lang="en-US"/>
          </a:p>
        </p:txBody>
      </p:sp>
    </p:spTree>
    <p:extLst>
      <p:ext uri="{BB962C8B-B14F-4D97-AF65-F5344CB8AC3E}">
        <p14:creationId xmlns:p14="http://schemas.microsoft.com/office/powerpoint/2010/main" val="3372912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effectLst/>
                <a:latin typeface="Times New Roman" panose="02020603050405020304" pitchFamily="18" charset="0"/>
                <a:ea typeface="Calibri" panose="020F0502020204030204" pitchFamily="34" charset="0"/>
              </a:rPr>
              <a:t>Insurance Ordinance 2000</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Life insurance companies are regulated by Securities Exchange Commission of Pakistan (SECP).</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ordinance classifies the insurance business into two broad categories:</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Life Insurance </a:t>
            </a:r>
            <a:endParaRPr lang="en-PK"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Non-Life insurance</a:t>
            </a:r>
            <a:endParaRPr lang="en-PK"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Contracts regulated under the ordinance include the following:</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Contract of Insurance (provides money in case of death of a policy holder)</a:t>
            </a:r>
            <a:endParaRPr lang="en-PK"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Symbol" panose="05050102010706020507" pitchFamily="18" charset="2"/>
              <a:buChar cha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Contract of Term Insurance (provides payment of that is not contingent on the death of the policy holder)</a:t>
            </a:r>
            <a:endParaRPr lang="en-PK"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
        <p:nvSpPr>
          <p:cNvPr id="4" name="Slide Number Placeholder 3"/>
          <p:cNvSpPr>
            <a:spLocks noGrp="1"/>
          </p:cNvSpPr>
          <p:nvPr>
            <p:ph type="sldNum" sz="quarter" idx="5"/>
          </p:nvPr>
        </p:nvSpPr>
        <p:spPr/>
        <p:txBody>
          <a:bodyPr/>
          <a:lstStyle/>
          <a:p>
            <a:fld id="{8E6946E5-76D3-4529-B5A9-F25850138EAB}" type="slidenum">
              <a:rPr lang="en-AE" smtClean="0"/>
              <a:t>5</a:t>
            </a:fld>
            <a:endParaRPr lang="en-AE"/>
          </a:p>
        </p:txBody>
      </p:sp>
    </p:spTree>
    <p:extLst>
      <p:ext uri="{BB962C8B-B14F-4D97-AF65-F5344CB8AC3E}">
        <p14:creationId xmlns:p14="http://schemas.microsoft.com/office/powerpoint/2010/main" val="53368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ordinance divides the Life insurance business in 4 classes. </a:t>
            </a:r>
          </a:p>
          <a:p>
            <a:pPr lvl="1"/>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Class 1 is said to be an ordinary life insurance business. </a:t>
            </a:r>
          </a:p>
          <a:p>
            <a:pPr lvl="1"/>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Class 1 category is not entitled to come into agreements exclusive to Class 2,3 and 4. </a:t>
            </a:r>
          </a:p>
          <a:p>
            <a:pPr lvl="1"/>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Class 2 is said to be capital redemption business. </a:t>
            </a:r>
          </a:p>
          <a:p>
            <a:pPr lvl="1"/>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Class 3 is classified as companies in pension fund business.</a:t>
            </a:r>
          </a:p>
          <a:p>
            <a:pPr lvl="1"/>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Class 4 is said to be in accident and health business. Class 4 is regarded as policies which are contingent to the individual surviving an injury, becoming disabled. This also covers the medical expenses.</a:t>
            </a:r>
          </a:p>
          <a:p>
            <a:pPr lvl="1"/>
            <a:endParaRPr lang="en-PK"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ordinance requires Insurers to be registered. No Individual is allowed to carry out activities of Life insurance without gaining approval from the SECP. </a:t>
            </a: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commission hold the authority of withholding registration which could allow one insurer to carryout activities of both Life Insurance and Non-Life Insurance.</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
        <p:nvSpPr>
          <p:cNvPr id="4" name="Slide Number Placeholder 3"/>
          <p:cNvSpPr>
            <a:spLocks noGrp="1"/>
          </p:cNvSpPr>
          <p:nvPr>
            <p:ph type="sldNum" sz="quarter" idx="5"/>
          </p:nvPr>
        </p:nvSpPr>
        <p:spPr/>
        <p:txBody>
          <a:bodyPr/>
          <a:lstStyle/>
          <a:p>
            <a:fld id="{8E6946E5-76D3-4529-B5A9-F25850138EAB}" type="slidenum">
              <a:rPr lang="en-AE" smtClean="0"/>
              <a:t>6</a:t>
            </a:fld>
            <a:endParaRPr lang="en-AE"/>
          </a:p>
        </p:txBody>
      </p:sp>
    </p:spTree>
    <p:extLst>
      <p:ext uri="{BB962C8B-B14F-4D97-AF65-F5344CB8AC3E}">
        <p14:creationId xmlns:p14="http://schemas.microsoft.com/office/powerpoint/2010/main" val="1345585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Every insurance company is required to keep deposits with the State Bank of Pakistan. </a:t>
            </a:r>
          </a:p>
          <a:p>
            <a:pPr lvl="1"/>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This deposit may be informed of cash or investment in government approved securities. </a:t>
            </a:r>
          </a:p>
          <a:p>
            <a:pPr lvl="1"/>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This is to be the either 10% of paid-up capital or ten million rupees whichever of the two is greater. </a:t>
            </a:r>
          </a:p>
          <a:p>
            <a:endParaRPr lang="en-US" sz="1200" dirty="0">
              <a:effectLst/>
              <a:latin typeface="Times New Roman" panose="02020603050405020304" pitchFamily="18" charset="0"/>
              <a:ea typeface="Calibri" panose="020F0502020204030204" pitchFamily="34" charset="0"/>
            </a:endParaRPr>
          </a:p>
          <a:p>
            <a:r>
              <a:rPr lang="en-US" sz="1200" dirty="0">
                <a:effectLst/>
                <a:latin typeface="Times New Roman" panose="02020603050405020304" pitchFamily="18" charset="0"/>
                <a:ea typeface="Calibri" panose="020F0502020204030204" pitchFamily="34" charset="0"/>
              </a:rPr>
              <a:t>The ordinance requires all Life Insurers the maintain a Statutory Fund at all time with respect to Life Insurance business.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It is not permissible by the commission that the fund may be divided or amalgamated without approval.</a:t>
            </a:r>
            <a:endParaRPr lang="en-US" sz="1200" dirty="0">
              <a:effectLst/>
              <a:latin typeface="Times New Roman" panose="02020603050405020304" pitchFamily="18" charset="0"/>
              <a:ea typeface="Calibri" panose="020F0502020204030204" pitchFamily="34" charset="0"/>
            </a:endParaRPr>
          </a:p>
          <a:p>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An insurer which has the eligibility of share capital is required to maintain a shareholder’s fund</a:t>
            </a:r>
          </a:p>
          <a:p>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dirty="0">
                <a:latin typeface="Times New Roman" panose="02020603050405020304" pitchFamily="18" charset="0"/>
                <a:ea typeface="Calibri" panose="020F0502020204030204" pitchFamily="34" charset="0"/>
                <a:cs typeface="Times New Roman" panose="02020603050405020304" pitchFamily="18" charset="0"/>
              </a:rPr>
              <a:t>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n insurer without a share capital must maintain a permanent capital fund.</a:t>
            </a:r>
          </a:p>
          <a:p>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capital moved to the statutory fund may only be distributed by three ways. </a:t>
            </a:r>
          </a:p>
          <a:p>
            <a:pPr lvl="1"/>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transfer to the shareholders fund</a:t>
            </a:r>
          </a:p>
          <a:p>
            <a:pPr lvl="1"/>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transfer to another statutory fund</a:t>
            </a:r>
          </a:p>
          <a:p>
            <a:pPr lvl="1"/>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distribution as bonuses to the holders of policies</a:t>
            </a:r>
          </a:p>
          <a:p>
            <a:r>
              <a:rPr lang="en-US" sz="1200" dirty="0">
                <a:latin typeface="Times New Roman" panose="02020603050405020304" pitchFamily="18" charset="0"/>
                <a:ea typeface="Calibri" panose="020F0502020204030204" pitchFamily="34" charset="0"/>
                <a:cs typeface="Times New Roman" panose="02020603050405020304" pitchFamily="18" charset="0"/>
              </a:rPr>
              <a:t>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inimum amount to be maintained in the shareholder’s fund is 165 million rupees</a:t>
            </a:r>
            <a:endParaRPr lang="en-PK"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PK" dirty="0"/>
          </a:p>
        </p:txBody>
      </p:sp>
      <p:sp>
        <p:nvSpPr>
          <p:cNvPr id="4" name="Slide Number Placeholder 3"/>
          <p:cNvSpPr>
            <a:spLocks noGrp="1"/>
          </p:cNvSpPr>
          <p:nvPr>
            <p:ph type="sldNum" sz="quarter" idx="5"/>
          </p:nvPr>
        </p:nvSpPr>
        <p:spPr/>
        <p:txBody>
          <a:bodyPr/>
          <a:lstStyle/>
          <a:p>
            <a:fld id="{8E6946E5-76D3-4529-B5A9-F25850138EAB}" type="slidenum">
              <a:rPr lang="en-AE" smtClean="0"/>
              <a:t>7</a:t>
            </a:fld>
            <a:endParaRPr lang="en-AE"/>
          </a:p>
        </p:txBody>
      </p:sp>
    </p:spTree>
    <p:extLst>
      <p:ext uri="{BB962C8B-B14F-4D97-AF65-F5344CB8AC3E}">
        <p14:creationId xmlns:p14="http://schemas.microsoft.com/office/powerpoint/2010/main" val="3613889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Life insurers are required to under the ordinance prepare and deliver the following statements annually to the Commission. The statements are to be audited by an approved auditor. </a:t>
            </a:r>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financial statements are to be filed under the companies ordinance.</a:t>
            </a:r>
          </a:p>
          <a:p>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Life insurance companies under the ordinance at the end of each year are required to launch an investigation in the financial condition of the company. </a:t>
            </a:r>
          </a:p>
          <a:p>
            <a:r>
              <a:rPr lang="en-US" sz="1800" dirty="0">
                <a:effectLst/>
                <a:latin typeface="Times New Roman" panose="02020603050405020304" pitchFamily="18" charset="0"/>
                <a:ea typeface="Calibri" panose="020F0502020204030204" pitchFamily="34" charset="0"/>
              </a:rPr>
              <a:t>The investigation is to be headed by an appointed actuary. </a:t>
            </a:r>
          </a:p>
          <a:p>
            <a:r>
              <a:rPr lang="en-US" sz="1800" dirty="0">
                <a:effectLst/>
                <a:latin typeface="Times New Roman" panose="02020603050405020304" pitchFamily="18" charset="0"/>
                <a:ea typeface="Calibri" panose="020F0502020204030204" pitchFamily="34" charset="0"/>
              </a:rPr>
              <a:t>The ordinance requires insurer to keep accounting records of the statutory fund in a separate ledger.</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transfer of policy under the ordinance is allowed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nomination right is also reserved to the policy holder. </a:t>
            </a:r>
          </a:p>
          <a:p>
            <a:pPr lvl="1"/>
            <a:r>
              <a:rPr lang="en-US" sz="1400" dirty="0">
                <a:effectLst/>
                <a:latin typeface="Times New Roman" panose="02020603050405020304" pitchFamily="18" charset="0"/>
                <a:ea typeface="Calibri" panose="020F0502020204030204" pitchFamily="34" charset="0"/>
                <a:cs typeface="Times New Roman" panose="02020603050405020304" pitchFamily="18" charset="0"/>
              </a:rPr>
              <a:t>Given in this scenario that nominee is a minor, the ordinance allows for policy holder to appoint any person who may receive the money in case of the death of the policy holder. </a:t>
            </a:r>
          </a:p>
          <a:p>
            <a:r>
              <a:rPr lang="en-US" sz="1800" dirty="0">
                <a:effectLst/>
                <a:latin typeface="Times New Roman" panose="02020603050405020304" pitchFamily="18" charset="0"/>
                <a:ea typeface="Calibri" panose="020F0502020204030204" pitchFamily="34" charset="0"/>
              </a:rPr>
              <a:t>Life insurance company decides to wind up. In this scenario the assets and liabilities of the statutory fund will be dealt separately from the other funds the company may operate such as the shareholder’s fund. </a:t>
            </a:r>
            <a:endParaRPr lang="en-PK" sz="1800" dirty="0"/>
          </a:p>
          <a:p>
            <a:endParaRPr lang="en-PK" dirty="0"/>
          </a:p>
        </p:txBody>
      </p:sp>
      <p:sp>
        <p:nvSpPr>
          <p:cNvPr id="4" name="Slide Number Placeholder 3"/>
          <p:cNvSpPr>
            <a:spLocks noGrp="1"/>
          </p:cNvSpPr>
          <p:nvPr>
            <p:ph type="sldNum" sz="quarter" idx="5"/>
          </p:nvPr>
        </p:nvSpPr>
        <p:spPr/>
        <p:txBody>
          <a:bodyPr/>
          <a:lstStyle/>
          <a:p>
            <a:fld id="{8E6946E5-76D3-4529-B5A9-F25850138EAB}" type="slidenum">
              <a:rPr lang="en-AE" smtClean="0"/>
              <a:t>9</a:t>
            </a:fld>
            <a:endParaRPr lang="en-AE"/>
          </a:p>
        </p:txBody>
      </p:sp>
    </p:spTree>
    <p:extLst>
      <p:ext uri="{BB962C8B-B14F-4D97-AF65-F5344CB8AC3E}">
        <p14:creationId xmlns:p14="http://schemas.microsoft.com/office/powerpoint/2010/main" val="1272558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This is relatively new and Shariah compliant form of life insurance. This is also regulated by SECP and is to be compliant with the Insurance Ordinance 2000 and Takaful Rules 2005.</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Existing Insurance businesses cannot carryout Family Takaful operations. No individual can be registered as a composite Takaful operator. </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Takaful operators are required to have a shariah board of at least 3 members. </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For Family Takaful minimum paid up capital requirement is 500 million rupees. </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They are also required to maintain a statutory fund, shareholder fund and participants takaful fund. </a:t>
            </a:r>
          </a:p>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Majority of regulations are same as general Life insurance companies. </a:t>
            </a:r>
            <a:endParaRPr lang="en-PK"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
        <p:nvSpPr>
          <p:cNvPr id="4" name="Slide Number Placeholder 3"/>
          <p:cNvSpPr>
            <a:spLocks noGrp="1"/>
          </p:cNvSpPr>
          <p:nvPr>
            <p:ph type="sldNum" sz="quarter" idx="5"/>
          </p:nvPr>
        </p:nvSpPr>
        <p:spPr/>
        <p:txBody>
          <a:bodyPr/>
          <a:lstStyle/>
          <a:p>
            <a:fld id="{8E6946E5-76D3-4529-B5A9-F25850138EAB}" type="slidenum">
              <a:rPr lang="en-AE" smtClean="0"/>
              <a:t>10</a:t>
            </a:fld>
            <a:endParaRPr lang="en-AE"/>
          </a:p>
        </p:txBody>
      </p:sp>
    </p:spTree>
    <p:extLst>
      <p:ext uri="{BB962C8B-B14F-4D97-AF65-F5344CB8AC3E}">
        <p14:creationId xmlns:p14="http://schemas.microsoft.com/office/powerpoint/2010/main" val="3077066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After this Slide:</a:t>
            </a:r>
            <a:r>
              <a:rPr lang="en-US" sz="1200" dirty="0">
                <a:effectLst/>
                <a:latin typeface="Calibri" panose="020F0502020204030204" pitchFamily="34" charset="0"/>
                <a:ea typeface="Calibri" panose="020F0502020204030204" pitchFamily="34" charset="0"/>
                <a:cs typeface="Times New Roman" panose="02020603050405020304" pitchFamily="18" charset="0"/>
              </a:rPr>
              <a:t> Top three instances demonstrate the value of life insurance firms to Pakistan's economy. They shield people and families from financial harm, produce job opportunities, and support the expansion of the financial industry. With more than 50 insurance companies operating there, the life insurance market in Pakistan has grown significantly during the last ten years. It is anticipated that the industry will play an even bigger part in the Pakistani economy as it continues to grow.</a:t>
            </a:r>
          </a:p>
          <a:p>
            <a:endParaRPr lang="en-US" dirty="0"/>
          </a:p>
          <a:p>
            <a:endParaRPr lang="en-US" dirty="0"/>
          </a:p>
        </p:txBody>
      </p:sp>
      <p:sp>
        <p:nvSpPr>
          <p:cNvPr id="4" name="Slide Number Placeholder 3"/>
          <p:cNvSpPr>
            <a:spLocks noGrp="1"/>
          </p:cNvSpPr>
          <p:nvPr>
            <p:ph type="sldNum" sz="quarter" idx="5"/>
          </p:nvPr>
        </p:nvSpPr>
        <p:spPr/>
        <p:txBody>
          <a:bodyPr/>
          <a:lstStyle/>
          <a:p>
            <a:fld id="{35528A19-E005-473A-8770-46D1F4C8DBFE}" type="slidenum">
              <a:rPr lang="en-US" smtClean="0"/>
              <a:t>20</a:t>
            </a:fld>
            <a:endParaRPr lang="en-US"/>
          </a:p>
        </p:txBody>
      </p:sp>
    </p:spTree>
    <p:extLst>
      <p:ext uri="{BB962C8B-B14F-4D97-AF65-F5344CB8AC3E}">
        <p14:creationId xmlns:p14="http://schemas.microsoft.com/office/powerpoint/2010/main" val="4208414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FA40-595E-4C38-B65F-7C22407D345F}"/>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63FDE604-5854-48E9-A0C8-F483970CD927}"/>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PK" dirty="0"/>
          </a:p>
        </p:txBody>
      </p:sp>
      <p:sp>
        <p:nvSpPr>
          <p:cNvPr id="4" name="Date Placeholder 3">
            <a:extLst>
              <a:ext uri="{FF2B5EF4-FFF2-40B4-BE49-F238E27FC236}">
                <a16:creationId xmlns:a16="http://schemas.microsoft.com/office/drawing/2014/main" id="{C0E6989A-B5C7-4C71-9843-A4DF82DF32D3}"/>
              </a:ext>
            </a:extLst>
          </p:cNvPr>
          <p:cNvSpPr>
            <a:spLocks noGrp="1"/>
          </p:cNvSpPr>
          <p:nvPr>
            <p:ph type="dt" sz="half" idx="10"/>
          </p:nvPr>
        </p:nvSpPr>
        <p:spPr/>
        <p:txBody>
          <a:bodyPr/>
          <a:lstStyle/>
          <a:p>
            <a:fld id="{058FB34A-F20E-4093-A86D-6852671996A2}" type="datetimeFigureOut">
              <a:rPr lang="en-PK" smtClean="0"/>
              <a:t>05/18/2023</a:t>
            </a:fld>
            <a:endParaRPr lang="en-PK"/>
          </a:p>
        </p:txBody>
      </p:sp>
      <p:sp>
        <p:nvSpPr>
          <p:cNvPr id="5" name="Footer Placeholder 4">
            <a:extLst>
              <a:ext uri="{FF2B5EF4-FFF2-40B4-BE49-F238E27FC236}">
                <a16:creationId xmlns:a16="http://schemas.microsoft.com/office/drawing/2014/main" id="{0B30ADB4-057E-4549-AFCE-C13B4806577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821E290-FE7A-4A52-BAC2-1D1034333A35}"/>
              </a:ext>
            </a:extLst>
          </p:cNvPr>
          <p:cNvSpPr>
            <a:spLocks noGrp="1"/>
          </p:cNvSpPr>
          <p:nvPr>
            <p:ph type="sldNum" sz="quarter" idx="12"/>
          </p:nvPr>
        </p:nvSpPr>
        <p:spPr/>
        <p:txBody>
          <a:bodyPr/>
          <a:lstStyle/>
          <a:p>
            <a:fld id="{8805902E-E710-4BA8-A28A-3EC2074034CA}" type="slidenum">
              <a:rPr lang="en-PK" smtClean="0"/>
              <a:t>‹#›</a:t>
            </a:fld>
            <a:endParaRPr lang="en-PK"/>
          </a:p>
        </p:txBody>
      </p:sp>
    </p:spTree>
    <p:extLst>
      <p:ext uri="{BB962C8B-B14F-4D97-AF65-F5344CB8AC3E}">
        <p14:creationId xmlns:p14="http://schemas.microsoft.com/office/powerpoint/2010/main" val="350447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79A56-64CD-40E7-AD2E-5486FCF1A12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F61E4F5-1AA9-4E86-A17A-59C8F621D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BC33A6A-988C-4477-88C5-73D9721D7959}"/>
              </a:ext>
            </a:extLst>
          </p:cNvPr>
          <p:cNvSpPr>
            <a:spLocks noGrp="1"/>
          </p:cNvSpPr>
          <p:nvPr>
            <p:ph type="dt" sz="half" idx="10"/>
          </p:nvPr>
        </p:nvSpPr>
        <p:spPr/>
        <p:txBody>
          <a:bodyPr/>
          <a:lstStyle/>
          <a:p>
            <a:fld id="{058FB34A-F20E-4093-A86D-6852671996A2}" type="datetimeFigureOut">
              <a:rPr lang="en-PK" smtClean="0"/>
              <a:t>05/18/2023</a:t>
            </a:fld>
            <a:endParaRPr lang="en-PK"/>
          </a:p>
        </p:txBody>
      </p:sp>
      <p:sp>
        <p:nvSpPr>
          <p:cNvPr id="5" name="Footer Placeholder 4">
            <a:extLst>
              <a:ext uri="{FF2B5EF4-FFF2-40B4-BE49-F238E27FC236}">
                <a16:creationId xmlns:a16="http://schemas.microsoft.com/office/drawing/2014/main" id="{A56B518C-9741-4DF8-A691-E13BCD18778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06359A7-9320-4C04-BE30-CACDE4E631EC}"/>
              </a:ext>
            </a:extLst>
          </p:cNvPr>
          <p:cNvSpPr>
            <a:spLocks noGrp="1"/>
          </p:cNvSpPr>
          <p:nvPr>
            <p:ph type="sldNum" sz="quarter" idx="12"/>
          </p:nvPr>
        </p:nvSpPr>
        <p:spPr/>
        <p:txBody>
          <a:bodyPr/>
          <a:lstStyle/>
          <a:p>
            <a:fld id="{8805902E-E710-4BA8-A28A-3EC2074034CA}" type="slidenum">
              <a:rPr lang="en-PK" smtClean="0"/>
              <a:t>‹#›</a:t>
            </a:fld>
            <a:endParaRPr lang="en-PK"/>
          </a:p>
        </p:txBody>
      </p:sp>
    </p:spTree>
    <p:extLst>
      <p:ext uri="{BB962C8B-B14F-4D97-AF65-F5344CB8AC3E}">
        <p14:creationId xmlns:p14="http://schemas.microsoft.com/office/powerpoint/2010/main" val="3743078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0D459C-0C73-4BBE-8C49-445F1B0A08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F4440AF-CC52-4A34-9C1D-C45BCE46E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088422F-E4ED-408F-92E5-85E1F18828E9}"/>
              </a:ext>
            </a:extLst>
          </p:cNvPr>
          <p:cNvSpPr>
            <a:spLocks noGrp="1"/>
          </p:cNvSpPr>
          <p:nvPr>
            <p:ph type="dt" sz="half" idx="10"/>
          </p:nvPr>
        </p:nvSpPr>
        <p:spPr/>
        <p:txBody>
          <a:bodyPr/>
          <a:lstStyle/>
          <a:p>
            <a:fld id="{058FB34A-F20E-4093-A86D-6852671996A2}" type="datetimeFigureOut">
              <a:rPr lang="en-PK" smtClean="0"/>
              <a:t>05/18/2023</a:t>
            </a:fld>
            <a:endParaRPr lang="en-PK"/>
          </a:p>
        </p:txBody>
      </p:sp>
      <p:sp>
        <p:nvSpPr>
          <p:cNvPr id="5" name="Footer Placeholder 4">
            <a:extLst>
              <a:ext uri="{FF2B5EF4-FFF2-40B4-BE49-F238E27FC236}">
                <a16:creationId xmlns:a16="http://schemas.microsoft.com/office/drawing/2014/main" id="{8E35CA31-19B8-407B-88D5-850909C119C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F038A08-2329-411F-84F2-2F14DF5A9047}"/>
              </a:ext>
            </a:extLst>
          </p:cNvPr>
          <p:cNvSpPr>
            <a:spLocks noGrp="1"/>
          </p:cNvSpPr>
          <p:nvPr>
            <p:ph type="sldNum" sz="quarter" idx="12"/>
          </p:nvPr>
        </p:nvSpPr>
        <p:spPr/>
        <p:txBody>
          <a:bodyPr/>
          <a:lstStyle/>
          <a:p>
            <a:fld id="{8805902E-E710-4BA8-A28A-3EC2074034CA}" type="slidenum">
              <a:rPr lang="en-PK" smtClean="0"/>
              <a:t>‹#›</a:t>
            </a:fld>
            <a:endParaRPr lang="en-PK"/>
          </a:p>
        </p:txBody>
      </p:sp>
    </p:spTree>
    <p:extLst>
      <p:ext uri="{BB962C8B-B14F-4D97-AF65-F5344CB8AC3E}">
        <p14:creationId xmlns:p14="http://schemas.microsoft.com/office/powerpoint/2010/main" val="117623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4758-28A5-443A-AA61-C83B20D5B76D}"/>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E3A730E2-452F-4275-A96F-F1847066A94F}"/>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45EC42B4-9895-450B-8E35-B0C67A8CA8E1}"/>
              </a:ext>
            </a:extLst>
          </p:cNvPr>
          <p:cNvSpPr>
            <a:spLocks noGrp="1"/>
          </p:cNvSpPr>
          <p:nvPr>
            <p:ph type="dt" sz="half" idx="10"/>
          </p:nvPr>
        </p:nvSpPr>
        <p:spPr/>
        <p:txBody>
          <a:bodyPr/>
          <a:lstStyle/>
          <a:p>
            <a:fld id="{058FB34A-F20E-4093-A86D-6852671996A2}" type="datetimeFigureOut">
              <a:rPr lang="en-PK" smtClean="0"/>
              <a:t>05/18/2023</a:t>
            </a:fld>
            <a:endParaRPr lang="en-PK"/>
          </a:p>
        </p:txBody>
      </p:sp>
      <p:sp>
        <p:nvSpPr>
          <p:cNvPr id="5" name="Footer Placeholder 4">
            <a:extLst>
              <a:ext uri="{FF2B5EF4-FFF2-40B4-BE49-F238E27FC236}">
                <a16:creationId xmlns:a16="http://schemas.microsoft.com/office/drawing/2014/main" id="{8E70D989-E4B2-4099-80C9-9E5B19FA433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D24593F-B99A-4567-8306-7F81FE1C7824}"/>
              </a:ext>
            </a:extLst>
          </p:cNvPr>
          <p:cNvSpPr>
            <a:spLocks noGrp="1"/>
          </p:cNvSpPr>
          <p:nvPr>
            <p:ph type="sldNum" sz="quarter" idx="12"/>
          </p:nvPr>
        </p:nvSpPr>
        <p:spPr/>
        <p:txBody>
          <a:bodyPr/>
          <a:lstStyle/>
          <a:p>
            <a:fld id="{8805902E-E710-4BA8-A28A-3EC2074034CA}" type="slidenum">
              <a:rPr lang="en-PK" smtClean="0"/>
              <a:t>‹#›</a:t>
            </a:fld>
            <a:endParaRPr lang="en-PK"/>
          </a:p>
        </p:txBody>
      </p:sp>
    </p:spTree>
    <p:extLst>
      <p:ext uri="{BB962C8B-B14F-4D97-AF65-F5344CB8AC3E}">
        <p14:creationId xmlns:p14="http://schemas.microsoft.com/office/powerpoint/2010/main" val="217515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CBFE-6B84-437E-9A90-777C4016A0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C0EA1B6-55BB-42C7-AD00-140CDE145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86F456-D428-41D3-87C2-D61AC130D02C}"/>
              </a:ext>
            </a:extLst>
          </p:cNvPr>
          <p:cNvSpPr>
            <a:spLocks noGrp="1"/>
          </p:cNvSpPr>
          <p:nvPr>
            <p:ph type="dt" sz="half" idx="10"/>
          </p:nvPr>
        </p:nvSpPr>
        <p:spPr/>
        <p:txBody>
          <a:bodyPr/>
          <a:lstStyle/>
          <a:p>
            <a:fld id="{058FB34A-F20E-4093-A86D-6852671996A2}" type="datetimeFigureOut">
              <a:rPr lang="en-PK" smtClean="0"/>
              <a:t>05/18/2023</a:t>
            </a:fld>
            <a:endParaRPr lang="en-PK"/>
          </a:p>
        </p:txBody>
      </p:sp>
      <p:sp>
        <p:nvSpPr>
          <p:cNvPr id="5" name="Footer Placeholder 4">
            <a:extLst>
              <a:ext uri="{FF2B5EF4-FFF2-40B4-BE49-F238E27FC236}">
                <a16:creationId xmlns:a16="http://schemas.microsoft.com/office/drawing/2014/main" id="{11EEABD3-A99C-43CE-8D73-F77C1C1A66F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C2B474C-C476-4079-9C09-A1BA33A3CC13}"/>
              </a:ext>
            </a:extLst>
          </p:cNvPr>
          <p:cNvSpPr>
            <a:spLocks noGrp="1"/>
          </p:cNvSpPr>
          <p:nvPr>
            <p:ph type="sldNum" sz="quarter" idx="12"/>
          </p:nvPr>
        </p:nvSpPr>
        <p:spPr/>
        <p:txBody>
          <a:bodyPr/>
          <a:lstStyle/>
          <a:p>
            <a:fld id="{8805902E-E710-4BA8-A28A-3EC2074034CA}" type="slidenum">
              <a:rPr lang="en-PK" smtClean="0"/>
              <a:t>‹#›</a:t>
            </a:fld>
            <a:endParaRPr lang="en-PK"/>
          </a:p>
        </p:txBody>
      </p:sp>
    </p:spTree>
    <p:extLst>
      <p:ext uri="{BB962C8B-B14F-4D97-AF65-F5344CB8AC3E}">
        <p14:creationId xmlns:p14="http://schemas.microsoft.com/office/powerpoint/2010/main" val="2299443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48CB-EF3F-4369-9285-C7604EA6C6A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E835484-6AD8-4211-B266-D9941AF1B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3D10FD4-BC2A-4B69-BB7E-F44110BAE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7C0D7D84-920C-48E9-B68C-1C746F3B4DA7}"/>
              </a:ext>
            </a:extLst>
          </p:cNvPr>
          <p:cNvSpPr>
            <a:spLocks noGrp="1"/>
          </p:cNvSpPr>
          <p:nvPr>
            <p:ph type="dt" sz="half" idx="10"/>
          </p:nvPr>
        </p:nvSpPr>
        <p:spPr/>
        <p:txBody>
          <a:bodyPr/>
          <a:lstStyle/>
          <a:p>
            <a:fld id="{058FB34A-F20E-4093-A86D-6852671996A2}" type="datetimeFigureOut">
              <a:rPr lang="en-PK" smtClean="0"/>
              <a:t>05/18/2023</a:t>
            </a:fld>
            <a:endParaRPr lang="en-PK"/>
          </a:p>
        </p:txBody>
      </p:sp>
      <p:sp>
        <p:nvSpPr>
          <p:cNvPr id="6" name="Footer Placeholder 5">
            <a:extLst>
              <a:ext uri="{FF2B5EF4-FFF2-40B4-BE49-F238E27FC236}">
                <a16:creationId xmlns:a16="http://schemas.microsoft.com/office/drawing/2014/main" id="{18F462DE-EFA0-4A27-9B06-73931346CE6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D07D822-4261-4660-8E98-5BAE9A9F4965}"/>
              </a:ext>
            </a:extLst>
          </p:cNvPr>
          <p:cNvSpPr>
            <a:spLocks noGrp="1"/>
          </p:cNvSpPr>
          <p:nvPr>
            <p:ph type="sldNum" sz="quarter" idx="12"/>
          </p:nvPr>
        </p:nvSpPr>
        <p:spPr/>
        <p:txBody>
          <a:bodyPr/>
          <a:lstStyle/>
          <a:p>
            <a:fld id="{8805902E-E710-4BA8-A28A-3EC2074034CA}" type="slidenum">
              <a:rPr lang="en-PK" smtClean="0"/>
              <a:t>‹#›</a:t>
            </a:fld>
            <a:endParaRPr lang="en-PK"/>
          </a:p>
        </p:txBody>
      </p:sp>
    </p:spTree>
    <p:extLst>
      <p:ext uri="{BB962C8B-B14F-4D97-AF65-F5344CB8AC3E}">
        <p14:creationId xmlns:p14="http://schemas.microsoft.com/office/powerpoint/2010/main" val="4289912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9E0A-0BA3-4BFA-A5C5-EADE9DFC110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A6C4978-F499-45D6-8E89-3452FD169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901E5D-E9C6-4790-BA47-D99F746AF8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CB39652E-E0B9-4DC6-A585-62F87AAAF7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53894D-F1C3-4BA9-9E4D-D914A4CCD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2028563-1C1D-4B70-BA83-7B76398422E2}"/>
              </a:ext>
            </a:extLst>
          </p:cNvPr>
          <p:cNvSpPr>
            <a:spLocks noGrp="1"/>
          </p:cNvSpPr>
          <p:nvPr>
            <p:ph type="dt" sz="half" idx="10"/>
          </p:nvPr>
        </p:nvSpPr>
        <p:spPr/>
        <p:txBody>
          <a:bodyPr/>
          <a:lstStyle/>
          <a:p>
            <a:fld id="{058FB34A-F20E-4093-A86D-6852671996A2}" type="datetimeFigureOut">
              <a:rPr lang="en-PK" smtClean="0"/>
              <a:t>05/18/2023</a:t>
            </a:fld>
            <a:endParaRPr lang="en-PK"/>
          </a:p>
        </p:txBody>
      </p:sp>
      <p:sp>
        <p:nvSpPr>
          <p:cNvPr id="8" name="Footer Placeholder 7">
            <a:extLst>
              <a:ext uri="{FF2B5EF4-FFF2-40B4-BE49-F238E27FC236}">
                <a16:creationId xmlns:a16="http://schemas.microsoft.com/office/drawing/2014/main" id="{13ED8F1C-0CC8-40AD-88CA-DFDC6ED67998}"/>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D3D9608-7ED4-4E55-8151-81BB846FA848}"/>
              </a:ext>
            </a:extLst>
          </p:cNvPr>
          <p:cNvSpPr>
            <a:spLocks noGrp="1"/>
          </p:cNvSpPr>
          <p:nvPr>
            <p:ph type="sldNum" sz="quarter" idx="12"/>
          </p:nvPr>
        </p:nvSpPr>
        <p:spPr/>
        <p:txBody>
          <a:bodyPr/>
          <a:lstStyle/>
          <a:p>
            <a:fld id="{8805902E-E710-4BA8-A28A-3EC2074034CA}" type="slidenum">
              <a:rPr lang="en-PK" smtClean="0"/>
              <a:t>‹#›</a:t>
            </a:fld>
            <a:endParaRPr lang="en-PK"/>
          </a:p>
        </p:txBody>
      </p:sp>
    </p:spTree>
    <p:extLst>
      <p:ext uri="{BB962C8B-B14F-4D97-AF65-F5344CB8AC3E}">
        <p14:creationId xmlns:p14="http://schemas.microsoft.com/office/powerpoint/2010/main" val="405845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1CF6-7405-4DEC-A7F0-0AAACDB588FA}"/>
              </a:ext>
            </a:extLst>
          </p:cNvPr>
          <p:cNvSpPr>
            <a:spLocks noGrp="1"/>
          </p:cNvSpPr>
          <p:nvPr>
            <p:ph type="title"/>
          </p:nvPr>
        </p:nvSpPr>
        <p:spPr/>
        <p:txBody>
          <a:bodyPr/>
          <a:lstStyle/>
          <a:p>
            <a:r>
              <a:rPr lang="en-US" dirty="0"/>
              <a:t>Click to edit Master title style</a:t>
            </a:r>
            <a:endParaRPr lang="en-PK" dirty="0"/>
          </a:p>
        </p:txBody>
      </p:sp>
      <p:sp>
        <p:nvSpPr>
          <p:cNvPr id="3" name="Date Placeholder 2">
            <a:extLst>
              <a:ext uri="{FF2B5EF4-FFF2-40B4-BE49-F238E27FC236}">
                <a16:creationId xmlns:a16="http://schemas.microsoft.com/office/drawing/2014/main" id="{EE69AE7C-3AD6-41BC-951E-427BEE5E02E9}"/>
              </a:ext>
            </a:extLst>
          </p:cNvPr>
          <p:cNvSpPr>
            <a:spLocks noGrp="1"/>
          </p:cNvSpPr>
          <p:nvPr>
            <p:ph type="dt" sz="half" idx="10"/>
          </p:nvPr>
        </p:nvSpPr>
        <p:spPr/>
        <p:txBody>
          <a:bodyPr/>
          <a:lstStyle/>
          <a:p>
            <a:fld id="{058FB34A-F20E-4093-A86D-6852671996A2}" type="datetimeFigureOut">
              <a:rPr lang="en-PK" smtClean="0"/>
              <a:t>05/18/2023</a:t>
            </a:fld>
            <a:endParaRPr lang="en-PK"/>
          </a:p>
        </p:txBody>
      </p:sp>
      <p:sp>
        <p:nvSpPr>
          <p:cNvPr id="4" name="Footer Placeholder 3">
            <a:extLst>
              <a:ext uri="{FF2B5EF4-FFF2-40B4-BE49-F238E27FC236}">
                <a16:creationId xmlns:a16="http://schemas.microsoft.com/office/drawing/2014/main" id="{6131DCDD-0338-4FDC-9DEC-7263AC34036C}"/>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AAF4C3A9-7D80-4032-9238-BD2E76F475FE}"/>
              </a:ext>
            </a:extLst>
          </p:cNvPr>
          <p:cNvSpPr>
            <a:spLocks noGrp="1"/>
          </p:cNvSpPr>
          <p:nvPr>
            <p:ph type="sldNum" sz="quarter" idx="12"/>
          </p:nvPr>
        </p:nvSpPr>
        <p:spPr/>
        <p:txBody>
          <a:bodyPr/>
          <a:lstStyle/>
          <a:p>
            <a:fld id="{8805902E-E710-4BA8-A28A-3EC2074034CA}" type="slidenum">
              <a:rPr lang="en-PK" smtClean="0"/>
              <a:t>‹#›</a:t>
            </a:fld>
            <a:endParaRPr lang="en-PK"/>
          </a:p>
        </p:txBody>
      </p:sp>
    </p:spTree>
    <p:extLst>
      <p:ext uri="{BB962C8B-B14F-4D97-AF65-F5344CB8AC3E}">
        <p14:creationId xmlns:p14="http://schemas.microsoft.com/office/powerpoint/2010/main" val="46222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67AFD0-8BD1-48FD-A83D-4F7A3D3A0405}"/>
              </a:ext>
            </a:extLst>
          </p:cNvPr>
          <p:cNvSpPr>
            <a:spLocks noGrp="1"/>
          </p:cNvSpPr>
          <p:nvPr>
            <p:ph type="dt" sz="half" idx="10"/>
          </p:nvPr>
        </p:nvSpPr>
        <p:spPr/>
        <p:txBody>
          <a:bodyPr/>
          <a:lstStyle/>
          <a:p>
            <a:fld id="{058FB34A-F20E-4093-A86D-6852671996A2}" type="datetimeFigureOut">
              <a:rPr lang="en-PK" smtClean="0"/>
              <a:t>05/18/2023</a:t>
            </a:fld>
            <a:endParaRPr lang="en-PK"/>
          </a:p>
        </p:txBody>
      </p:sp>
      <p:sp>
        <p:nvSpPr>
          <p:cNvPr id="3" name="Footer Placeholder 2">
            <a:extLst>
              <a:ext uri="{FF2B5EF4-FFF2-40B4-BE49-F238E27FC236}">
                <a16:creationId xmlns:a16="http://schemas.microsoft.com/office/drawing/2014/main" id="{F2CD8D97-41BB-4E97-A79B-C81A516FD58C}"/>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CD1535A-33B7-4788-9D45-DB9E3F180005}"/>
              </a:ext>
            </a:extLst>
          </p:cNvPr>
          <p:cNvSpPr>
            <a:spLocks noGrp="1"/>
          </p:cNvSpPr>
          <p:nvPr>
            <p:ph type="sldNum" sz="quarter" idx="12"/>
          </p:nvPr>
        </p:nvSpPr>
        <p:spPr/>
        <p:txBody>
          <a:bodyPr/>
          <a:lstStyle/>
          <a:p>
            <a:fld id="{8805902E-E710-4BA8-A28A-3EC2074034CA}" type="slidenum">
              <a:rPr lang="en-PK" smtClean="0"/>
              <a:t>‹#›</a:t>
            </a:fld>
            <a:endParaRPr lang="en-PK"/>
          </a:p>
        </p:txBody>
      </p:sp>
    </p:spTree>
    <p:extLst>
      <p:ext uri="{BB962C8B-B14F-4D97-AF65-F5344CB8AC3E}">
        <p14:creationId xmlns:p14="http://schemas.microsoft.com/office/powerpoint/2010/main" val="112245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B1E6-4DDD-4ABA-B733-E2A7C3B21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FB67359-2BF8-4FE4-AB16-2ACED34AB1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175EE38-A422-4E99-A0B4-35A9A2502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71843-D58F-41AD-8584-CF229E6B29D0}"/>
              </a:ext>
            </a:extLst>
          </p:cNvPr>
          <p:cNvSpPr>
            <a:spLocks noGrp="1"/>
          </p:cNvSpPr>
          <p:nvPr>
            <p:ph type="dt" sz="half" idx="10"/>
          </p:nvPr>
        </p:nvSpPr>
        <p:spPr/>
        <p:txBody>
          <a:bodyPr/>
          <a:lstStyle/>
          <a:p>
            <a:fld id="{058FB34A-F20E-4093-A86D-6852671996A2}" type="datetimeFigureOut">
              <a:rPr lang="en-PK" smtClean="0"/>
              <a:t>05/18/2023</a:t>
            </a:fld>
            <a:endParaRPr lang="en-PK"/>
          </a:p>
        </p:txBody>
      </p:sp>
      <p:sp>
        <p:nvSpPr>
          <p:cNvPr id="6" name="Footer Placeholder 5">
            <a:extLst>
              <a:ext uri="{FF2B5EF4-FFF2-40B4-BE49-F238E27FC236}">
                <a16:creationId xmlns:a16="http://schemas.microsoft.com/office/drawing/2014/main" id="{D91133EC-8A65-4977-AB1D-1F37558D187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0386D86-B514-4A5B-89AB-D26E22EF2165}"/>
              </a:ext>
            </a:extLst>
          </p:cNvPr>
          <p:cNvSpPr>
            <a:spLocks noGrp="1"/>
          </p:cNvSpPr>
          <p:nvPr>
            <p:ph type="sldNum" sz="quarter" idx="12"/>
          </p:nvPr>
        </p:nvSpPr>
        <p:spPr/>
        <p:txBody>
          <a:bodyPr/>
          <a:lstStyle/>
          <a:p>
            <a:fld id="{8805902E-E710-4BA8-A28A-3EC2074034CA}" type="slidenum">
              <a:rPr lang="en-PK" smtClean="0"/>
              <a:t>‹#›</a:t>
            </a:fld>
            <a:endParaRPr lang="en-PK"/>
          </a:p>
        </p:txBody>
      </p:sp>
    </p:spTree>
    <p:extLst>
      <p:ext uri="{BB962C8B-B14F-4D97-AF65-F5344CB8AC3E}">
        <p14:creationId xmlns:p14="http://schemas.microsoft.com/office/powerpoint/2010/main" val="248496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4859-071F-4BCE-A375-AB624ADC4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7165375B-F8E7-4B97-811B-5EF98B545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59EF8DE0-5BEE-479F-9928-B63BBA035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7C222-2A0A-4CA5-B3C7-F9B852EB5275}"/>
              </a:ext>
            </a:extLst>
          </p:cNvPr>
          <p:cNvSpPr>
            <a:spLocks noGrp="1"/>
          </p:cNvSpPr>
          <p:nvPr>
            <p:ph type="dt" sz="half" idx="10"/>
          </p:nvPr>
        </p:nvSpPr>
        <p:spPr/>
        <p:txBody>
          <a:bodyPr/>
          <a:lstStyle/>
          <a:p>
            <a:fld id="{058FB34A-F20E-4093-A86D-6852671996A2}" type="datetimeFigureOut">
              <a:rPr lang="en-PK" smtClean="0"/>
              <a:t>05/18/2023</a:t>
            </a:fld>
            <a:endParaRPr lang="en-PK"/>
          </a:p>
        </p:txBody>
      </p:sp>
      <p:sp>
        <p:nvSpPr>
          <p:cNvPr id="6" name="Footer Placeholder 5">
            <a:extLst>
              <a:ext uri="{FF2B5EF4-FFF2-40B4-BE49-F238E27FC236}">
                <a16:creationId xmlns:a16="http://schemas.microsoft.com/office/drawing/2014/main" id="{D0CE0506-B6E8-4485-997C-5D0D47C806E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4884A3C-C550-40D1-8004-3DDC4A1FD2B7}"/>
              </a:ext>
            </a:extLst>
          </p:cNvPr>
          <p:cNvSpPr>
            <a:spLocks noGrp="1"/>
          </p:cNvSpPr>
          <p:nvPr>
            <p:ph type="sldNum" sz="quarter" idx="12"/>
          </p:nvPr>
        </p:nvSpPr>
        <p:spPr/>
        <p:txBody>
          <a:bodyPr/>
          <a:lstStyle/>
          <a:p>
            <a:fld id="{8805902E-E710-4BA8-A28A-3EC2074034CA}" type="slidenum">
              <a:rPr lang="en-PK" smtClean="0"/>
              <a:t>‹#›</a:t>
            </a:fld>
            <a:endParaRPr lang="en-PK"/>
          </a:p>
        </p:txBody>
      </p:sp>
    </p:spTree>
    <p:extLst>
      <p:ext uri="{BB962C8B-B14F-4D97-AF65-F5344CB8AC3E}">
        <p14:creationId xmlns:p14="http://schemas.microsoft.com/office/powerpoint/2010/main" val="316414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81939B-FE64-4E0D-86F8-21D3B535D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7759D280-6782-4FF9-A0A5-EACE86E9C5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dirty="0"/>
          </a:p>
        </p:txBody>
      </p:sp>
      <p:sp>
        <p:nvSpPr>
          <p:cNvPr id="4" name="Date Placeholder 3">
            <a:extLst>
              <a:ext uri="{FF2B5EF4-FFF2-40B4-BE49-F238E27FC236}">
                <a16:creationId xmlns:a16="http://schemas.microsoft.com/office/drawing/2014/main" id="{4182A5E3-DD54-45E1-8CE0-9D5A6B9CF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FB34A-F20E-4093-A86D-6852671996A2}" type="datetimeFigureOut">
              <a:rPr lang="en-PK" smtClean="0"/>
              <a:t>05/18/2023</a:t>
            </a:fld>
            <a:endParaRPr lang="en-PK"/>
          </a:p>
        </p:txBody>
      </p:sp>
      <p:sp>
        <p:nvSpPr>
          <p:cNvPr id="5" name="Footer Placeholder 4">
            <a:extLst>
              <a:ext uri="{FF2B5EF4-FFF2-40B4-BE49-F238E27FC236}">
                <a16:creationId xmlns:a16="http://schemas.microsoft.com/office/drawing/2014/main" id="{4EC81783-CA8B-460D-8A6F-A0CA6A4C1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CCB4550-0BF1-4B8E-A8EF-648ED41C02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5902E-E710-4BA8-A28A-3EC2074034CA}" type="slidenum">
              <a:rPr lang="en-PK" smtClean="0"/>
              <a:t>‹#›</a:t>
            </a:fld>
            <a:endParaRPr lang="en-PK"/>
          </a:p>
        </p:txBody>
      </p:sp>
      <p:sp>
        <p:nvSpPr>
          <p:cNvPr id="7" name="Rectangle 6">
            <a:extLst>
              <a:ext uri="{FF2B5EF4-FFF2-40B4-BE49-F238E27FC236}">
                <a16:creationId xmlns:a16="http://schemas.microsoft.com/office/drawing/2014/main" id="{ADB45843-3143-4C52-1F23-4AF021BD63DE}"/>
              </a:ext>
            </a:extLst>
          </p:cNvPr>
          <p:cNvSpPr/>
          <p:nvPr userDrawn="1"/>
        </p:nvSpPr>
        <p:spPr>
          <a:xfrm>
            <a:off x="0" y="0"/>
            <a:ext cx="12192000" cy="47830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8" name="Rectangle 7">
            <a:extLst>
              <a:ext uri="{FF2B5EF4-FFF2-40B4-BE49-F238E27FC236}">
                <a16:creationId xmlns:a16="http://schemas.microsoft.com/office/drawing/2014/main" id="{533D5EEE-1A27-CCC1-61CC-5C4A2692CC04}"/>
              </a:ext>
            </a:extLst>
          </p:cNvPr>
          <p:cNvSpPr/>
          <p:nvPr userDrawn="1"/>
        </p:nvSpPr>
        <p:spPr>
          <a:xfrm>
            <a:off x="0" y="6597748"/>
            <a:ext cx="12192000" cy="26345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3269390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E0EF-05B5-B080-5B24-BFBCAEE5CD26}"/>
              </a:ext>
            </a:extLst>
          </p:cNvPr>
          <p:cNvSpPr>
            <a:spLocks noGrp="1"/>
          </p:cNvSpPr>
          <p:nvPr>
            <p:ph type="ctrTitle"/>
          </p:nvPr>
        </p:nvSpPr>
        <p:spPr/>
        <p:txBody>
          <a:bodyPr/>
          <a:lstStyle/>
          <a:p>
            <a:r>
              <a:rPr lang="en-US" b="1" dirty="0"/>
              <a:t>Life Insurance Companies</a:t>
            </a:r>
            <a:endParaRPr lang="en-AE" b="1" dirty="0"/>
          </a:p>
        </p:txBody>
      </p:sp>
      <p:sp>
        <p:nvSpPr>
          <p:cNvPr id="3" name="Subtitle 2">
            <a:extLst>
              <a:ext uri="{FF2B5EF4-FFF2-40B4-BE49-F238E27FC236}">
                <a16:creationId xmlns:a16="http://schemas.microsoft.com/office/drawing/2014/main" id="{2411C715-EAF0-F594-8630-C042B875972D}"/>
              </a:ext>
            </a:extLst>
          </p:cNvPr>
          <p:cNvSpPr>
            <a:spLocks noGrp="1"/>
          </p:cNvSpPr>
          <p:nvPr>
            <p:ph type="subTitle" idx="1"/>
          </p:nvPr>
        </p:nvSpPr>
        <p:spPr>
          <a:xfrm>
            <a:off x="1524000" y="3602038"/>
            <a:ext cx="9144000" cy="2133599"/>
          </a:xfrm>
        </p:spPr>
        <p:txBody>
          <a:bodyPr>
            <a:normAutofit fontScale="77500" lnSpcReduction="20000"/>
          </a:bodyPr>
          <a:lstStyle/>
          <a:p>
            <a:r>
              <a:rPr lang="en-US" sz="4400" b="1" dirty="0"/>
              <a:t>Presentation By:</a:t>
            </a:r>
          </a:p>
          <a:p>
            <a:r>
              <a:rPr lang="en-US" dirty="0"/>
              <a:t>Abdul Rehman Shaukat</a:t>
            </a:r>
          </a:p>
          <a:p>
            <a:r>
              <a:rPr lang="en-US" dirty="0"/>
              <a:t>Jehanzeb Shahzad</a:t>
            </a:r>
          </a:p>
          <a:p>
            <a:r>
              <a:rPr lang="en-US" dirty="0"/>
              <a:t>Mirza Kashif </a:t>
            </a:r>
          </a:p>
          <a:p>
            <a:r>
              <a:rPr lang="en-US" dirty="0"/>
              <a:t>Muhammad Usman</a:t>
            </a:r>
          </a:p>
          <a:p>
            <a:r>
              <a:rPr lang="en-AE" dirty="0"/>
              <a:t>Zain Khan</a:t>
            </a:r>
          </a:p>
        </p:txBody>
      </p:sp>
    </p:spTree>
    <p:extLst>
      <p:ext uri="{BB962C8B-B14F-4D97-AF65-F5344CB8AC3E}">
        <p14:creationId xmlns:p14="http://schemas.microsoft.com/office/powerpoint/2010/main" val="300048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919E-E97D-4E4A-A327-F12E3B1FB98C}"/>
              </a:ext>
            </a:extLst>
          </p:cNvPr>
          <p:cNvSpPr>
            <a:spLocks noGrp="1"/>
          </p:cNvSpPr>
          <p:nvPr>
            <p:ph type="title"/>
          </p:nvPr>
        </p:nvSpPr>
        <p:spPr/>
        <p:txBody>
          <a:bodyPr/>
          <a:lstStyle/>
          <a:p>
            <a:r>
              <a:rPr lang="en-US" dirty="0"/>
              <a:t>Family Takaful Regulations</a:t>
            </a:r>
            <a:endParaRPr lang="en-PK" dirty="0"/>
          </a:p>
        </p:txBody>
      </p:sp>
      <p:sp>
        <p:nvSpPr>
          <p:cNvPr id="3" name="Content Placeholder 2">
            <a:extLst>
              <a:ext uri="{FF2B5EF4-FFF2-40B4-BE49-F238E27FC236}">
                <a16:creationId xmlns:a16="http://schemas.microsoft.com/office/drawing/2014/main" id="{F92CA97A-5555-4866-9DFA-5260DB7D3B03}"/>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is relatively new and Shariah compliant form of life insurance. This is also regulated by SECP and is to be compliant with the Insurance Ordinance 2000 and Takaful Rules 2005.</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Existing Insurance businesses cannot carryout Family Takaful operations.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Shariah Board.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Family Takaful minimum paid up capital requirement is 500 million rupees. </a:t>
            </a:r>
          </a:p>
          <a:p>
            <a:endParaRPr lang="en-PK" dirty="0"/>
          </a:p>
        </p:txBody>
      </p:sp>
    </p:spTree>
    <p:extLst>
      <p:ext uri="{BB962C8B-B14F-4D97-AF65-F5344CB8AC3E}">
        <p14:creationId xmlns:p14="http://schemas.microsoft.com/office/powerpoint/2010/main" val="409123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D0C6-FD49-55C1-AF82-73B0F831AA97}"/>
              </a:ext>
            </a:extLst>
          </p:cNvPr>
          <p:cNvSpPr>
            <a:spLocks noGrp="1"/>
          </p:cNvSpPr>
          <p:nvPr>
            <p:ph type="title"/>
          </p:nvPr>
        </p:nvSpPr>
        <p:spPr/>
        <p:txBody>
          <a:bodyPr/>
          <a:lstStyle/>
          <a:p>
            <a:r>
              <a:rPr lang="en-US" dirty="0"/>
              <a:t>Historical Evolution of Regulatory Framework</a:t>
            </a:r>
            <a:endParaRPr lang="en-AE" dirty="0"/>
          </a:p>
        </p:txBody>
      </p:sp>
      <p:sp>
        <p:nvSpPr>
          <p:cNvPr id="3" name="Content Placeholder 2">
            <a:extLst>
              <a:ext uri="{FF2B5EF4-FFF2-40B4-BE49-F238E27FC236}">
                <a16:creationId xmlns:a16="http://schemas.microsoft.com/office/drawing/2014/main" id="{B3C84288-1AB1-B3BC-D274-A781723D7F72}"/>
              </a:ext>
            </a:extLst>
          </p:cNvPr>
          <p:cNvSpPr>
            <a:spLocks noGrp="1"/>
          </p:cNvSpPr>
          <p:nvPr>
            <p:ph idx="1"/>
          </p:nvPr>
        </p:nvSpPr>
        <p:spPr/>
        <p:txBody>
          <a:bodyPr>
            <a:normAutofit lnSpcReduction="10000"/>
          </a:bodyPr>
          <a:lstStyle/>
          <a:p>
            <a:r>
              <a:rPr lang="en-US" dirty="0"/>
              <a:t>The Life Insurance Companies Act of 1948 </a:t>
            </a:r>
          </a:p>
          <a:p>
            <a:pPr lvl="1"/>
            <a:r>
              <a:rPr lang="en-US" dirty="0"/>
              <a:t>Introduced to replace the Insurance Act of 1938</a:t>
            </a:r>
          </a:p>
          <a:p>
            <a:pPr lvl="1"/>
            <a:r>
              <a:rPr lang="en-US" dirty="0"/>
              <a:t>Created the industry's regulatory structure and gave standards for the formation and operation </a:t>
            </a:r>
          </a:p>
          <a:p>
            <a:r>
              <a:rPr lang="en-US" dirty="0"/>
              <a:t>The Insurance Act of 1958</a:t>
            </a:r>
          </a:p>
          <a:p>
            <a:pPr lvl="1"/>
            <a:r>
              <a:rPr lang="en-US" dirty="0"/>
              <a:t>Established the Controller of Insurance; Government regulatory body responsible for regulating the insurance industry.</a:t>
            </a:r>
          </a:p>
          <a:p>
            <a:r>
              <a:rPr lang="en-US" dirty="0"/>
              <a:t>Insurance Act, 1948 amendment in 1972</a:t>
            </a:r>
          </a:p>
          <a:p>
            <a:pPr lvl="1"/>
            <a:r>
              <a:rPr lang="en-US" dirty="0"/>
              <a:t>The amendment provided for the transfer of the ownership and management of all life insurance companies to the government and all life insurance companies were merged into a single entity; State Life Insurance Corporation of Pakistan</a:t>
            </a:r>
            <a:endParaRPr lang="en-AE" dirty="0"/>
          </a:p>
        </p:txBody>
      </p:sp>
    </p:spTree>
    <p:extLst>
      <p:ext uri="{BB962C8B-B14F-4D97-AF65-F5344CB8AC3E}">
        <p14:creationId xmlns:p14="http://schemas.microsoft.com/office/powerpoint/2010/main" val="130917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FA51-BB39-6DC3-27A8-45F0C7E84402}"/>
              </a:ext>
            </a:extLst>
          </p:cNvPr>
          <p:cNvSpPr>
            <a:spLocks noGrp="1"/>
          </p:cNvSpPr>
          <p:nvPr>
            <p:ph type="title"/>
          </p:nvPr>
        </p:nvSpPr>
        <p:spPr/>
        <p:txBody>
          <a:bodyPr/>
          <a:lstStyle/>
          <a:p>
            <a:r>
              <a:rPr lang="en-US" dirty="0"/>
              <a:t>Historical Evolution of Regulatory Framework</a:t>
            </a:r>
            <a:endParaRPr lang="en-AE" dirty="0"/>
          </a:p>
        </p:txBody>
      </p:sp>
      <p:sp>
        <p:nvSpPr>
          <p:cNvPr id="3" name="Content Placeholder 2">
            <a:extLst>
              <a:ext uri="{FF2B5EF4-FFF2-40B4-BE49-F238E27FC236}">
                <a16:creationId xmlns:a16="http://schemas.microsoft.com/office/drawing/2014/main" id="{9B720713-CDE8-EFEC-397D-92631ED949D4}"/>
              </a:ext>
            </a:extLst>
          </p:cNvPr>
          <p:cNvSpPr>
            <a:spLocks noGrp="1"/>
          </p:cNvSpPr>
          <p:nvPr>
            <p:ph idx="1"/>
          </p:nvPr>
        </p:nvSpPr>
        <p:spPr/>
        <p:txBody>
          <a:bodyPr>
            <a:normAutofit lnSpcReduction="10000"/>
          </a:bodyPr>
          <a:lstStyle/>
          <a:p>
            <a:r>
              <a:rPr lang="en-US" dirty="0"/>
              <a:t>The Insurance Ordinance of 1992 </a:t>
            </a:r>
          </a:p>
          <a:p>
            <a:pPr lvl="1"/>
            <a:r>
              <a:rPr lang="en-US" dirty="0"/>
              <a:t>Allowed private corporations to enter the insurance industry</a:t>
            </a:r>
          </a:p>
          <a:p>
            <a:pPr lvl="1"/>
            <a:r>
              <a:rPr lang="en-US" dirty="0"/>
              <a:t>Insurance Regulatory Authority of Pakistan (IRAP) was established to regulate and monitor insurance businesses.</a:t>
            </a:r>
          </a:p>
          <a:p>
            <a:r>
              <a:rPr lang="en-US" dirty="0"/>
              <a:t>Securities and Exchange Commission of Pakistan (SECP) – 1999</a:t>
            </a:r>
          </a:p>
          <a:p>
            <a:pPr lvl="1"/>
            <a:r>
              <a:rPr lang="en-US" dirty="0"/>
              <a:t>Became the primary regulator of the insurance industry in 2002</a:t>
            </a:r>
          </a:p>
          <a:p>
            <a:pPr lvl="1"/>
            <a:r>
              <a:rPr lang="en-US" dirty="0"/>
              <a:t>Replaced Insurance Regulatory Authority of Pakistan (IRAP)</a:t>
            </a:r>
          </a:p>
          <a:p>
            <a:r>
              <a:rPr lang="en-US" dirty="0"/>
              <a:t>The Takaful Rules, 2005</a:t>
            </a:r>
          </a:p>
          <a:p>
            <a:pPr lvl="1"/>
            <a:r>
              <a:rPr lang="en-US" dirty="0"/>
              <a:t>Established laws for takaful companies operating and aimed to encourage the growth of the takaful business while ensuring adherence to Islamic principles and ethical standards</a:t>
            </a:r>
          </a:p>
        </p:txBody>
      </p:sp>
    </p:spTree>
    <p:extLst>
      <p:ext uri="{BB962C8B-B14F-4D97-AF65-F5344CB8AC3E}">
        <p14:creationId xmlns:p14="http://schemas.microsoft.com/office/powerpoint/2010/main" val="356487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40DD-9E4A-B38C-DF1E-E0F914487350}"/>
              </a:ext>
            </a:extLst>
          </p:cNvPr>
          <p:cNvSpPr>
            <a:spLocks noGrp="1"/>
          </p:cNvSpPr>
          <p:nvPr>
            <p:ph type="title"/>
          </p:nvPr>
        </p:nvSpPr>
        <p:spPr/>
        <p:txBody>
          <a:bodyPr/>
          <a:lstStyle/>
          <a:p>
            <a:r>
              <a:rPr lang="en-US" dirty="0"/>
              <a:t>Historical Evolution of Regulatory Framework</a:t>
            </a:r>
            <a:endParaRPr lang="en-AE" dirty="0"/>
          </a:p>
        </p:txBody>
      </p:sp>
      <p:sp>
        <p:nvSpPr>
          <p:cNvPr id="3" name="Content Placeholder 2">
            <a:extLst>
              <a:ext uri="{FF2B5EF4-FFF2-40B4-BE49-F238E27FC236}">
                <a16:creationId xmlns:a16="http://schemas.microsoft.com/office/drawing/2014/main" id="{9A519B07-1341-C989-4DA7-CD80FFC19491}"/>
              </a:ext>
            </a:extLst>
          </p:cNvPr>
          <p:cNvSpPr>
            <a:spLocks noGrp="1"/>
          </p:cNvSpPr>
          <p:nvPr>
            <p:ph idx="1"/>
          </p:nvPr>
        </p:nvSpPr>
        <p:spPr/>
        <p:txBody>
          <a:bodyPr>
            <a:normAutofit fontScale="92500" lnSpcReduction="10000"/>
          </a:bodyPr>
          <a:lstStyle/>
          <a:p>
            <a:r>
              <a:rPr lang="en-US" dirty="0"/>
              <a:t>SECP (Microinsurance) Rules, 2014 </a:t>
            </a:r>
          </a:p>
          <a:p>
            <a:pPr lvl="1"/>
            <a:r>
              <a:rPr lang="en-US" dirty="0"/>
              <a:t>Aimed to encourage the growth of microinsurance in Pakistan</a:t>
            </a:r>
          </a:p>
          <a:p>
            <a:pPr lvl="1"/>
            <a:r>
              <a:rPr lang="en-US" dirty="0"/>
              <a:t>Established a Microinsurance Regulatory Board to promote and monitor its development.</a:t>
            </a:r>
          </a:p>
          <a:p>
            <a:r>
              <a:rPr lang="en-US" dirty="0"/>
              <a:t>Insurance Ordinance, 2000 amendment in 2015</a:t>
            </a:r>
          </a:p>
          <a:p>
            <a:pPr lvl="1"/>
            <a:r>
              <a:rPr lang="en-US" dirty="0"/>
              <a:t>Boost the insurance industry's growth, improve consumer safety, and expand the availability of insurance products and services</a:t>
            </a:r>
          </a:p>
          <a:p>
            <a:pPr lvl="1"/>
            <a:r>
              <a:rPr lang="en-US" dirty="0"/>
              <a:t>Included implementation of a risk-based capital (RBC) framework, which requires insurance firms to maintain capital levels appropriate to the risks they encounter</a:t>
            </a:r>
          </a:p>
          <a:p>
            <a:r>
              <a:rPr lang="en-US" dirty="0"/>
              <a:t>The Insurance Rules, 2017 </a:t>
            </a:r>
          </a:p>
          <a:p>
            <a:pPr lvl="1"/>
            <a:r>
              <a:rPr lang="en-US" dirty="0"/>
              <a:t>Provided precise requirements for life insurance companies, including limits on investments, product design and pricing, consumer protection and company governance</a:t>
            </a:r>
          </a:p>
        </p:txBody>
      </p:sp>
    </p:spTree>
    <p:extLst>
      <p:ext uri="{BB962C8B-B14F-4D97-AF65-F5344CB8AC3E}">
        <p14:creationId xmlns:p14="http://schemas.microsoft.com/office/powerpoint/2010/main" val="1505921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D1E6-AD0A-D36C-4EFC-83A83FA8F9DE}"/>
              </a:ext>
            </a:extLst>
          </p:cNvPr>
          <p:cNvSpPr>
            <a:spLocks noGrp="1"/>
          </p:cNvSpPr>
          <p:nvPr>
            <p:ph type="title"/>
          </p:nvPr>
        </p:nvSpPr>
        <p:spPr/>
        <p:txBody>
          <a:bodyPr/>
          <a:lstStyle/>
          <a:p>
            <a:r>
              <a:rPr lang="en-US" dirty="0"/>
              <a:t>Historical Evolution of Regulatory Framework</a:t>
            </a:r>
            <a:endParaRPr lang="en-AE" dirty="0"/>
          </a:p>
        </p:txBody>
      </p:sp>
      <p:sp>
        <p:nvSpPr>
          <p:cNvPr id="3" name="Content Placeholder 2">
            <a:extLst>
              <a:ext uri="{FF2B5EF4-FFF2-40B4-BE49-F238E27FC236}">
                <a16:creationId xmlns:a16="http://schemas.microsoft.com/office/drawing/2014/main" id="{DE9643E8-BFED-4092-7081-3313CED9A1F9}"/>
              </a:ext>
            </a:extLst>
          </p:cNvPr>
          <p:cNvSpPr>
            <a:spLocks noGrp="1"/>
          </p:cNvSpPr>
          <p:nvPr>
            <p:ph idx="1"/>
          </p:nvPr>
        </p:nvSpPr>
        <p:spPr/>
        <p:txBody>
          <a:bodyPr/>
          <a:lstStyle/>
          <a:p>
            <a:r>
              <a:rPr lang="en-US" dirty="0"/>
              <a:t>Insurance Rules, 2017 amendment in 2023</a:t>
            </a:r>
          </a:p>
          <a:p>
            <a:pPr lvl="1"/>
            <a:r>
              <a:rPr lang="en-US" dirty="0"/>
              <a:t>Life insurance agents must have a Matriculate or Secondary School Certificate education and complete a 60-day foundation course approved by the commission</a:t>
            </a:r>
          </a:p>
          <a:p>
            <a:pPr lvl="1"/>
            <a:r>
              <a:rPr lang="en-US" dirty="0"/>
              <a:t>Pass an examination to become certified by the commission within six months of joining an insurance company</a:t>
            </a:r>
          </a:p>
          <a:p>
            <a:endParaRPr lang="en-AE" dirty="0"/>
          </a:p>
        </p:txBody>
      </p:sp>
    </p:spTree>
    <p:extLst>
      <p:ext uri="{BB962C8B-B14F-4D97-AF65-F5344CB8AC3E}">
        <p14:creationId xmlns:p14="http://schemas.microsoft.com/office/powerpoint/2010/main" val="254215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2DB5-ED77-4096-AD93-821C17B3B267}"/>
              </a:ext>
            </a:extLst>
          </p:cNvPr>
          <p:cNvSpPr>
            <a:spLocks noGrp="1"/>
          </p:cNvSpPr>
          <p:nvPr>
            <p:ph type="title"/>
          </p:nvPr>
        </p:nvSpPr>
        <p:spPr/>
        <p:txBody>
          <a:bodyPr/>
          <a:lstStyle/>
          <a:p>
            <a:r>
              <a:rPr lang="en-US" dirty="0"/>
              <a:t>Importance of Life Insurance in Pakistan</a:t>
            </a:r>
          </a:p>
        </p:txBody>
      </p:sp>
      <p:sp>
        <p:nvSpPr>
          <p:cNvPr id="3" name="Content Placeholder 2">
            <a:extLst>
              <a:ext uri="{FF2B5EF4-FFF2-40B4-BE49-F238E27FC236}">
                <a16:creationId xmlns:a16="http://schemas.microsoft.com/office/drawing/2014/main" id="{1F3558A4-264E-4E1F-88A6-A78D75E414D7}"/>
              </a:ext>
            </a:extLst>
          </p:cNvPr>
          <p:cNvSpPr>
            <a:spLocks noGrp="1"/>
          </p:cNvSpPr>
          <p:nvPr>
            <p:ph idx="1"/>
          </p:nvPr>
        </p:nvSpPr>
        <p:spPr/>
        <p:txBody>
          <a:bodyPr>
            <a:normAutofit/>
          </a:bodyPr>
          <a:lstStyle/>
          <a:p>
            <a:pPr marL="514350" indent="-514350">
              <a:buFont typeface="+mj-lt"/>
              <a:buAutoNum type="arabicPeriod"/>
            </a:pPr>
            <a:r>
              <a:rPr lang="en-US" b="1" dirty="0"/>
              <a:t>Financial Protection</a:t>
            </a:r>
          </a:p>
          <a:p>
            <a:pPr lvl="1"/>
            <a:r>
              <a:rPr lang="en-US" dirty="0"/>
              <a:t>Lump Sump Payments given</a:t>
            </a:r>
          </a:p>
          <a:p>
            <a:pPr lvl="1"/>
            <a:r>
              <a:rPr lang="en-US" dirty="0"/>
              <a:t>Keep People above Poverty Line</a:t>
            </a:r>
          </a:p>
          <a:p>
            <a:pPr lvl="1"/>
            <a:r>
              <a:rPr lang="en-US" dirty="0"/>
              <a:t>Reduce Burden on Social Welfare Systems </a:t>
            </a:r>
          </a:p>
          <a:p>
            <a:pPr marL="514350" indent="-514350">
              <a:buFont typeface="+mj-lt"/>
              <a:buAutoNum type="arabicPeriod"/>
            </a:pPr>
            <a:r>
              <a:rPr lang="en-US" b="1" dirty="0"/>
              <a:t>Long Term Investments</a:t>
            </a:r>
            <a:r>
              <a:rPr lang="en-US" dirty="0"/>
              <a:t> </a:t>
            </a:r>
          </a:p>
          <a:p>
            <a:pPr lvl="1"/>
            <a:r>
              <a:rPr lang="en-US" dirty="0"/>
              <a:t>In Bonds, stocks, securities, real estate, and government bonds</a:t>
            </a:r>
          </a:p>
          <a:p>
            <a:pPr lvl="1"/>
            <a:r>
              <a:rPr lang="en-US" dirty="0"/>
              <a:t>Source of income for both Private sector and Government </a:t>
            </a:r>
          </a:p>
          <a:p>
            <a:pPr lvl="1"/>
            <a:r>
              <a:rPr lang="en-US" dirty="0"/>
              <a:t>Infrastructure Improvement</a:t>
            </a:r>
          </a:p>
          <a:p>
            <a:pPr lvl="1"/>
            <a:r>
              <a:rPr lang="en-US" dirty="0"/>
              <a:t>Jobs in Labor Market</a:t>
            </a:r>
          </a:p>
          <a:p>
            <a:pPr lvl="1"/>
            <a:r>
              <a:rPr lang="en-US" dirty="0"/>
              <a:t>Diversify the economic growth from one sector</a:t>
            </a:r>
          </a:p>
        </p:txBody>
      </p:sp>
    </p:spTree>
    <p:extLst>
      <p:ext uri="{BB962C8B-B14F-4D97-AF65-F5344CB8AC3E}">
        <p14:creationId xmlns:p14="http://schemas.microsoft.com/office/powerpoint/2010/main" val="3297247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85F36-0B22-417B-B5C0-C57B4DFDA150}"/>
              </a:ext>
            </a:extLst>
          </p:cNvPr>
          <p:cNvSpPr>
            <a:spLocks noGrp="1"/>
          </p:cNvSpPr>
          <p:nvPr>
            <p:ph type="title"/>
          </p:nvPr>
        </p:nvSpPr>
        <p:spPr/>
        <p:txBody>
          <a:bodyPr/>
          <a:lstStyle/>
          <a:p>
            <a:r>
              <a:rPr lang="en-US" dirty="0"/>
              <a:t>Importance of Life Insurance in Pakistan</a:t>
            </a:r>
          </a:p>
        </p:txBody>
      </p:sp>
      <p:sp>
        <p:nvSpPr>
          <p:cNvPr id="3" name="Content Placeholder 2">
            <a:extLst>
              <a:ext uri="{FF2B5EF4-FFF2-40B4-BE49-F238E27FC236}">
                <a16:creationId xmlns:a16="http://schemas.microsoft.com/office/drawing/2014/main" id="{80DAAA0B-7D63-45F8-A300-7D7FD60021B7}"/>
              </a:ext>
            </a:extLst>
          </p:cNvPr>
          <p:cNvSpPr>
            <a:spLocks noGrp="1"/>
          </p:cNvSpPr>
          <p:nvPr>
            <p:ph idx="1"/>
          </p:nvPr>
        </p:nvSpPr>
        <p:spPr/>
        <p:txBody>
          <a:bodyPr/>
          <a:lstStyle/>
          <a:p>
            <a:pPr marL="514350" indent="-514350">
              <a:buAutoNum type="arabicPeriod" startAt="3"/>
            </a:pPr>
            <a:r>
              <a:rPr lang="en-US" b="1" dirty="0"/>
              <a:t>Job Creation</a:t>
            </a:r>
            <a:r>
              <a:rPr lang="en-US" dirty="0"/>
              <a:t> </a:t>
            </a:r>
          </a:p>
          <a:p>
            <a:r>
              <a:rPr lang="en-US" dirty="0"/>
              <a:t>50 Life Insurance Companies in Pakistan</a:t>
            </a:r>
          </a:p>
          <a:p>
            <a:r>
              <a:rPr lang="en-US" dirty="0"/>
              <a:t>Job Vacancies in Sales, Customer Service, and Investment Managers</a:t>
            </a:r>
          </a:p>
          <a:p>
            <a:r>
              <a:rPr lang="en-US" dirty="0"/>
              <a:t>PIA (Pakistan’s Insurance Association) says 65,000 jobs created</a:t>
            </a:r>
          </a:p>
          <a:p>
            <a:pPr marL="514350" indent="-514350">
              <a:buAutoNum type="arabicPeriod" startAt="4"/>
            </a:pPr>
            <a:r>
              <a:rPr lang="en-US" b="1" dirty="0"/>
              <a:t>Contribution to the Financial Sector</a:t>
            </a:r>
          </a:p>
          <a:p>
            <a:r>
              <a:rPr lang="en-US" dirty="0"/>
              <a:t>Help the financial sector to grow</a:t>
            </a:r>
          </a:p>
          <a:p>
            <a:r>
              <a:rPr lang="en-US" dirty="0"/>
              <a:t>Help raise the level of Financial Literacy in general public</a:t>
            </a:r>
          </a:p>
          <a:p>
            <a:r>
              <a:rPr lang="en-US" dirty="0"/>
              <a:t>Greater Financial inclusion, less poverty and inequality</a:t>
            </a:r>
          </a:p>
        </p:txBody>
      </p:sp>
    </p:spTree>
    <p:extLst>
      <p:ext uri="{BB962C8B-B14F-4D97-AF65-F5344CB8AC3E}">
        <p14:creationId xmlns:p14="http://schemas.microsoft.com/office/powerpoint/2010/main" val="286850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0421-BFB9-49F8-9843-FBFD5D4AFDED}"/>
              </a:ext>
            </a:extLst>
          </p:cNvPr>
          <p:cNvSpPr>
            <a:spLocks noGrp="1"/>
          </p:cNvSpPr>
          <p:nvPr>
            <p:ph type="title"/>
          </p:nvPr>
        </p:nvSpPr>
        <p:spPr/>
        <p:txBody>
          <a:bodyPr/>
          <a:lstStyle/>
          <a:p>
            <a:r>
              <a:rPr lang="en-US" dirty="0"/>
              <a:t>Real World Examples</a:t>
            </a:r>
          </a:p>
        </p:txBody>
      </p:sp>
      <p:sp>
        <p:nvSpPr>
          <p:cNvPr id="3" name="Content Placeholder 2">
            <a:extLst>
              <a:ext uri="{FF2B5EF4-FFF2-40B4-BE49-F238E27FC236}">
                <a16:creationId xmlns:a16="http://schemas.microsoft.com/office/drawing/2014/main" id="{719438EC-E6EC-4C63-8F36-9661468DCBBB}"/>
              </a:ext>
            </a:extLst>
          </p:cNvPr>
          <p:cNvSpPr>
            <a:spLocks noGrp="1"/>
          </p:cNvSpPr>
          <p:nvPr>
            <p:ph idx="1"/>
          </p:nvPr>
        </p:nvSpPr>
        <p:spPr/>
        <p:txBody>
          <a:bodyPr/>
          <a:lstStyle/>
          <a:p>
            <a:pPr marL="0" indent="0">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State Life Insurance Corporation of Pakistan</a:t>
            </a:r>
          </a:p>
          <a:p>
            <a:r>
              <a:rPr lang="en-US" dirty="0">
                <a:effectLst/>
                <a:latin typeface="Calibri" panose="020F0502020204030204" pitchFamily="34" charset="0"/>
                <a:ea typeface="Calibri" panose="020F0502020204030204" pitchFamily="34" charset="0"/>
                <a:cs typeface="Times New Roman" panose="02020603050405020304" pitchFamily="18" charset="0"/>
              </a:rPr>
              <a:t>Biggest Life Insurance Company in Pakistan</a:t>
            </a:r>
          </a:p>
          <a:p>
            <a:r>
              <a:rPr lang="en-US" dirty="0">
                <a:effectLst/>
                <a:latin typeface="Calibri" panose="020F0502020204030204" pitchFamily="34" charset="0"/>
                <a:ea typeface="Calibri" panose="020F0502020204030204" pitchFamily="34" charset="0"/>
                <a:cs typeface="Times New Roman" panose="02020603050405020304" pitchFamily="18" charset="0"/>
              </a:rPr>
              <a:t>70% share of the entire Market</a:t>
            </a:r>
            <a:r>
              <a:rPr lang="en-US" dirty="0">
                <a:latin typeface="Calibri" panose="020F0502020204030204" pitchFamily="34" charset="0"/>
                <a:ea typeface="Calibri" panose="020F0502020204030204" pitchFamily="34" charset="0"/>
                <a:cs typeface="Times New Roman" panose="02020603050405020304" pitchFamily="18" charset="0"/>
              </a:rPr>
              <a:t>, incorporated in 1972</a:t>
            </a:r>
          </a:p>
          <a:p>
            <a:r>
              <a:rPr lang="en-US" dirty="0">
                <a:latin typeface="Calibri" panose="020F0502020204030204" pitchFamily="34" charset="0"/>
                <a:ea typeface="Calibri" panose="020F0502020204030204" pitchFamily="34" charset="0"/>
                <a:cs typeface="Times New Roman" panose="02020603050405020304" pitchFamily="18" charset="0"/>
              </a:rPr>
              <a:t>P</a:t>
            </a:r>
            <a:r>
              <a:rPr lang="en-US" dirty="0">
                <a:effectLst/>
                <a:latin typeface="Calibri" panose="020F0502020204030204" pitchFamily="34" charset="0"/>
                <a:ea typeface="Calibri" panose="020F0502020204030204" pitchFamily="34" charset="0"/>
                <a:cs typeface="Times New Roman" panose="02020603050405020304" pitchFamily="18" charset="0"/>
              </a:rPr>
              <a:t>rovide the financial safety and consistent funds to individuals and their family members</a:t>
            </a:r>
          </a:p>
          <a:p>
            <a:r>
              <a:rPr lang="en-US" dirty="0">
                <a:effectLst/>
                <a:latin typeface="Calibri" panose="020F0502020204030204" pitchFamily="34" charset="0"/>
                <a:ea typeface="Calibri" panose="020F0502020204030204" pitchFamily="34" charset="0"/>
                <a:cs typeface="Times New Roman" panose="02020603050405020304" pitchFamily="18" charset="0"/>
              </a:rPr>
              <a:t>2021 SLIC paid out claims of PKR 57.9 billion </a:t>
            </a:r>
          </a:p>
          <a:p>
            <a:r>
              <a:rPr lang="en-US" dirty="0">
                <a:effectLst/>
                <a:latin typeface="Calibri" panose="020F0502020204030204" pitchFamily="34" charset="0"/>
                <a:ea typeface="Calibri" panose="020F0502020204030204" pitchFamily="34" charset="0"/>
                <a:cs typeface="Times New Roman" panose="02020603050405020304" pitchFamily="18" charset="0"/>
              </a:rPr>
              <a:t>Provided financial securities to 1000’s of policyholders and their family members.</a:t>
            </a:r>
          </a:p>
          <a:p>
            <a:pPr marL="514350" indent="-514350">
              <a:buFont typeface="+mj-lt"/>
              <a:buAutoNum type="arabicPeriod"/>
            </a:pPr>
            <a:endParaRPr lang="en-US" dirty="0"/>
          </a:p>
        </p:txBody>
      </p:sp>
    </p:spTree>
    <p:extLst>
      <p:ext uri="{BB962C8B-B14F-4D97-AF65-F5344CB8AC3E}">
        <p14:creationId xmlns:p14="http://schemas.microsoft.com/office/powerpoint/2010/main" val="358413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0307-B535-48EE-B242-25A9EC2BEE04}"/>
              </a:ext>
            </a:extLst>
          </p:cNvPr>
          <p:cNvSpPr>
            <a:spLocks noGrp="1"/>
          </p:cNvSpPr>
          <p:nvPr>
            <p:ph type="title"/>
          </p:nvPr>
        </p:nvSpPr>
        <p:spPr/>
        <p:txBody>
          <a:bodyPr/>
          <a:lstStyle/>
          <a:p>
            <a:r>
              <a:rPr lang="en-US" dirty="0"/>
              <a:t>Real World Examples</a:t>
            </a:r>
          </a:p>
        </p:txBody>
      </p:sp>
      <p:sp>
        <p:nvSpPr>
          <p:cNvPr id="3" name="Content Placeholder 2">
            <a:extLst>
              <a:ext uri="{FF2B5EF4-FFF2-40B4-BE49-F238E27FC236}">
                <a16:creationId xmlns:a16="http://schemas.microsoft.com/office/drawing/2014/main" id="{0CAEE5CF-7339-4BAB-BDFC-BF51C4D6A929}"/>
              </a:ext>
            </a:extLst>
          </p:cNvPr>
          <p:cNvSpPr>
            <a:spLocks noGrp="1"/>
          </p:cNvSpPr>
          <p:nvPr>
            <p:ph idx="1"/>
          </p:nvPr>
        </p:nvSpPr>
        <p:spPr/>
        <p:txBody>
          <a:bodyPr/>
          <a:lstStyle/>
          <a:p>
            <a:pPr marL="0" indent="0">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Jubilee Life Insurance Company</a:t>
            </a:r>
          </a:p>
          <a:p>
            <a:r>
              <a:rPr lang="en-US" dirty="0">
                <a:latin typeface="Calibri" panose="020F0502020204030204" pitchFamily="34" charset="0"/>
                <a:ea typeface="Calibri" panose="020F0502020204030204" pitchFamily="34" charset="0"/>
                <a:cs typeface="Times New Roman" panose="02020603050405020304" pitchFamily="18" charset="0"/>
              </a:rPr>
              <a:t>M</a:t>
            </a:r>
            <a:r>
              <a:rPr lang="en-US" dirty="0">
                <a:effectLst/>
                <a:latin typeface="Calibri" panose="020F0502020204030204" pitchFamily="34" charset="0"/>
                <a:ea typeface="Calibri" panose="020F0502020204030204" pitchFamily="34" charset="0"/>
                <a:cs typeface="Times New Roman" panose="02020603050405020304" pitchFamily="18" charset="0"/>
              </a:rPr>
              <a:t>arket </a:t>
            </a:r>
            <a:r>
              <a:rPr lang="en-US" dirty="0">
                <a:latin typeface="Calibri" panose="020F0502020204030204" pitchFamily="34" charset="0"/>
                <a:ea typeface="Calibri" panose="020F0502020204030204" pitchFamily="34" charset="0"/>
                <a:cs typeface="Times New Roman" panose="02020603050405020304" pitchFamily="18" charset="0"/>
              </a:rPr>
              <a:t>S</a:t>
            </a:r>
            <a:r>
              <a:rPr lang="en-US" dirty="0">
                <a:effectLst/>
                <a:latin typeface="Calibri" panose="020F0502020204030204" pitchFamily="34" charset="0"/>
                <a:ea typeface="Calibri" panose="020F0502020204030204" pitchFamily="34" charset="0"/>
                <a:cs typeface="Times New Roman" panose="02020603050405020304" pitchFamily="18" charset="0"/>
              </a:rPr>
              <a:t>hare of about 8%</a:t>
            </a:r>
          </a:p>
          <a:p>
            <a:r>
              <a:rPr lang="en-US" dirty="0">
                <a:latin typeface="Calibri" panose="020F0502020204030204" pitchFamily="34" charset="0"/>
                <a:ea typeface="Calibri" panose="020F0502020204030204" pitchFamily="34" charset="0"/>
                <a:cs typeface="Times New Roman" panose="02020603050405020304" pitchFamily="18" charset="0"/>
              </a:rPr>
              <a:t>D</a:t>
            </a:r>
            <a:r>
              <a:rPr lang="en-US" dirty="0">
                <a:effectLst/>
                <a:latin typeface="Calibri" panose="020F0502020204030204" pitchFamily="34" charset="0"/>
                <a:ea typeface="Calibri" panose="020F0502020204030204" pitchFamily="34" charset="0"/>
                <a:cs typeface="Times New Roman" panose="02020603050405020304" pitchFamily="18" charset="0"/>
              </a:rPr>
              <a:t>ivision of the Aga Khan Fund for Economic Development, Founded in 1995</a:t>
            </a:r>
          </a:p>
          <a:p>
            <a:r>
              <a:rPr lang="en-US" dirty="0">
                <a:latin typeface="Calibri" panose="020F0502020204030204" pitchFamily="34" charset="0"/>
                <a:ea typeface="Calibri" panose="020F0502020204030204" pitchFamily="34" charset="0"/>
                <a:cs typeface="Times New Roman" panose="02020603050405020304" pitchFamily="18" charset="0"/>
              </a:rPr>
              <a:t>Crucial i</a:t>
            </a:r>
            <a:r>
              <a:rPr lang="en-US" dirty="0">
                <a:effectLst/>
                <a:latin typeface="Calibri" panose="020F0502020204030204" pitchFamily="34" charset="0"/>
                <a:ea typeface="Calibri" panose="020F0502020204030204" pitchFamily="34" charset="0"/>
                <a:cs typeface="Times New Roman" panose="02020603050405020304" pitchFamily="18" charset="0"/>
              </a:rPr>
              <a:t>n Pakistan's financial sector's expansion and development</a:t>
            </a:r>
          </a:p>
          <a:p>
            <a:r>
              <a:rPr lang="en-US" dirty="0">
                <a:effectLst/>
                <a:latin typeface="Calibri" panose="020F0502020204030204" pitchFamily="34" charset="0"/>
                <a:ea typeface="Calibri" panose="020F0502020204030204" pitchFamily="34" charset="0"/>
                <a:cs typeface="Times New Roman" panose="02020603050405020304" pitchFamily="18" charset="0"/>
              </a:rPr>
              <a:t>benefited the economy by fostering job opportunities and making long-term investments.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202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0307-B535-48EE-B242-25A9EC2BEE04}"/>
              </a:ext>
            </a:extLst>
          </p:cNvPr>
          <p:cNvSpPr>
            <a:spLocks noGrp="1"/>
          </p:cNvSpPr>
          <p:nvPr>
            <p:ph type="title"/>
          </p:nvPr>
        </p:nvSpPr>
        <p:spPr/>
        <p:txBody>
          <a:bodyPr/>
          <a:lstStyle/>
          <a:p>
            <a:r>
              <a:rPr lang="en-US" dirty="0"/>
              <a:t>Real World Examples</a:t>
            </a:r>
          </a:p>
        </p:txBody>
      </p:sp>
      <p:sp>
        <p:nvSpPr>
          <p:cNvPr id="3" name="Content Placeholder 2">
            <a:extLst>
              <a:ext uri="{FF2B5EF4-FFF2-40B4-BE49-F238E27FC236}">
                <a16:creationId xmlns:a16="http://schemas.microsoft.com/office/drawing/2014/main" id="{0CAEE5CF-7339-4BAB-BDFC-BF51C4D6A929}"/>
              </a:ext>
            </a:extLst>
          </p:cNvPr>
          <p:cNvSpPr>
            <a:spLocks noGrp="1"/>
          </p:cNvSpPr>
          <p:nvPr>
            <p:ph idx="1"/>
          </p:nvPr>
        </p:nvSpPr>
        <p:spPr>
          <a:xfrm>
            <a:off x="838200" y="1530267"/>
            <a:ext cx="10515600" cy="4351338"/>
          </a:xfrm>
        </p:spPr>
        <p:txBody>
          <a:bodyPr>
            <a:noAutofit/>
          </a:bodyPr>
          <a:lstStyle/>
          <a:p>
            <a:pPr marL="0" indent="0">
              <a:buNone/>
            </a:pPr>
            <a:r>
              <a:rPr lang="en-US" sz="2600" b="1" dirty="0">
                <a:effectLst/>
                <a:latin typeface="Calibri" panose="020F0502020204030204" pitchFamily="34" charset="0"/>
                <a:ea typeface="Calibri" panose="020F0502020204030204" pitchFamily="34" charset="0"/>
                <a:cs typeface="Times New Roman" panose="02020603050405020304" pitchFamily="18" charset="0"/>
              </a:rPr>
              <a:t>EFU Life Insurance</a:t>
            </a:r>
          </a:p>
          <a:p>
            <a:r>
              <a:rPr lang="en-US" sz="2600" dirty="0">
                <a:effectLst/>
                <a:latin typeface="Calibri" panose="020F0502020204030204" pitchFamily="34" charset="0"/>
                <a:ea typeface="Calibri" panose="020F0502020204030204" pitchFamily="34" charset="0"/>
                <a:cs typeface="Times New Roman" panose="02020603050405020304" pitchFamily="18" charset="0"/>
              </a:rPr>
              <a:t>One of Pakistan's oldest and biggest life insurance providers</a:t>
            </a:r>
          </a:p>
          <a:p>
            <a:r>
              <a:rPr lang="en-US" sz="2600" dirty="0">
                <a:latin typeface="Calibri" panose="020F0502020204030204" pitchFamily="34" charset="0"/>
                <a:ea typeface="Calibri" panose="020F0502020204030204" pitchFamily="34" charset="0"/>
                <a:cs typeface="Times New Roman" panose="02020603050405020304" pitchFamily="18" charset="0"/>
              </a:rPr>
              <a:t>H</a:t>
            </a:r>
            <a:r>
              <a:rPr lang="en-US" sz="2600" dirty="0">
                <a:effectLst/>
                <a:latin typeface="Calibri" panose="020F0502020204030204" pitchFamily="34" charset="0"/>
                <a:ea typeface="Calibri" panose="020F0502020204030204" pitchFamily="34" charset="0"/>
                <a:cs typeface="Times New Roman" panose="02020603050405020304" pitchFamily="18" charset="0"/>
              </a:rPr>
              <a:t>as a market share of roughly 14%, founded in 1932, a division of the Allianz Group</a:t>
            </a:r>
          </a:p>
          <a:p>
            <a:r>
              <a:rPr lang="en-US" sz="2600" dirty="0">
                <a:latin typeface="Calibri" panose="020F0502020204030204" pitchFamily="34" charset="0"/>
                <a:ea typeface="Calibri" panose="020F0502020204030204" pitchFamily="34" charset="0"/>
                <a:cs typeface="Times New Roman" panose="02020603050405020304" pitchFamily="18" charset="0"/>
              </a:rPr>
              <a:t>O</a:t>
            </a:r>
            <a:r>
              <a:rPr lang="en-US" sz="2600" dirty="0">
                <a:effectLst/>
                <a:latin typeface="Calibri" panose="020F0502020204030204" pitchFamily="34" charset="0"/>
                <a:ea typeface="Calibri" panose="020F0502020204030204" pitchFamily="34" charset="0"/>
                <a:cs typeface="Times New Roman" panose="02020603050405020304" pitchFamily="18" charset="0"/>
              </a:rPr>
              <a:t>ne of the top insurance and asset management organizations in the world, cutting edge services</a:t>
            </a:r>
          </a:p>
          <a:p>
            <a:r>
              <a:rPr lang="en-US" sz="2600" dirty="0">
                <a:latin typeface="Calibri" panose="020F0502020204030204" pitchFamily="34" charset="0"/>
                <a:ea typeface="Calibri" panose="020F0502020204030204" pitchFamily="34" charset="0"/>
                <a:cs typeface="Times New Roman" panose="02020603050405020304" pitchFamily="18" charset="0"/>
              </a:rPr>
              <a:t>C</a:t>
            </a:r>
            <a:r>
              <a:rPr lang="en-US" sz="2600" dirty="0">
                <a:effectLst/>
                <a:latin typeface="Calibri" panose="020F0502020204030204" pitchFamily="34" charset="0"/>
                <a:ea typeface="Calibri" panose="020F0502020204030204" pitchFamily="34" charset="0"/>
                <a:cs typeface="Times New Roman" panose="02020603050405020304" pitchFamily="18" charset="0"/>
              </a:rPr>
              <a:t>ontributed to the expansion and development of Pakistan's insurance market</a:t>
            </a:r>
          </a:p>
          <a:p>
            <a:r>
              <a:rPr lang="en-US" sz="2600" dirty="0">
                <a:latin typeface="Calibri" panose="020F0502020204030204" pitchFamily="34" charset="0"/>
                <a:ea typeface="Calibri" panose="020F0502020204030204" pitchFamily="34" charset="0"/>
                <a:cs typeface="Times New Roman" panose="02020603050405020304" pitchFamily="18" charset="0"/>
              </a:rPr>
              <a:t>P</a:t>
            </a:r>
            <a:r>
              <a:rPr lang="en-US" sz="2600" dirty="0">
                <a:effectLst/>
                <a:latin typeface="Calibri" panose="020F0502020204030204" pitchFamily="34" charset="0"/>
                <a:ea typeface="Calibri" panose="020F0502020204030204" pitchFamily="34" charset="0"/>
                <a:cs typeface="Times New Roman" panose="02020603050405020304" pitchFamily="18" charset="0"/>
              </a:rPr>
              <a:t>rovides a variety of products, including group life insurance, unit-linked plans, and standard endowment policies</a:t>
            </a:r>
          </a:p>
          <a:p>
            <a:r>
              <a:rPr lang="en-US" sz="2600" dirty="0">
                <a:latin typeface="Calibri" panose="020F0502020204030204" pitchFamily="34" charset="0"/>
                <a:ea typeface="Calibri" panose="020F0502020204030204" pitchFamily="34" charset="0"/>
                <a:cs typeface="Times New Roman" panose="02020603050405020304" pitchFamily="18" charset="0"/>
              </a:rPr>
              <a:t>R</a:t>
            </a:r>
            <a:r>
              <a:rPr lang="en-US" sz="2600" dirty="0">
                <a:effectLst/>
                <a:latin typeface="Calibri" panose="020F0502020204030204" pitchFamily="34" charset="0"/>
                <a:ea typeface="Calibri" panose="020F0502020204030204" pitchFamily="34" charset="0"/>
                <a:cs typeface="Times New Roman" panose="02020603050405020304" pitchFamily="18" charset="0"/>
              </a:rPr>
              <a:t>eported 139 billion PKR in total assets and paid out 9.9 billion PKR in claims in 2021.</a:t>
            </a:r>
          </a:p>
          <a:p>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959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B2AA-A7E8-30B4-F722-6DDAB035F4A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5ED24A8-35AE-1BEF-0699-2F2F429F8B60}"/>
              </a:ext>
            </a:extLst>
          </p:cNvPr>
          <p:cNvSpPr>
            <a:spLocks noGrp="1"/>
          </p:cNvSpPr>
          <p:nvPr>
            <p:ph idx="1"/>
          </p:nvPr>
        </p:nvSpPr>
        <p:spPr/>
        <p:txBody>
          <a:bodyPr>
            <a:normAutofit/>
          </a:bodyPr>
          <a:lstStyle/>
          <a:p>
            <a:r>
              <a:rPr lang="en-US" sz="2400" dirty="0"/>
              <a:t>What is Life Insurance Companies?</a:t>
            </a:r>
          </a:p>
          <a:p>
            <a:endParaRPr lang="en-US" sz="2400" dirty="0"/>
          </a:p>
          <a:p>
            <a:r>
              <a:rPr lang="en-US" sz="2400" dirty="0"/>
              <a:t>The primary function of life insurance companies in Pakistan is to provide financial protection to individuals and their families in the event of death, disability, or illness.</a:t>
            </a:r>
          </a:p>
          <a:p>
            <a:endParaRPr lang="en-US" sz="2400" dirty="0"/>
          </a:p>
          <a:p>
            <a:r>
              <a:rPr lang="en-US" sz="2400" dirty="0"/>
              <a:t>Life Insurance Companies in the Pakistani culture.</a:t>
            </a:r>
          </a:p>
          <a:p>
            <a:endParaRPr lang="en-US" sz="2400" dirty="0"/>
          </a:p>
          <a:p>
            <a:r>
              <a:rPr lang="en-US" sz="2400" dirty="0"/>
              <a:t>The importance of Life Insurance Companies.</a:t>
            </a:r>
          </a:p>
        </p:txBody>
      </p:sp>
    </p:spTree>
    <p:extLst>
      <p:ext uri="{BB962C8B-B14F-4D97-AF65-F5344CB8AC3E}">
        <p14:creationId xmlns:p14="http://schemas.microsoft.com/office/powerpoint/2010/main" val="234607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0307-B535-48EE-B242-25A9EC2BEE04}"/>
              </a:ext>
            </a:extLst>
          </p:cNvPr>
          <p:cNvSpPr>
            <a:spLocks noGrp="1"/>
          </p:cNvSpPr>
          <p:nvPr>
            <p:ph type="title"/>
          </p:nvPr>
        </p:nvSpPr>
        <p:spPr/>
        <p:txBody>
          <a:bodyPr/>
          <a:lstStyle/>
          <a:p>
            <a:r>
              <a:rPr lang="en-US" dirty="0"/>
              <a:t>Real World Examples</a:t>
            </a:r>
          </a:p>
        </p:txBody>
      </p:sp>
      <p:sp>
        <p:nvSpPr>
          <p:cNvPr id="3" name="Content Placeholder 2">
            <a:extLst>
              <a:ext uri="{FF2B5EF4-FFF2-40B4-BE49-F238E27FC236}">
                <a16:creationId xmlns:a16="http://schemas.microsoft.com/office/drawing/2014/main" id="{0CAEE5CF-7339-4BAB-BDFC-BF51C4D6A929}"/>
              </a:ext>
            </a:extLst>
          </p:cNvPr>
          <p:cNvSpPr>
            <a:spLocks noGrp="1"/>
          </p:cNvSpPr>
          <p:nvPr>
            <p:ph idx="1"/>
          </p:nvPr>
        </p:nvSpPr>
        <p:spPr>
          <a:xfrm>
            <a:off x="838200" y="1690688"/>
            <a:ext cx="10515600" cy="4351338"/>
          </a:xfrm>
        </p:spPr>
        <p:txBody>
          <a:bodyPr>
            <a:noAutofit/>
          </a:bodyPr>
          <a:lstStyle/>
          <a:p>
            <a:pPr marL="0" indent="0">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Adam-</a:t>
            </a:r>
            <a:r>
              <a:rPr lang="en-US" b="1" dirty="0" err="1">
                <a:latin typeface="Calibri" panose="020F0502020204030204" pitchFamily="34" charset="0"/>
                <a:ea typeface="Calibri" panose="020F0502020204030204" pitchFamily="34" charset="0"/>
                <a:cs typeface="Times New Roman" panose="02020603050405020304" pitchFamily="18" charset="0"/>
              </a:rPr>
              <a:t>J</a:t>
            </a:r>
            <a:r>
              <a:rPr lang="en-US" b="1" dirty="0" err="1">
                <a:effectLst/>
                <a:latin typeface="Calibri" panose="020F0502020204030204" pitchFamily="34" charset="0"/>
                <a:ea typeface="Calibri" panose="020F0502020204030204" pitchFamily="34" charset="0"/>
                <a:cs typeface="Times New Roman" panose="02020603050405020304" pitchFamily="18" charset="0"/>
              </a:rPr>
              <a:t>ee</a:t>
            </a:r>
            <a:r>
              <a:rPr lang="en-US" b="1" dirty="0">
                <a:effectLst/>
                <a:latin typeface="Calibri" panose="020F0502020204030204" pitchFamily="34" charset="0"/>
                <a:ea typeface="Calibri" panose="020F0502020204030204" pitchFamily="34" charset="0"/>
                <a:cs typeface="Times New Roman" panose="02020603050405020304" pitchFamily="18" charset="0"/>
              </a:rPr>
              <a:t> Life Insurance</a:t>
            </a:r>
          </a:p>
          <a:p>
            <a:r>
              <a:rPr lang="en-US" dirty="0">
                <a:effectLst/>
                <a:latin typeface="Calibri" panose="020F0502020204030204" pitchFamily="34" charset="0"/>
                <a:ea typeface="Calibri" panose="020F0502020204030204" pitchFamily="34" charset="0"/>
                <a:cs typeface="Times New Roman" panose="02020603050405020304" pitchFamily="18" charset="0"/>
              </a:rPr>
              <a:t>market share of roughly 7%</a:t>
            </a:r>
          </a:p>
          <a:p>
            <a:r>
              <a:rPr lang="en-US" dirty="0">
                <a:latin typeface="Calibri" panose="020F0502020204030204" pitchFamily="34" charset="0"/>
                <a:ea typeface="Calibri" panose="020F0502020204030204" pitchFamily="34" charset="0"/>
                <a:cs typeface="Times New Roman" panose="02020603050405020304" pitchFamily="18" charset="0"/>
              </a:rPr>
              <a:t>O</a:t>
            </a:r>
            <a:r>
              <a:rPr lang="en-US" dirty="0">
                <a:effectLst/>
                <a:latin typeface="Calibri" panose="020F0502020204030204" pitchFamily="34" charset="0"/>
                <a:ea typeface="Calibri" panose="020F0502020204030204" pitchFamily="34" charset="0"/>
                <a:cs typeface="Times New Roman" panose="02020603050405020304" pitchFamily="18" charset="0"/>
              </a:rPr>
              <a:t>ne of Pakistan's most rapidly expanding life insurance providers</a:t>
            </a:r>
          </a:p>
          <a:p>
            <a:r>
              <a:rPr lang="en-US" dirty="0">
                <a:latin typeface="Calibri" panose="020F0502020204030204" pitchFamily="34" charset="0"/>
                <a:ea typeface="Calibri" panose="020F0502020204030204" pitchFamily="34" charset="0"/>
                <a:cs typeface="Times New Roman" panose="02020603050405020304" pitchFamily="18" charset="0"/>
              </a:rPr>
              <a:t>F</a:t>
            </a:r>
            <a:r>
              <a:rPr lang="en-US" dirty="0">
                <a:effectLst/>
                <a:latin typeface="Calibri" panose="020F0502020204030204" pitchFamily="34" charset="0"/>
                <a:ea typeface="Calibri" panose="020F0502020204030204" pitchFamily="34" charset="0"/>
                <a:cs typeface="Times New Roman" panose="02020603050405020304" pitchFamily="18" charset="0"/>
              </a:rPr>
              <a:t>ounded in 2016 and is a division of the Nishat Group, one of Pakistan's biggest corporations.</a:t>
            </a:r>
          </a:p>
          <a:p>
            <a:pPr marL="0" indent="0">
              <a:buNone/>
            </a:pPr>
            <a:r>
              <a:rPr lang="en-US" b="1" dirty="0">
                <a:latin typeface="Calibri" panose="020F0502020204030204" pitchFamily="34" charset="0"/>
                <a:ea typeface="Calibri" panose="020F0502020204030204" pitchFamily="34" charset="0"/>
                <a:cs typeface="Times New Roman" panose="02020603050405020304" pitchFamily="18" charset="0"/>
              </a:rPr>
              <a:t>TPL Life Insurance</a:t>
            </a:r>
          </a:p>
          <a:p>
            <a:r>
              <a:rPr lang="en-US" dirty="0">
                <a:effectLst/>
                <a:latin typeface="Calibri" panose="020F0502020204030204" pitchFamily="34" charset="0"/>
                <a:ea typeface="Calibri" panose="020F0502020204030204" pitchFamily="34" charset="0"/>
                <a:cs typeface="Times New Roman" panose="02020603050405020304" pitchFamily="18" charset="0"/>
              </a:rPr>
              <a:t>market share of roughly 1%</a:t>
            </a:r>
          </a:p>
          <a:p>
            <a:r>
              <a:rPr lang="en-US" dirty="0">
                <a:latin typeface="Calibri" panose="020F0502020204030204" pitchFamily="34" charset="0"/>
                <a:ea typeface="Calibri" panose="020F0502020204030204" pitchFamily="34" charset="0"/>
                <a:cs typeface="Times New Roman" panose="02020603050405020304" pitchFamily="18" charset="0"/>
              </a:rPr>
              <a:t>O</a:t>
            </a:r>
            <a:r>
              <a:rPr lang="en-US" dirty="0">
                <a:effectLst/>
                <a:latin typeface="Calibri" panose="020F0502020204030204" pitchFamily="34" charset="0"/>
                <a:ea typeface="Calibri" panose="020F0502020204030204" pitchFamily="34" charset="0"/>
                <a:cs typeface="Times New Roman" panose="02020603050405020304" pitchFamily="18" charset="0"/>
              </a:rPr>
              <a:t>ne of the more recent entrants to Pakistan's life insurance industry</a:t>
            </a:r>
          </a:p>
          <a:p>
            <a:r>
              <a:rPr lang="en-US" dirty="0">
                <a:latin typeface="Calibri" panose="020F0502020204030204" pitchFamily="34" charset="0"/>
                <a:ea typeface="Calibri" panose="020F0502020204030204" pitchFamily="34" charset="0"/>
                <a:cs typeface="Times New Roman" panose="02020603050405020304" pitchFamily="18" charset="0"/>
              </a:rPr>
              <a:t>F</a:t>
            </a:r>
            <a:r>
              <a:rPr lang="en-US" dirty="0">
                <a:effectLst/>
                <a:latin typeface="Calibri" panose="020F0502020204030204" pitchFamily="34" charset="0"/>
                <a:ea typeface="Calibri" panose="020F0502020204030204" pitchFamily="34" charset="0"/>
                <a:cs typeface="Times New Roman" panose="02020603050405020304" pitchFamily="18" charset="0"/>
              </a:rPr>
              <a:t>ounded in 2016 and is a division of Pakistan's TPL Corp, a conglomerate with a strong concentration on technology</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7198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Scandals: Life Insurance Companies</a:t>
            </a:r>
          </a:p>
        </p:txBody>
      </p:sp>
      <p:sp>
        <p:nvSpPr>
          <p:cNvPr id="3" name="Content Placeholder 2"/>
          <p:cNvSpPr>
            <a:spLocks noGrp="1"/>
          </p:cNvSpPr>
          <p:nvPr>
            <p:ph idx="1"/>
          </p:nvPr>
        </p:nvSpPr>
        <p:spPr/>
        <p:txBody>
          <a:bodyPr/>
          <a:lstStyle/>
          <a:p>
            <a:r>
              <a:rPr lang="en-US" dirty="0"/>
              <a:t>industry suffers from misinformation</a:t>
            </a:r>
          </a:p>
          <a:p>
            <a:r>
              <a:rPr lang="en-US" dirty="0"/>
              <a:t>sellers take advantage of these consumers by selling insurance as a long-term investment</a:t>
            </a:r>
          </a:p>
          <a:p>
            <a:r>
              <a:rPr lang="en-US" dirty="0"/>
              <a:t>legitimate incentive to sell insurance</a:t>
            </a:r>
          </a:p>
          <a:p>
            <a:r>
              <a:rPr lang="en-US" dirty="0"/>
              <a:t>informational asymmetry</a:t>
            </a:r>
          </a:p>
          <a:p>
            <a:r>
              <a:rPr lang="en-US" dirty="0"/>
              <a:t>lack of credibility</a:t>
            </a:r>
          </a:p>
        </p:txBody>
      </p:sp>
    </p:spTree>
    <p:extLst>
      <p:ext uri="{BB962C8B-B14F-4D97-AF65-F5344CB8AC3E}">
        <p14:creationId xmlns:p14="http://schemas.microsoft.com/office/powerpoint/2010/main" val="2561341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Life Insurance Company (SLIC)</a:t>
            </a:r>
          </a:p>
        </p:txBody>
      </p:sp>
      <p:sp>
        <p:nvSpPr>
          <p:cNvPr id="3" name="Content Placeholder 2"/>
          <p:cNvSpPr>
            <a:spLocks noGrp="1"/>
          </p:cNvSpPr>
          <p:nvPr>
            <p:ph idx="1"/>
          </p:nvPr>
        </p:nvSpPr>
        <p:spPr/>
        <p:txBody>
          <a:bodyPr/>
          <a:lstStyle/>
          <a:p>
            <a:r>
              <a:rPr lang="en-US" dirty="0" err="1"/>
              <a:t>Attaur</a:t>
            </a:r>
            <a:r>
              <a:rPr lang="en-US" dirty="0"/>
              <a:t> </a:t>
            </a:r>
            <a:r>
              <a:rPr lang="en-US" dirty="0" err="1"/>
              <a:t>Rehman’s</a:t>
            </a:r>
            <a:r>
              <a:rPr lang="en-US" dirty="0"/>
              <a:t> case</a:t>
            </a:r>
          </a:p>
          <a:p>
            <a:r>
              <a:rPr lang="en-US" dirty="0"/>
              <a:t>Claim rejected by SLIC, who did not give a valid reason for their decision. </a:t>
            </a:r>
          </a:p>
          <a:p>
            <a:r>
              <a:rPr lang="en-US" dirty="0"/>
              <a:t>Consumers of insurance sign a document – Confirms transparency</a:t>
            </a:r>
          </a:p>
          <a:p>
            <a:r>
              <a:rPr lang="en-US" dirty="0"/>
              <a:t>SLIC claimed Abdul </a:t>
            </a:r>
            <a:r>
              <a:rPr lang="en-US" dirty="0" err="1"/>
              <a:t>Rehman</a:t>
            </a:r>
            <a:r>
              <a:rPr lang="en-US" dirty="0"/>
              <a:t> had a heart condition </a:t>
            </a:r>
          </a:p>
          <a:p>
            <a:r>
              <a:rPr lang="en-US" dirty="0"/>
              <a:t>Proved incorrect in court as Abdul </a:t>
            </a:r>
            <a:r>
              <a:rPr lang="en-US" dirty="0" err="1"/>
              <a:t>Rehman</a:t>
            </a:r>
            <a:r>
              <a:rPr lang="en-US" dirty="0"/>
              <a:t> was checked by SLICs doctors</a:t>
            </a:r>
          </a:p>
          <a:p>
            <a:endParaRPr lang="en-US" dirty="0"/>
          </a:p>
        </p:txBody>
      </p:sp>
    </p:spTree>
    <p:extLst>
      <p:ext uri="{BB962C8B-B14F-4D97-AF65-F5344CB8AC3E}">
        <p14:creationId xmlns:p14="http://schemas.microsoft.com/office/powerpoint/2010/main" val="3787955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Life Insurance Company (SLIC)</a:t>
            </a:r>
          </a:p>
        </p:txBody>
      </p:sp>
      <p:sp>
        <p:nvSpPr>
          <p:cNvPr id="3" name="Content Placeholder 2"/>
          <p:cNvSpPr>
            <a:spLocks noGrp="1"/>
          </p:cNvSpPr>
          <p:nvPr>
            <p:ph idx="1"/>
          </p:nvPr>
        </p:nvSpPr>
        <p:spPr/>
        <p:txBody>
          <a:bodyPr/>
          <a:lstStyle/>
          <a:p>
            <a:r>
              <a:rPr lang="en-US" dirty="0"/>
              <a:t>Another case of SLIC in 2017</a:t>
            </a:r>
          </a:p>
          <a:p>
            <a:r>
              <a:rPr lang="en-US" dirty="0"/>
              <a:t>National Accountability Bureau of Pakistan (NAB) arrested 23 employees of SLIC </a:t>
            </a:r>
          </a:p>
          <a:p>
            <a:r>
              <a:rPr lang="en-US" dirty="0"/>
              <a:t>Fraud of </a:t>
            </a:r>
            <a:r>
              <a:rPr lang="en-US" dirty="0" err="1"/>
              <a:t>Rs</a:t>
            </a:r>
            <a:r>
              <a:rPr lang="en-US" dirty="0"/>
              <a:t> 106 Million</a:t>
            </a:r>
          </a:p>
          <a:p>
            <a:r>
              <a:rPr lang="en-US" dirty="0"/>
              <a:t>Another case in 2017</a:t>
            </a:r>
          </a:p>
          <a:p>
            <a:r>
              <a:rPr lang="en-US" dirty="0"/>
              <a:t>Many unlawful payments were being made to SLIC’s head office located in Karachi.</a:t>
            </a:r>
          </a:p>
        </p:txBody>
      </p:sp>
    </p:spTree>
    <p:extLst>
      <p:ext uri="{BB962C8B-B14F-4D97-AF65-F5344CB8AC3E}">
        <p14:creationId xmlns:p14="http://schemas.microsoft.com/office/powerpoint/2010/main" val="2635760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Jubilee Life Insurance</a:t>
            </a:r>
          </a:p>
        </p:txBody>
      </p:sp>
      <p:sp>
        <p:nvSpPr>
          <p:cNvPr id="3" name="Content Placeholder 2"/>
          <p:cNvSpPr>
            <a:spLocks noGrp="1"/>
          </p:cNvSpPr>
          <p:nvPr>
            <p:ph idx="1"/>
          </p:nvPr>
        </p:nvSpPr>
        <p:spPr/>
        <p:txBody>
          <a:bodyPr/>
          <a:lstStyle/>
          <a:p>
            <a:r>
              <a:rPr lang="en-US" dirty="0"/>
              <a:t>Regional manager and 14 other employees, who were accused of robbing a hefty amount of Rs 10 Million</a:t>
            </a:r>
          </a:p>
          <a:p>
            <a:r>
              <a:rPr lang="en-US" dirty="0" err="1"/>
              <a:t>Obaidur</a:t>
            </a:r>
            <a:r>
              <a:rPr lang="en-US" dirty="0"/>
              <a:t> </a:t>
            </a:r>
            <a:r>
              <a:rPr lang="en-US" dirty="0" err="1"/>
              <a:t>Rehman</a:t>
            </a:r>
            <a:r>
              <a:rPr lang="en-US" dirty="0"/>
              <a:t> filed a complaint </a:t>
            </a:r>
          </a:p>
          <a:p>
            <a:r>
              <a:rPr lang="en-US" dirty="0"/>
              <a:t>Syed </a:t>
            </a:r>
            <a:r>
              <a:rPr lang="en-US" dirty="0" err="1"/>
              <a:t>Asim</a:t>
            </a:r>
            <a:r>
              <a:rPr lang="en-US" dirty="0"/>
              <a:t> Ali </a:t>
            </a:r>
            <a:r>
              <a:rPr lang="en-US" dirty="0" err="1"/>
              <a:t>Kazmi</a:t>
            </a:r>
            <a:r>
              <a:rPr lang="en-US" dirty="0"/>
              <a:t> promised a four-time return</a:t>
            </a:r>
          </a:p>
          <a:p>
            <a:r>
              <a:rPr lang="en-US" dirty="0"/>
              <a:t>He never paid </a:t>
            </a:r>
            <a:r>
              <a:rPr lang="en-US" dirty="0" err="1"/>
              <a:t>Obaid</a:t>
            </a:r>
            <a:r>
              <a:rPr lang="en-US" dirty="0"/>
              <a:t> and fled from his house </a:t>
            </a:r>
          </a:p>
          <a:p>
            <a:r>
              <a:rPr lang="en-US" dirty="0"/>
              <a:t>Other employees were also missing from their homes</a:t>
            </a:r>
          </a:p>
        </p:txBody>
      </p:sp>
    </p:spTree>
    <p:extLst>
      <p:ext uri="{BB962C8B-B14F-4D97-AF65-F5344CB8AC3E}">
        <p14:creationId xmlns:p14="http://schemas.microsoft.com/office/powerpoint/2010/main" val="2998725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85000" lnSpcReduction="20000"/>
          </a:bodyPr>
          <a:lstStyle/>
          <a:p>
            <a:r>
              <a:rPr lang="en-US" dirty="0"/>
              <a:t>Provided with proper financial security and protection, promises to have a bright future ahead</a:t>
            </a:r>
          </a:p>
          <a:p>
            <a:r>
              <a:rPr lang="en-US" dirty="0"/>
              <a:t>Overall regulations exist to protect the policyholders and regulate the industry for smooth functioning.</a:t>
            </a:r>
          </a:p>
          <a:p>
            <a:r>
              <a:rPr lang="en-US" dirty="0"/>
              <a:t>Subsequent amendments have been seen, aimed at increasing consumer protection and ensuring financial stability in the insurance sector</a:t>
            </a:r>
          </a:p>
          <a:p>
            <a:r>
              <a:rPr lang="en-US" dirty="0"/>
              <a:t>These cases create a gloomy picture of Pakistan’s insurance industry</a:t>
            </a:r>
          </a:p>
          <a:p>
            <a:r>
              <a:rPr lang="en-US" dirty="0"/>
              <a:t>Life insurance companies in Pakistan play a crucial role in providing financial protection and security to individuals and their families, as well as contributing to the overall economic growth of the country.</a:t>
            </a:r>
          </a:p>
          <a:p>
            <a:r>
              <a:rPr lang="en-US" dirty="0"/>
              <a:t>Atta-</a:t>
            </a:r>
            <a:r>
              <a:rPr lang="en-US" dirty="0" err="1"/>
              <a:t>ur</a:t>
            </a:r>
            <a:r>
              <a:rPr lang="en-US" dirty="0"/>
              <a:t>-Rehman serves as a precedent </a:t>
            </a:r>
          </a:p>
          <a:p>
            <a:r>
              <a:rPr lang="en-US" dirty="0"/>
              <a:t>Pakistan should focus on educating individuals and strengthening the implementation of law. </a:t>
            </a:r>
          </a:p>
          <a:p>
            <a:endParaRPr lang="en-US" dirty="0"/>
          </a:p>
        </p:txBody>
      </p:sp>
    </p:spTree>
    <p:extLst>
      <p:ext uri="{BB962C8B-B14F-4D97-AF65-F5344CB8AC3E}">
        <p14:creationId xmlns:p14="http://schemas.microsoft.com/office/powerpoint/2010/main" val="3711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B382-00CF-FEAD-610F-E696E57C86A3}"/>
              </a:ext>
            </a:extLst>
          </p:cNvPr>
          <p:cNvSpPr>
            <a:spLocks noGrp="1"/>
          </p:cNvSpPr>
          <p:nvPr>
            <p:ph type="title"/>
          </p:nvPr>
        </p:nvSpPr>
        <p:spPr/>
        <p:txBody>
          <a:bodyPr/>
          <a:lstStyle/>
          <a:p>
            <a:r>
              <a:rPr lang="en-US" dirty="0"/>
              <a:t>History, Trends and Development</a:t>
            </a:r>
          </a:p>
        </p:txBody>
      </p:sp>
      <p:sp>
        <p:nvSpPr>
          <p:cNvPr id="3" name="Content Placeholder 2">
            <a:extLst>
              <a:ext uri="{FF2B5EF4-FFF2-40B4-BE49-F238E27FC236}">
                <a16:creationId xmlns:a16="http://schemas.microsoft.com/office/drawing/2014/main" id="{415A2AB5-B43D-2ABE-7603-6D4421588761}"/>
              </a:ext>
            </a:extLst>
          </p:cNvPr>
          <p:cNvSpPr>
            <a:spLocks noGrp="1"/>
          </p:cNvSpPr>
          <p:nvPr>
            <p:ph idx="1"/>
          </p:nvPr>
        </p:nvSpPr>
        <p:spPr/>
        <p:txBody>
          <a:bodyPr>
            <a:normAutofit/>
          </a:bodyPr>
          <a:lstStyle/>
          <a:p>
            <a:r>
              <a:rPr lang="en-US" sz="2400" dirty="0"/>
              <a:t>The first life insurance company to be established in Pakistan was State Life Insurance Corporation of Pakistan, which is often referred to simply as State Life. </a:t>
            </a:r>
          </a:p>
          <a:p>
            <a:endParaRPr lang="en-US" sz="2400" dirty="0"/>
          </a:p>
          <a:p>
            <a:r>
              <a:rPr lang="en-US" sz="2400" dirty="0"/>
              <a:t>Prior to the establishment of State Life, the insurance industry in Pakistan was largely dominated by foreign companies.</a:t>
            </a:r>
          </a:p>
          <a:p>
            <a:endParaRPr lang="en-US" sz="2400" dirty="0"/>
          </a:p>
          <a:p>
            <a:r>
              <a:rPr lang="en-US" sz="2400" dirty="0"/>
              <a:t>Today, the industry is a major contributor to the Pakistani economy.</a:t>
            </a:r>
          </a:p>
          <a:p>
            <a:endParaRPr lang="en-US" sz="2400" dirty="0">
              <a:latin typeface="Calibri" panose="020F050202020403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9876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F709-3052-34D5-F05E-B01D75A80A83}"/>
              </a:ext>
            </a:extLst>
          </p:cNvPr>
          <p:cNvSpPr>
            <a:spLocks noGrp="1"/>
          </p:cNvSpPr>
          <p:nvPr>
            <p:ph type="title"/>
          </p:nvPr>
        </p:nvSpPr>
        <p:spPr/>
        <p:txBody>
          <a:bodyPr>
            <a:normAutofit/>
          </a:bodyPr>
          <a:lstStyle/>
          <a:p>
            <a:r>
              <a:rPr lang="en-US" dirty="0"/>
              <a:t>History, Trends and Development</a:t>
            </a:r>
          </a:p>
        </p:txBody>
      </p:sp>
      <p:sp>
        <p:nvSpPr>
          <p:cNvPr id="3" name="Content Placeholder 2">
            <a:extLst>
              <a:ext uri="{FF2B5EF4-FFF2-40B4-BE49-F238E27FC236}">
                <a16:creationId xmlns:a16="http://schemas.microsoft.com/office/drawing/2014/main" id="{134F483A-170F-752D-DF81-958A74846738}"/>
              </a:ext>
            </a:extLst>
          </p:cNvPr>
          <p:cNvSpPr>
            <a:spLocks noGrp="1"/>
          </p:cNvSpPr>
          <p:nvPr>
            <p:ph idx="1"/>
          </p:nvPr>
        </p:nvSpPr>
        <p:spPr/>
        <p:txBody>
          <a:bodyPr>
            <a:normAutofit/>
          </a:bodyPr>
          <a:lstStyle/>
          <a:p>
            <a:r>
              <a:rPr lang="en-US" sz="2400" dirty="0"/>
              <a:t>The life insurance industry in Pakistan has faced several challenges.</a:t>
            </a:r>
          </a:p>
          <a:p>
            <a:endParaRPr lang="en-US" sz="2400" dirty="0"/>
          </a:p>
          <a:p>
            <a:r>
              <a:rPr lang="en-US" sz="2400" dirty="0"/>
              <a:t>Life insurance companies can have several impacts on the Pakistani economy </a:t>
            </a:r>
          </a:p>
          <a:p>
            <a:pPr lvl="1"/>
            <a:r>
              <a:rPr lang="en-US" dirty="0"/>
              <a:t>Policies encourage people to save money for the long-term</a:t>
            </a:r>
          </a:p>
          <a:p>
            <a:pPr lvl="1"/>
            <a:r>
              <a:rPr lang="en-US" sz="2400" dirty="0"/>
              <a:t>Develop the capital markets and provide additional sources of funding for businesses.</a:t>
            </a:r>
          </a:p>
          <a:p>
            <a:pPr lvl="1"/>
            <a:endParaRPr lang="en-US" sz="2400" dirty="0"/>
          </a:p>
          <a:p>
            <a:r>
              <a:rPr lang="en-US" sz="2400" dirty="0"/>
              <a:t>Provide a safety net for the economy and reduce the impact of unforeseen events.</a:t>
            </a:r>
          </a:p>
        </p:txBody>
      </p:sp>
    </p:spTree>
    <p:extLst>
      <p:ext uri="{BB962C8B-B14F-4D97-AF65-F5344CB8AC3E}">
        <p14:creationId xmlns:p14="http://schemas.microsoft.com/office/powerpoint/2010/main" val="111527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15BD-9D41-4121-998D-1DE4D26DE496}"/>
              </a:ext>
            </a:extLst>
          </p:cNvPr>
          <p:cNvSpPr>
            <a:spLocks noGrp="1"/>
          </p:cNvSpPr>
          <p:nvPr>
            <p:ph type="title"/>
          </p:nvPr>
        </p:nvSpPr>
        <p:spPr/>
        <p:txBody>
          <a:bodyPr/>
          <a:lstStyle/>
          <a:p>
            <a:r>
              <a:rPr lang="en-US" dirty="0"/>
              <a:t>Regulations</a:t>
            </a:r>
            <a:endParaRPr lang="en-PK" dirty="0"/>
          </a:p>
        </p:txBody>
      </p:sp>
      <p:sp>
        <p:nvSpPr>
          <p:cNvPr id="3" name="Content Placeholder 2">
            <a:extLst>
              <a:ext uri="{FF2B5EF4-FFF2-40B4-BE49-F238E27FC236}">
                <a16:creationId xmlns:a16="http://schemas.microsoft.com/office/drawing/2014/main" id="{2068EBB9-425A-4EC3-877E-BCCAF23B309D}"/>
              </a:ext>
            </a:extLst>
          </p:cNvPr>
          <p:cNvSpPr>
            <a:spLocks noGrp="1"/>
          </p:cNvSpPr>
          <p:nvPr>
            <p:ph idx="1"/>
          </p:nvPr>
        </p:nvSpPr>
        <p:spPr>
          <a:xfrm>
            <a:off x="838200" y="1815465"/>
            <a:ext cx="10515600" cy="4351338"/>
          </a:xfrm>
        </p:spPr>
        <p:txBody>
          <a:bodyPr/>
          <a:lstStyle/>
          <a:p>
            <a:r>
              <a:rPr lang="en-US" sz="2000" b="1" dirty="0">
                <a:effectLst/>
                <a:latin typeface="Times New Roman" panose="02020603050405020304" pitchFamily="18" charset="0"/>
                <a:ea typeface="Calibri" panose="020F0502020204030204" pitchFamily="34" charset="0"/>
              </a:rPr>
              <a:t>Insurance Ordinance 2000</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Life insurance companies are regulated by Securities Exchange Commission of Pakistan (SECP).</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ordinance classifies the insurance business into two broad categories:</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Life Insurance </a:t>
            </a:r>
            <a:endParaRPr lang="en-PK"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Non-Life insurance</a:t>
            </a:r>
            <a:endParaRPr lang="en-PK"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Contracts regulated under the ordinance include the following:</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Contract of Insurance (provides money in case of death of a policy holder)</a:t>
            </a:r>
            <a:endParaRPr lang="en-PK" sz="16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Symbol" panose="05050102010706020507" pitchFamily="18"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Contract of Term Insurance (provides payment of that is not contingent on the death of the policy holder)</a:t>
            </a:r>
            <a:endParaRPr lang="en-PK"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84100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919E-E97D-4E4A-A327-F12E3B1FB98C}"/>
              </a:ext>
            </a:extLst>
          </p:cNvPr>
          <p:cNvSpPr>
            <a:spLocks noGrp="1"/>
          </p:cNvSpPr>
          <p:nvPr>
            <p:ph type="title"/>
          </p:nvPr>
        </p:nvSpPr>
        <p:spPr/>
        <p:txBody>
          <a:bodyPr/>
          <a:lstStyle/>
          <a:p>
            <a:r>
              <a:rPr lang="en-US" dirty="0"/>
              <a:t>Regulations</a:t>
            </a:r>
            <a:endParaRPr lang="en-PK" dirty="0"/>
          </a:p>
        </p:txBody>
      </p:sp>
      <p:sp>
        <p:nvSpPr>
          <p:cNvPr id="3" name="Content Placeholder 2">
            <a:extLst>
              <a:ext uri="{FF2B5EF4-FFF2-40B4-BE49-F238E27FC236}">
                <a16:creationId xmlns:a16="http://schemas.microsoft.com/office/drawing/2014/main" id="{F92CA97A-5555-4866-9DFA-5260DB7D3B03}"/>
              </a:ext>
            </a:extLst>
          </p:cNvPr>
          <p:cNvSpPr>
            <a:spLocks noGrp="1"/>
          </p:cNvSpPr>
          <p:nvPr>
            <p:ph idx="1"/>
          </p:nvPr>
        </p:nvSpPr>
        <p:spPr/>
        <p:txBody>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The ordinance divides the Life insurance business in 4 classes. </a:t>
            </a:r>
          </a:p>
          <a:p>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ordinance requires Insurers to be registered. </a:t>
            </a:r>
          </a:p>
          <a:p>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 commission hold the authority of withholding registration which could allow one insurer to carryout activities of both Life Insurance and Non-Life Insurance.</a:t>
            </a:r>
            <a:endParaRPr lang="en-PK"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3419207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919E-E97D-4E4A-A327-F12E3B1FB98C}"/>
              </a:ext>
            </a:extLst>
          </p:cNvPr>
          <p:cNvSpPr>
            <a:spLocks noGrp="1"/>
          </p:cNvSpPr>
          <p:nvPr>
            <p:ph type="title"/>
          </p:nvPr>
        </p:nvSpPr>
        <p:spPr/>
        <p:txBody>
          <a:bodyPr/>
          <a:lstStyle/>
          <a:p>
            <a:r>
              <a:rPr lang="en-US" dirty="0"/>
              <a:t>Regulations</a:t>
            </a:r>
            <a:endParaRPr lang="en-PK" dirty="0"/>
          </a:p>
        </p:txBody>
      </p:sp>
      <p:sp>
        <p:nvSpPr>
          <p:cNvPr id="3" name="Content Placeholder 2">
            <a:extLst>
              <a:ext uri="{FF2B5EF4-FFF2-40B4-BE49-F238E27FC236}">
                <a16:creationId xmlns:a16="http://schemas.microsoft.com/office/drawing/2014/main" id="{F92CA97A-5555-4866-9DFA-5260DB7D3B03}"/>
              </a:ext>
            </a:extLst>
          </p:cNvPr>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Every insurance company is required to keep deposits with the State Bank of Pakistan. </a:t>
            </a:r>
            <a:endParaRPr lang="en-US" sz="2000" dirty="0">
              <a:effectLst/>
              <a:latin typeface="Times New Roman" panose="02020603050405020304" pitchFamily="18" charset="0"/>
              <a:ea typeface="Calibri" panose="020F0502020204030204" pitchFamily="34" charset="0"/>
            </a:endParaRPr>
          </a:p>
          <a:p>
            <a:r>
              <a:rPr lang="en-US" sz="2000" dirty="0">
                <a:effectLst/>
                <a:latin typeface="Times New Roman" panose="02020603050405020304" pitchFamily="18" charset="0"/>
                <a:ea typeface="Calibri" panose="020F0502020204030204" pitchFamily="34" charset="0"/>
              </a:rPr>
              <a:t>The ordinance requires all Life Insurers the maintain a Statutory Fund at all time with respect to Life Insurance business. </a:t>
            </a:r>
          </a:p>
          <a:p>
            <a:r>
              <a:rPr lang="en-US" sz="2000" dirty="0">
                <a:latin typeface="Times New Roman" panose="02020603050405020304" pitchFamily="18" charset="0"/>
                <a:ea typeface="Calibri" panose="020F0502020204030204" pitchFamily="34" charset="0"/>
                <a:cs typeface="Times New Roman" panose="02020603050405020304" pitchFamily="18" charset="0"/>
              </a:rPr>
              <a: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hareholder’s fund</a:t>
            </a:r>
          </a:p>
          <a:p>
            <a:r>
              <a:rPr lang="en-US" sz="2000" dirty="0">
                <a:latin typeface="Times New Roman" panose="02020603050405020304" pitchFamily="18" charset="0"/>
                <a:ea typeface="Calibri" panose="020F0502020204030204" pitchFamily="34" charset="0"/>
                <a:cs typeface="Times New Roman" panose="02020603050405020304" pitchFamily="18" charset="0"/>
              </a:rPr>
              <a:t>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apital </a:t>
            </a:r>
            <a:r>
              <a:rPr lang="en-US" sz="2000" dirty="0">
                <a:latin typeface="Times New Roman" panose="02020603050405020304" pitchFamily="18" charset="0"/>
                <a:ea typeface="Calibri" panose="020F0502020204030204" pitchFamily="34" charset="0"/>
                <a:cs typeface="Times New Roman" panose="02020603050405020304" pitchFamily="18" charset="0"/>
              </a:rPr>
              <a:t>F</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und.</a:t>
            </a: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capital moved to the statutory fund may only be distributed by three ways. </a:t>
            </a:r>
          </a:p>
          <a:p>
            <a:r>
              <a:rPr lang="en-US" sz="2000" dirty="0">
                <a:latin typeface="Times New Roman" panose="02020603050405020304" pitchFamily="18" charset="0"/>
                <a:ea typeface="Calibri" panose="020F0502020204030204" pitchFamily="34" charset="0"/>
                <a:cs typeface="Times New Roman" panose="02020603050405020304" pitchFamily="18" charset="0"/>
              </a:rPr>
              <a:t>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inimum amount to be maintained in the shareholder’s fund is 165 million rupees</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00328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919E-E97D-4E4A-A327-F12E3B1FB98C}"/>
              </a:ext>
            </a:extLst>
          </p:cNvPr>
          <p:cNvSpPr>
            <a:spLocks noGrp="1"/>
          </p:cNvSpPr>
          <p:nvPr>
            <p:ph type="title"/>
          </p:nvPr>
        </p:nvSpPr>
        <p:spPr/>
        <p:txBody>
          <a:bodyPr/>
          <a:lstStyle/>
          <a:p>
            <a:r>
              <a:rPr lang="en-US" dirty="0"/>
              <a:t>Regulations</a:t>
            </a:r>
            <a:endParaRPr lang="en-PK" dirty="0"/>
          </a:p>
        </p:txBody>
      </p:sp>
      <p:pic>
        <p:nvPicPr>
          <p:cNvPr id="4" name="Content Placeholder 3">
            <a:extLst>
              <a:ext uri="{FF2B5EF4-FFF2-40B4-BE49-F238E27FC236}">
                <a16:creationId xmlns:a16="http://schemas.microsoft.com/office/drawing/2014/main" id="{9C9E6788-3206-4785-AC6F-CFD7380B82ED}"/>
              </a:ext>
            </a:extLst>
          </p:cNvPr>
          <p:cNvPicPr>
            <a:picLocks noGrp="1"/>
          </p:cNvPicPr>
          <p:nvPr>
            <p:ph idx="1"/>
          </p:nvPr>
        </p:nvPicPr>
        <p:blipFill>
          <a:blip r:embed="rId2"/>
          <a:stretch>
            <a:fillRect/>
          </a:stretch>
        </p:blipFill>
        <p:spPr>
          <a:xfrm>
            <a:off x="563187" y="2339079"/>
            <a:ext cx="11065625" cy="3413327"/>
          </a:xfrm>
          <a:prstGeom prst="rect">
            <a:avLst/>
          </a:prstGeom>
        </p:spPr>
      </p:pic>
    </p:spTree>
    <p:extLst>
      <p:ext uri="{BB962C8B-B14F-4D97-AF65-F5344CB8AC3E}">
        <p14:creationId xmlns:p14="http://schemas.microsoft.com/office/powerpoint/2010/main" val="53057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919E-E97D-4E4A-A327-F12E3B1FB98C}"/>
              </a:ext>
            </a:extLst>
          </p:cNvPr>
          <p:cNvSpPr>
            <a:spLocks noGrp="1"/>
          </p:cNvSpPr>
          <p:nvPr>
            <p:ph type="title"/>
          </p:nvPr>
        </p:nvSpPr>
        <p:spPr/>
        <p:txBody>
          <a:bodyPr/>
          <a:lstStyle/>
          <a:p>
            <a:r>
              <a:rPr lang="en-US" dirty="0"/>
              <a:t>Regulations</a:t>
            </a:r>
            <a:endParaRPr lang="en-PK" dirty="0"/>
          </a:p>
        </p:txBody>
      </p:sp>
      <p:sp>
        <p:nvSpPr>
          <p:cNvPr id="3" name="Content Placeholder 2">
            <a:extLst>
              <a:ext uri="{FF2B5EF4-FFF2-40B4-BE49-F238E27FC236}">
                <a16:creationId xmlns:a16="http://schemas.microsoft.com/office/drawing/2014/main" id="{F92CA97A-5555-4866-9DFA-5260DB7D3B03}"/>
              </a:ext>
            </a:extLst>
          </p:cNvPr>
          <p:cNvSpPr>
            <a:spLocks noGrp="1"/>
          </p:cNvSpPr>
          <p:nvPr>
            <p:ph idx="1"/>
          </p:nvPr>
        </p:nvSpPr>
        <p:spPr/>
        <p:txBody>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F</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inancial </a:t>
            </a:r>
            <a:r>
              <a:rPr lang="en-US" sz="2400" dirty="0">
                <a:latin typeface="Times New Roman" panose="02020603050405020304" pitchFamily="18" charset="0"/>
                <a:ea typeface="Calibri" panose="020F0502020204030204" pitchFamily="34" charset="0"/>
                <a:cs typeface="Times New Roman" panose="02020603050405020304" pitchFamily="18" charset="0"/>
              </a:rPr>
              <a:t>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tatements </a:t>
            </a:r>
            <a:endParaRPr lang="en-US" sz="2400" dirty="0">
              <a:effectLst/>
              <a:latin typeface="Times New Roman" panose="02020603050405020304" pitchFamily="18" charset="0"/>
              <a:ea typeface="Calibri" panose="020F0502020204030204" pitchFamily="34" charset="0"/>
            </a:endParaRPr>
          </a:p>
          <a:p>
            <a:r>
              <a:rPr lang="en-US" sz="2400" dirty="0">
                <a:latin typeface="Times New Roman" panose="02020603050405020304" pitchFamily="18" charset="0"/>
                <a:ea typeface="Calibri" panose="020F0502020204030204" pitchFamily="34" charset="0"/>
              </a:rPr>
              <a:t>I</a:t>
            </a:r>
            <a:r>
              <a:rPr lang="en-US" sz="2400" dirty="0">
                <a:effectLst/>
                <a:latin typeface="Times New Roman" panose="02020603050405020304" pitchFamily="18" charset="0"/>
                <a:ea typeface="Calibri" panose="020F0502020204030204" pitchFamily="34" charset="0"/>
              </a:rPr>
              <a:t>nvestigation in the financial condition of the company. </a:t>
            </a:r>
          </a:p>
          <a:p>
            <a:r>
              <a:rPr lang="en-US" sz="2400" dirty="0">
                <a:effectLst/>
                <a:latin typeface="Times New Roman" panose="02020603050405020304" pitchFamily="18" charset="0"/>
                <a:ea typeface="Calibri" panose="020F0502020204030204" pitchFamily="34" charset="0"/>
              </a:rPr>
              <a:t>The investigation is to be headed by an appointed actuary. </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transfer of policy under the ordinance is allowed </a:t>
            </a:r>
          </a:p>
          <a:p>
            <a:r>
              <a:rPr lang="en-US" sz="2400" dirty="0">
                <a:effectLst/>
                <a:latin typeface="Times New Roman" panose="02020603050405020304" pitchFamily="18" charset="0"/>
                <a:ea typeface="Calibri" panose="020F0502020204030204" pitchFamily="34" charset="0"/>
              </a:rPr>
              <a:t>Life insurance company decides to wind up. In this scenario the assets and liabilities of the statutory fund will be dealt separately from the other funds the company may operate such as the shareholder’s fund. </a:t>
            </a:r>
            <a:endParaRPr lang="en-PK" sz="2400" dirty="0"/>
          </a:p>
          <a:p>
            <a:endParaRPr lang="en-PK"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891550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3115</Words>
  <Application>Microsoft Office PowerPoint</Application>
  <PresentationFormat>Widescreen</PresentationFormat>
  <Paragraphs>252</Paragraphs>
  <Slides>25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Symbol</vt:lpstr>
      <vt:lpstr>Times New Roman</vt:lpstr>
      <vt:lpstr>Office Theme</vt:lpstr>
      <vt:lpstr>Life Insurance Companies</vt:lpstr>
      <vt:lpstr>Introduction</vt:lpstr>
      <vt:lpstr>History, Trends and Development</vt:lpstr>
      <vt:lpstr>History, Trends and Development</vt:lpstr>
      <vt:lpstr>Regulations</vt:lpstr>
      <vt:lpstr>Regulations</vt:lpstr>
      <vt:lpstr>Regulations</vt:lpstr>
      <vt:lpstr>Regulations</vt:lpstr>
      <vt:lpstr>Regulations</vt:lpstr>
      <vt:lpstr>Family Takaful Regulations</vt:lpstr>
      <vt:lpstr>Historical Evolution of Regulatory Framework</vt:lpstr>
      <vt:lpstr>Historical Evolution of Regulatory Framework</vt:lpstr>
      <vt:lpstr>Historical Evolution of Regulatory Framework</vt:lpstr>
      <vt:lpstr>Historical Evolution of Regulatory Framework</vt:lpstr>
      <vt:lpstr>Importance of Life Insurance in Pakistan</vt:lpstr>
      <vt:lpstr>Importance of Life Insurance in Pakistan</vt:lpstr>
      <vt:lpstr>Real World Examples</vt:lpstr>
      <vt:lpstr>Real World Examples</vt:lpstr>
      <vt:lpstr>Real World Examples</vt:lpstr>
      <vt:lpstr>Real World Examples</vt:lpstr>
      <vt:lpstr>Scandals: Life Insurance Companies</vt:lpstr>
      <vt:lpstr>State Life Insurance Company (SLIC)</vt:lpstr>
      <vt:lpstr>State Life Insurance Company (SLIC)</vt:lpstr>
      <vt:lpstr>Jubilee Life Insurance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Usman</dc:creator>
  <cp:lastModifiedBy>Zain Khan</cp:lastModifiedBy>
  <cp:revision>15</cp:revision>
  <dcterms:created xsi:type="dcterms:W3CDTF">2023-05-04T08:00:35Z</dcterms:created>
  <dcterms:modified xsi:type="dcterms:W3CDTF">2023-05-18T18:25:14Z</dcterms:modified>
</cp:coreProperties>
</file>