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307" r:id="rId3"/>
    <p:sldId id="290" r:id="rId4"/>
    <p:sldId id="308" r:id="rId5"/>
    <p:sldId id="310" r:id="rId6"/>
    <p:sldId id="314" r:id="rId7"/>
    <p:sldId id="304" r:id="rId8"/>
    <p:sldId id="293" r:id="rId9"/>
    <p:sldId id="315" r:id="rId10"/>
    <p:sldId id="296" r:id="rId11"/>
    <p:sldId id="292" r:id="rId12"/>
    <p:sldId id="295" r:id="rId13"/>
    <p:sldId id="306" r:id="rId14"/>
    <p:sldId id="318" r:id="rId15"/>
    <p:sldId id="319" r:id="rId16"/>
    <p:sldId id="320" r:id="rId17"/>
    <p:sldId id="321" r:id="rId18"/>
    <p:sldId id="297" r:id="rId19"/>
    <p:sldId id="298" r:id="rId20"/>
    <p:sldId id="299" r:id="rId21"/>
    <p:sldId id="311" r:id="rId22"/>
    <p:sldId id="316" r:id="rId23"/>
    <p:sldId id="300" r:id="rId24"/>
    <p:sldId id="303" r:id="rId25"/>
    <p:sldId id="317" r:id="rId26"/>
    <p:sldId id="302" r:id="rId27"/>
    <p:sldId id="301" r:id="rId28"/>
    <p:sldId id="313" r:id="rId2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790" autoAdjust="0"/>
  </p:normalViewPr>
  <p:slideViewPr>
    <p:cSldViewPr snapToGrid="0">
      <p:cViewPr>
        <p:scale>
          <a:sx n="93" d="100"/>
          <a:sy n="93" d="100"/>
        </p:scale>
        <p:origin x="1212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486DD-7CC1-43D8-8F27-46730DD3CAE8}" type="datetimeFigureOut">
              <a:rPr lang="en-PK" smtClean="0"/>
              <a:t>31/10/2022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C3BE4-BACF-47A3-AF7B-00A7EB31AB4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1459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Applied seasonal decomposition method of forecasting </a:t>
            </a:r>
          </a:p>
          <a:p>
            <a:pPr marL="158750" indent="0">
              <a:buNone/>
            </a:pPr>
            <a:r>
              <a:rPr lang="en-US" dirty="0"/>
              <a:t>Trend and Seasonal</a:t>
            </a:r>
          </a:p>
          <a:p>
            <a:pPr marL="158750" indent="0">
              <a:buNone/>
            </a:pPr>
            <a:r>
              <a:rPr lang="en-US" dirty="0"/>
              <a:t>Forecast</a:t>
            </a:r>
          </a:p>
          <a:p>
            <a:pPr marL="158750" indent="0">
              <a:buNone/>
            </a:pPr>
            <a:r>
              <a:rPr lang="en-US" dirty="0"/>
              <a:t>MSE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1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Applied seasonal decomposition method of forecasting </a:t>
            </a:r>
          </a:p>
          <a:p>
            <a:pPr marL="158750" indent="0">
              <a:buNone/>
            </a:pPr>
            <a:r>
              <a:rPr lang="en-US" dirty="0"/>
              <a:t>Seasonal</a:t>
            </a:r>
          </a:p>
          <a:p>
            <a:pPr marL="158750" indent="0">
              <a:buNone/>
            </a:pPr>
            <a:r>
              <a:rPr lang="en-US" dirty="0"/>
              <a:t>Forecast</a:t>
            </a:r>
          </a:p>
          <a:p>
            <a:pPr marL="158750" indent="0">
              <a:buNone/>
            </a:pPr>
            <a:r>
              <a:rPr lang="en-US" dirty="0"/>
              <a:t>MSE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88952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Applied seasonal decomposition method of forecasting </a:t>
            </a:r>
          </a:p>
          <a:p>
            <a:pPr marL="158750" indent="0">
              <a:buNone/>
            </a:pPr>
            <a:r>
              <a:rPr lang="en-US" dirty="0"/>
              <a:t>Seasonal + Trend</a:t>
            </a:r>
          </a:p>
          <a:p>
            <a:pPr marL="158750" indent="0">
              <a:buNone/>
            </a:pPr>
            <a:r>
              <a:rPr lang="en-US" dirty="0"/>
              <a:t>Forecast</a:t>
            </a:r>
          </a:p>
          <a:p>
            <a:pPr marL="158750" indent="0">
              <a:buNone/>
            </a:pPr>
            <a:r>
              <a:rPr lang="en-US" dirty="0"/>
              <a:t>MSE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66436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Applied seasonal decomposition method of forecasting </a:t>
            </a:r>
          </a:p>
          <a:p>
            <a:pPr marL="158750" indent="0">
              <a:buNone/>
            </a:pPr>
            <a:r>
              <a:rPr lang="en-US" dirty="0"/>
              <a:t>Seasonal</a:t>
            </a:r>
          </a:p>
          <a:p>
            <a:pPr marL="158750" indent="0">
              <a:buNone/>
            </a:pPr>
            <a:r>
              <a:rPr lang="en-US" dirty="0"/>
              <a:t>Forecast</a:t>
            </a:r>
          </a:p>
          <a:p>
            <a:pPr marL="158750" indent="0">
              <a:buNone/>
            </a:pPr>
            <a:r>
              <a:rPr lang="en-US" dirty="0"/>
              <a:t>MSE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59487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9c73459845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9c73459845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/>
              <a:t>Exponential smoothing model is a procedure which continuously revises the forecasted values in the light of more recent experience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0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99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Holt’s linear exponential smoothing technique, which is designed to handle data with a well‐defined trend, addresses this problem and is introduced next.</a:t>
            </a:r>
          </a:p>
          <a:p>
            <a:pPr marL="158750" indent="0">
              <a:buNone/>
            </a:pPr>
            <a:r>
              <a:rPr lang="en-US" dirty="0"/>
              <a:t>One of the advantages of Holt’s technique is that it provides a great deal of flexibility in selecting the rates at which the level and trend are tracked.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855165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Winter’s method is considered as an extension of </a:t>
            </a:r>
            <a:r>
              <a:rPr lang="en-US" dirty="0" err="1"/>
              <a:t>Holtʹs</a:t>
            </a:r>
            <a:r>
              <a:rPr lang="en-US" dirty="0"/>
              <a:t> method but it is designed to handle time series data with a well defined trend and seasonal variation.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315436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taking first </a:t>
            </a:r>
            <a:r>
              <a:rPr lang="en-US" dirty="0" err="1"/>
              <a:t>diffrences</a:t>
            </a:r>
            <a:r>
              <a:rPr lang="en-US" dirty="0"/>
              <a:t> because trend was present in the data and it was non stationary, in order to make stationary we took </a:t>
            </a:r>
            <a:r>
              <a:rPr lang="en-US" dirty="0" err="1"/>
              <a:t>diffrences</a:t>
            </a:r>
            <a:endParaRPr lang="en-US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From PACF we see AR order which is (5 (p)</a:t>
            </a:r>
          </a:p>
          <a:p>
            <a:pPr marL="457200" indent="-298450"/>
            <a:r>
              <a:rPr lang="en-US" dirty="0"/>
              <a:t>From ACF we see MA order which is 4 (q)</a:t>
            </a:r>
          </a:p>
          <a:p>
            <a:r>
              <a:rPr lang="en-US" dirty="0"/>
              <a:t>Since we took 1 diff our d is 1</a:t>
            </a:r>
          </a:p>
          <a:p>
            <a:r>
              <a:rPr lang="en-US" dirty="0"/>
              <a:t>Therefore our </a:t>
            </a:r>
            <a:r>
              <a:rPr lang="en-US" dirty="0" err="1"/>
              <a:t>arima</a:t>
            </a:r>
            <a:r>
              <a:rPr lang="en-US" dirty="0"/>
              <a:t> is (5,1,4)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17556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Residuals of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arima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model should be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insignifanct</a:t>
            </a:r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We get insignificant </a:t>
            </a:r>
          </a:p>
          <a:p>
            <a:pPr marL="158750" indent="0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166590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Coeffiencts</a:t>
            </a: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used in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equation </a:t>
            </a:r>
            <a:endParaRPr lang="en-A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7937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c73459845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c73459845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490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took differences with lag 12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Then we ran PACF on those differences to see AR order of seasonal part which is 2 (P)</a:t>
            </a:r>
          </a:p>
          <a:p>
            <a:pPr marL="457200" indent="-298450"/>
            <a:r>
              <a:rPr lang="en-US" dirty="0"/>
              <a:t>From ACF on those differences; to see MA order which comes out to be is 1 (Q)</a:t>
            </a:r>
          </a:p>
          <a:p>
            <a:r>
              <a:rPr lang="en-US" dirty="0"/>
              <a:t>Since we took 1 diff our D is 1</a:t>
            </a:r>
          </a:p>
          <a:p>
            <a:r>
              <a:rPr lang="en-US" dirty="0"/>
              <a:t>Therefore our seasonal part is (2,1,1)</a:t>
            </a:r>
          </a:p>
          <a:p>
            <a:r>
              <a:rPr lang="en-US" dirty="0"/>
              <a:t>Next we look at </a:t>
            </a:r>
            <a:r>
              <a:rPr lang="en-US" dirty="0" err="1"/>
              <a:t>acf</a:t>
            </a:r>
            <a:r>
              <a:rPr lang="en-US" dirty="0"/>
              <a:t> and </a:t>
            </a:r>
            <a:r>
              <a:rPr lang="en-US" dirty="0" err="1"/>
              <a:t>pacf</a:t>
            </a:r>
            <a:r>
              <a:rPr lang="en-US" dirty="0"/>
              <a:t> on lags other than lags 12 and 24 and since in </a:t>
            </a:r>
            <a:r>
              <a:rPr lang="en-US" dirty="0" err="1"/>
              <a:t>pacf</a:t>
            </a:r>
            <a:r>
              <a:rPr lang="en-US" dirty="0"/>
              <a:t> only one is close to insignificant our p is 1</a:t>
            </a:r>
          </a:p>
          <a:p>
            <a:r>
              <a:rPr lang="en-US" dirty="0"/>
              <a:t>Only one in </a:t>
            </a:r>
            <a:r>
              <a:rPr lang="en-US" dirty="0" err="1"/>
              <a:t>Acf</a:t>
            </a:r>
            <a:r>
              <a:rPr lang="en-US" dirty="0"/>
              <a:t> is close to </a:t>
            </a:r>
            <a:r>
              <a:rPr lang="en-US" dirty="0" err="1"/>
              <a:t>insigni</a:t>
            </a:r>
            <a:r>
              <a:rPr lang="en-US" dirty="0"/>
              <a:t> so our q is also 1</a:t>
            </a:r>
          </a:p>
          <a:p>
            <a:r>
              <a:rPr lang="en-US" dirty="0"/>
              <a:t>Hence our </a:t>
            </a:r>
            <a:r>
              <a:rPr lang="en-US" dirty="0" err="1"/>
              <a:t>sarima</a:t>
            </a:r>
            <a:r>
              <a:rPr lang="en-US" dirty="0"/>
              <a:t> model is </a:t>
            </a:r>
          </a:p>
          <a:p>
            <a:r>
              <a:rPr lang="en-US" dirty="0"/>
              <a:t>(1,0,1)(2,1,1)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20698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Acf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of residuals of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sarima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should be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insign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796919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(1,0,1)(2,1,1)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A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116528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We choose the model with the lease error hence SARIMA has the least error we can say that </a:t>
            </a:r>
            <a:r>
              <a:rPr lang="en-US" dirty="0" err="1"/>
              <a:t>sarima</a:t>
            </a:r>
            <a:r>
              <a:rPr lang="en-US" dirty="0"/>
              <a:t> is the best forecasting model for the temperature data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30707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not Stationary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20067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warming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74807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c734598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9c734598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Naive methods are used to develop simple models that assume that very recent data provide the best predictors of the future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8474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c734598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9c734598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418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The forecasted values for the next period will be nothing but sum of all items divided by number of observations is called average value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902896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Applies the moving average technique twice, once to the original data and then to the resulting single moving average data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84622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fitted the trend and the equation came out to be</a:t>
            </a:r>
          </a:p>
          <a:p>
            <a:endParaRPr lang="en-US" dirty="0"/>
          </a:p>
          <a:p>
            <a:pPr marL="158750" indent="0">
              <a:buNone/>
            </a:pPr>
            <a:r>
              <a:rPr lang="en-US" dirty="0" err="1"/>
              <a:t>Forecasat</a:t>
            </a:r>
            <a:endParaRPr lang="en-US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MSE</a:t>
            </a:r>
          </a:p>
          <a:p>
            <a:pPr marL="15875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4155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6475" y="2172733"/>
            <a:ext cx="4563200" cy="20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16475" y="4196067"/>
            <a:ext cx="4809600" cy="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955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335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093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497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632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456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6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281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281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737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709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619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B1B49A-85E5-4644-B361-1234CB50A724}"/>
              </a:ext>
            </a:extLst>
          </p:cNvPr>
          <p:cNvSpPr/>
          <p:nvPr userDrawn="1"/>
        </p:nvSpPr>
        <p:spPr>
          <a:xfrm>
            <a:off x="0" y="6742422"/>
            <a:ext cx="12192000" cy="11557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14BE6B-5A19-4478-B9B9-AACE7D7ADD10}"/>
              </a:ext>
            </a:extLst>
          </p:cNvPr>
          <p:cNvSpPr/>
          <p:nvPr userDrawn="1"/>
        </p:nvSpPr>
        <p:spPr>
          <a:xfrm>
            <a:off x="0" y="-1"/>
            <a:ext cx="12192000" cy="46757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95038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ctr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1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1316473" y="2172733"/>
            <a:ext cx="9995373" cy="20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" dirty="0"/>
              <a:t>Time Series </a:t>
            </a:r>
            <a:r>
              <a:rPr lang="en-US" dirty="0"/>
              <a:t>Analysis</a:t>
            </a:r>
            <a:endParaRPr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316475" y="4196066"/>
            <a:ext cx="4809600" cy="6533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/>
              <a:t>Temprature of Toronto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218B5D-ACE1-9669-9B97-7B5CD28D0DE3}"/>
              </a:ext>
            </a:extLst>
          </p:cNvPr>
          <p:cNvSpPr txBox="1"/>
          <p:nvPr/>
        </p:nvSpPr>
        <p:spPr>
          <a:xfrm>
            <a:off x="9368589" y="4273126"/>
            <a:ext cx="28234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3200" b="1" kern="0" dirty="0">
                <a:solidFill>
                  <a:srgbClr val="000000"/>
                </a:solidFill>
                <a:latin typeface="Fira Sans Extra Condensed" panose="020B0503050000020004" pitchFamily="34" charset="0"/>
                <a:cs typeface="Arial"/>
                <a:sym typeface="Arial"/>
              </a:rPr>
              <a:t>Presentation By: </a:t>
            </a:r>
          </a:p>
          <a:p>
            <a:pPr algn="ctr" defTabSz="1219170">
              <a:buClr>
                <a:srgbClr val="000000"/>
              </a:buClr>
            </a:pPr>
            <a:r>
              <a:rPr lang="en-US" sz="3200" b="1" kern="0" dirty="0">
                <a:solidFill>
                  <a:srgbClr val="000000"/>
                </a:solidFill>
                <a:latin typeface="Fira Sans Extra Condensed" panose="020B0503050000020004" pitchFamily="34" charset="0"/>
                <a:cs typeface="Arial"/>
                <a:sym typeface="Arial"/>
              </a:rPr>
              <a:t>M. Usman</a:t>
            </a:r>
          </a:p>
          <a:p>
            <a:pPr algn="ctr" defTabSz="1219170">
              <a:buClr>
                <a:srgbClr val="000000"/>
              </a:buClr>
            </a:pPr>
            <a:r>
              <a:rPr lang="en-US" sz="3200" b="1" kern="0" dirty="0">
                <a:solidFill>
                  <a:srgbClr val="000000"/>
                </a:solidFill>
                <a:latin typeface="Fira Sans Extra Condensed" panose="020B0503050000020004" pitchFamily="34" charset="0"/>
                <a:cs typeface="Arial"/>
                <a:sym typeface="Arial"/>
              </a:rPr>
              <a:t>Mirza Kashif</a:t>
            </a:r>
            <a:endParaRPr lang="en-AE" sz="3200" b="1" kern="0" dirty="0">
              <a:solidFill>
                <a:srgbClr val="000000"/>
              </a:solidFill>
              <a:latin typeface="Fira Sans Extra Condensed" panose="020B0503050000020004" pitchFamily="34" charset="0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5"/>
          <p:cNvSpPr/>
          <p:nvPr/>
        </p:nvSpPr>
        <p:spPr>
          <a:xfrm>
            <a:off x="2994212" y="1206414"/>
            <a:ext cx="6113929" cy="505207"/>
          </a:xfrm>
          <a:prstGeom prst="roundRect">
            <a:avLst>
              <a:gd name="adj" fmla="val 50000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533" b="1" kern="0" dirty="0">
                <a:solidFill>
                  <a:srgbClr val="000000"/>
                </a:solidFill>
                <a:latin typeface="Fira Sans Extra Condensed" panose="020B0503050000020004" pitchFamily="34" charset="0"/>
                <a:cs typeface="Arial"/>
                <a:sym typeface="Arial"/>
              </a:rPr>
              <a:t>Formula : Ŷ </a:t>
            </a:r>
            <a:r>
              <a:rPr lang="en-US" sz="2533" b="1" kern="0" baseline="-25000" dirty="0">
                <a:solidFill>
                  <a:srgbClr val="000000"/>
                </a:solidFill>
                <a:latin typeface="Fira Sans Extra Condensed" panose="020B0503050000020004" pitchFamily="34" charset="0"/>
                <a:cs typeface="Arial"/>
                <a:sym typeface="Arial"/>
              </a:rPr>
              <a:t>t + 1 </a:t>
            </a:r>
            <a:r>
              <a:rPr lang="en-US" sz="2533" b="1" kern="0" dirty="0">
                <a:solidFill>
                  <a:srgbClr val="000000"/>
                </a:solidFill>
                <a:latin typeface="Fira Sans Extra Condensed" panose="020B0503050000020004" pitchFamily="34" charset="0"/>
                <a:cs typeface="Arial"/>
                <a:sym typeface="Arial"/>
              </a:rPr>
              <a:t>= </a:t>
            </a:r>
            <a:r>
              <a:rPr lang="fr-FR" sz="2533" b="1" kern="0" dirty="0">
                <a:solidFill>
                  <a:srgbClr val="000000"/>
                </a:solidFill>
                <a:latin typeface="TimesNewRomanPS"/>
                <a:cs typeface="Arial"/>
                <a:sym typeface="Arial"/>
              </a:rPr>
              <a:t>Y</a:t>
            </a:r>
            <a:r>
              <a:rPr lang="fr-FR" sz="2533" b="1" kern="0" baseline="-25000" dirty="0">
                <a:solidFill>
                  <a:srgbClr val="000000"/>
                </a:solidFill>
                <a:latin typeface="TimesNewRomanPS"/>
                <a:cs typeface="Arial"/>
                <a:sym typeface="Arial"/>
              </a:rPr>
              <a:t>t-11</a:t>
            </a:r>
            <a:r>
              <a:rPr lang="fr-FR" sz="2533" b="1" kern="0" dirty="0">
                <a:solidFill>
                  <a:srgbClr val="000000"/>
                </a:solidFill>
                <a:latin typeface="TimesNewRomanPS"/>
                <a:cs typeface="Arial"/>
                <a:sym typeface="Arial"/>
              </a:rPr>
              <a:t> + ( </a:t>
            </a:r>
            <a:r>
              <a:rPr lang="fr-FR" sz="2533" b="1" kern="0" dirty="0" err="1">
                <a:solidFill>
                  <a:srgbClr val="000000"/>
                </a:solidFill>
                <a:latin typeface="TimesNewRomanPS"/>
                <a:cs typeface="Arial"/>
                <a:sym typeface="Arial"/>
              </a:rPr>
              <a:t>Y</a:t>
            </a:r>
            <a:r>
              <a:rPr lang="fr-FR" sz="2533" b="1" kern="0" baseline="-25000" dirty="0" err="1">
                <a:solidFill>
                  <a:srgbClr val="000000"/>
                </a:solidFill>
                <a:latin typeface="TimesNewRomanPS"/>
                <a:cs typeface="Arial"/>
                <a:sym typeface="Arial"/>
              </a:rPr>
              <a:t>t</a:t>
            </a:r>
            <a:r>
              <a:rPr lang="fr-FR" sz="2533" b="1" kern="0" dirty="0">
                <a:solidFill>
                  <a:srgbClr val="000000"/>
                </a:solidFill>
                <a:latin typeface="TimesNewRomanPS"/>
                <a:cs typeface="Arial"/>
                <a:sym typeface="Arial"/>
              </a:rPr>
              <a:t> - Y</a:t>
            </a:r>
            <a:r>
              <a:rPr lang="fr-FR" sz="2533" b="1" kern="0" baseline="-25000" dirty="0">
                <a:solidFill>
                  <a:srgbClr val="000000"/>
                </a:solidFill>
                <a:latin typeface="TimesNewRomanPS"/>
                <a:cs typeface="Arial"/>
                <a:sym typeface="Arial"/>
              </a:rPr>
              <a:t>t-12</a:t>
            </a:r>
            <a:r>
              <a:rPr lang="fr-FR" sz="2533" b="1" kern="0" dirty="0">
                <a:solidFill>
                  <a:srgbClr val="000000"/>
                </a:solidFill>
                <a:latin typeface="TimesNewRomanPS"/>
                <a:cs typeface="Arial"/>
                <a:sym typeface="Arial"/>
              </a:rPr>
              <a:t> ) / 12</a:t>
            </a:r>
            <a:r>
              <a:rPr lang="fr-FR" sz="25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endParaRPr sz="2533" b="1" kern="0" dirty="0">
              <a:solidFill>
                <a:srgbClr val="000000"/>
              </a:solidFill>
              <a:latin typeface="Fira Sans Extra Condensed" panose="020B0503050000020004" pitchFamily="34" charset="0"/>
              <a:cs typeface="Arial"/>
              <a:sym typeface="Arial"/>
            </a:endParaRPr>
          </a:p>
        </p:txBody>
      </p:sp>
      <p:sp>
        <p:nvSpPr>
          <p:cNvPr id="478" name="Google Shape;478;p25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64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Naive Model (Trend and Seasonality) 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DD737-977D-458F-906F-0BB391421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138" y="2124580"/>
            <a:ext cx="6319679" cy="41847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25AAAE-9FDE-4217-8642-42468EAE4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030353"/>
            <a:ext cx="2732443" cy="465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3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E60C-C134-F43C-9210-E4633B07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 Moving Averages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7FD4F8-1EB9-43E2-A5DF-78F4E29F6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460" y="1948308"/>
            <a:ext cx="6970955" cy="4240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BF6C10-A898-47D6-851F-38C082C95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592253"/>
            <a:ext cx="3234465" cy="515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6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C714-7E68-44BD-9793-C3129E1A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 Moving Average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477;p25">
            <a:extLst>
              <a:ext uri="{FF2B5EF4-FFF2-40B4-BE49-F238E27FC236}">
                <a16:creationId xmlns:a16="http://schemas.microsoft.com/office/drawing/2014/main" id="{563B88E9-0FCD-9E2B-E781-2DC37A159AF2}"/>
              </a:ext>
            </a:extLst>
          </p:cNvPr>
          <p:cNvSpPr/>
          <p:nvPr/>
        </p:nvSpPr>
        <p:spPr>
          <a:xfrm>
            <a:off x="3615267" y="1190634"/>
            <a:ext cx="4119927" cy="429503"/>
          </a:xfrm>
          <a:prstGeom prst="roundRect">
            <a:avLst>
              <a:gd name="adj" fmla="val 50000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533" b="1" kern="0" dirty="0">
                <a:solidFill>
                  <a:srgbClr val="000000"/>
                </a:solidFill>
                <a:latin typeface="Fira Sans Extra Condensed" panose="020B0503050000020004" pitchFamily="34" charset="0"/>
                <a:cs typeface="Arial"/>
                <a:sym typeface="Arial"/>
              </a:rPr>
              <a:t>Formula :</a:t>
            </a:r>
            <a:r>
              <a:rPr lang="es-ES" sz="2533" b="1" kern="0" dirty="0">
                <a:solidFill>
                  <a:srgbClr val="000000"/>
                </a:solidFill>
                <a:latin typeface="Fira Sans Extra Condensed" panose="020B0503050000020004" pitchFamily="34" charset="0"/>
                <a:cs typeface="Arial"/>
                <a:sym typeface="Arial"/>
              </a:rPr>
              <a:t>Y^=</a:t>
            </a:r>
            <a:r>
              <a:rPr lang="es-ES" sz="2533" b="1" kern="0" dirty="0" err="1">
                <a:solidFill>
                  <a:srgbClr val="000000"/>
                </a:solidFill>
                <a:latin typeface="Fira Sans Extra Condensed" panose="020B0503050000020004" pitchFamily="34" charset="0"/>
                <a:cs typeface="Arial"/>
                <a:sym typeface="Arial"/>
              </a:rPr>
              <a:t>a+bp</a:t>
            </a:r>
            <a:r>
              <a:rPr lang="es-ES" sz="2533" b="1" kern="0" dirty="0">
                <a:solidFill>
                  <a:srgbClr val="000000"/>
                </a:solidFill>
                <a:latin typeface="Fira Sans Extra Condensed" panose="020B0503050000020004" pitchFamily="34" charset="0"/>
                <a:cs typeface="Arial"/>
                <a:sym typeface="Arial"/>
              </a:rPr>
              <a:t>  p=1</a:t>
            </a:r>
            <a:endParaRPr sz="2533" b="1" kern="0" dirty="0">
              <a:solidFill>
                <a:srgbClr val="000000"/>
              </a:solidFill>
              <a:latin typeface="Fira Sans Extra Condensed" panose="020B0503050000020004" pitchFamily="34" charset="0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287BC7-47AB-45A1-9546-E4708B654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009" y="2400882"/>
            <a:ext cx="7243483" cy="3674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105F0F-00D4-4E71-9ECC-0D08AFD4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00" y="2189871"/>
            <a:ext cx="3421232" cy="430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6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B7A9-EC19-50C9-D8A7-B6483588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TREND ANALYSIS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A87920-F6B3-48FB-93D7-777E07607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1432567"/>
            <a:ext cx="7315200" cy="487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ABEB2F-869A-40BB-A75F-9F4BAF299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1432567"/>
            <a:ext cx="2812996" cy="463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88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3DA4-1773-4526-B451-68318C3E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Decomposition Multiplicative T*S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EA4E1-8980-4CBB-AD47-A3E696939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1" y="1500991"/>
            <a:ext cx="6591300" cy="439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7BD6AA-857C-423D-ACF4-4FA42ADDC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32" y="1500991"/>
            <a:ext cx="28956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7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86E2-9B99-4DFA-B2AF-CFC9C8BC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Decomposition Multiplicative S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ED4A5-D428-4CF2-834E-A1504D132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953" y="1549999"/>
            <a:ext cx="6741459" cy="487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39D943-B218-4987-895E-4D8E4DAB3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995" y="1791299"/>
            <a:ext cx="2489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47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CBB9-81A2-4601-894E-2DCD75BF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Decomposition Additive T+S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A312AF-DB67-43C4-A2B9-578C8A123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979" y="1432567"/>
            <a:ext cx="7157421" cy="487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7E8382-5A42-4ED7-BD97-294C719E5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91" y="1548211"/>
            <a:ext cx="2489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65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BE63-9F62-4AED-983A-0B777D0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Decomposition Additive S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CF4CC-1C6B-472E-AC87-87DE73FFD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99" y="1703592"/>
            <a:ext cx="2489200" cy="439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1ED1E9-CF08-41C7-A26F-95A1353A5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462292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47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64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 Exponential Smoothing</a:t>
            </a:r>
            <a:endParaRPr lang="en-A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F43DE8-A3EA-4E1E-9656-B55AA12EC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0" y="1432567"/>
            <a:ext cx="6949440" cy="487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D29D9F-1AD5-4020-87B3-A5D478B1B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673867"/>
            <a:ext cx="35814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9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87D7-1B20-E4C1-D436-E58051D8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 Exponential smoothing (Holt’s</a:t>
            </a:r>
            <a:r>
              <a:rPr lang="en-A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273BD-92CF-4FCD-9600-A5C2F2C90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556" y="1619193"/>
            <a:ext cx="7049845" cy="4803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5359D-D071-4B4B-B471-2BD7F8016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91" y="1619192"/>
            <a:ext cx="2921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2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2156-5F5D-4279-9C82-D80CB58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A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9D8E3-3383-46C4-A0F5-A4C327123685}"/>
              </a:ext>
            </a:extLst>
          </p:cNvPr>
          <p:cNvSpPr txBox="1"/>
          <p:nvPr/>
        </p:nvSpPr>
        <p:spPr>
          <a:xfrm>
            <a:off x="609600" y="1613043"/>
            <a:ext cx="1121595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Monthly temperature of Toronto, Canada</a:t>
            </a:r>
          </a:p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Fahrenheit</a:t>
            </a:r>
          </a:p>
          <a:p>
            <a:pPr lvl="0">
              <a:buClr>
                <a:srgbClr val="000000"/>
              </a:buClr>
            </a:pPr>
            <a:endParaRPr lang="en-US"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Time series data (2012 – 2020)</a:t>
            </a:r>
          </a:p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Seasonal Data</a:t>
            </a:r>
          </a:p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Source: National Centers for Environmental Information </a:t>
            </a:r>
          </a:p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8784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CFBF-A4B6-4FC8-C8DD-0429F686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8633"/>
            <a:ext cx="10972800" cy="64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Winter’s Method 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A0C7BB-6597-45D3-859C-6CE284C89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364" y="1432567"/>
            <a:ext cx="7315200" cy="487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84971A-67DA-4078-A5B4-6482C576A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961" y="1673867"/>
            <a:ext cx="2921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21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77CD-D31C-A722-8A70-8971D975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Difference 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14DB8-76B8-9E87-0974-51016254C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5053"/>
            <a:ext cx="6106024" cy="4070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B4829B-94DA-06FF-75C7-A34EB362D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025" y="1925053"/>
            <a:ext cx="6106024" cy="407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2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CF01-77E5-447A-92E6-A1F419EE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(5,1,4) FORECASTS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31CEB-05E6-422F-8E39-0AC37606E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1403083"/>
            <a:ext cx="2489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20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82A8-C7D7-C7D1-624F-A4894607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ARIMA (5,1,4)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524D4-11A6-FA90-D150-215F896B8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98369"/>
            <a:ext cx="6096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86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68EE-72BB-96C4-8763-87DF863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8DD2A7-D5DA-04E6-3308-F1EB6C7D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880" y="1578978"/>
            <a:ext cx="11246349" cy="52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96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C44A-ED2A-4BAA-83C3-53BD1CB5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SARIMA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(1,0,1)(2,1,1)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0E0CF-63A2-4746-8F51-BDECD15CCB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6141" y="1951102"/>
            <a:ext cx="4900299" cy="40049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854328-FB3C-4AF6-8B5E-DC9E3BF65C3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76275" y="2021055"/>
            <a:ext cx="5989584" cy="38650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C187C4-6C93-487C-AC17-F728DE90557F}"/>
              </a:ext>
            </a:extLst>
          </p:cNvPr>
          <p:cNvCxnSpPr/>
          <p:nvPr/>
        </p:nvCxnSpPr>
        <p:spPr>
          <a:xfrm flipV="1">
            <a:off x="8236085" y="4455268"/>
            <a:ext cx="0" cy="21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3399D2-5F4B-4C78-8709-90C1DB22493F}"/>
              </a:ext>
            </a:extLst>
          </p:cNvPr>
          <p:cNvCxnSpPr/>
          <p:nvPr/>
        </p:nvCxnSpPr>
        <p:spPr>
          <a:xfrm flipV="1">
            <a:off x="10268085" y="4379608"/>
            <a:ext cx="0" cy="21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2CCDB1-6236-409E-A2B2-7AEEDDCAE18B}"/>
              </a:ext>
            </a:extLst>
          </p:cNvPr>
          <p:cNvCxnSpPr/>
          <p:nvPr/>
        </p:nvCxnSpPr>
        <p:spPr>
          <a:xfrm>
            <a:off x="6413771" y="3508443"/>
            <a:ext cx="0" cy="23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ADB455-E015-4127-9514-1FA65671C2FD}"/>
              </a:ext>
            </a:extLst>
          </p:cNvPr>
          <p:cNvCxnSpPr/>
          <p:nvPr/>
        </p:nvCxnSpPr>
        <p:spPr>
          <a:xfrm>
            <a:off x="1160835" y="34290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0E11AF-1AE8-4D37-AB85-A2F2870ED016}"/>
              </a:ext>
            </a:extLst>
          </p:cNvPr>
          <p:cNvCxnSpPr/>
          <p:nvPr/>
        </p:nvCxnSpPr>
        <p:spPr>
          <a:xfrm flipV="1">
            <a:off x="2634957" y="4336824"/>
            <a:ext cx="0" cy="21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043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4D06-B72C-7008-AC1D-F8D16D90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SARIMA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(1,0,1)(2,1,1)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E499F-EB28-75A2-4B08-0A2D87C62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1732757"/>
            <a:ext cx="6096003" cy="406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57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D9AB-0836-B229-3547-B63FEAD4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52B914-D04F-42BF-A004-2AA615B93A69}"/>
              </a:ext>
            </a:extLst>
          </p:cNvPr>
          <p:cNvSpPr/>
          <p:nvPr/>
        </p:nvSpPr>
        <p:spPr>
          <a:xfrm>
            <a:off x="3602805" y="4524565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i="0" u="none" strike="noStrike" baseline="0" dirty="0">
                <a:solidFill>
                  <a:srgbClr val="056EB2"/>
                </a:solidFill>
                <a:latin typeface="Segoe UI" panose="020B0502040204020203" pitchFamily="34" charset="0"/>
              </a:rPr>
              <a:t>Residual Sums of Squares</a:t>
            </a:r>
          </a:p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DF	SS	MS	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PK" dirty="0">
                <a:solidFill>
                  <a:srgbClr val="000000"/>
                </a:solidFill>
                <a:latin typeface="Segoe UI" panose="020B0502040204020203" pitchFamily="34" charset="0"/>
              </a:rPr>
              <a:t>102	1353.09	13.2655	</a:t>
            </a:r>
          </a:p>
          <a:p>
            <a:r>
              <a:rPr lang="en-US" sz="1600" i="1" dirty="0">
                <a:solidFill>
                  <a:srgbClr val="000000"/>
                </a:solidFill>
                <a:latin typeface="Segoe UI" panose="020B0502040204020203" pitchFamily="34" charset="0"/>
              </a:rPr>
              <a:t>Back forecasts excluded</a:t>
            </a:r>
          </a:p>
          <a:p>
            <a:pPr marR="10800"/>
            <a:endParaRPr lang="en-PK" sz="32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C0E75F-EC41-4426-966B-7CAA822E1CA6}"/>
              </a:ext>
            </a:extLst>
          </p:cNvPr>
          <p:cNvSpPr/>
          <p:nvPr/>
        </p:nvSpPr>
        <p:spPr>
          <a:xfrm>
            <a:off x="3602805" y="1560503"/>
            <a:ext cx="665080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>
                <a:solidFill>
                  <a:srgbClr val="056EB2"/>
                </a:solidFill>
                <a:latin typeface="Segoe UI" panose="020B0502040204020203" pitchFamily="34" charset="0"/>
              </a:rPr>
              <a:t>Final Estimates of Parameters</a:t>
            </a:r>
          </a:p>
          <a:p>
            <a:r>
              <a:rPr lang="fr-FR" b="1" dirty="0">
                <a:solidFill>
                  <a:srgbClr val="000000"/>
                </a:solidFill>
                <a:latin typeface="Segoe UI" panose="020B0502040204020203" pitchFamily="34" charset="0"/>
              </a:rPr>
              <a:t>Type	Coef	SE Coef	T-Value	P-Value	</a:t>
            </a:r>
            <a:endParaRPr lang="fr-FR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AR   1	0.9291	0.0988	9.40	0.000	</a:t>
            </a:r>
          </a:p>
          <a:p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SAR  12	-0.059	0.108	-0.54	0.590	</a:t>
            </a:r>
          </a:p>
          <a:p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SAR  24	-0.314	0.109	-2.87	0.005	</a:t>
            </a:r>
          </a:p>
          <a:p>
            <a:r>
              <a:rPr lang="it-IT" dirty="0">
                <a:solidFill>
                  <a:srgbClr val="000000"/>
                </a:solidFill>
                <a:latin typeface="Segoe UI" panose="020B0502040204020203" pitchFamily="34" charset="0"/>
              </a:rPr>
              <a:t>MA   1	0.772	0.137	5.65	0.000	</a:t>
            </a:r>
          </a:p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SMA  12	0.8966	0.0888	10.09	0.000	</a:t>
            </a:r>
          </a:p>
          <a:p>
            <a:r>
              <a:rPr lang="fr-FR" dirty="0">
                <a:solidFill>
                  <a:srgbClr val="000000"/>
                </a:solidFill>
                <a:latin typeface="Segoe UI" panose="020B0502040204020203" pitchFamily="34" charset="0"/>
              </a:rPr>
              <a:t>Constant	-0.0037	0.0127	-0.29	0.774	</a:t>
            </a:r>
          </a:p>
          <a:p>
            <a:pPr marR="10800"/>
            <a:endParaRPr lang="en-PK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92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4A6A-3BCB-F1AF-531D-9DC2E2AF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2CA31-3457-4B75-86BE-CE8225E47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08" y="1491727"/>
            <a:ext cx="11890785" cy="502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7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64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</a:rPr>
              <a:t>Data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31" name="Google Shape;531;p26"/>
          <p:cNvGrpSpPr/>
          <p:nvPr/>
        </p:nvGrpSpPr>
        <p:grpSpPr>
          <a:xfrm>
            <a:off x="3506065" y="2235196"/>
            <a:ext cx="5179871" cy="3406145"/>
            <a:chOff x="235800" y="830650"/>
            <a:chExt cx="6978450" cy="4588844"/>
          </a:xfrm>
        </p:grpSpPr>
        <p:sp>
          <p:nvSpPr>
            <p:cNvPr id="532" name="Google Shape;532;p26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434343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434343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434343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434343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434343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434343"/>
                </a:solidFill>
                <a:latin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45D386-B7B3-AD27-95CB-843BA84E5A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8267" y="1778001"/>
          <a:ext cx="10295469" cy="3929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3583254437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1599579845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933713925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466613075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77938703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91919543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7722211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474626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1688382271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5221243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1758111025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 </a:t>
                      </a:r>
                      <a:endParaRPr lang="en-AE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2012</a:t>
                      </a:r>
                      <a:endParaRPr lang="en-AE" sz="1900" b="1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2013</a:t>
                      </a:r>
                      <a:endParaRPr lang="en-AE" sz="1900" b="1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2014</a:t>
                      </a:r>
                      <a:endParaRPr lang="en-AE" sz="1900" b="1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2015</a:t>
                      </a:r>
                      <a:endParaRPr lang="en-AE" sz="1900" b="1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2016</a:t>
                      </a:r>
                      <a:endParaRPr lang="en-AE" sz="1900" b="1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2017</a:t>
                      </a:r>
                      <a:endParaRPr lang="en-AE" sz="1900" b="1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2018</a:t>
                      </a:r>
                      <a:endParaRPr lang="en-AE" sz="1900" b="1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2019</a:t>
                      </a:r>
                      <a:endParaRPr lang="en-AE" sz="1900" b="1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2020</a:t>
                      </a:r>
                      <a:endParaRPr lang="en-AE" sz="1900" b="1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2021</a:t>
                      </a:r>
                      <a:endParaRPr lang="en-AE" sz="1900" b="1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42787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Fira Sans Extra Condensed" panose="020B0503050000020004" pitchFamily="34" charset="0"/>
                        </a:rPr>
                        <a:t>Jan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36.68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36.52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26.16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27.93</a:t>
                      </a:r>
                      <a:endParaRPr lang="en-AE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33.76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35.39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30.94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29.74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36.27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33.58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55311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Feb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38.76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31.96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26.79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19.36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36.90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39.46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37.30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33.25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34.31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30.79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88198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Fira Sans Extra Condensed" panose="020B0503050000020004" pitchFamily="34" charset="0"/>
                        </a:rPr>
                        <a:t>Mar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53.48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40.55</a:t>
                      </a:r>
                      <a:endParaRPr lang="en-AE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34.52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37.42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44.55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38.54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39.88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38.55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45.32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48.06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077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Apr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54.60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51.73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51.79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54.53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49.88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56.86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46.76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51.52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50.97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53.97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10984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  <a:latin typeface="Fira Sans Extra Condensed" panose="020B0503050000020004" pitchFamily="34" charset="0"/>
                        </a:rPr>
                        <a:t>May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71.10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69.00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66.03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70.65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68.65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61.25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71.68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61.61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62.77</a:t>
                      </a:r>
                      <a:endParaRPr lang="en-AE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67.10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6689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Jun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78.43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74.03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76.33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72.46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77.97</a:t>
                      </a:r>
                      <a:endParaRPr lang="en-AE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74.76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74.79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73.53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79.13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79.10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12016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Jul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84.84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80.07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77.23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80.10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84.06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78.58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82.75</a:t>
                      </a:r>
                      <a:endParaRPr lang="en-AE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82.52</a:t>
                      </a:r>
                      <a:endParaRPr lang="en-AE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86.39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77.50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17301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Aug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80.16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78.33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76.85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77.45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84.40</a:t>
                      </a:r>
                      <a:endParaRPr lang="en-AE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76.81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81.13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78.27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80.53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82.97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05019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Sep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70.93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69.30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70.97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75.70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75.62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74.83</a:t>
                      </a:r>
                      <a:endParaRPr lang="en-AE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73.83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71.57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71.00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73.07</a:t>
                      </a:r>
                      <a:endParaRPr lang="en-AE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41104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Oct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57.90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60.69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59.03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57.81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60.90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64.97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55.74</a:t>
                      </a:r>
                      <a:endParaRPr lang="en-AE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59.16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56.59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62.23</a:t>
                      </a:r>
                      <a:endParaRPr lang="en-AE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86887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Nov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45.53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43.90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42.76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51.81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52.48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46.46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40.52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41.10</a:t>
                      </a:r>
                      <a:endParaRPr lang="en-AE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52.03</a:t>
                      </a:r>
                      <a:endParaRPr lang="en-AE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47.64</a:t>
                      </a:r>
                      <a:endParaRPr lang="en-AE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76728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Dec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40.55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30.66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37.93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45.57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36.07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30.42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38.07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>
                          <a:effectLst/>
                          <a:latin typeface="Fira Sans Extra Condensed" panose="020B0503050000020004" pitchFamily="34" charset="0"/>
                        </a:rPr>
                        <a:t>38.13</a:t>
                      </a:r>
                      <a:endParaRPr lang="en-AE" sz="19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37.90</a:t>
                      </a:r>
                      <a:endParaRPr lang="en-AE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E" sz="1900" u="none" strike="noStrike" dirty="0">
                          <a:effectLst/>
                          <a:latin typeface="Fira Sans Extra Condensed" panose="020B0503050000020004" pitchFamily="34" charset="0"/>
                        </a:rPr>
                        <a:t>41.58</a:t>
                      </a:r>
                      <a:endParaRPr lang="en-AE" sz="19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735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00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66B1-1D8F-BE6E-C74F-02682A0A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Plot </a:t>
            </a:r>
            <a:endParaRPr lang="en-A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CCAF5-4F0E-1E5E-0A01-19E9EDCF6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43" y="1190634"/>
            <a:ext cx="11102715" cy="547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0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66B1-1D8F-BE6E-C74F-02682A0A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</a:t>
            </a:r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48B7A-2CE9-DE9D-A180-6BB9A7F5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326" y="1282876"/>
            <a:ext cx="8133348" cy="542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5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4DF8-1728-496F-A8F4-3A11FB65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</a:t>
            </a:r>
            <a:endParaRPr lang="en-P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09F5F9-7827-4D03-80CB-F8369D140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432567"/>
            <a:ext cx="1097279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2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CC3C-3C45-7236-35D6-F6AE2274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>
                <a:latin typeface="Fira Sans Extra Condensed" panose="020B05030500000200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Descriptive Stats</a:t>
            </a:r>
            <a:endParaRPr lang="en-AE" sz="5333" dirty="0">
              <a:latin typeface="Fira Sans Extra Condensed" panose="020B05030500000200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41BA18-D50A-3A82-23C4-C2E960BD2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46418"/>
              </p:ext>
            </p:extLst>
          </p:nvPr>
        </p:nvGraphicFramePr>
        <p:xfrm>
          <a:off x="1" y="1930400"/>
          <a:ext cx="12014199" cy="4792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6536">
                  <a:extLst>
                    <a:ext uri="{9D8B030D-6E8A-4147-A177-3AD203B41FA5}">
                      <a16:colId xmlns:a16="http://schemas.microsoft.com/office/drawing/2014/main" val="3088122391"/>
                    </a:ext>
                  </a:extLst>
                </a:gridCol>
                <a:gridCol w="1392020">
                  <a:extLst>
                    <a:ext uri="{9D8B030D-6E8A-4147-A177-3AD203B41FA5}">
                      <a16:colId xmlns:a16="http://schemas.microsoft.com/office/drawing/2014/main" val="3787407742"/>
                    </a:ext>
                  </a:extLst>
                </a:gridCol>
                <a:gridCol w="1199278">
                  <a:extLst>
                    <a:ext uri="{9D8B030D-6E8A-4147-A177-3AD203B41FA5}">
                      <a16:colId xmlns:a16="http://schemas.microsoft.com/office/drawing/2014/main" val="1250684341"/>
                    </a:ext>
                  </a:extLst>
                </a:gridCol>
                <a:gridCol w="1306357">
                  <a:extLst>
                    <a:ext uri="{9D8B030D-6E8A-4147-A177-3AD203B41FA5}">
                      <a16:colId xmlns:a16="http://schemas.microsoft.com/office/drawing/2014/main" val="3146822465"/>
                    </a:ext>
                  </a:extLst>
                </a:gridCol>
                <a:gridCol w="1199278">
                  <a:extLst>
                    <a:ext uri="{9D8B030D-6E8A-4147-A177-3AD203B41FA5}">
                      <a16:colId xmlns:a16="http://schemas.microsoft.com/office/drawing/2014/main" val="1574576797"/>
                    </a:ext>
                  </a:extLst>
                </a:gridCol>
                <a:gridCol w="1199278">
                  <a:extLst>
                    <a:ext uri="{9D8B030D-6E8A-4147-A177-3AD203B41FA5}">
                      <a16:colId xmlns:a16="http://schemas.microsoft.com/office/drawing/2014/main" val="1875278043"/>
                    </a:ext>
                  </a:extLst>
                </a:gridCol>
                <a:gridCol w="1199278">
                  <a:extLst>
                    <a:ext uri="{9D8B030D-6E8A-4147-A177-3AD203B41FA5}">
                      <a16:colId xmlns:a16="http://schemas.microsoft.com/office/drawing/2014/main" val="1541944934"/>
                    </a:ext>
                  </a:extLst>
                </a:gridCol>
                <a:gridCol w="1156448">
                  <a:extLst>
                    <a:ext uri="{9D8B030D-6E8A-4147-A177-3AD203B41FA5}">
                      <a16:colId xmlns:a16="http://schemas.microsoft.com/office/drawing/2014/main" val="3106667210"/>
                    </a:ext>
                  </a:extLst>
                </a:gridCol>
                <a:gridCol w="1156448">
                  <a:extLst>
                    <a:ext uri="{9D8B030D-6E8A-4147-A177-3AD203B41FA5}">
                      <a16:colId xmlns:a16="http://schemas.microsoft.com/office/drawing/2014/main" val="2072339022"/>
                    </a:ext>
                  </a:extLst>
                </a:gridCol>
                <a:gridCol w="1199278">
                  <a:extLst>
                    <a:ext uri="{9D8B030D-6E8A-4147-A177-3AD203B41FA5}">
                      <a16:colId xmlns:a16="http://schemas.microsoft.com/office/drawing/2014/main" val="2674500107"/>
                    </a:ext>
                  </a:extLst>
                </a:gridCol>
              </a:tblGrid>
              <a:tr h="734441"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 dirty="0">
                          <a:effectLst/>
                          <a:latin typeface="Fira Sans Extra Condensed" panose="020B0503050000020004" pitchFamily="34" charset="0"/>
                        </a:rPr>
                        <a:t> </a:t>
                      </a:r>
                      <a:endParaRPr lang="en-AE" sz="21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  <a:latin typeface="Fira Sans Extra Condensed" panose="020B0503050000020004" pitchFamily="34" charset="0"/>
                        </a:rPr>
                        <a:t>Mean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  <a:latin typeface="Fira Sans Extra Condensed" panose="020B0503050000020004" pitchFamily="34" charset="0"/>
                        </a:rPr>
                        <a:t>Std Dev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  <a:latin typeface="Fira Sans Extra Condensed" panose="020B0503050000020004" pitchFamily="34" charset="0"/>
                        </a:rPr>
                        <a:t>Variance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  <a:latin typeface="Fira Sans Extra Condensed" panose="020B0503050000020004" pitchFamily="34" charset="0"/>
                        </a:rPr>
                        <a:t>MIN VALUE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  <a:latin typeface="Fira Sans Extra Condensed" panose="020B0503050000020004" pitchFamily="34" charset="0"/>
                        </a:rPr>
                        <a:t>MAX VALUE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  <a:latin typeface="Fira Sans Extra Condensed" panose="020B0503050000020004" pitchFamily="34" charset="0"/>
                        </a:rPr>
                        <a:t>MEDIAN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  <a:latin typeface="Fira Sans Extra Condensed" panose="020B0503050000020004" pitchFamily="34" charset="0"/>
                        </a:rPr>
                        <a:t>Skewness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  <a:latin typeface="Fira Sans Extra Condensed" panose="020B0503050000020004" pitchFamily="34" charset="0"/>
                        </a:rPr>
                        <a:t>Kurtosis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  <a:latin typeface="Fira Sans Extra Condensed" panose="020B0503050000020004" pitchFamily="34" charset="0"/>
                        </a:rPr>
                        <a:t>N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528854"/>
                  </a:ext>
                </a:extLst>
              </a:tr>
              <a:tr h="405769"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2012</a:t>
                      </a:r>
                      <a:endParaRPr lang="en-AE" sz="2100" b="1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59.41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16.48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271.71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36.68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84.84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56.25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0.11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-1.55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12.00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431621"/>
                  </a:ext>
                </a:extLst>
              </a:tr>
              <a:tr h="405769"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 dirty="0">
                          <a:effectLst/>
                          <a:latin typeface="Fira Sans Extra Condensed" panose="020B0503050000020004" pitchFamily="34" charset="0"/>
                        </a:rPr>
                        <a:t>2013</a:t>
                      </a:r>
                      <a:endParaRPr lang="en-AE" sz="2100" b="1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55.56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17.73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314.32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30.66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80.07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56.21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-0.04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-1.74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12.00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927100"/>
                  </a:ext>
                </a:extLst>
              </a:tr>
              <a:tr h="405769"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 dirty="0">
                          <a:effectLst/>
                          <a:latin typeface="Fira Sans Extra Condensed" panose="020B0503050000020004" pitchFamily="34" charset="0"/>
                        </a:rPr>
                        <a:t>2014</a:t>
                      </a:r>
                      <a:endParaRPr lang="en-AE" sz="2100" b="1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53.87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18.94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358.57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26.16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77.23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55.41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-0.15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-1.68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12.00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209349"/>
                  </a:ext>
                </a:extLst>
              </a:tr>
              <a:tr h="405769"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2015</a:t>
                      </a:r>
                      <a:endParaRPr lang="en-AE" sz="2100" b="1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55.90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19.41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376.83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19.36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80.10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56.17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-0.50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-0.90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12.00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8738"/>
                  </a:ext>
                </a:extLst>
              </a:tr>
              <a:tr h="405769"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2016</a:t>
                      </a:r>
                      <a:endParaRPr lang="en-AE" sz="2100" b="1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 dirty="0">
                          <a:effectLst/>
                          <a:latin typeface="Fira Sans Extra Condensed" panose="020B0503050000020004" pitchFamily="34" charset="0"/>
                        </a:rPr>
                        <a:t>58.77</a:t>
                      </a:r>
                      <a:endParaRPr lang="en-AE" sz="21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18.24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332.62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33.76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84.40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 dirty="0">
                          <a:effectLst/>
                          <a:latin typeface="Fira Sans Extra Condensed" panose="020B0503050000020004" pitchFamily="34" charset="0"/>
                        </a:rPr>
                        <a:t>56.69</a:t>
                      </a:r>
                      <a:endParaRPr lang="en-AE" sz="21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0.07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-1.64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12.00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917392"/>
                  </a:ext>
                </a:extLst>
              </a:tr>
              <a:tr h="405769"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 dirty="0">
                          <a:effectLst/>
                          <a:latin typeface="Fira Sans Extra Condensed" panose="020B0503050000020004" pitchFamily="34" charset="0"/>
                        </a:rPr>
                        <a:t>2017</a:t>
                      </a:r>
                      <a:endParaRPr lang="en-AE" sz="2100" b="1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 dirty="0">
                          <a:effectLst/>
                          <a:latin typeface="Fira Sans Extra Condensed" panose="020B0503050000020004" pitchFamily="34" charset="0"/>
                        </a:rPr>
                        <a:t>56.53</a:t>
                      </a:r>
                      <a:endParaRPr lang="en-AE" sz="21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17.09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291.95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30.42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78.58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59.06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-0.14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-1.71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12.00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699200"/>
                  </a:ext>
                </a:extLst>
              </a:tr>
              <a:tr h="405769"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2018</a:t>
                      </a:r>
                      <a:endParaRPr lang="en-AE" sz="2100" b="1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56.12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18.59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345.71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30.94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82.75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51.25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0.19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-1.88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12.00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379444"/>
                  </a:ext>
                </a:extLst>
              </a:tr>
              <a:tr h="405769"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 dirty="0">
                          <a:effectLst/>
                          <a:latin typeface="Fira Sans Extra Condensed" panose="020B0503050000020004" pitchFamily="34" charset="0"/>
                        </a:rPr>
                        <a:t>2019</a:t>
                      </a:r>
                      <a:endParaRPr lang="en-AE" sz="2100" b="1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54.91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17.91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320.74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29.74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82.52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55.34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0.12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 dirty="0">
                          <a:effectLst/>
                          <a:latin typeface="Fira Sans Extra Condensed" panose="020B0503050000020004" pitchFamily="34" charset="0"/>
                        </a:rPr>
                        <a:t>-1.61</a:t>
                      </a:r>
                      <a:endParaRPr lang="en-AE" sz="21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 dirty="0">
                          <a:effectLst/>
                          <a:latin typeface="Fira Sans Extra Condensed" panose="020B0503050000020004" pitchFamily="34" charset="0"/>
                        </a:rPr>
                        <a:t>12.00</a:t>
                      </a:r>
                      <a:endParaRPr lang="en-AE" sz="21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433383"/>
                  </a:ext>
                </a:extLst>
              </a:tr>
              <a:tr h="405769"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 dirty="0">
                          <a:effectLst/>
                          <a:latin typeface="Fira Sans Extra Condensed" panose="020B0503050000020004" pitchFamily="34" charset="0"/>
                        </a:rPr>
                        <a:t>2020</a:t>
                      </a:r>
                      <a:endParaRPr lang="en-AE" sz="2100" b="1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57.77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17.41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303.05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34.31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86.39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54.31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0.26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-1.32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12.00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006550"/>
                  </a:ext>
                </a:extLst>
              </a:tr>
              <a:tr h="405769"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2021</a:t>
                      </a:r>
                      <a:endParaRPr lang="en-AE" sz="2100" b="1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143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58.13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17.33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300.42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30.79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82.97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58.10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-0.11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>
                          <a:effectLst/>
                          <a:latin typeface="Fira Sans Extra Condensed" panose="020B0503050000020004" pitchFamily="34" charset="0"/>
                        </a:rPr>
                        <a:t>-1.41</a:t>
                      </a:r>
                      <a:endParaRPr lang="en-AE" sz="2100" b="0" i="0" u="none" strike="noStrike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2100" u="none" strike="noStrike" dirty="0">
                          <a:effectLst/>
                          <a:latin typeface="Fira Sans Extra Condensed" panose="020B0503050000020004" pitchFamily="34" charset="0"/>
                        </a:rPr>
                        <a:t>12.00</a:t>
                      </a:r>
                      <a:endParaRPr lang="en-AE" sz="2100" b="0" i="0" u="none" strike="noStrike" dirty="0">
                        <a:solidFill>
                          <a:srgbClr val="000000"/>
                        </a:solidFill>
                        <a:effectLst/>
                        <a:latin typeface="Fira Sans Extra Condensed" panose="020B0503050000020004" pitchFamily="34" charset="0"/>
                      </a:endParaRPr>
                    </a:p>
                  </a:txBody>
                  <a:tcPr marL="12700" marR="12700" marT="127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395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20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5"/>
          <p:cNvSpPr/>
          <p:nvPr/>
        </p:nvSpPr>
        <p:spPr>
          <a:xfrm>
            <a:off x="3352800" y="1387436"/>
            <a:ext cx="5075185" cy="642000"/>
          </a:xfrm>
          <a:prstGeom prst="roundRect">
            <a:avLst>
              <a:gd name="adj" fmla="val 50000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533" b="1" kern="0" dirty="0">
                <a:solidFill>
                  <a:srgbClr val="000000"/>
                </a:solidFill>
                <a:latin typeface="Fira Sans Extra Condensed" panose="020B0503050000020004" pitchFamily="34" charset="0"/>
                <a:cs typeface="Arial"/>
                <a:sym typeface="Arial"/>
              </a:rPr>
              <a:t>Formula : Ŷ </a:t>
            </a:r>
            <a:r>
              <a:rPr lang="en-US" sz="2533" b="1" kern="0" baseline="-25000" dirty="0">
                <a:solidFill>
                  <a:srgbClr val="000000"/>
                </a:solidFill>
                <a:latin typeface="Fira Sans Extra Condensed" panose="020B0503050000020004" pitchFamily="34" charset="0"/>
                <a:cs typeface="Arial"/>
                <a:sym typeface="Arial"/>
              </a:rPr>
              <a:t>t + 1 </a:t>
            </a:r>
            <a:r>
              <a:rPr lang="en-US" sz="2533" b="1" kern="0" dirty="0">
                <a:solidFill>
                  <a:srgbClr val="000000"/>
                </a:solidFill>
                <a:latin typeface="Fira Sans Extra Condensed" panose="020B0503050000020004" pitchFamily="34" charset="0"/>
                <a:cs typeface="Arial"/>
                <a:sym typeface="Arial"/>
              </a:rPr>
              <a:t>= </a:t>
            </a:r>
            <a:r>
              <a:rPr lang="en-US" sz="2533" b="1" kern="0" dirty="0" err="1">
                <a:solidFill>
                  <a:srgbClr val="000000"/>
                </a:solidFill>
                <a:latin typeface="Fira Sans Extra Condensed" panose="020B0503050000020004" pitchFamily="34" charset="0"/>
                <a:cs typeface="Arial"/>
                <a:sym typeface="Arial"/>
              </a:rPr>
              <a:t>Yt</a:t>
            </a:r>
            <a:r>
              <a:rPr lang="en-US" sz="2533" b="1" kern="0" dirty="0">
                <a:solidFill>
                  <a:srgbClr val="000000"/>
                </a:solidFill>
                <a:latin typeface="Fira Sans Extra Condensed" panose="020B0503050000020004" pitchFamily="34" charset="0"/>
                <a:cs typeface="Arial"/>
                <a:sym typeface="Arial"/>
              </a:rPr>
              <a:t>+ ( Yt-Y</a:t>
            </a:r>
            <a:r>
              <a:rPr lang="en-US" sz="2533" b="1" kern="0" baseline="-25000" dirty="0">
                <a:solidFill>
                  <a:srgbClr val="000000"/>
                </a:solidFill>
                <a:latin typeface="Fira Sans Extra Condensed" panose="020B0503050000020004" pitchFamily="34" charset="0"/>
                <a:cs typeface="Arial"/>
                <a:sym typeface="Arial"/>
              </a:rPr>
              <a:t>t-1 </a:t>
            </a:r>
            <a:r>
              <a:rPr lang="en-US" sz="2533" b="1" kern="0" dirty="0">
                <a:solidFill>
                  <a:srgbClr val="000000"/>
                </a:solidFill>
                <a:latin typeface="Fira Sans Extra Condensed" panose="020B0503050000020004" pitchFamily="34" charset="0"/>
                <a:cs typeface="Arial"/>
                <a:sym typeface="Arial"/>
              </a:rPr>
              <a:t>)</a:t>
            </a:r>
            <a:endParaRPr sz="2533" b="1" kern="0" dirty="0">
              <a:solidFill>
                <a:srgbClr val="000000"/>
              </a:solidFill>
              <a:latin typeface="Fira Sans Extra Condensed" panose="020B0503050000020004" pitchFamily="34" charset="0"/>
              <a:cs typeface="Arial"/>
              <a:sym typeface="Arial"/>
            </a:endParaRPr>
          </a:p>
        </p:txBody>
      </p:sp>
      <p:sp>
        <p:nvSpPr>
          <p:cNvPr id="478" name="Google Shape;478;p25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64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Naive Model (Trend) 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A7951E-A042-44FF-B24B-52FADFCAC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022" y="2312060"/>
            <a:ext cx="7063529" cy="41138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F37A2A-4C1E-48B2-BDBF-67321B70D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998" y="2226239"/>
            <a:ext cx="26289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8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E7E0-FBB4-458F-B252-DA667B7D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Naive Model (Seasonal)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AB423-45A7-4D65-93CB-239CED1D6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49599-01C8-4D5C-9D3D-FDCFD0B48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22" y="2178633"/>
            <a:ext cx="3213100" cy="439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58FFC6-0DD2-4279-8393-FBEBF7E075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48923" y="2285760"/>
            <a:ext cx="6727477" cy="4243961"/>
          </a:xfrm>
          <a:prstGeom prst="rect">
            <a:avLst/>
          </a:prstGeom>
        </p:spPr>
      </p:pic>
      <p:sp>
        <p:nvSpPr>
          <p:cNvPr id="6" name="Google Shape;477;p25">
            <a:extLst>
              <a:ext uri="{FF2B5EF4-FFF2-40B4-BE49-F238E27FC236}">
                <a16:creationId xmlns:a16="http://schemas.microsoft.com/office/drawing/2014/main" id="{B2CA8387-6AE1-46FC-B878-6434B579E170}"/>
              </a:ext>
            </a:extLst>
          </p:cNvPr>
          <p:cNvSpPr/>
          <p:nvPr/>
        </p:nvSpPr>
        <p:spPr>
          <a:xfrm>
            <a:off x="3764016" y="1387436"/>
            <a:ext cx="4663969" cy="642000"/>
          </a:xfrm>
          <a:prstGeom prst="roundRect">
            <a:avLst>
              <a:gd name="adj" fmla="val 50000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533" b="1" kern="0" dirty="0">
                <a:solidFill>
                  <a:srgbClr val="000000"/>
                </a:solidFill>
                <a:latin typeface="Fira Sans Extra Condensed" panose="020B0503050000020004" pitchFamily="34" charset="0"/>
                <a:cs typeface="Arial"/>
                <a:sym typeface="Arial"/>
              </a:rPr>
              <a:t>Formula : Ŷ </a:t>
            </a:r>
            <a:r>
              <a:rPr lang="en-US" sz="2533" b="1" kern="0" baseline="-25000" dirty="0">
                <a:solidFill>
                  <a:srgbClr val="000000"/>
                </a:solidFill>
                <a:latin typeface="Fira Sans Extra Condensed" panose="020B0503050000020004" pitchFamily="34" charset="0"/>
                <a:cs typeface="Arial"/>
                <a:sym typeface="Arial"/>
              </a:rPr>
              <a:t>t + 1 </a:t>
            </a:r>
            <a:r>
              <a:rPr lang="en-US" sz="2533" b="1" kern="0" dirty="0">
                <a:solidFill>
                  <a:srgbClr val="000000"/>
                </a:solidFill>
                <a:latin typeface="Fira Sans Extra Condensed" panose="020B0503050000020004" pitchFamily="34" charset="0"/>
                <a:cs typeface="Arial"/>
                <a:sym typeface="Arial"/>
              </a:rPr>
              <a:t>= Y</a:t>
            </a:r>
            <a:r>
              <a:rPr lang="en-US" sz="2533" b="1" kern="0" baseline="-25000" dirty="0">
                <a:solidFill>
                  <a:srgbClr val="000000"/>
                </a:solidFill>
                <a:latin typeface="Fira Sans Extra Condensed" panose="020B0503050000020004" pitchFamily="34" charset="0"/>
                <a:cs typeface="Arial"/>
                <a:sym typeface="Arial"/>
              </a:rPr>
              <a:t>t-11 </a:t>
            </a:r>
            <a:endParaRPr sz="2533" b="1" kern="0" dirty="0">
              <a:solidFill>
                <a:srgbClr val="000000"/>
              </a:solidFill>
              <a:latin typeface="Fira Sans Extra Condensed" panose="020B05030500000200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311904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1031</Words>
  <Application>Microsoft Office PowerPoint</Application>
  <PresentationFormat>Widescreen</PresentationFormat>
  <Paragraphs>364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Arial</vt:lpstr>
      <vt:lpstr>Calibri</vt:lpstr>
      <vt:lpstr>Fira Sans Extra Condensed</vt:lpstr>
      <vt:lpstr>Fira Sans Extra Condensed SemiBold</vt:lpstr>
      <vt:lpstr>Franklin Gothic Book</vt:lpstr>
      <vt:lpstr>Roboto</vt:lpstr>
      <vt:lpstr>Segoe UI</vt:lpstr>
      <vt:lpstr>Times New Roman</vt:lpstr>
      <vt:lpstr>TimesNewRomanPS</vt:lpstr>
      <vt:lpstr>Big Data Infographics by Slidesgo</vt:lpstr>
      <vt:lpstr>Time Series Analysis</vt:lpstr>
      <vt:lpstr>Data</vt:lpstr>
      <vt:lpstr>Data</vt:lpstr>
      <vt:lpstr>Time Series Plot </vt:lpstr>
      <vt:lpstr>Autocorrelation</vt:lpstr>
      <vt:lpstr>Trend </vt:lpstr>
      <vt:lpstr>Descriptive Stats</vt:lpstr>
      <vt:lpstr>Naive Model (Trend) </vt:lpstr>
      <vt:lpstr>Naive Model (Seasonal) </vt:lpstr>
      <vt:lpstr>Naive Model (Trend and Seasonality) </vt:lpstr>
      <vt:lpstr>Simple Moving Averages</vt:lpstr>
      <vt:lpstr>Double Moving Average</vt:lpstr>
      <vt:lpstr>TREND ANALYSIS</vt:lpstr>
      <vt:lpstr>Seasonal Decomposition Multiplicative T*S</vt:lpstr>
      <vt:lpstr>Seasonal Decomposition Multiplicative S</vt:lpstr>
      <vt:lpstr>Seasonal Decomposition Additive T+S</vt:lpstr>
      <vt:lpstr>Seasonal Decomposition Additive S</vt:lpstr>
      <vt:lpstr>Single Exponential Smoothing</vt:lpstr>
      <vt:lpstr>Double Exponential smoothing (Holt’s) </vt:lpstr>
      <vt:lpstr>Winter’s Method </vt:lpstr>
      <vt:lpstr>First Difference </vt:lpstr>
      <vt:lpstr>ARIMA (5,1,4) FORECASTS</vt:lpstr>
      <vt:lpstr>ARIMA (5,1,4)</vt:lpstr>
      <vt:lpstr>PowerPoint Presentation</vt:lpstr>
      <vt:lpstr>SARIMA (1,0,1)(2,1,1)</vt:lpstr>
      <vt:lpstr>SARIMA (1,0,1)(2,1,1)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7</cp:revision>
  <dcterms:created xsi:type="dcterms:W3CDTF">2022-10-31T06:30:54Z</dcterms:created>
  <dcterms:modified xsi:type="dcterms:W3CDTF">2022-10-31T06:48:04Z</dcterms:modified>
</cp:coreProperties>
</file>