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5" r:id="rId3"/>
    <p:sldId id="258" r:id="rId4"/>
    <p:sldId id="271" r:id="rId5"/>
    <p:sldId id="260" r:id="rId6"/>
    <p:sldId id="267" r:id="rId7"/>
    <p:sldId id="262" r:id="rId8"/>
    <p:sldId id="266" r:id="rId9"/>
    <p:sldId id="259" r:id="rId10"/>
    <p:sldId id="268" r:id="rId11"/>
    <p:sldId id="270" r:id="rId12"/>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A3CC9-2847-4E46-A06C-3882647D7B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B6399C13-9BA7-48D1-AB5A-5380B7BA1E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87E5730D-5499-4D34-9190-E97D454863B7}"/>
              </a:ext>
            </a:extLst>
          </p:cNvPr>
          <p:cNvSpPr>
            <a:spLocks noGrp="1"/>
          </p:cNvSpPr>
          <p:nvPr>
            <p:ph type="dt" sz="half" idx="10"/>
          </p:nvPr>
        </p:nvSpPr>
        <p:spPr/>
        <p:txBody>
          <a:bodyPr/>
          <a:lstStyle/>
          <a:p>
            <a:fld id="{615DBC80-9F4D-4659-A583-B071DC6C3709}" type="datetimeFigureOut">
              <a:rPr lang="en-PK" smtClean="0"/>
              <a:t>11/12/2022</a:t>
            </a:fld>
            <a:endParaRPr lang="en-PK"/>
          </a:p>
        </p:txBody>
      </p:sp>
      <p:sp>
        <p:nvSpPr>
          <p:cNvPr id="5" name="Footer Placeholder 4">
            <a:extLst>
              <a:ext uri="{FF2B5EF4-FFF2-40B4-BE49-F238E27FC236}">
                <a16:creationId xmlns:a16="http://schemas.microsoft.com/office/drawing/2014/main" id="{56B32080-B436-4ABC-AAB7-FB15EE8E218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B7BF7838-4D23-492C-8205-DECB2DC82EA7}"/>
              </a:ext>
            </a:extLst>
          </p:cNvPr>
          <p:cNvSpPr>
            <a:spLocks noGrp="1"/>
          </p:cNvSpPr>
          <p:nvPr>
            <p:ph type="sldNum" sz="quarter" idx="12"/>
          </p:nvPr>
        </p:nvSpPr>
        <p:spPr/>
        <p:txBody>
          <a:bodyPr/>
          <a:lstStyle/>
          <a:p>
            <a:fld id="{6CE1A7CD-D2D0-4993-A818-EA39C89E9458}" type="slidenum">
              <a:rPr lang="en-PK" smtClean="0"/>
              <a:t>‹#›</a:t>
            </a:fld>
            <a:endParaRPr lang="en-PK"/>
          </a:p>
        </p:txBody>
      </p:sp>
    </p:spTree>
    <p:extLst>
      <p:ext uri="{BB962C8B-B14F-4D97-AF65-F5344CB8AC3E}">
        <p14:creationId xmlns:p14="http://schemas.microsoft.com/office/powerpoint/2010/main" val="2626602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EDF33-3F65-42EA-94D8-96BD6BD4C3C3}"/>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5BCD5B68-8576-4C28-BAEB-211885679F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F3F42E3-F32E-4B8E-9608-5A465977D48C}"/>
              </a:ext>
            </a:extLst>
          </p:cNvPr>
          <p:cNvSpPr>
            <a:spLocks noGrp="1"/>
          </p:cNvSpPr>
          <p:nvPr>
            <p:ph type="dt" sz="half" idx="10"/>
          </p:nvPr>
        </p:nvSpPr>
        <p:spPr/>
        <p:txBody>
          <a:bodyPr/>
          <a:lstStyle/>
          <a:p>
            <a:fld id="{615DBC80-9F4D-4659-A583-B071DC6C3709}" type="datetimeFigureOut">
              <a:rPr lang="en-PK" smtClean="0"/>
              <a:t>11/12/2022</a:t>
            </a:fld>
            <a:endParaRPr lang="en-PK"/>
          </a:p>
        </p:txBody>
      </p:sp>
      <p:sp>
        <p:nvSpPr>
          <p:cNvPr id="5" name="Footer Placeholder 4">
            <a:extLst>
              <a:ext uri="{FF2B5EF4-FFF2-40B4-BE49-F238E27FC236}">
                <a16:creationId xmlns:a16="http://schemas.microsoft.com/office/drawing/2014/main" id="{417C055A-2A66-477B-B968-714670408B4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F82E0F1-C2A8-4E3B-A552-6D07D7E21FB5}"/>
              </a:ext>
            </a:extLst>
          </p:cNvPr>
          <p:cNvSpPr>
            <a:spLocks noGrp="1"/>
          </p:cNvSpPr>
          <p:nvPr>
            <p:ph type="sldNum" sz="quarter" idx="12"/>
          </p:nvPr>
        </p:nvSpPr>
        <p:spPr/>
        <p:txBody>
          <a:bodyPr/>
          <a:lstStyle/>
          <a:p>
            <a:fld id="{6CE1A7CD-D2D0-4993-A818-EA39C89E9458}" type="slidenum">
              <a:rPr lang="en-PK" smtClean="0"/>
              <a:t>‹#›</a:t>
            </a:fld>
            <a:endParaRPr lang="en-PK"/>
          </a:p>
        </p:txBody>
      </p:sp>
    </p:spTree>
    <p:extLst>
      <p:ext uri="{BB962C8B-B14F-4D97-AF65-F5344CB8AC3E}">
        <p14:creationId xmlns:p14="http://schemas.microsoft.com/office/powerpoint/2010/main" val="1052535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80F507-005D-44A7-B288-E0BB963C6F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A267F133-000A-4BDE-972F-C4F4C9E899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A5C4402C-9A7B-4F1A-9F09-F632C8DB08A6}"/>
              </a:ext>
            </a:extLst>
          </p:cNvPr>
          <p:cNvSpPr>
            <a:spLocks noGrp="1"/>
          </p:cNvSpPr>
          <p:nvPr>
            <p:ph type="dt" sz="half" idx="10"/>
          </p:nvPr>
        </p:nvSpPr>
        <p:spPr/>
        <p:txBody>
          <a:bodyPr/>
          <a:lstStyle/>
          <a:p>
            <a:fld id="{615DBC80-9F4D-4659-A583-B071DC6C3709}" type="datetimeFigureOut">
              <a:rPr lang="en-PK" smtClean="0"/>
              <a:t>11/12/2022</a:t>
            </a:fld>
            <a:endParaRPr lang="en-PK"/>
          </a:p>
        </p:txBody>
      </p:sp>
      <p:sp>
        <p:nvSpPr>
          <p:cNvPr id="5" name="Footer Placeholder 4">
            <a:extLst>
              <a:ext uri="{FF2B5EF4-FFF2-40B4-BE49-F238E27FC236}">
                <a16:creationId xmlns:a16="http://schemas.microsoft.com/office/drawing/2014/main" id="{1E0F9A4A-D866-4348-82F4-2B4BE80C291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AC60CD1-AD82-4C52-A52B-20C9B4FABEAF}"/>
              </a:ext>
            </a:extLst>
          </p:cNvPr>
          <p:cNvSpPr>
            <a:spLocks noGrp="1"/>
          </p:cNvSpPr>
          <p:nvPr>
            <p:ph type="sldNum" sz="quarter" idx="12"/>
          </p:nvPr>
        </p:nvSpPr>
        <p:spPr/>
        <p:txBody>
          <a:bodyPr/>
          <a:lstStyle/>
          <a:p>
            <a:fld id="{6CE1A7CD-D2D0-4993-A818-EA39C89E9458}" type="slidenum">
              <a:rPr lang="en-PK" smtClean="0"/>
              <a:t>‹#›</a:t>
            </a:fld>
            <a:endParaRPr lang="en-PK"/>
          </a:p>
        </p:txBody>
      </p:sp>
    </p:spTree>
    <p:extLst>
      <p:ext uri="{BB962C8B-B14F-4D97-AF65-F5344CB8AC3E}">
        <p14:creationId xmlns:p14="http://schemas.microsoft.com/office/powerpoint/2010/main" val="1066946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F9ABE-EC91-4B3B-8D85-D71FCA457123}"/>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CABF55C4-43BE-4257-8D60-3252015C92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A9A4DF6-EAD1-4AF2-A5BC-2B34DF02025F}"/>
              </a:ext>
            </a:extLst>
          </p:cNvPr>
          <p:cNvSpPr>
            <a:spLocks noGrp="1"/>
          </p:cNvSpPr>
          <p:nvPr>
            <p:ph type="dt" sz="half" idx="10"/>
          </p:nvPr>
        </p:nvSpPr>
        <p:spPr/>
        <p:txBody>
          <a:bodyPr/>
          <a:lstStyle/>
          <a:p>
            <a:fld id="{615DBC80-9F4D-4659-A583-B071DC6C3709}" type="datetimeFigureOut">
              <a:rPr lang="en-PK" smtClean="0"/>
              <a:t>11/12/2022</a:t>
            </a:fld>
            <a:endParaRPr lang="en-PK"/>
          </a:p>
        </p:txBody>
      </p:sp>
      <p:sp>
        <p:nvSpPr>
          <p:cNvPr id="5" name="Footer Placeholder 4">
            <a:extLst>
              <a:ext uri="{FF2B5EF4-FFF2-40B4-BE49-F238E27FC236}">
                <a16:creationId xmlns:a16="http://schemas.microsoft.com/office/drawing/2014/main" id="{F6F7EE1A-5613-4DB8-AC71-3AAFDA04404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EE3CAAB-99CA-445B-B13B-D6062F51D016}"/>
              </a:ext>
            </a:extLst>
          </p:cNvPr>
          <p:cNvSpPr>
            <a:spLocks noGrp="1"/>
          </p:cNvSpPr>
          <p:nvPr>
            <p:ph type="sldNum" sz="quarter" idx="12"/>
          </p:nvPr>
        </p:nvSpPr>
        <p:spPr/>
        <p:txBody>
          <a:bodyPr/>
          <a:lstStyle/>
          <a:p>
            <a:fld id="{6CE1A7CD-D2D0-4993-A818-EA39C89E9458}" type="slidenum">
              <a:rPr lang="en-PK" smtClean="0"/>
              <a:t>‹#›</a:t>
            </a:fld>
            <a:endParaRPr lang="en-PK"/>
          </a:p>
        </p:txBody>
      </p:sp>
    </p:spTree>
    <p:extLst>
      <p:ext uri="{BB962C8B-B14F-4D97-AF65-F5344CB8AC3E}">
        <p14:creationId xmlns:p14="http://schemas.microsoft.com/office/powerpoint/2010/main" val="1902608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8F356-7DF6-45AA-9C6F-D8B3369CE5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67199A72-4955-4571-9B5B-98FA0A5E8D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F0534B-3BCF-4293-BA58-4F0DFA168B52}"/>
              </a:ext>
            </a:extLst>
          </p:cNvPr>
          <p:cNvSpPr>
            <a:spLocks noGrp="1"/>
          </p:cNvSpPr>
          <p:nvPr>
            <p:ph type="dt" sz="half" idx="10"/>
          </p:nvPr>
        </p:nvSpPr>
        <p:spPr/>
        <p:txBody>
          <a:bodyPr/>
          <a:lstStyle/>
          <a:p>
            <a:fld id="{615DBC80-9F4D-4659-A583-B071DC6C3709}" type="datetimeFigureOut">
              <a:rPr lang="en-PK" smtClean="0"/>
              <a:t>11/12/2022</a:t>
            </a:fld>
            <a:endParaRPr lang="en-PK"/>
          </a:p>
        </p:txBody>
      </p:sp>
      <p:sp>
        <p:nvSpPr>
          <p:cNvPr id="5" name="Footer Placeholder 4">
            <a:extLst>
              <a:ext uri="{FF2B5EF4-FFF2-40B4-BE49-F238E27FC236}">
                <a16:creationId xmlns:a16="http://schemas.microsoft.com/office/drawing/2014/main" id="{D796D428-3370-43F7-8214-184E8661025F}"/>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22DCAA4-E534-4BDC-B984-48BFF263CC27}"/>
              </a:ext>
            </a:extLst>
          </p:cNvPr>
          <p:cNvSpPr>
            <a:spLocks noGrp="1"/>
          </p:cNvSpPr>
          <p:nvPr>
            <p:ph type="sldNum" sz="quarter" idx="12"/>
          </p:nvPr>
        </p:nvSpPr>
        <p:spPr/>
        <p:txBody>
          <a:bodyPr/>
          <a:lstStyle/>
          <a:p>
            <a:fld id="{6CE1A7CD-D2D0-4993-A818-EA39C89E9458}" type="slidenum">
              <a:rPr lang="en-PK" smtClean="0"/>
              <a:t>‹#›</a:t>
            </a:fld>
            <a:endParaRPr lang="en-PK"/>
          </a:p>
        </p:txBody>
      </p:sp>
    </p:spTree>
    <p:extLst>
      <p:ext uri="{BB962C8B-B14F-4D97-AF65-F5344CB8AC3E}">
        <p14:creationId xmlns:p14="http://schemas.microsoft.com/office/powerpoint/2010/main" val="3590606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FC50-8EF2-4F39-B4BA-7FDAE32F79CA}"/>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E5F2572A-84E8-4F94-8D84-F69C4FBD8E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844CF734-C46C-47B1-8682-997A57BE8B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50E255B6-6D76-4D75-8D5B-16E2E233080D}"/>
              </a:ext>
            </a:extLst>
          </p:cNvPr>
          <p:cNvSpPr>
            <a:spLocks noGrp="1"/>
          </p:cNvSpPr>
          <p:nvPr>
            <p:ph type="dt" sz="half" idx="10"/>
          </p:nvPr>
        </p:nvSpPr>
        <p:spPr/>
        <p:txBody>
          <a:bodyPr/>
          <a:lstStyle/>
          <a:p>
            <a:fld id="{615DBC80-9F4D-4659-A583-B071DC6C3709}" type="datetimeFigureOut">
              <a:rPr lang="en-PK" smtClean="0"/>
              <a:t>11/12/2022</a:t>
            </a:fld>
            <a:endParaRPr lang="en-PK"/>
          </a:p>
        </p:txBody>
      </p:sp>
      <p:sp>
        <p:nvSpPr>
          <p:cNvPr id="6" name="Footer Placeholder 5">
            <a:extLst>
              <a:ext uri="{FF2B5EF4-FFF2-40B4-BE49-F238E27FC236}">
                <a16:creationId xmlns:a16="http://schemas.microsoft.com/office/drawing/2014/main" id="{EC6EA516-E5A0-4CC7-93BF-26633FE867A5}"/>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57EA9CC8-A479-414F-B89B-730E2F76C20A}"/>
              </a:ext>
            </a:extLst>
          </p:cNvPr>
          <p:cNvSpPr>
            <a:spLocks noGrp="1"/>
          </p:cNvSpPr>
          <p:nvPr>
            <p:ph type="sldNum" sz="quarter" idx="12"/>
          </p:nvPr>
        </p:nvSpPr>
        <p:spPr/>
        <p:txBody>
          <a:bodyPr/>
          <a:lstStyle/>
          <a:p>
            <a:fld id="{6CE1A7CD-D2D0-4993-A818-EA39C89E9458}" type="slidenum">
              <a:rPr lang="en-PK" smtClean="0"/>
              <a:t>‹#›</a:t>
            </a:fld>
            <a:endParaRPr lang="en-PK"/>
          </a:p>
        </p:txBody>
      </p:sp>
    </p:spTree>
    <p:extLst>
      <p:ext uri="{BB962C8B-B14F-4D97-AF65-F5344CB8AC3E}">
        <p14:creationId xmlns:p14="http://schemas.microsoft.com/office/powerpoint/2010/main" val="211690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4ACD-C744-4940-BB2E-9EAA261957C9}"/>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EA8D0739-E959-4B07-993D-BA5F90DF0F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95A330-4A00-4C5B-B2FA-B6261AC3CC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EE220F1B-828E-4ED6-83B6-545AF97DA1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FE43FD-D7A8-4D9A-9B44-8C14E53199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E086785D-6A04-49F4-A3C7-A4FEB84D671A}"/>
              </a:ext>
            </a:extLst>
          </p:cNvPr>
          <p:cNvSpPr>
            <a:spLocks noGrp="1"/>
          </p:cNvSpPr>
          <p:nvPr>
            <p:ph type="dt" sz="half" idx="10"/>
          </p:nvPr>
        </p:nvSpPr>
        <p:spPr/>
        <p:txBody>
          <a:bodyPr/>
          <a:lstStyle/>
          <a:p>
            <a:fld id="{615DBC80-9F4D-4659-A583-B071DC6C3709}" type="datetimeFigureOut">
              <a:rPr lang="en-PK" smtClean="0"/>
              <a:t>11/12/2022</a:t>
            </a:fld>
            <a:endParaRPr lang="en-PK"/>
          </a:p>
        </p:txBody>
      </p:sp>
      <p:sp>
        <p:nvSpPr>
          <p:cNvPr id="8" name="Footer Placeholder 7">
            <a:extLst>
              <a:ext uri="{FF2B5EF4-FFF2-40B4-BE49-F238E27FC236}">
                <a16:creationId xmlns:a16="http://schemas.microsoft.com/office/drawing/2014/main" id="{CEA6BF5E-F2A7-4E3D-8691-21D8E9ACF5AB}"/>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866D4F68-A1CD-401F-8C50-9F84B430A5B9}"/>
              </a:ext>
            </a:extLst>
          </p:cNvPr>
          <p:cNvSpPr>
            <a:spLocks noGrp="1"/>
          </p:cNvSpPr>
          <p:nvPr>
            <p:ph type="sldNum" sz="quarter" idx="12"/>
          </p:nvPr>
        </p:nvSpPr>
        <p:spPr/>
        <p:txBody>
          <a:bodyPr/>
          <a:lstStyle/>
          <a:p>
            <a:fld id="{6CE1A7CD-D2D0-4993-A818-EA39C89E9458}" type="slidenum">
              <a:rPr lang="en-PK" smtClean="0"/>
              <a:t>‹#›</a:t>
            </a:fld>
            <a:endParaRPr lang="en-PK"/>
          </a:p>
        </p:txBody>
      </p:sp>
    </p:spTree>
    <p:extLst>
      <p:ext uri="{BB962C8B-B14F-4D97-AF65-F5344CB8AC3E}">
        <p14:creationId xmlns:p14="http://schemas.microsoft.com/office/powerpoint/2010/main" val="858764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B8516-2C35-463E-AD5A-B7ED83602E7A}"/>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30FF1338-8A97-462B-829A-2E8028552502}"/>
              </a:ext>
            </a:extLst>
          </p:cNvPr>
          <p:cNvSpPr>
            <a:spLocks noGrp="1"/>
          </p:cNvSpPr>
          <p:nvPr>
            <p:ph type="dt" sz="half" idx="10"/>
          </p:nvPr>
        </p:nvSpPr>
        <p:spPr/>
        <p:txBody>
          <a:bodyPr/>
          <a:lstStyle/>
          <a:p>
            <a:fld id="{615DBC80-9F4D-4659-A583-B071DC6C3709}" type="datetimeFigureOut">
              <a:rPr lang="en-PK" smtClean="0"/>
              <a:t>11/12/2022</a:t>
            </a:fld>
            <a:endParaRPr lang="en-PK"/>
          </a:p>
        </p:txBody>
      </p:sp>
      <p:sp>
        <p:nvSpPr>
          <p:cNvPr id="4" name="Footer Placeholder 3">
            <a:extLst>
              <a:ext uri="{FF2B5EF4-FFF2-40B4-BE49-F238E27FC236}">
                <a16:creationId xmlns:a16="http://schemas.microsoft.com/office/drawing/2014/main" id="{0D4C344E-1539-47D7-8709-0799EB15A218}"/>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237004E7-3194-4CA4-991F-E6F19D6C9C34}"/>
              </a:ext>
            </a:extLst>
          </p:cNvPr>
          <p:cNvSpPr>
            <a:spLocks noGrp="1"/>
          </p:cNvSpPr>
          <p:nvPr>
            <p:ph type="sldNum" sz="quarter" idx="12"/>
          </p:nvPr>
        </p:nvSpPr>
        <p:spPr/>
        <p:txBody>
          <a:bodyPr/>
          <a:lstStyle/>
          <a:p>
            <a:fld id="{6CE1A7CD-D2D0-4993-A818-EA39C89E9458}" type="slidenum">
              <a:rPr lang="en-PK" smtClean="0"/>
              <a:t>‹#›</a:t>
            </a:fld>
            <a:endParaRPr lang="en-PK"/>
          </a:p>
        </p:txBody>
      </p:sp>
    </p:spTree>
    <p:extLst>
      <p:ext uri="{BB962C8B-B14F-4D97-AF65-F5344CB8AC3E}">
        <p14:creationId xmlns:p14="http://schemas.microsoft.com/office/powerpoint/2010/main" val="2617697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F3C195-F30D-40A0-868C-4DBD7B7C3DC8}"/>
              </a:ext>
            </a:extLst>
          </p:cNvPr>
          <p:cNvSpPr>
            <a:spLocks noGrp="1"/>
          </p:cNvSpPr>
          <p:nvPr>
            <p:ph type="dt" sz="half" idx="10"/>
          </p:nvPr>
        </p:nvSpPr>
        <p:spPr/>
        <p:txBody>
          <a:bodyPr/>
          <a:lstStyle/>
          <a:p>
            <a:fld id="{615DBC80-9F4D-4659-A583-B071DC6C3709}" type="datetimeFigureOut">
              <a:rPr lang="en-PK" smtClean="0"/>
              <a:t>11/12/2022</a:t>
            </a:fld>
            <a:endParaRPr lang="en-PK"/>
          </a:p>
        </p:txBody>
      </p:sp>
      <p:sp>
        <p:nvSpPr>
          <p:cNvPr id="3" name="Footer Placeholder 2">
            <a:extLst>
              <a:ext uri="{FF2B5EF4-FFF2-40B4-BE49-F238E27FC236}">
                <a16:creationId xmlns:a16="http://schemas.microsoft.com/office/drawing/2014/main" id="{55727A96-FB56-47F5-967D-D1F55BF98D58}"/>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83EF019D-B29F-4F4A-ACE2-7991581C457B}"/>
              </a:ext>
            </a:extLst>
          </p:cNvPr>
          <p:cNvSpPr>
            <a:spLocks noGrp="1"/>
          </p:cNvSpPr>
          <p:nvPr>
            <p:ph type="sldNum" sz="quarter" idx="12"/>
          </p:nvPr>
        </p:nvSpPr>
        <p:spPr/>
        <p:txBody>
          <a:bodyPr/>
          <a:lstStyle/>
          <a:p>
            <a:fld id="{6CE1A7CD-D2D0-4993-A818-EA39C89E9458}" type="slidenum">
              <a:rPr lang="en-PK" smtClean="0"/>
              <a:t>‹#›</a:t>
            </a:fld>
            <a:endParaRPr lang="en-PK"/>
          </a:p>
        </p:txBody>
      </p:sp>
    </p:spTree>
    <p:extLst>
      <p:ext uri="{BB962C8B-B14F-4D97-AF65-F5344CB8AC3E}">
        <p14:creationId xmlns:p14="http://schemas.microsoft.com/office/powerpoint/2010/main" val="727381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02573-2B6B-498F-A30B-C91AB24158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BA69CF20-B812-4389-AA5D-C973B16524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5FED0F28-984C-4B06-B06E-B2A57088F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933CDF-B9BE-4DD5-BAC6-EFA1237BB532}"/>
              </a:ext>
            </a:extLst>
          </p:cNvPr>
          <p:cNvSpPr>
            <a:spLocks noGrp="1"/>
          </p:cNvSpPr>
          <p:nvPr>
            <p:ph type="dt" sz="half" idx="10"/>
          </p:nvPr>
        </p:nvSpPr>
        <p:spPr/>
        <p:txBody>
          <a:bodyPr/>
          <a:lstStyle/>
          <a:p>
            <a:fld id="{615DBC80-9F4D-4659-A583-B071DC6C3709}" type="datetimeFigureOut">
              <a:rPr lang="en-PK" smtClean="0"/>
              <a:t>11/12/2022</a:t>
            </a:fld>
            <a:endParaRPr lang="en-PK"/>
          </a:p>
        </p:txBody>
      </p:sp>
      <p:sp>
        <p:nvSpPr>
          <p:cNvPr id="6" name="Footer Placeholder 5">
            <a:extLst>
              <a:ext uri="{FF2B5EF4-FFF2-40B4-BE49-F238E27FC236}">
                <a16:creationId xmlns:a16="http://schemas.microsoft.com/office/drawing/2014/main" id="{C3E9B970-6430-4EC0-9A19-1CE779F5F734}"/>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B67C0527-4A3A-4F13-AAED-72A9D4F809CD}"/>
              </a:ext>
            </a:extLst>
          </p:cNvPr>
          <p:cNvSpPr>
            <a:spLocks noGrp="1"/>
          </p:cNvSpPr>
          <p:nvPr>
            <p:ph type="sldNum" sz="quarter" idx="12"/>
          </p:nvPr>
        </p:nvSpPr>
        <p:spPr/>
        <p:txBody>
          <a:bodyPr/>
          <a:lstStyle/>
          <a:p>
            <a:fld id="{6CE1A7CD-D2D0-4993-A818-EA39C89E9458}" type="slidenum">
              <a:rPr lang="en-PK" smtClean="0"/>
              <a:t>‹#›</a:t>
            </a:fld>
            <a:endParaRPr lang="en-PK"/>
          </a:p>
        </p:txBody>
      </p:sp>
    </p:spTree>
    <p:extLst>
      <p:ext uri="{BB962C8B-B14F-4D97-AF65-F5344CB8AC3E}">
        <p14:creationId xmlns:p14="http://schemas.microsoft.com/office/powerpoint/2010/main" val="3798131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3B63C-3EA9-4AB4-B729-224A30E524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5ED063AE-0DE3-4419-A365-5EA9578EC3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PK"/>
          </a:p>
        </p:txBody>
      </p:sp>
      <p:sp>
        <p:nvSpPr>
          <p:cNvPr id="4" name="Text Placeholder 3">
            <a:extLst>
              <a:ext uri="{FF2B5EF4-FFF2-40B4-BE49-F238E27FC236}">
                <a16:creationId xmlns:a16="http://schemas.microsoft.com/office/drawing/2014/main" id="{B20EA799-E084-4734-90E2-4EC76525A9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7FF99E-F5BB-4CC6-B066-995C15B17E72}"/>
              </a:ext>
            </a:extLst>
          </p:cNvPr>
          <p:cNvSpPr>
            <a:spLocks noGrp="1"/>
          </p:cNvSpPr>
          <p:nvPr>
            <p:ph type="dt" sz="half" idx="10"/>
          </p:nvPr>
        </p:nvSpPr>
        <p:spPr/>
        <p:txBody>
          <a:bodyPr/>
          <a:lstStyle/>
          <a:p>
            <a:fld id="{615DBC80-9F4D-4659-A583-B071DC6C3709}" type="datetimeFigureOut">
              <a:rPr lang="en-PK" smtClean="0"/>
              <a:t>11/12/2022</a:t>
            </a:fld>
            <a:endParaRPr lang="en-PK"/>
          </a:p>
        </p:txBody>
      </p:sp>
      <p:sp>
        <p:nvSpPr>
          <p:cNvPr id="6" name="Footer Placeholder 5">
            <a:extLst>
              <a:ext uri="{FF2B5EF4-FFF2-40B4-BE49-F238E27FC236}">
                <a16:creationId xmlns:a16="http://schemas.microsoft.com/office/drawing/2014/main" id="{C07A1315-1BE7-4446-AD50-AC7B65206F5F}"/>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EDE73DD6-6BC1-44FB-A93C-9868E75CD028}"/>
              </a:ext>
            </a:extLst>
          </p:cNvPr>
          <p:cNvSpPr>
            <a:spLocks noGrp="1"/>
          </p:cNvSpPr>
          <p:nvPr>
            <p:ph type="sldNum" sz="quarter" idx="12"/>
          </p:nvPr>
        </p:nvSpPr>
        <p:spPr/>
        <p:txBody>
          <a:bodyPr/>
          <a:lstStyle/>
          <a:p>
            <a:fld id="{6CE1A7CD-D2D0-4993-A818-EA39C89E9458}" type="slidenum">
              <a:rPr lang="en-PK" smtClean="0"/>
              <a:t>‹#›</a:t>
            </a:fld>
            <a:endParaRPr lang="en-PK"/>
          </a:p>
        </p:txBody>
      </p:sp>
    </p:spTree>
    <p:extLst>
      <p:ext uri="{BB962C8B-B14F-4D97-AF65-F5344CB8AC3E}">
        <p14:creationId xmlns:p14="http://schemas.microsoft.com/office/powerpoint/2010/main" val="2648156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62E61C-4309-4E5C-941B-9A4F6A960C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PK" dirty="0"/>
          </a:p>
        </p:txBody>
      </p:sp>
      <p:sp>
        <p:nvSpPr>
          <p:cNvPr id="3" name="Text Placeholder 2">
            <a:extLst>
              <a:ext uri="{FF2B5EF4-FFF2-40B4-BE49-F238E27FC236}">
                <a16:creationId xmlns:a16="http://schemas.microsoft.com/office/drawing/2014/main" id="{A320564E-C0E2-4318-92E4-19D8971CEF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K" dirty="0"/>
          </a:p>
        </p:txBody>
      </p:sp>
      <p:sp>
        <p:nvSpPr>
          <p:cNvPr id="4" name="Date Placeholder 3">
            <a:extLst>
              <a:ext uri="{FF2B5EF4-FFF2-40B4-BE49-F238E27FC236}">
                <a16:creationId xmlns:a16="http://schemas.microsoft.com/office/drawing/2014/main" id="{0295E114-615C-43A2-A3FD-4D421343B8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5DBC80-9F4D-4659-A583-B071DC6C3709}" type="datetimeFigureOut">
              <a:rPr lang="en-PK" smtClean="0"/>
              <a:t>11/12/2022</a:t>
            </a:fld>
            <a:endParaRPr lang="en-PK"/>
          </a:p>
        </p:txBody>
      </p:sp>
      <p:sp>
        <p:nvSpPr>
          <p:cNvPr id="5" name="Footer Placeholder 4">
            <a:extLst>
              <a:ext uri="{FF2B5EF4-FFF2-40B4-BE49-F238E27FC236}">
                <a16:creationId xmlns:a16="http://schemas.microsoft.com/office/drawing/2014/main" id="{AB9C0247-4E9B-4EF6-9326-A7A072AE6B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61B31481-78F3-4FEF-9D07-20B9D0F43D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E1A7CD-D2D0-4993-A818-EA39C89E9458}" type="slidenum">
              <a:rPr lang="en-PK" smtClean="0"/>
              <a:t>‹#›</a:t>
            </a:fld>
            <a:endParaRPr lang="en-PK"/>
          </a:p>
        </p:txBody>
      </p:sp>
      <p:sp>
        <p:nvSpPr>
          <p:cNvPr id="8" name="Rectangle 7">
            <a:extLst>
              <a:ext uri="{FF2B5EF4-FFF2-40B4-BE49-F238E27FC236}">
                <a16:creationId xmlns:a16="http://schemas.microsoft.com/office/drawing/2014/main" id="{15DA4FE4-DBD7-4A1B-9C65-1978275C868D}"/>
              </a:ext>
            </a:extLst>
          </p:cNvPr>
          <p:cNvSpPr/>
          <p:nvPr/>
        </p:nvSpPr>
        <p:spPr>
          <a:xfrm>
            <a:off x="0" y="6356350"/>
            <a:ext cx="12192000" cy="50165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22612966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b="1"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3686D-9F54-C143-AC88-F53271047829}"/>
              </a:ext>
            </a:extLst>
          </p:cNvPr>
          <p:cNvSpPr>
            <a:spLocks noGrp="1"/>
          </p:cNvSpPr>
          <p:nvPr>
            <p:ph type="ctrTitle"/>
          </p:nvPr>
        </p:nvSpPr>
        <p:spPr>
          <a:xfrm>
            <a:off x="0" y="843570"/>
            <a:ext cx="12192000" cy="3082084"/>
          </a:xfrm>
        </p:spPr>
        <p:txBody>
          <a:bodyPr>
            <a:normAutofit/>
          </a:bodyPr>
          <a:lstStyle/>
          <a:p>
            <a:r>
              <a:rPr lang="en-US" b="1" dirty="0">
                <a:latin typeface="Times New Roman" panose="02020603050405020304" pitchFamily="18" charset="0"/>
                <a:cs typeface="Times New Roman" panose="02020603050405020304" pitchFamily="18" charset="0"/>
              </a:rPr>
              <a:t>Impact of Inflation and Unemployment on Economic Growth</a:t>
            </a:r>
            <a:endParaRPr lang="en-PK"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295A9BF-8959-6500-16F0-F8895E57AD36}"/>
              </a:ext>
            </a:extLst>
          </p:cNvPr>
          <p:cNvSpPr>
            <a:spLocks noGrp="1"/>
          </p:cNvSpPr>
          <p:nvPr>
            <p:ph type="subTitle" idx="1"/>
          </p:nvPr>
        </p:nvSpPr>
        <p:spPr>
          <a:xfrm>
            <a:off x="1524000" y="4473388"/>
            <a:ext cx="9144000" cy="1541042"/>
          </a:xfrm>
        </p:spPr>
        <p:txBody>
          <a:bodyPr>
            <a:normAutofit fontScale="92500" lnSpcReduction="10000"/>
          </a:bodyPr>
          <a:lstStyle/>
          <a:p>
            <a:r>
              <a:rPr lang="en-US" sz="3800" b="1" dirty="0">
                <a:latin typeface="Times New Roman" panose="02020603050405020304" pitchFamily="18" charset="0"/>
                <a:cs typeface="Times New Roman" panose="02020603050405020304" pitchFamily="18" charset="0"/>
              </a:rPr>
              <a:t>Research Proposal</a:t>
            </a:r>
          </a:p>
          <a:p>
            <a:endParaRPr lang="en-US" sz="3800"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Presented by: Muhammad Usman (19U00282)</a:t>
            </a:r>
            <a:endParaRPr lang="en-P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063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48DBC-564C-41B4-96A3-9BFFAF009442}"/>
              </a:ext>
            </a:extLst>
          </p:cNvPr>
          <p:cNvSpPr>
            <a:spLocks noGrp="1"/>
          </p:cNvSpPr>
          <p:nvPr>
            <p:ph type="title"/>
          </p:nvPr>
        </p:nvSpPr>
        <p:spPr/>
        <p:txBody>
          <a:bodyPr/>
          <a:lstStyle/>
          <a:p>
            <a:r>
              <a:rPr lang="en-US" dirty="0"/>
              <a:t>References:</a:t>
            </a:r>
            <a:endParaRPr lang="en-PK" dirty="0"/>
          </a:p>
        </p:txBody>
      </p:sp>
      <p:sp>
        <p:nvSpPr>
          <p:cNvPr id="3" name="Content Placeholder 2">
            <a:extLst>
              <a:ext uri="{FF2B5EF4-FFF2-40B4-BE49-F238E27FC236}">
                <a16:creationId xmlns:a16="http://schemas.microsoft.com/office/drawing/2014/main" id="{1149AB58-BCFE-4464-860A-337A27532C5C}"/>
              </a:ext>
            </a:extLst>
          </p:cNvPr>
          <p:cNvSpPr>
            <a:spLocks noGrp="1"/>
          </p:cNvSpPr>
          <p:nvPr>
            <p:ph idx="1"/>
          </p:nvPr>
        </p:nvSpPr>
        <p:spPr/>
        <p:txBody>
          <a:bodyPr>
            <a:normAutofit fontScale="85000" lnSpcReduction="20000"/>
          </a:bodyPr>
          <a:lstStyle/>
          <a:p>
            <a:r>
              <a:rPr lang="en-US" dirty="0"/>
              <a:t>Orji, A., Orji-Anthony, I., &amp; Okafor, J. (2015). Inflation and Unemployment Nexus in </a:t>
            </a:r>
            <a:r>
              <a:rPr lang="en-US" dirty="0" err="1"/>
              <a:t>Nigeria:Another</a:t>
            </a:r>
            <a:r>
              <a:rPr lang="en-US" dirty="0"/>
              <a:t> test of the Phillip's Curve. . Asian Economic and Financial Review.</a:t>
            </a:r>
          </a:p>
          <a:p>
            <a:r>
              <a:rPr lang="en-US" dirty="0" err="1"/>
              <a:t>Balami</a:t>
            </a:r>
            <a:r>
              <a:rPr lang="en-US" dirty="0"/>
              <a:t>, D. H. (2006). Macroeconomic theory and practice. </a:t>
            </a:r>
            <a:r>
              <a:rPr lang="en-US" dirty="0" err="1"/>
              <a:t>Salawe</a:t>
            </a:r>
            <a:r>
              <a:rPr lang="en-US" dirty="0"/>
              <a:t> prints, Off </a:t>
            </a:r>
            <a:r>
              <a:rPr lang="en-US" dirty="0" err="1"/>
              <a:t>Leventies</a:t>
            </a:r>
            <a:endParaRPr lang="en-US" dirty="0"/>
          </a:p>
          <a:p>
            <a:r>
              <a:rPr lang="en-US" dirty="0"/>
              <a:t>ILO, 2009, International </a:t>
            </a:r>
            <a:r>
              <a:rPr lang="en-US" dirty="0" err="1"/>
              <a:t>Labour</a:t>
            </a:r>
            <a:r>
              <a:rPr lang="en-US" dirty="0"/>
              <a:t> Organization, </a:t>
            </a:r>
            <a:r>
              <a:rPr lang="en-US" dirty="0" err="1"/>
              <a:t>Labour</a:t>
            </a:r>
            <a:r>
              <a:rPr lang="en-US" dirty="0"/>
              <a:t> Statistics Yearbook, Geneva</a:t>
            </a:r>
          </a:p>
          <a:p>
            <a:r>
              <a:rPr lang="en-US" dirty="0" err="1"/>
              <a:t>Azid</a:t>
            </a:r>
            <a:r>
              <a:rPr lang="en-US" dirty="0"/>
              <a:t> T, Jamil M and </a:t>
            </a:r>
            <a:r>
              <a:rPr lang="en-US" dirty="0" err="1"/>
              <a:t>Kousar</a:t>
            </a:r>
            <a:r>
              <a:rPr lang="en-US" dirty="0"/>
              <a:t> A (2005), “Impact of Exchange Rate Volatility on Growth and Economic Performance: A Case Study of Pakistan, 1973-2003”, The Pakistan Development Review, Part II, Vol. 44, No. 4, pp. 749-775.</a:t>
            </a:r>
          </a:p>
          <a:p>
            <a:r>
              <a:rPr lang="en-US" dirty="0" err="1"/>
              <a:t>Duesenberry</a:t>
            </a:r>
            <a:r>
              <a:rPr lang="en-US" dirty="0"/>
              <a:t>, J.S. (1949) Income, Saving, and the Theory of Consumer Behavior. Harvard University Press, Cambridge.</a:t>
            </a:r>
          </a:p>
          <a:p>
            <a:r>
              <a:rPr lang="en-US" dirty="0"/>
              <a:t>Kristina L.(2010) Investment Analysis and Portfolio Management. </a:t>
            </a:r>
            <a:r>
              <a:rPr lang="en-US" dirty="0" err="1"/>
              <a:t>Vytautas</a:t>
            </a:r>
            <a:r>
              <a:rPr lang="en-US" dirty="0"/>
              <a:t> Magnus University, Kaunas, Lithuania.</a:t>
            </a:r>
            <a:endParaRPr lang="en-PK" dirty="0"/>
          </a:p>
          <a:p>
            <a:endParaRPr lang="en-PK" dirty="0"/>
          </a:p>
        </p:txBody>
      </p:sp>
    </p:spTree>
    <p:extLst>
      <p:ext uri="{BB962C8B-B14F-4D97-AF65-F5344CB8AC3E}">
        <p14:creationId xmlns:p14="http://schemas.microsoft.com/office/powerpoint/2010/main" val="3428751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BDC87-57B5-4208-97AA-965A8C046170}"/>
              </a:ext>
            </a:extLst>
          </p:cNvPr>
          <p:cNvSpPr>
            <a:spLocks noGrp="1"/>
          </p:cNvSpPr>
          <p:nvPr>
            <p:ph type="ctrTitle"/>
          </p:nvPr>
        </p:nvSpPr>
        <p:spPr/>
        <p:txBody>
          <a:bodyPr/>
          <a:lstStyle/>
          <a:p>
            <a:r>
              <a:rPr lang="en-US" dirty="0"/>
              <a:t>THANK YOU!</a:t>
            </a:r>
            <a:endParaRPr lang="en-PK" dirty="0"/>
          </a:p>
        </p:txBody>
      </p:sp>
      <p:sp>
        <p:nvSpPr>
          <p:cNvPr id="3" name="Subtitle 2">
            <a:extLst>
              <a:ext uri="{FF2B5EF4-FFF2-40B4-BE49-F238E27FC236}">
                <a16:creationId xmlns:a16="http://schemas.microsoft.com/office/drawing/2014/main" id="{5129F0E0-A4C1-438D-9CC4-2EB373F063B5}"/>
              </a:ext>
            </a:extLst>
          </p:cNvPr>
          <p:cNvSpPr>
            <a:spLocks noGrp="1"/>
          </p:cNvSpPr>
          <p:nvPr>
            <p:ph type="subTitle" idx="1"/>
          </p:nvPr>
        </p:nvSpPr>
        <p:spPr/>
        <p:txBody>
          <a:bodyPr/>
          <a:lstStyle/>
          <a:p>
            <a:endParaRPr lang="en-PK"/>
          </a:p>
        </p:txBody>
      </p:sp>
    </p:spTree>
    <p:extLst>
      <p:ext uri="{BB962C8B-B14F-4D97-AF65-F5344CB8AC3E}">
        <p14:creationId xmlns:p14="http://schemas.microsoft.com/office/powerpoint/2010/main" val="496463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96DE9-51A0-47A5-AD7A-552410725E9B}"/>
              </a:ext>
            </a:extLst>
          </p:cNvPr>
          <p:cNvSpPr>
            <a:spLocks noGrp="1"/>
          </p:cNvSpPr>
          <p:nvPr>
            <p:ph type="title"/>
          </p:nvPr>
        </p:nvSpPr>
        <p:spPr/>
        <p:txBody>
          <a:bodyPr/>
          <a:lstStyle/>
          <a:p>
            <a:r>
              <a:rPr lang="en-US" dirty="0"/>
              <a:t>Introduction</a:t>
            </a:r>
            <a:endParaRPr lang="en-PK" dirty="0"/>
          </a:p>
        </p:txBody>
      </p:sp>
      <p:sp>
        <p:nvSpPr>
          <p:cNvPr id="3" name="Content Placeholder 2">
            <a:extLst>
              <a:ext uri="{FF2B5EF4-FFF2-40B4-BE49-F238E27FC236}">
                <a16:creationId xmlns:a16="http://schemas.microsoft.com/office/drawing/2014/main" id="{389096AD-AD9F-4177-B893-E369702BB806}"/>
              </a:ext>
            </a:extLst>
          </p:cNvPr>
          <p:cNvSpPr>
            <a:spLocks noGrp="1"/>
          </p:cNvSpPr>
          <p:nvPr>
            <p:ph idx="1"/>
          </p:nvPr>
        </p:nvSpPr>
        <p:spPr/>
        <p:txBody>
          <a:bodyPr>
            <a:normAutofit fontScale="92500"/>
          </a:bodyPr>
          <a:lstStyle/>
          <a:p>
            <a:r>
              <a:rPr lang="en-US" sz="2400" dirty="0">
                <a:effectLst/>
                <a:latin typeface="Times New Roman" panose="02020603050405020304" pitchFamily="18" charset="0"/>
                <a:ea typeface="Calibri" panose="020F0502020204030204" pitchFamily="34" charset="0"/>
              </a:rPr>
              <a:t>The purpose of this research is to assess the influence that inflation and unemployment would have on Economic Growth.</a:t>
            </a:r>
          </a:p>
          <a:p>
            <a:r>
              <a:rPr lang="en-US" sz="2400" dirty="0">
                <a:ea typeface="Calibri" panose="020F0502020204030204" pitchFamily="34" charset="0"/>
              </a:rPr>
              <a:t>T</a:t>
            </a:r>
            <a:r>
              <a:rPr lang="en-US" sz="2400" dirty="0">
                <a:effectLst/>
                <a:latin typeface="Times New Roman" panose="02020603050405020304" pitchFamily="18" charset="0"/>
                <a:ea typeface="Calibri" panose="020F0502020204030204" pitchFamily="34" charset="0"/>
              </a:rPr>
              <a:t>he growth rate serves as the dependent variable in the economic model, while inflation, unemployment, the exchange rate, the money supply, investment, interest rate and the savings rate served as independent variables. </a:t>
            </a:r>
          </a:p>
          <a:p>
            <a:r>
              <a:rPr lang="en-US" sz="2400" dirty="0">
                <a:effectLst/>
                <a:latin typeface="Times New Roman" panose="02020603050405020304" pitchFamily="18" charset="0"/>
                <a:ea typeface="Calibri" panose="020F0502020204030204" pitchFamily="34" charset="0"/>
              </a:rPr>
              <a:t>Unemployment and Inflation are problems at the heart of every country's social and economic life. Existing literature points to inflation and unemployment as twin problems explaining the nature of poverty in developing countries.</a:t>
            </a:r>
          </a:p>
          <a:p>
            <a:r>
              <a:rPr lang="en-US" sz="2400" dirty="0">
                <a:effectLst/>
                <a:latin typeface="Times New Roman" panose="02020603050405020304" pitchFamily="18" charset="0"/>
                <a:ea typeface="Calibri" panose="020F0502020204030204" pitchFamily="34" charset="0"/>
              </a:rPr>
              <a:t>All economies intend to keep both in the lowest single digits as this creates stability in the country's macroeconomic policies. </a:t>
            </a:r>
          </a:p>
          <a:p>
            <a:r>
              <a:rPr lang="en-US" sz="2400" dirty="0">
                <a:effectLst/>
                <a:latin typeface="Times New Roman" panose="02020603050405020304" pitchFamily="18" charset="0"/>
                <a:ea typeface="Calibri" panose="020F0502020204030204" pitchFamily="34" charset="0"/>
              </a:rPr>
              <a:t>This stability is very important for the effective growth and development of the economy and for the achievement of economic policy goals and objectives (Orji et al., 2015).</a:t>
            </a:r>
            <a:endParaRPr lang="en-US" sz="2400" dirty="0">
              <a:latin typeface="Times New Roman" panose="02020603050405020304" pitchFamily="18" charset="0"/>
              <a:ea typeface="Calibri" panose="020F0502020204030204" pitchFamily="34" charset="0"/>
            </a:endParaRPr>
          </a:p>
          <a:p>
            <a:endParaRPr lang="en-PK" dirty="0"/>
          </a:p>
        </p:txBody>
      </p:sp>
    </p:spTree>
    <p:extLst>
      <p:ext uri="{BB962C8B-B14F-4D97-AF65-F5344CB8AC3E}">
        <p14:creationId xmlns:p14="http://schemas.microsoft.com/office/powerpoint/2010/main" val="2494209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96DE9-51A0-47A5-AD7A-552410725E9B}"/>
              </a:ext>
            </a:extLst>
          </p:cNvPr>
          <p:cNvSpPr>
            <a:spLocks noGrp="1"/>
          </p:cNvSpPr>
          <p:nvPr>
            <p:ph type="title"/>
          </p:nvPr>
        </p:nvSpPr>
        <p:spPr/>
        <p:txBody>
          <a:bodyPr/>
          <a:lstStyle/>
          <a:p>
            <a:r>
              <a:rPr lang="en-US" dirty="0"/>
              <a:t>Introduction (Research Design)</a:t>
            </a:r>
            <a:endParaRPr lang="en-PK" dirty="0"/>
          </a:p>
        </p:txBody>
      </p:sp>
      <p:graphicFrame>
        <p:nvGraphicFramePr>
          <p:cNvPr id="4" name="Content Placeholder 3">
            <a:extLst>
              <a:ext uri="{FF2B5EF4-FFF2-40B4-BE49-F238E27FC236}">
                <a16:creationId xmlns:a16="http://schemas.microsoft.com/office/drawing/2014/main" id="{BF9853DA-9184-40E2-88A6-4462D42E0591}"/>
              </a:ext>
            </a:extLst>
          </p:cNvPr>
          <p:cNvGraphicFramePr>
            <a:graphicFrameLocks noGrp="1"/>
          </p:cNvGraphicFramePr>
          <p:nvPr>
            <p:ph idx="1"/>
            <p:extLst>
              <p:ext uri="{D42A27DB-BD31-4B8C-83A1-F6EECF244321}">
                <p14:modId xmlns:p14="http://schemas.microsoft.com/office/powerpoint/2010/main" val="418971594"/>
              </p:ext>
            </p:extLst>
          </p:nvPr>
        </p:nvGraphicFramePr>
        <p:xfrm>
          <a:off x="1122902" y="1690688"/>
          <a:ext cx="9946196" cy="4294476"/>
        </p:xfrm>
        <a:graphic>
          <a:graphicData uri="http://schemas.openxmlformats.org/drawingml/2006/table">
            <a:tbl>
              <a:tblPr/>
              <a:tblGrid>
                <a:gridCol w="5501196">
                  <a:extLst>
                    <a:ext uri="{9D8B030D-6E8A-4147-A177-3AD203B41FA5}">
                      <a16:colId xmlns:a16="http://schemas.microsoft.com/office/drawing/2014/main" val="367146805"/>
                    </a:ext>
                  </a:extLst>
                </a:gridCol>
                <a:gridCol w="4445000">
                  <a:extLst>
                    <a:ext uri="{9D8B030D-6E8A-4147-A177-3AD203B41FA5}">
                      <a16:colId xmlns:a16="http://schemas.microsoft.com/office/drawing/2014/main" val="2165345517"/>
                    </a:ext>
                  </a:extLst>
                </a:gridCol>
              </a:tblGrid>
              <a:tr h="715746">
                <a:tc>
                  <a:txBody>
                    <a:bodyPr/>
                    <a:lstStyle/>
                    <a:p>
                      <a:pPr algn="l" rtl="0" fontAlgn="ctr"/>
                      <a:r>
                        <a:rPr lang="en-US" sz="2600" b="1" i="0" u="none" strike="noStrike">
                          <a:solidFill>
                            <a:schemeClr val="tx1"/>
                          </a:solidFill>
                          <a:effectLst/>
                          <a:latin typeface="Times New Roman" panose="02020603050405020304" pitchFamily="18" charset="0"/>
                        </a:rPr>
                        <a:t>Purpose of the Study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US" sz="2600" b="0" i="0" u="none" strike="noStrike" dirty="0">
                          <a:solidFill>
                            <a:srgbClr val="000000"/>
                          </a:solidFill>
                          <a:effectLst/>
                          <a:latin typeface="Times New Roman" panose="02020603050405020304" pitchFamily="18" charset="0"/>
                        </a:rPr>
                        <a:t>Causal/Descriptive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4119623"/>
                  </a:ext>
                </a:extLst>
              </a:tr>
              <a:tr h="715746">
                <a:tc>
                  <a:txBody>
                    <a:bodyPr/>
                    <a:lstStyle/>
                    <a:p>
                      <a:pPr algn="l" rtl="0" fontAlgn="ctr"/>
                      <a:r>
                        <a:rPr lang="en-US" sz="2600" b="1" i="0" u="none" strike="noStrike">
                          <a:solidFill>
                            <a:schemeClr val="tx1"/>
                          </a:solidFill>
                          <a:effectLst/>
                          <a:latin typeface="Times New Roman" panose="02020603050405020304" pitchFamily="18" charset="0"/>
                        </a:rPr>
                        <a:t>The Extent of Researcher Interference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US" sz="2600" b="0" i="0" u="none" strike="noStrike">
                          <a:solidFill>
                            <a:srgbClr val="000000"/>
                          </a:solidFill>
                          <a:effectLst/>
                          <a:latin typeface="Times New Roman" panose="02020603050405020304" pitchFamily="18" charset="0"/>
                        </a:rPr>
                        <a:t>Minimal Interference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1312559"/>
                  </a:ext>
                </a:extLst>
              </a:tr>
              <a:tr h="715746">
                <a:tc>
                  <a:txBody>
                    <a:bodyPr/>
                    <a:lstStyle/>
                    <a:p>
                      <a:pPr algn="l" rtl="0" fontAlgn="ctr"/>
                      <a:r>
                        <a:rPr lang="en-US" sz="2600" b="1" i="0" u="none" strike="noStrike">
                          <a:solidFill>
                            <a:schemeClr val="tx1"/>
                          </a:solidFill>
                          <a:effectLst/>
                          <a:latin typeface="Times New Roman" panose="02020603050405020304" pitchFamily="18" charset="0"/>
                        </a:rPr>
                        <a:t>The Study Setting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US" sz="2600" b="0" i="0" u="none" strike="noStrike">
                          <a:solidFill>
                            <a:srgbClr val="000000"/>
                          </a:solidFill>
                          <a:effectLst/>
                          <a:latin typeface="Times New Roman" panose="02020603050405020304" pitchFamily="18" charset="0"/>
                        </a:rPr>
                        <a:t>Non-Contrieved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7489834"/>
                  </a:ext>
                </a:extLst>
              </a:tr>
              <a:tr h="715746">
                <a:tc>
                  <a:txBody>
                    <a:bodyPr/>
                    <a:lstStyle/>
                    <a:p>
                      <a:pPr algn="l" rtl="0" fontAlgn="ctr"/>
                      <a:r>
                        <a:rPr lang="en-US" sz="2600" b="1" i="0" u="none" strike="noStrike">
                          <a:solidFill>
                            <a:schemeClr val="tx1"/>
                          </a:solidFill>
                          <a:effectLst/>
                          <a:latin typeface="Times New Roman" panose="02020603050405020304" pitchFamily="18" charset="0"/>
                        </a:rPr>
                        <a:t>Research strategies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US" sz="2600" b="0" i="0" u="none" strike="noStrike" dirty="0">
                          <a:solidFill>
                            <a:srgbClr val="000000"/>
                          </a:solidFill>
                          <a:effectLst/>
                          <a:latin typeface="Times New Roman" panose="02020603050405020304" pitchFamily="18" charset="0"/>
                        </a:rPr>
                        <a:t>Surveys/Observations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6831155"/>
                  </a:ext>
                </a:extLst>
              </a:tr>
              <a:tr h="715746">
                <a:tc>
                  <a:txBody>
                    <a:bodyPr/>
                    <a:lstStyle/>
                    <a:p>
                      <a:pPr algn="l" rtl="0" fontAlgn="ctr"/>
                      <a:r>
                        <a:rPr lang="en-US" sz="2600" b="1" i="0" u="none" strike="noStrike">
                          <a:solidFill>
                            <a:schemeClr val="tx1"/>
                          </a:solidFill>
                          <a:effectLst/>
                          <a:latin typeface="Times New Roman" panose="02020603050405020304" pitchFamily="18" charset="0"/>
                        </a:rPr>
                        <a:t>The Unit of Analysis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US" sz="2600" b="0" i="0" u="none" strike="noStrike">
                          <a:solidFill>
                            <a:srgbClr val="000000"/>
                          </a:solidFill>
                          <a:effectLst/>
                          <a:latin typeface="Times New Roman" panose="02020603050405020304" pitchFamily="18" charset="0"/>
                        </a:rPr>
                        <a:t>Countries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2131176"/>
                  </a:ext>
                </a:extLst>
              </a:tr>
              <a:tr h="715746">
                <a:tc>
                  <a:txBody>
                    <a:bodyPr/>
                    <a:lstStyle/>
                    <a:p>
                      <a:pPr algn="l" rtl="0" fontAlgn="ctr"/>
                      <a:r>
                        <a:rPr lang="en-US" sz="2600" b="1" i="0" u="none" strike="noStrike" dirty="0">
                          <a:solidFill>
                            <a:schemeClr val="tx1"/>
                          </a:solidFill>
                          <a:effectLst/>
                          <a:latin typeface="Times New Roman" panose="02020603050405020304" pitchFamily="18" charset="0"/>
                        </a:rPr>
                        <a:t>Time Horizon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US" sz="2600" b="0" i="0" u="none" strike="noStrike" dirty="0">
                          <a:solidFill>
                            <a:srgbClr val="000000"/>
                          </a:solidFill>
                          <a:effectLst/>
                          <a:latin typeface="Times New Roman" panose="02020603050405020304" pitchFamily="18" charset="0"/>
                        </a:rPr>
                        <a:t>Longitudinal (Panel Data)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7547650"/>
                  </a:ext>
                </a:extLst>
              </a:tr>
            </a:tbl>
          </a:graphicData>
        </a:graphic>
      </p:graphicFrame>
    </p:spTree>
    <p:extLst>
      <p:ext uri="{BB962C8B-B14F-4D97-AF65-F5344CB8AC3E}">
        <p14:creationId xmlns:p14="http://schemas.microsoft.com/office/powerpoint/2010/main" val="926342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96DE9-51A0-47A5-AD7A-552410725E9B}"/>
              </a:ext>
            </a:extLst>
          </p:cNvPr>
          <p:cNvSpPr>
            <a:spLocks noGrp="1"/>
          </p:cNvSpPr>
          <p:nvPr>
            <p:ph type="title"/>
          </p:nvPr>
        </p:nvSpPr>
        <p:spPr/>
        <p:txBody>
          <a:bodyPr/>
          <a:lstStyle/>
          <a:p>
            <a:r>
              <a:rPr lang="en-US" dirty="0"/>
              <a:t>Introduction (Data)</a:t>
            </a:r>
            <a:endParaRPr lang="en-PK" dirty="0"/>
          </a:p>
        </p:txBody>
      </p:sp>
      <p:sp>
        <p:nvSpPr>
          <p:cNvPr id="3" name="Content Placeholder 2">
            <a:extLst>
              <a:ext uri="{FF2B5EF4-FFF2-40B4-BE49-F238E27FC236}">
                <a16:creationId xmlns:a16="http://schemas.microsoft.com/office/drawing/2014/main" id="{389096AD-AD9F-4177-B893-E369702BB806}"/>
              </a:ext>
            </a:extLst>
          </p:cNvPr>
          <p:cNvSpPr>
            <a:spLocks noGrp="1"/>
          </p:cNvSpPr>
          <p:nvPr>
            <p:ph idx="1"/>
          </p:nvPr>
        </p:nvSpPr>
        <p:spPr/>
        <p:txBody>
          <a:bodyPr>
            <a:normAutofit/>
          </a:bodyPr>
          <a:lstStyle/>
          <a:p>
            <a:r>
              <a:rPr lang="en-US" sz="2800" dirty="0">
                <a:effectLst/>
                <a:latin typeface="Times New Roman" panose="02020603050405020304" pitchFamily="18" charset="0"/>
                <a:ea typeface="Calibri" panose="020F0502020204030204" pitchFamily="34" charset="0"/>
                <a:cs typeface="Times New Roman" panose="02020603050405020304" pitchFamily="18" charset="0"/>
              </a:rPr>
              <a:t>Data from 25 Developed Countries and 25 Developing Countries would be </a:t>
            </a:r>
            <a:r>
              <a:rPr lang="en-US" dirty="0">
                <a:latin typeface="Times New Roman" panose="02020603050405020304" pitchFamily="18" charset="0"/>
                <a:ea typeface="Calibri" panose="020F0502020204030204" pitchFamily="34" charset="0"/>
                <a:cs typeface="Times New Roman" panose="02020603050405020304" pitchFamily="18" charset="0"/>
              </a:rPr>
              <a:t>used.</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800" dirty="0">
                <a:effectLst/>
                <a:latin typeface="Times New Roman" panose="02020603050405020304" pitchFamily="18" charset="0"/>
                <a:ea typeface="Calibri" panose="020F0502020204030204" pitchFamily="34" charset="0"/>
                <a:cs typeface="Times New Roman" panose="02020603050405020304" pitchFamily="18" charset="0"/>
              </a:rPr>
              <a:t>Data used would be Longitudinal (Panel) in nature.</a:t>
            </a:r>
          </a:p>
          <a:p>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Time Period: 2000-2021</a:t>
            </a:r>
          </a:p>
          <a:p>
            <a:r>
              <a:rPr lang="en-US" sz="2800" dirty="0">
                <a:effectLst/>
                <a:latin typeface="Times New Roman" panose="02020603050405020304" pitchFamily="18" charset="0"/>
                <a:ea typeface="Calibri" panose="020F0502020204030204" pitchFamily="34" charset="0"/>
                <a:cs typeface="Times New Roman" panose="02020603050405020304" pitchFamily="18" charset="0"/>
              </a:rPr>
              <a:t>Data would be sourced from credible sources such as:</a:t>
            </a:r>
          </a:p>
          <a:p>
            <a:pPr lvl="1"/>
            <a:r>
              <a:rPr lang="en-US" dirty="0">
                <a:effectLst/>
                <a:latin typeface="Times New Roman" panose="02020603050405020304" pitchFamily="18" charset="0"/>
                <a:ea typeface="Calibri" panose="020F0502020204030204" pitchFamily="34" charset="0"/>
                <a:cs typeface="Times New Roman" panose="02020603050405020304" pitchFamily="18" charset="0"/>
              </a:rPr>
              <a:t>World Bank</a:t>
            </a:r>
          </a:p>
          <a:p>
            <a:pPr lvl="1"/>
            <a:r>
              <a:rPr lang="en-US" dirty="0">
                <a:effectLst/>
                <a:latin typeface="Times New Roman" panose="02020603050405020304" pitchFamily="18" charset="0"/>
                <a:ea typeface="Calibri" panose="020F0502020204030204" pitchFamily="34" charset="0"/>
                <a:cs typeface="Times New Roman" panose="02020603050405020304" pitchFamily="18" charset="0"/>
              </a:rPr>
              <a:t>Economic Survey Publications </a:t>
            </a:r>
            <a:endParaRPr lang="en-US" dirty="0">
              <a:ea typeface="Calibri" panose="020F0502020204030204" pitchFamily="34" charset="0"/>
            </a:endParaRPr>
          </a:p>
          <a:p>
            <a:pPr lvl="1"/>
            <a:r>
              <a:rPr lang="en-US" dirty="0">
                <a:effectLst/>
                <a:latin typeface="Times New Roman" panose="02020603050405020304" pitchFamily="18" charset="0"/>
                <a:ea typeface="Calibri" panose="020F0502020204030204" pitchFamily="34" charset="0"/>
                <a:cs typeface="Times New Roman" panose="02020603050405020304" pitchFamily="18" charset="0"/>
              </a:rPr>
              <a:t>World Development Indicators (WDI). </a:t>
            </a:r>
          </a:p>
          <a:p>
            <a:pPr marL="0" indent="0">
              <a:buNone/>
            </a:pPr>
            <a:endParaRPr lang="en-PK" dirty="0"/>
          </a:p>
        </p:txBody>
      </p:sp>
    </p:spTree>
    <p:extLst>
      <p:ext uri="{BB962C8B-B14F-4D97-AF65-F5344CB8AC3E}">
        <p14:creationId xmlns:p14="http://schemas.microsoft.com/office/powerpoint/2010/main" val="649057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96DE9-51A0-47A5-AD7A-552410725E9B}"/>
              </a:ext>
            </a:extLst>
          </p:cNvPr>
          <p:cNvSpPr>
            <a:spLocks noGrp="1"/>
          </p:cNvSpPr>
          <p:nvPr>
            <p:ph type="title"/>
          </p:nvPr>
        </p:nvSpPr>
        <p:spPr/>
        <p:txBody>
          <a:bodyPr/>
          <a:lstStyle/>
          <a:p>
            <a:r>
              <a:rPr lang="en-US" dirty="0"/>
              <a:t>Literature Review (Theoretical Literature)</a:t>
            </a:r>
            <a:endParaRPr lang="en-PK" dirty="0"/>
          </a:p>
        </p:txBody>
      </p:sp>
      <p:sp>
        <p:nvSpPr>
          <p:cNvPr id="3" name="Content Placeholder 2">
            <a:extLst>
              <a:ext uri="{FF2B5EF4-FFF2-40B4-BE49-F238E27FC236}">
                <a16:creationId xmlns:a16="http://schemas.microsoft.com/office/drawing/2014/main" id="{389096AD-AD9F-4177-B893-E369702BB806}"/>
              </a:ext>
            </a:extLst>
          </p:cNvPr>
          <p:cNvSpPr>
            <a:spLocks noGrp="1"/>
          </p:cNvSpPr>
          <p:nvPr>
            <p:ph idx="1"/>
          </p:nvPr>
        </p:nvSpPr>
        <p:spPr/>
        <p:txBody>
          <a:bodyPr>
            <a:normAutofit fontScale="92500" lnSpcReduction="20000"/>
          </a:bodyPr>
          <a:lstStyle/>
          <a:p>
            <a:r>
              <a:rPr lang="en-US" sz="2400" b="1" dirty="0">
                <a:solidFill>
                  <a:srgbClr val="000000"/>
                </a:solidFill>
                <a:effectLst/>
                <a:latin typeface="Times New Roman" panose="02020603050405020304" pitchFamily="18" charset="0"/>
                <a:ea typeface="Calibri" panose="020F0502020204030204" pitchFamily="34" charset="0"/>
              </a:rPr>
              <a:t>Phillip’s Curve (1958)</a:t>
            </a:r>
          </a:p>
          <a:p>
            <a:pPr lvl="1"/>
            <a:r>
              <a:rPr lang="en-US" dirty="0">
                <a:solidFill>
                  <a:srgbClr val="000000"/>
                </a:solidFill>
                <a:effectLst/>
                <a:latin typeface="Times New Roman" panose="02020603050405020304" pitchFamily="18" charset="0"/>
                <a:ea typeface="Calibri" panose="020F0502020204030204" pitchFamily="34" charset="0"/>
              </a:rPr>
              <a:t>Phillips created the piece of work that is often referred to as "the Phillips curve" in 1958.</a:t>
            </a:r>
          </a:p>
          <a:p>
            <a:pPr lvl="1"/>
            <a:r>
              <a:rPr lang="en-US" dirty="0">
                <a:solidFill>
                  <a:srgbClr val="000000"/>
                </a:solidFill>
                <a:effectLst/>
                <a:latin typeface="Times New Roman" panose="02020603050405020304" pitchFamily="18" charset="0"/>
                <a:ea typeface="Calibri" panose="020F0502020204030204" pitchFamily="34" charset="0"/>
              </a:rPr>
              <a:t>The Phillips curve depicts the typical link between pay behavior and unemployment rates over the economic cycle. </a:t>
            </a:r>
          </a:p>
          <a:p>
            <a:pPr lvl="1"/>
            <a:r>
              <a:rPr lang="en-US" dirty="0">
                <a:solidFill>
                  <a:srgbClr val="000000"/>
                </a:solidFill>
                <a:effectLst/>
                <a:latin typeface="Times New Roman" panose="02020603050405020304" pitchFamily="18" charset="0"/>
                <a:ea typeface="Calibri" panose="020F0502020204030204" pitchFamily="34" charset="0"/>
              </a:rPr>
              <a:t>He found a short-term trade-off among inflation and unemployment. Therefore, he proposed the hypothesis that increasing inflation might be caused by dropping unemployment and that decreasing inflation could be achieved by enabling unemployment to grow.</a:t>
            </a:r>
          </a:p>
          <a:p>
            <a:pPr lvl="1"/>
            <a:endParaRPr lang="en-US" dirty="0">
              <a:solidFill>
                <a:srgbClr val="000000"/>
              </a:solidFill>
              <a:effectLst/>
              <a:latin typeface="Times New Roman" panose="02020603050405020304" pitchFamily="18" charset="0"/>
              <a:ea typeface="Calibri" panose="020F0502020204030204" pitchFamily="34" charset="0"/>
            </a:endParaRPr>
          </a:p>
          <a:p>
            <a:r>
              <a:rPr lang="en-US" sz="2400" b="1" dirty="0">
                <a:solidFill>
                  <a:srgbClr val="000000"/>
                </a:solidFill>
                <a:latin typeface="Times New Roman" panose="02020603050405020304" pitchFamily="18" charset="0"/>
                <a:ea typeface="Calibri" panose="020F0502020204030204" pitchFamily="34" charset="0"/>
              </a:rPr>
              <a:t>Okun’s Law (1962)</a:t>
            </a:r>
          </a:p>
          <a:p>
            <a:pPr lvl="1"/>
            <a:r>
              <a:rPr lang="en-US" dirty="0">
                <a:solidFill>
                  <a:srgbClr val="000000"/>
                </a:solidFill>
                <a:ea typeface="Calibri" panose="020F0502020204030204" pitchFamily="34" charset="0"/>
              </a:rPr>
              <a:t>S</a:t>
            </a:r>
            <a:r>
              <a:rPr lang="en-US" dirty="0">
                <a:solidFill>
                  <a:srgbClr val="000000"/>
                </a:solidFill>
                <a:effectLst/>
                <a:latin typeface="Times New Roman" panose="02020603050405020304" pitchFamily="18" charset="0"/>
                <a:ea typeface="Calibri" panose="020F0502020204030204" pitchFamily="34" charset="0"/>
              </a:rPr>
              <a:t>tates that a 1% drop in the rate </a:t>
            </a:r>
            <a:r>
              <a:rPr lang="en-US">
                <a:solidFill>
                  <a:srgbClr val="000000"/>
                </a:solidFill>
                <a:effectLst/>
                <a:latin typeface="Times New Roman" panose="02020603050405020304" pitchFamily="18" charset="0"/>
                <a:ea typeface="Calibri" panose="020F0502020204030204" pitchFamily="34" charset="0"/>
              </a:rPr>
              <a:t>of employment </a:t>
            </a:r>
            <a:r>
              <a:rPr lang="en-US" dirty="0">
                <a:solidFill>
                  <a:srgbClr val="000000"/>
                </a:solidFill>
                <a:effectLst/>
                <a:latin typeface="Times New Roman" panose="02020603050405020304" pitchFamily="18" charset="0"/>
                <a:ea typeface="Calibri" panose="020F0502020204030204" pitchFamily="34" charset="0"/>
              </a:rPr>
              <a:t>would lead to a loss of roughly 3% GDP.</a:t>
            </a:r>
          </a:p>
          <a:p>
            <a:pPr lvl="1"/>
            <a:r>
              <a:rPr lang="en-US" dirty="0">
                <a:solidFill>
                  <a:srgbClr val="000000"/>
                </a:solidFill>
                <a:effectLst/>
                <a:latin typeface="Times New Roman" panose="02020603050405020304" pitchFamily="18" charset="0"/>
                <a:ea typeface="Calibri" panose="020F0502020204030204" pitchFamily="34" charset="0"/>
              </a:rPr>
              <a:t>If the causation were reversed, a 1% rise in unemployment would result in a loss of GDP growth of around 3%. </a:t>
            </a:r>
          </a:p>
          <a:p>
            <a:endParaRPr lang="en-US" sz="1800" dirty="0">
              <a:solidFill>
                <a:srgbClr val="000000"/>
              </a:solidFill>
              <a:effectLst/>
              <a:latin typeface="Times New Roman" panose="02020603050405020304" pitchFamily="18" charset="0"/>
              <a:ea typeface="Calibri" panose="020F0502020204030204" pitchFamily="34" charset="0"/>
            </a:endParaRPr>
          </a:p>
          <a:p>
            <a:endParaRPr lang="en-PK" dirty="0"/>
          </a:p>
        </p:txBody>
      </p:sp>
    </p:spTree>
    <p:extLst>
      <p:ext uri="{BB962C8B-B14F-4D97-AF65-F5344CB8AC3E}">
        <p14:creationId xmlns:p14="http://schemas.microsoft.com/office/powerpoint/2010/main" val="2393368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96DE9-51A0-47A5-AD7A-552410725E9B}"/>
              </a:ext>
            </a:extLst>
          </p:cNvPr>
          <p:cNvSpPr>
            <a:spLocks noGrp="1"/>
          </p:cNvSpPr>
          <p:nvPr>
            <p:ph type="title"/>
          </p:nvPr>
        </p:nvSpPr>
        <p:spPr/>
        <p:txBody>
          <a:bodyPr/>
          <a:lstStyle/>
          <a:p>
            <a:r>
              <a:rPr lang="en-US" dirty="0"/>
              <a:t>Literature Review (Theoretical Literature)</a:t>
            </a:r>
            <a:endParaRPr lang="en-PK" dirty="0"/>
          </a:p>
        </p:txBody>
      </p:sp>
      <p:sp>
        <p:nvSpPr>
          <p:cNvPr id="3" name="Content Placeholder 2">
            <a:extLst>
              <a:ext uri="{FF2B5EF4-FFF2-40B4-BE49-F238E27FC236}">
                <a16:creationId xmlns:a16="http://schemas.microsoft.com/office/drawing/2014/main" id="{389096AD-AD9F-4177-B893-E369702BB806}"/>
              </a:ext>
            </a:extLst>
          </p:cNvPr>
          <p:cNvSpPr>
            <a:spLocks noGrp="1"/>
          </p:cNvSpPr>
          <p:nvPr>
            <p:ph idx="1"/>
          </p:nvPr>
        </p:nvSpPr>
        <p:spPr/>
        <p:txBody>
          <a:bodyPr/>
          <a:lstStyle/>
          <a:p>
            <a:r>
              <a:rPr lang="en-US" sz="2400" b="1" dirty="0">
                <a:solidFill>
                  <a:srgbClr val="000000"/>
                </a:solidFill>
                <a:effectLst/>
                <a:latin typeface="Times New Roman" panose="02020603050405020304" pitchFamily="18" charset="0"/>
                <a:ea typeface="Calibri" panose="020F0502020204030204" pitchFamily="34" charset="0"/>
              </a:rPr>
              <a:t>The General Theory of Employment, Interest, and Money, written by John Maynard Keynes (1936)</a:t>
            </a:r>
          </a:p>
          <a:p>
            <a:pPr lvl="1"/>
            <a:r>
              <a:rPr lang="en-US" sz="1800" dirty="0">
                <a:solidFill>
                  <a:srgbClr val="000000"/>
                </a:solidFill>
                <a:effectLst/>
                <a:latin typeface="Times New Roman" panose="02020603050405020304" pitchFamily="18" charset="0"/>
                <a:ea typeface="Calibri" panose="020F0502020204030204" pitchFamily="34" charset="0"/>
              </a:rPr>
              <a:t>This </a:t>
            </a:r>
            <a:r>
              <a:rPr lang="en-US" sz="1800" dirty="0">
                <a:solidFill>
                  <a:srgbClr val="000000"/>
                </a:solidFill>
                <a:latin typeface="Times New Roman" panose="02020603050405020304" pitchFamily="18" charset="0"/>
                <a:ea typeface="Calibri" panose="020F0502020204030204" pitchFamily="34" charset="0"/>
              </a:rPr>
              <a:t>theory </a:t>
            </a:r>
            <a:r>
              <a:rPr lang="en-US" sz="1800" dirty="0">
                <a:solidFill>
                  <a:srgbClr val="000000"/>
                </a:solidFill>
                <a:effectLst/>
                <a:latin typeface="Times New Roman" panose="02020603050405020304" pitchFamily="18" charset="0"/>
                <a:ea typeface="Calibri" panose="020F0502020204030204" pitchFamily="34" charset="0"/>
              </a:rPr>
              <a:t>laid the groundwork for Keynesian economics.</a:t>
            </a:r>
          </a:p>
          <a:p>
            <a:pPr lvl="1"/>
            <a:r>
              <a:rPr lang="en-US" sz="1800" dirty="0">
                <a:solidFill>
                  <a:srgbClr val="000000"/>
                </a:solidFill>
                <a:effectLst/>
                <a:latin typeface="Times New Roman" panose="02020603050405020304" pitchFamily="18" charset="0"/>
                <a:ea typeface="Calibri" panose="020F0502020204030204" pitchFamily="34" charset="0"/>
              </a:rPr>
              <a:t>Keynesians believe that for efficiency to be at its highest, government intervention is required. </a:t>
            </a:r>
          </a:p>
          <a:p>
            <a:pPr lvl="1"/>
            <a:r>
              <a:rPr lang="en-US" sz="1800" dirty="0">
                <a:solidFill>
                  <a:srgbClr val="000000"/>
                </a:solidFill>
                <a:effectLst/>
                <a:latin typeface="Times New Roman" panose="02020603050405020304" pitchFamily="18" charset="0"/>
                <a:ea typeface="Calibri" panose="020F0502020204030204" pitchFamily="34" charset="0"/>
              </a:rPr>
              <a:t>They believe that governmental intervention in the market via expansionary economic policies will spur demand and boost investment, enabling full production. </a:t>
            </a:r>
          </a:p>
          <a:p>
            <a:r>
              <a:rPr lang="en-US" sz="2400" b="1" dirty="0">
                <a:solidFill>
                  <a:srgbClr val="000000"/>
                </a:solidFill>
                <a:effectLst/>
                <a:latin typeface="Times New Roman" panose="02020603050405020304" pitchFamily="18" charset="0"/>
                <a:ea typeface="Calibri" panose="020F0502020204030204" pitchFamily="34" charset="0"/>
              </a:rPr>
              <a:t>Quantity theory of Money (1956)</a:t>
            </a:r>
          </a:p>
          <a:p>
            <a:pPr lvl="1"/>
            <a:r>
              <a:rPr lang="en-US" sz="1800" dirty="0">
                <a:solidFill>
                  <a:srgbClr val="000000"/>
                </a:solidFill>
                <a:latin typeface="Times New Roman" panose="02020603050405020304" pitchFamily="18" charset="0"/>
                <a:ea typeface="Calibri" panose="020F0502020204030204" pitchFamily="34" charset="0"/>
              </a:rPr>
              <a:t>Milton Friedman</a:t>
            </a:r>
          </a:p>
          <a:p>
            <a:pPr lvl="1"/>
            <a:r>
              <a:rPr lang="en-US" sz="1800" dirty="0">
                <a:solidFill>
                  <a:srgbClr val="000000"/>
                </a:solidFill>
                <a:effectLst/>
                <a:latin typeface="Times New Roman" panose="02020603050405020304" pitchFamily="18" charset="0"/>
                <a:ea typeface="Calibri" panose="020F0502020204030204" pitchFamily="34" charset="0"/>
              </a:rPr>
              <a:t>Quantity Theory of Money linked inflation and economic growth by simply matching the entire amount of economic spending to the total amount of money in circulation. </a:t>
            </a:r>
          </a:p>
          <a:p>
            <a:pPr lvl="1"/>
            <a:r>
              <a:rPr lang="en-US" sz="1800" dirty="0">
                <a:solidFill>
                  <a:srgbClr val="000000"/>
                </a:solidFill>
                <a:latin typeface="Times New Roman" panose="02020603050405020304" pitchFamily="18" charset="0"/>
                <a:ea typeface="Calibri" panose="020F0502020204030204" pitchFamily="34" charset="0"/>
              </a:rPr>
              <a:t>M</a:t>
            </a:r>
            <a:r>
              <a:rPr lang="en-US" sz="1800" dirty="0">
                <a:solidFill>
                  <a:srgbClr val="000000"/>
                </a:solidFill>
                <a:effectLst/>
                <a:latin typeface="Times New Roman" panose="02020603050405020304" pitchFamily="18" charset="0"/>
                <a:ea typeface="Calibri" panose="020F0502020204030204" pitchFamily="34" charset="0"/>
              </a:rPr>
              <a:t>onetary theory argues that money expansion has a longer-term, more significant effect on pricing than it does on growth. If the money supply is growing more quickly than the economy, inflation will happen.</a:t>
            </a:r>
          </a:p>
          <a:p>
            <a:endParaRPr lang="en-PK" dirty="0"/>
          </a:p>
        </p:txBody>
      </p:sp>
    </p:spTree>
    <p:extLst>
      <p:ext uri="{BB962C8B-B14F-4D97-AF65-F5344CB8AC3E}">
        <p14:creationId xmlns:p14="http://schemas.microsoft.com/office/powerpoint/2010/main" val="3730180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96DE9-51A0-47A5-AD7A-552410725E9B}"/>
              </a:ext>
            </a:extLst>
          </p:cNvPr>
          <p:cNvSpPr>
            <a:spLocks noGrp="1"/>
          </p:cNvSpPr>
          <p:nvPr>
            <p:ph type="title"/>
          </p:nvPr>
        </p:nvSpPr>
        <p:spPr/>
        <p:txBody>
          <a:bodyPr/>
          <a:lstStyle/>
          <a:p>
            <a:r>
              <a:rPr lang="en-US" dirty="0"/>
              <a:t>Literature Review (Theoretical Literature)</a:t>
            </a:r>
            <a:endParaRPr lang="en-PK" dirty="0"/>
          </a:p>
        </p:txBody>
      </p:sp>
      <p:sp>
        <p:nvSpPr>
          <p:cNvPr id="3" name="Content Placeholder 2">
            <a:extLst>
              <a:ext uri="{FF2B5EF4-FFF2-40B4-BE49-F238E27FC236}">
                <a16:creationId xmlns:a16="http://schemas.microsoft.com/office/drawing/2014/main" id="{389096AD-AD9F-4177-B893-E369702BB806}"/>
              </a:ext>
            </a:extLst>
          </p:cNvPr>
          <p:cNvSpPr>
            <a:spLocks noGrp="1"/>
          </p:cNvSpPr>
          <p:nvPr>
            <p:ph idx="1"/>
          </p:nvPr>
        </p:nvSpPr>
        <p:spPr/>
        <p:txBody>
          <a:bodyPr>
            <a:normAutofit/>
          </a:bodyPr>
          <a:lstStyle/>
          <a:p>
            <a:r>
              <a:rPr lang="en-US" b="1" dirty="0">
                <a:solidFill>
                  <a:srgbClr val="000000"/>
                </a:solidFill>
                <a:latin typeface="Times New Roman" panose="02020603050405020304" pitchFamily="18" charset="0"/>
                <a:ea typeface="Calibri" panose="020F0502020204030204" pitchFamily="34" charset="0"/>
              </a:rPr>
              <a:t>N</a:t>
            </a:r>
            <a:r>
              <a:rPr lang="en-US" b="1" dirty="0">
                <a:solidFill>
                  <a:srgbClr val="000000"/>
                </a:solidFill>
                <a:effectLst/>
                <a:latin typeface="Times New Roman" panose="02020603050405020304" pitchFamily="18" charset="0"/>
                <a:ea typeface="Calibri" panose="020F0502020204030204" pitchFamily="34" charset="0"/>
              </a:rPr>
              <a:t>eo-Classical </a:t>
            </a:r>
            <a:r>
              <a:rPr lang="en-US" b="1" dirty="0">
                <a:solidFill>
                  <a:srgbClr val="000000"/>
                </a:solidFill>
                <a:latin typeface="Times New Roman" panose="02020603050405020304" pitchFamily="18" charset="0"/>
                <a:ea typeface="Calibri" panose="020F0502020204030204" pitchFamily="34" charset="0"/>
              </a:rPr>
              <a:t>G</a:t>
            </a:r>
            <a:r>
              <a:rPr lang="en-US" b="1" dirty="0">
                <a:solidFill>
                  <a:srgbClr val="000000"/>
                </a:solidFill>
                <a:effectLst/>
                <a:latin typeface="Times New Roman" panose="02020603050405020304" pitchFamily="18" charset="0"/>
                <a:ea typeface="Calibri" panose="020F0502020204030204" pitchFamily="34" charset="0"/>
              </a:rPr>
              <a:t>rowth </a:t>
            </a:r>
            <a:r>
              <a:rPr lang="en-US" b="1" dirty="0">
                <a:solidFill>
                  <a:srgbClr val="000000"/>
                </a:solidFill>
                <a:latin typeface="Times New Roman" panose="02020603050405020304" pitchFamily="18" charset="0"/>
                <a:ea typeface="Calibri" panose="020F0502020204030204" pitchFamily="34" charset="0"/>
              </a:rPr>
              <a:t>M</a:t>
            </a:r>
            <a:r>
              <a:rPr lang="en-US" b="1" dirty="0">
                <a:solidFill>
                  <a:srgbClr val="000000"/>
                </a:solidFill>
                <a:effectLst/>
                <a:latin typeface="Times New Roman" panose="02020603050405020304" pitchFamily="18" charset="0"/>
                <a:ea typeface="Calibri" panose="020F0502020204030204" pitchFamily="34" charset="0"/>
              </a:rPr>
              <a:t>odel (2002)</a:t>
            </a:r>
          </a:p>
          <a:p>
            <a:pPr lvl="1"/>
            <a:r>
              <a:rPr lang="en-US" dirty="0">
                <a:solidFill>
                  <a:srgbClr val="000000"/>
                </a:solidFill>
                <a:latin typeface="Times New Roman" panose="02020603050405020304" pitchFamily="18" charset="0"/>
              </a:rPr>
              <a:t>Solow and Swan</a:t>
            </a:r>
          </a:p>
          <a:p>
            <a:pPr lvl="1"/>
            <a:r>
              <a:rPr lang="en-US" dirty="0">
                <a:solidFill>
                  <a:srgbClr val="000000"/>
                </a:solidFill>
                <a:effectLst/>
                <a:latin typeface="Times New Roman" panose="02020603050405020304" pitchFamily="18" charset="0"/>
                <a:ea typeface="Calibri" panose="020F0502020204030204" pitchFamily="34" charset="0"/>
              </a:rPr>
              <a:t>The neoclassical economics theory of growth is based on the idea that labor and capital have declining returns when used individually, but constant returns when used together.</a:t>
            </a:r>
          </a:p>
          <a:p>
            <a:pPr lvl="1"/>
            <a:r>
              <a:rPr lang="en-US" dirty="0">
                <a:solidFill>
                  <a:srgbClr val="000000"/>
                </a:solidFill>
              </a:rPr>
              <a:t>Relates Labor, Capital to Economic Growth.</a:t>
            </a:r>
            <a:endParaRPr lang="en-PK" dirty="0">
              <a:solidFill>
                <a:srgbClr val="000000"/>
              </a:solidFill>
            </a:endParaRPr>
          </a:p>
        </p:txBody>
      </p:sp>
    </p:spTree>
    <p:extLst>
      <p:ext uri="{BB962C8B-B14F-4D97-AF65-F5344CB8AC3E}">
        <p14:creationId xmlns:p14="http://schemas.microsoft.com/office/powerpoint/2010/main" val="2478775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A66E7-67C1-DA0A-80F1-F9EDD8EAF6A6}"/>
              </a:ext>
            </a:extLst>
          </p:cNvPr>
          <p:cNvSpPr>
            <a:spLocks noGrp="1"/>
          </p:cNvSpPr>
          <p:nvPr>
            <p:ph type="title"/>
          </p:nvPr>
        </p:nvSpPr>
        <p:spPr/>
        <p:txBody>
          <a:bodyPr/>
          <a:lstStyle/>
          <a:p>
            <a:r>
              <a:rPr lang="en-US" dirty="0"/>
              <a:t>Theoretical Framework</a:t>
            </a:r>
            <a:endParaRPr lang="en-PK" dirty="0"/>
          </a:p>
        </p:txBody>
      </p:sp>
      <p:sp>
        <p:nvSpPr>
          <p:cNvPr id="5" name="TextBox 4">
            <a:extLst>
              <a:ext uri="{FF2B5EF4-FFF2-40B4-BE49-F238E27FC236}">
                <a16:creationId xmlns:a16="http://schemas.microsoft.com/office/drawing/2014/main" id="{950B997F-5C48-8FC5-AF06-CBE89A1C6542}"/>
              </a:ext>
            </a:extLst>
          </p:cNvPr>
          <p:cNvSpPr txBox="1"/>
          <p:nvPr/>
        </p:nvSpPr>
        <p:spPr>
          <a:xfrm>
            <a:off x="838200" y="1424456"/>
            <a:ext cx="11361432" cy="830997"/>
          </a:xfrm>
          <a:prstGeom prst="rect">
            <a:avLst/>
          </a:prstGeom>
          <a:noFill/>
          <a:ln>
            <a:noFill/>
          </a:ln>
        </p:spPr>
        <p:txBody>
          <a:bodyPr wrap="square" rtlCol="0">
            <a:spAutoFit/>
          </a:bodyPr>
          <a:lstStyle/>
          <a:p>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Y</a:t>
            </a:r>
            <a:r>
              <a:rPr lang="en-US" sz="2400" b="1" baseline="-250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 β</a:t>
            </a:r>
            <a:r>
              <a:rPr lang="en-US" sz="2400" b="1"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 β</a:t>
            </a:r>
            <a:r>
              <a:rPr lang="en-US" sz="2400" b="1" baseline="-25000"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Infl</a:t>
            </a:r>
            <a:r>
              <a:rPr lang="en-US" sz="2400" b="1" baseline="-250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 β</a:t>
            </a:r>
            <a:r>
              <a:rPr lang="en-US" sz="2400" b="1" baseline="-250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Unemp</a:t>
            </a:r>
            <a:r>
              <a:rPr lang="en-US" sz="2400" b="1" baseline="-250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 β</a:t>
            </a:r>
            <a:r>
              <a:rPr lang="en-US" sz="2400" b="1" baseline="-25000" dirty="0">
                <a:effectLst/>
                <a:latin typeface="Times New Roman" panose="02020603050405020304" pitchFamily="18" charset="0"/>
                <a:ea typeface="Calibri" panose="020F0502020204030204" pitchFamily="34" charset="0"/>
                <a:cs typeface="Times New Roman" panose="02020603050405020304" pitchFamily="18" charset="0"/>
              </a:rPr>
              <a:t>3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ER</a:t>
            </a:r>
            <a:r>
              <a:rPr lang="en-US" sz="2400" b="1" baseline="-250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en-US" sz="2400" b="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β</a:t>
            </a:r>
            <a:r>
              <a:rPr lang="en-US" sz="2400" b="1" baseline="-25000" dirty="0">
                <a:effectLst/>
                <a:latin typeface="Times New Roman" panose="02020603050405020304" pitchFamily="18" charset="0"/>
                <a:ea typeface="Calibri" panose="020F0502020204030204" pitchFamily="34" charset="0"/>
                <a:cs typeface="Times New Roman" panose="02020603050405020304" pitchFamily="18" charset="0"/>
              </a:rPr>
              <a:t>4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MS</a:t>
            </a:r>
            <a:r>
              <a:rPr lang="en-US" sz="2400" b="1" baseline="-250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 β</a:t>
            </a:r>
            <a:r>
              <a:rPr lang="en-US" sz="2400" b="1" baseline="-25000" dirty="0">
                <a:effectLst/>
                <a:latin typeface="Times New Roman" panose="02020603050405020304" pitchFamily="18" charset="0"/>
                <a:ea typeface="Calibri" panose="020F0502020204030204" pitchFamily="34" charset="0"/>
                <a:cs typeface="Times New Roman" panose="02020603050405020304" pitchFamily="18" charset="0"/>
              </a:rPr>
              <a:t>5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Inv</a:t>
            </a:r>
            <a:r>
              <a:rPr lang="en-US" sz="2400" b="1" baseline="-250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en-US" sz="2400" b="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β</a:t>
            </a:r>
            <a:r>
              <a:rPr lang="en-US" sz="2400" b="1" baseline="-25000" dirty="0">
                <a:effectLst/>
                <a:latin typeface="Times New Roman" panose="02020603050405020304" pitchFamily="18" charset="0"/>
                <a:ea typeface="Calibri" panose="020F0502020204030204" pitchFamily="34" charset="0"/>
                <a:cs typeface="Times New Roman" panose="02020603050405020304" pitchFamily="18" charset="0"/>
              </a:rPr>
              <a:t>6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Sav</a:t>
            </a:r>
            <a:r>
              <a:rPr lang="en-US" sz="2400" b="1" baseline="-250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β</a:t>
            </a:r>
            <a:r>
              <a:rPr lang="en-US" sz="2400" b="1" baseline="-25000" dirty="0">
                <a:effectLst/>
                <a:latin typeface="Times New Roman" panose="02020603050405020304" pitchFamily="18" charset="0"/>
                <a:ea typeface="Calibri" panose="020F0502020204030204" pitchFamily="34" charset="0"/>
                <a:cs typeface="Times New Roman" panose="02020603050405020304" pitchFamily="18" charset="0"/>
              </a:rPr>
              <a:t>7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IR</a:t>
            </a:r>
            <a:r>
              <a:rPr lang="en-US" sz="2400" b="1" baseline="-250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 µ</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p>
            <a:endParaRPr lang="en-PK" sz="2400" dirty="0"/>
          </a:p>
        </p:txBody>
      </p:sp>
      <p:graphicFrame>
        <p:nvGraphicFramePr>
          <p:cNvPr id="7" name="Content Placeholder 6">
            <a:extLst>
              <a:ext uri="{FF2B5EF4-FFF2-40B4-BE49-F238E27FC236}">
                <a16:creationId xmlns:a16="http://schemas.microsoft.com/office/drawing/2014/main" id="{B2F0E616-7EB4-4BE7-AE0C-9ACA98617947}"/>
              </a:ext>
            </a:extLst>
          </p:cNvPr>
          <p:cNvGraphicFramePr>
            <a:graphicFrameLocks noGrp="1"/>
          </p:cNvGraphicFramePr>
          <p:nvPr>
            <p:ph idx="1"/>
            <p:extLst>
              <p:ext uri="{D42A27DB-BD31-4B8C-83A1-F6EECF244321}">
                <p14:modId xmlns:p14="http://schemas.microsoft.com/office/powerpoint/2010/main" val="2352446771"/>
              </p:ext>
            </p:extLst>
          </p:nvPr>
        </p:nvGraphicFramePr>
        <p:xfrm>
          <a:off x="573932" y="1916349"/>
          <a:ext cx="11361430" cy="4298923"/>
        </p:xfrm>
        <a:graphic>
          <a:graphicData uri="http://schemas.openxmlformats.org/drawingml/2006/table">
            <a:tbl>
              <a:tblPr/>
              <a:tblGrid>
                <a:gridCol w="1353259">
                  <a:extLst>
                    <a:ext uri="{9D8B030D-6E8A-4147-A177-3AD203B41FA5}">
                      <a16:colId xmlns:a16="http://schemas.microsoft.com/office/drawing/2014/main" val="2336556973"/>
                    </a:ext>
                  </a:extLst>
                </a:gridCol>
                <a:gridCol w="1769647">
                  <a:extLst>
                    <a:ext uri="{9D8B030D-6E8A-4147-A177-3AD203B41FA5}">
                      <a16:colId xmlns:a16="http://schemas.microsoft.com/office/drawing/2014/main" val="1552530219"/>
                    </a:ext>
                  </a:extLst>
                </a:gridCol>
                <a:gridCol w="5546876">
                  <a:extLst>
                    <a:ext uri="{9D8B030D-6E8A-4147-A177-3AD203B41FA5}">
                      <a16:colId xmlns:a16="http://schemas.microsoft.com/office/drawing/2014/main" val="3021021048"/>
                    </a:ext>
                  </a:extLst>
                </a:gridCol>
                <a:gridCol w="2691648">
                  <a:extLst>
                    <a:ext uri="{9D8B030D-6E8A-4147-A177-3AD203B41FA5}">
                      <a16:colId xmlns:a16="http://schemas.microsoft.com/office/drawing/2014/main" val="3915404336"/>
                    </a:ext>
                  </a:extLst>
                </a:gridCol>
              </a:tblGrid>
              <a:tr h="246054">
                <a:tc>
                  <a:txBody>
                    <a:bodyPr/>
                    <a:lstStyle/>
                    <a:p>
                      <a:pPr algn="ctr" fontAlgn="ctr"/>
                      <a:r>
                        <a:rPr lang="en-US" sz="1800" b="1" i="0" u="none" strike="noStrike">
                          <a:solidFill>
                            <a:srgbClr val="FFFFFF"/>
                          </a:solidFill>
                          <a:effectLst/>
                          <a:latin typeface="Times New Roman" panose="02020603050405020304" pitchFamily="18" charset="0"/>
                        </a:rPr>
                        <a:t>Variable</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n-US" sz="1800" b="1" i="0" u="none" strike="noStrike">
                          <a:solidFill>
                            <a:srgbClr val="FFFFFF"/>
                          </a:solidFill>
                          <a:effectLst/>
                          <a:latin typeface="Times New Roman" panose="02020603050405020304" pitchFamily="18" charset="0"/>
                        </a:rPr>
                        <a:t>Description</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n-US" sz="1800" b="1" i="0" u="none" strike="noStrike" dirty="0">
                          <a:solidFill>
                            <a:srgbClr val="FFFFFF"/>
                          </a:solidFill>
                          <a:effectLst/>
                          <a:latin typeface="Times New Roman" panose="02020603050405020304" pitchFamily="18" charset="0"/>
                        </a:rPr>
                        <a:t>Measurement</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n-US" sz="1800" b="1" i="0" u="none" strike="noStrike" dirty="0">
                          <a:solidFill>
                            <a:srgbClr val="FFFFFF"/>
                          </a:solidFill>
                          <a:effectLst/>
                          <a:latin typeface="Times New Roman" panose="02020603050405020304" pitchFamily="18" charset="0"/>
                        </a:rPr>
                        <a:t>Data Sources</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extLst>
                  <a:ext uri="{0D108BD9-81ED-4DB2-BD59-A6C34878D82A}">
                    <a16:rowId xmlns:a16="http://schemas.microsoft.com/office/drawing/2014/main" val="3993511271"/>
                  </a:ext>
                </a:extLst>
              </a:tr>
              <a:tr h="388506">
                <a:tc>
                  <a:txBody>
                    <a:bodyPr/>
                    <a:lstStyle/>
                    <a:p>
                      <a:pPr algn="ctr" fontAlgn="ctr"/>
                      <a:r>
                        <a:rPr lang="en-US" sz="1800" b="1" i="0" u="none" strike="noStrike" dirty="0">
                          <a:solidFill>
                            <a:srgbClr val="000000"/>
                          </a:solidFill>
                          <a:effectLst/>
                          <a:latin typeface="Times New Roman" panose="02020603050405020304" pitchFamily="18" charset="0"/>
                        </a:rPr>
                        <a:t>EG(Y)</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effectLst/>
                          <a:latin typeface="Times New Roman" panose="02020603050405020304" pitchFamily="18" charset="0"/>
                        </a:rPr>
                        <a:t>Economic Growth</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Per Capita Real GDP</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Times New Roman" panose="02020603050405020304" pitchFamily="18" charset="0"/>
                        </a:rPr>
                        <a:t>World Bank</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441535"/>
                  </a:ext>
                </a:extLst>
              </a:tr>
              <a:tr h="343180">
                <a:tc>
                  <a:txBody>
                    <a:bodyPr/>
                    <a:lstStyle/>
                    <a:p>
                      <a:pPr algn="ctr" fontAlgn="ctr"/>
                      <a:r>
                        <a:rPr lang="en-US" sz="1800" b="1" i="0" u="none" strike="noStrike">
                          <a:solidFill>
                            <a:srgbClr val="000000"/>
                          </a:solidFill>
                          <a:effectLst/>
                          <a:latin typeface="Times New Roman" panose="02020603050405020304" pitchFamily="18" charset="0"/>
                        </a:rPr>
                        <a:t>Infl</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Times New Roman" panose="02020603050405020304" pitchFamily="18" charset="0"/>
                        </a:rPr>
                        <a:t>Inflation</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Percentage change in the price level</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World Bank</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7615544"/>
                  </a:ext>
                </a:extLst>
              </a:tr>
              <a:tr h="388506">
                <a:tc>
                  <a:txBody>
                    <a:bodyPr/>
                    <a:lstStyle/>
                    <a:p>
                      <a:pPr algn="ctr" fontAlgn="ctr"/>
                      <a:r>
                        <a:rPr lang="en-US" sz="1800" b="1" i="0" u="none" strike="noStrike">
                          <a:solidFill>
                            <a:srgbClr val="000000"/>
                          </a:solidFill>
                          <a:effectLst/>
                          <a:latin typeface="Times New Roman" panose="02020603050405020304" pitchFamily="18" charset="0"/>
                        </a:rPr>
                        <a:t>Unemp</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effectLst/>
                          <a:latin typeface="Times New Roman" panose="02020603050405020304" pitchFamily="18" charset="0"/>
                        </a:rPr>
                        <a:t>Unemployment</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Unemployed over labor force</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World Bank &amp; Economic Survey</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4835293"/>
                  </a:ext>
                </a:extLst>
              </a:tr>
              <a:tr h="569809">
                <a:tc>
                  <a:txBody>
                    <a:bodyPr/>
                    <a:lstStyle/>
                    <a:p>
                      <a:pPr algn="ctr" fontAlgn="ctr"/>
                      <a:r>
                        <a:rPr lang="en-US" sz="1800" b="1" i="0" u="none" strike="noStrike">
                          <a:solidFill>
                            <a:srgbClr val="000000"/>
                          </a:solidFill>
                          <a:effectLst/>
                          <a:latin typeface="Times New Roman" panose="02020603050405020304" pitchFamily="18" charset="0"/>
                        </a:rPr>
                        <a:t>ER</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effectLst/>
                          <a:latin typeface="Times New Roman" panose="02020603050405020304" pitchFamily="18" charset="0"/>
                        </a:rPr>
                        <a:t>Exchange Rate</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202124"/>
                          </a:solidFill>
                          <a:effectLst/>
                          <a:latin typeface="Times New Roman" panose="02020603050405020304" pitchFamily="18" charset="0"/>
                        </a:rPr>
                        <a:t>Dividing the amount of the currency by the amount of the foreign currency</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World Bank</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6431531"/>
                  </a:ext>
                </a:extLst>
              </a:tr>
              <a:tr h="427356">
                <a:tc>
                  <a:txBody>
                    <a:bodyPr/>
                    <a:lstStyle/>
                    <a:p>
                      <a:pPr algn="ctr" fontAlgn="ctr"/>
                      <a:r>
                        <a:rPr lang="en-US" sz="1800" b="1" i="0" u="none" strike="noStrike">
                          <a:solidFill>
                            <a:srgbClr val="000000"/>
                          </a:solidFill>
                          <a:effectLst/>
                          <a:latin typeface="Times New Roman" panose="02020603050405020304" pitchFamily="18" charset="0"/>
                        </a:rPr>
                        <a:t>MS</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effectLst/>
                          <a:latin typeface="Times New Roman" panose="02020603050405020304" pitchFamily="18" charset="0"/>
                        </a:rPr>
                        <a:t>Money Supply</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202124"/>
                          </a:solidFill>
                          <a:effectLst/>
                          <a:latin typeface="Times New Roman" panose="02020603050405020304" pitchFamily="18" charset="0"/>
                        </a:rPr>
                        <a:t>The sum of currency in circulation and reserve balances</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World Bank</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8536515"/>
                  </a:ext>
                </a:extLst>
              </a:tr>
              <a:tr h="692835">
                <a:tc>
                  <a:txBody>
                    <a:bodyPr/>
                    <a:lstStyle/>
                    <a:p>
                      <a:pPr algn="ctr" fontAlgn="ctr"/>
                      <a:r>
                        <a:rPr lang="en-US" sz="1800" b="1" i="0" u="none" strike="noStrike">
                          <a:solidFill>
                            <a:srgbClr val="000000"/>
                          </a:solidFill>
                          <a:effectLst/>
                          <a:latin typeface="Times New Roman" panose="02020603050405020304" pitchFamily="18" charset="0"/>
                        </a:rPr>
                        <a:t>Inv</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effectLst/>
                          <a:latin typeface="Times New Roman" panose="02020603050405020304" pitchFamily="18" charset="0"/>
                        </a:rPr>
                        <a:t>Investment</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202124"/>
                          </a:solidFill>
                          <a:effectLst/>
                          <a:latin typeface="Times New Roman" panose="02020603050405020304" pitchFamily="18" charset="0"/>
                        </a:rPr>
                        <a:t>Everything that remains of total expenditure after consumption, government spending, and net exports are subtracted</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World Bank</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3662360"/>
                  </a:ext>
                </a:extLst>
              </a:tr>
              <a:tr h="382031">
                <a:tc>
                  <a:txBody>
                    <a:bodyPr/>
                    <a:lstStyle/>
                    <a:p>
                      <a:pPr algn="ctr" fontAlgn="ctr"/>
                      <a:r>
                        <a:rPr lang="en-US" sz="1800" b="1" i="0" u="none" strike="noStrike">
                          <a:solidFill>
                            <a:srgbClr val="000000"/>
                          </a:solidFill>
                          <a:effectLst/>
                          <a:latin typeface="Times New Roman" panose="02020603050405020304" pitchFamily="18" charset="0"/>
                        </a:rPr>
                        <a:t>Sav</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Times New Roman" panose="02020603050405020304" pitchFamily="18" charset="0"/>
                        </a:rPr>
                        <a:t>Savings Rate</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202124"/>
                          </a:solidFill>
                          <a:effectLst/>
                          <a:latin typeface="Times New Roman" panose="02020603050405020304" pitchFamily="18" charset="0"/>
                        </a:rPr>
                        <a:t>GDP less final consumption expenditure (total consumption)</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Times New Roman" panose="02020603050405020304" pitchFamily="18" charset="0"/>
                        </a:rPr>
                        <a:t>WDI</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5826391"/>
                  </a:ext>
                </a:extLst>
              </a:tr>
              <a:tr h="446781">
                <a:tc>
                  <a:txBody>
                    <a:bodyPr/>
                    <a:lstStyle/>
                    <a:p>
                      <a:pPr algn="ctr" fontAlgn="ctr"/>
                      <a:r>
                        <a:rPr lang="en-US" sz="1800" b="1" i="0" u="none" strike="noStrike" dirty="0">
                          <a:solidFill>
                            <a:srgbClr val="000000"/>
                          </a:solidFill>
                          <a:effectLst/>
                          <a:latin typeface="Times New Roman" panose="02020603050405020304" pitchFamily="18" charset="0"/>
                        </a:rPr>
                        <a:t>IR</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effectLst/>
                          <a:latin typeface="Times New Roman" panose="02020603050405020304" pitchFamily="18" charset="0"/>
                        </a:rPr>
                        <a:t>Interest Rate</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chemeClr val="tx1"/>
                          </a:solidFill>
                          <a:effectLst/>
                          <a:latin typeface="Times New Roman" panose="02020603050405020304" pitchFamily="18" charset="0"/>
                        </a:rPr>
                        <a:t>Lending rate minus deposit rate, %</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Times New Roman" panose="02020603050405020304" pitchFamily="18" charset="0"/>
                        </a:rPr>
                        <a:t>WDI</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6720216"/>
                  </a:ext>
                </a:extLst>
              </a:tr>
              <a:tr h="187778">
                <a:tc gridSpan="4">
                  <a:txBody>
                    <a:bodyPr/>
                    <a:lstStyle/>
                    <a:p>
                      <a:pPr algn="ctr" fontAlgn="ctr"/>
                      <a:r>
                        <a:rPr lang="en-US" sz="1200" b="1" i="0" u="none" strike="noStrike" dirty="0" err="1">
                          <a:solidFill>
                            <a:srgbClr val="000000"/>
                          </a:solidFill>
                          <a:effectLst/>
                          <a:latin typeface="Times New Roman" panose="02020603050405020304" pitchFamily="18" charset="0"/>
                        </a:rPr>
                        <a:t>i</a:t>
                      </a:r>
                      <a:r>
                        <a:rPr lang="en-US" sz="1200" b="1" i="0" u="none" strike="noStrike" dirty="0">
                          <a:solidFill>
                            <a:srgbClr val="000000"/>
                          </a:solidFill>
                          <a:effectLst/>
                          <a:latin typeface="Times New Roman" panose="02020603050405020304" pitchFamily="18" charset="0"/>
                        </a:rPr>
                        <a:t>= Country</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PK"/>
                    </a:p>
                  </a:txBody>
                  <a:tcPr/>
                </a:tc>
                <a:tc hMerge="1">
                  <a:txBody>
                    <a:bodyPr/>
                    <a:lstStyle/>
                    <a:p>
                      <a:endParaRPr lang="en-PK"/>
                    </a:p>
                  </a:txBody>
                  <a:tcPr/>
                </a:tc>
                <a:tc hMerge="1">
                  <a:txBody>
                    <a:bodyPr/>
                    <a:lstStyle/>
                    <a:p>
                      <a:endParaRPr lang="en-PK"/>
                    </a:p>
                  </a:txBody>
                  <a:tcPr/>
                </a:tc>
                <a:extLst>
                  <a:ext uri="{0D108BD9-81ED-4DB2-BD59-A6C34878D82A}">
                    <a16:rowId xmlns:a16="http://schemas.microsoft.com/office/drawing/2014/main" val="4195543654"/>
                  </a:ext>
                </a:extLst>
              </a:tr>
              <a:tr h="187778">
                <a:tc gridSpan="4">
                  <a:txBody>
                    <a:bodyPr/>
                    <a:lstStyle/>
                    <a:p>
                      <a:pPr algn="ctr" fontAlgn="ctr"/>
                      <a:r>
                        <a:rPr lang="en-US" sz="1200" b="1" i="0" u="none" strike="noStrike" dirty="0">
                          <a:solidFill>
                            <a:srgbClr val="000000"/>
                          </a:solidFill>
                          <a:effectLst/>
                          <a:latin typeface="Times New Roman" panose="02020603050405020304" pitchFamily="18" charset="0"/>
                        </a:rPr>
                        <a:t>t=Year</a:t>
                      </a:r>
                    </a:p>
                  </a:txBody>
                  <a:tcPr marL="6613" marR="6613" marT="6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PK"/>
                    </a:p>
                  </a:txBody>
                  <a:tcPr/>
                </a:tc>
                <a:tc hMerge="1">
                  <a:txBody>
                    <a:bodyPr/>
                    <a:lstStyle/>
                    <a:p>
                      <a:endParaRPr lang="en-PK"/>
                    </a:p>
                  </a:txBody>
                  <a:tcPr/>
                </a:tc>
                <a:tc hMerge="1">
                  <a:txBody>
                    <a:bodyPr/>
                    <a:lstStyle/>
                    <a:p>
                      <a:endParaRPr lang="en-PK"/>
                    </a:p>
                  </a:txBody>
                  <a:tcPr/>
                </a:tc>
                <a:extLst>
                  <a:ext uri="{0D108BD9-81ED-4DB2-BD59-A6C34878D82A}">
                    <a16:rowId xmlns:a16="http://schemas.microsoft.com/office/drawing/2014/main" val="2058090804"/>
                  </a:ext>
                </a:extLst>
              </a:tr>
            </a:tbl>
          </a:graphicData>
        </a:graphic>
      </p:graphicFrame>
    </p:spTree>
    <p:extLst>
      <p:ext uri="{BB962C8B-B14F-4D97-AF65-F5344CB8AC3E}">
        <p14:creationId xmlns:p14="http://schemas.microsoft.com/office/powerpoint/2010/main" val="780433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96DE9-51A0-47A5-AD7A-552410725E9B}"/>
              </a:ext>
            </a:extLst>
          </p:cNvPr>
          <p:cNvSpPr>
            <a:spLocks noGrp="1"/>
          </p:cNvSpPr>
          <p:nvPr>
            <p:ph type="title"/>
          </p:nvPr>
        </p:nvSpPr>
        <p:spPr>
          <a:xfrm>
            <a:off x="838200" y="365125"/>
            <a:ext cx="10515600" cy="773011"/>
          </a:xfrm>
        </p:spPr>
        <p:txBody>
          <a:bodyPr/>
          <a:lstStyle/>
          <a:p>
            <a:r>
              <a:rPr lang="en-US" dirty="0"/>
              <a:t>Expected Signs</a:t>
            </a:r>
            <a:endParaRPr lang="en-PK" dirty="0"/>
          </a:p>
        </p:txBody>
      </p:sp>
      <p:graphicFrame>
        <p:nvGraphicFramePr>
          <p:cNvPr id="7" name="Content Placeholder 6">
            <a:extLst>
              <a:ext uri="{FF2B5EF4-FFF2-40B4-BE49-F238E27FC236}">
                <a16:creationId xmlns:a16="http://schemas.microsoft.com/office/drawing/2014/main" id="{F9525DA8-5835-459D-A8E6-A2510CE9F72C}"/>
              </a:ext>
            </a:extLst>
          </p:cNvPr>
          <p:cNvGraphicFramePr>
            <a:graphicFrameLocks noGrp="1"/>
          </p:cNvGraphicFramePr>
          <p:nvPr>
            <p:ph idx="1"/>
            <p:extLst>
              <p:ext uri="{D42A27DB-BD31-4B8C-83A1-F6EECF244321}">
                <p14:modId xmlns:p14="http://schemas.microsoft.com/office/powerpoint/2010/main" val="134700294"/>
              </p:ext>
            </p:extLst>
          </p:nvPr>
        </p:nvGraphicFramePr>
        <p:xfrm>
          <a:off x="398834" y="1138136"/>
          <a:ext cx="11040895" cy="4834647"/>
        </p:xfrm>
        <a:graphic>
          <a:graphicData uri="http://schemas.openxmlformats.org/drawingml/2006/table">
            <a:tbl>
              <a:tblPr/>
              <a:tblGrid>
                <a:gridCol w="2222068">
                  <a:extLst>
                    <a:ext uri="{9D8B030D-6E8A-4147-A177-3AD203B41FA5}">
                      <a16:colId xmlns:a16="http://schemas.microsoft.com/office/drawing/2014/main" val="720681260"/>
                    </a:ext>
                  </a:extLst>
                </a:gridCol>
                <a:gridCol w="2742864">
                  <a:extLst>
                    <a:ext uri="{9D8B030D-6E8A-4147-A177-3AD203B41FA5}">
                      <a16:colId xmlns:a16="http://schemas.microsoft.com/office/drawing/2014/main" val="1565381674"/>
                    </a:ext>
                  </a:extLst>
                </a:gridCol>
                <a:gridCol w="2638704">
                  <a:extLst>
                    <a:ext uri="{9D8B030D-6E8A-4147-A177-3AD203B41FA5}">
                      <a16:colId xmlns:a16="http://schemas.microsoft.com/office/drawing/2014/main" val="1980011411"/>
                    </a:ext>
                  </a:extLst>
                </a:gridCol>
                <a:gridCol w="3437259">
                  <a:extLst>
                    <a:ext uri="{9D8B030D-6E8A-4147-A177-3AD203B41FA5}">
                      <a16:colId xmlns:a16="http://schemas.microsoft.com/office/drawing/2014/main" val="2876864452"/>
                    </a:ext>
                  </a:extLst>
                </a:gridCol>
              </a:tblGrid>
              <a:tr h="579935">
                <a:tc>
                  <a:txBody>
                    <a:bodyPr/>
                    <a:lstStyle/>
                    <a:p>
                      <a:pPr algn="ctr" fontAlgn="ctr"/>
                      <a:r>
                        <a:rPr lang="en-US" sz="1800" b="1" i="0" u="none" strike="noStrike">
                          <a:solidFill>
                            <a:srgbClr val="FFFFFF"/>
                          </a:solidFill>
                          <a:effectLst/>
                          <a:latin typeface="Times New Roman" panose="02020603050405020304" pitchFamily="18" charset="0"/>
                        </a:rPr>
                        <a:t>Variables</a:t>
                      </a:r>
                    </a:p>
                  </a:txBody>
                  <a:tcPr marL="5019" marR="5019" marT="50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n-US" sz="1800" b="1" i="0" u="none" strike="noStrike">
                          <a:solidFill>
                            <a:srgbClr val="FFFFFF"/>
                          </a:solidFill>
                          <a:effectLst/>
                          <a:latin typeface="Times New Roman" panose="02020603050405020304" pitchFamily="18" charset="0"/>
                        </a:rPr>
                        <a:t>Variables Description</a:t>
                      </a:r>
                    </a:p>
                  </a:txBody>
                  <a:tcPr marL="5019" marR="5019" marT="50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n-US" sz="1800" b="1" i="0" u="none" strike="noStrike">
                          <a:solidFill>
                            <a:srgbClr val="FFFFFF"/>
                          </a:solidFill>
                          <a:effectLst/>
                          <a:latin typeface="Times New Roman" panose="02020603050405020304" pitchFamily="18" charset="0"/>
                        </a:rPr>
                        <a:t>Expected Sign</a:t>
                      </a:r>
                    </a:p>
                  </a:txBody>
                  <a:tcPr marL="5019" marR="5019" marT="50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n-US" sz="1800" b="1" i="0" u="none" strike="noStrike" dirty="0">
                          <a:solidFill>
                            <a:srgbClr val="FFFFFF"/>
                          </a:solidFill>
                          <a:effectLst/>
                          <a:latin typeface="Times New Roman" panose="02020603050405020304" pitchFamily="18" charset="0"/>
                        </a:rPr>
                        <a:t>Source</a:t>
                      </a:r>
                    </a:p>
                  </a:txBody>
                  <a:tcPr marL="5019" marR="5019" marT="50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extLst>
                  <a:ext uri="{0D108BD9-81ED-4DB2-BD59-A6C34878D82A}">
                    <a16:rowId xmlns:a16="http://schemas.microsoft.com/office/drawing/2014/main" val="1415870815"/>
                  </a:ext>
                </a:extLst>
              </a:tr>
              <a:tr h="607816">
                <a:tc>
                  <a:txBody>
                    <a:bodyPr/>
                    <a:lstStyle/>
                    <a:p>
                      <a:pPr algn="ctr" fontAlgn="ctr"/>
                      <a:r>
                        <a:rPr lang="en-US" sz="2400" b="0" i="0" u="none" strike="noStrike">
                          <a:solidFill>
                            <a:srgbClr val="000000"/>
                          </a:solidFill>
                          <a:effectLst/>
                          <a:latin typeface="Times New Roman" panose="02020603050405020304" pitchFamily="18" charset="0"/>
                        </a:rPr>
                        <a:t>Infl</a:t>
                      </a:r>
                    </a:p>
                  </a:txBody>
                  <a:tcPr marL="5019" marR="5019" marT="50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Times New Roman" panose="02020603050405020304" pitchFamily="18" charset="0"/>
                        </a:rPr>
                        <a:t>Inflation</a:t>
                      </a:r>
                    </a:p>
                  </a:txBody>
                  <a:tcPr marL="5019" marR="5019" marT="50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K" sz="3400" b="1" i="0" u="none" strike="noStrike" dirty="0">
                          <a:solidFill>
                            <a:srgbClr val="000000"/>
                          </a:solidFill>
                          <a:effectLst/>
                          <a:latin typeface="Times New Roman" panose="02020603050405020304" pitchFamily="18" charset="0"/>
                        </a:rPr>
                        <a:t>+</a:t>
                      </a:r>
                    </a:p>
                  </a:txBody>
                  <a:tcPr marL="5019" marR="5019" marT="50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err="1">
                          <a:solidFill>
                            <a:srgbClr val="000000"/>
                          </a:solidFill>
                          <a:effectLst/>
                          <a:latin typeface="Times New Roman" panose="02020603050405020304" pitchFamily="18" charset="0"/>
                        </a:rPr>
                        <a:t>Balami</a:t>
                      </a:r>
                      <a:r>
                        <a:rPr lang="en-US" sz="1400" b="0" i="0" u="none" strike="noStrike" dirty="0">
                          <a:solidFill>
                            <a:srgbClr val="000000"/>
                          </a:solidFill>
                          <a:effectLst/>
                          <a:latin typeface="Times New Roman" panose="02020603050405020304" pitchFamily="18" charset="0"/>
                        </a:rPr>
                        <a:t>, 2006</a:t>
                      </a:r>
                    </a:p>
                  </a:txBody>
                  <a:tcPr marL="5019" marR="5019" marT="50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7183022"/>
                  </a:ext>
                </a:extLst>
              </a:tr>
              <a:tr h="607816">
                <a:tc>
                  <a:txBody>
                    <a:bodyPr/>
                    <a:lstStyle/>
                    <a:p>
                      <a:pPr algn="ctr" fontAlgn="ctr"/>
                      <a:r>
                        <a:rPr lang="en-US" sz="2400" b="0" i="0" u="none" strike="noStrike">
                          <a:solidFill>
                            <a:srgbClr val="000000"/>
                          </a:solidFill>
                          <a:effectLst/>
                          <a:latin typeface="Times New Roman" panose="02020603050405020304" pitchFamily="18" charset="0"/>
                        </a:rPr>
                        <a:t>Unemp</a:t>
                      </a:r>
                    </a:p>
                  </a:txBody>
                  <a:tcPr marL="5019" marR="5019" marT="50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Times New Roman" panose="02020603050405020304" pitchFamily="18" charset="0"/>
                        </a:rPr>
                        <a:t>Unemployment</a:t>
                      </a:r>
                    </a:p>
                  </a:txBody>
                  <a:tcPr marL="5019" marR="5019" marT="50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K" sz="3400" b="1" i="0" u="none" strike="noStrike">
                          <a:solidFill>
                            <a:srgbClr val="000000"/>
                          </a:solidFill>
                          <a:effectLst/>
                          <a:latin typeface="Times New Roman" panose="02020603050405020304" pitchFamily="18" charset="0"/>
                        </a:rPr>
                        <a:t>-</a:t>
                      </a:r>
                    </a:p>
                  </a:txBody>
                  <a:tcPr marL="5019" marR="5019" marT="50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International Labour Organization (2009)</a:t>
                      </a:r>
                    </a:p>
                  </a:txBody>
                  <a:tcPr marL="5019" marR="5019" marT="50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0719745"/>
                  </a:ext>
                </a:extLst>
              </a:tr>
              <a:tr h="607816">
                <a:tc>
                  <a:txBody>
                    <a:bodyPr/>
                    <a:lstStyle/>
                    <a:p>
                      <a:pPr algn="ctr" fontAlgn="ctr"/>
                      <a:r>
                        <a:rPr lang="en-US" sz="2400" b="0" i="0" u="none" strike="noStrike">
                          <a:solidFill>
                            <a:srgbClr val="000000"/>
                          </a:solidFill>
                          <a:effectLst/>
                          <a:latin typeface="Times New Roman" panose="02020603050405020304" pitchFamily="18" charset="0"/>
                        </a:rPr>
                        <a:t>ER</a:t>
                      </a:r>
                    </a:p>
                  </a:txBody>
                  <a:tcPr marL="5019" marR="5019" marT="50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Times New Roman" panose="02020603050405020304" pitchFamily="18" charset="0"/>
                        </a:rPr>
                        <a:t>Exchange Rate</a:t>
                      </a:r>
                    </a:p>
                  </a:txBody>
                  <a:tcPr marL="5019" marR="5019" marT="50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K" sz="3400" b="1" i="0" u="none" strike="noStrike">
                          <a:solidFill>
                            <a:srgbClr val="000000"/>
                          </a:solidFill>
                          <a:effectLst/>
                          <a:latin typeface="Times New Roman" panose="02020603050405020304" pitchFamily="18" charset="0"/>
                        </a:rPr>
                        <a:t>+</a:t>
                      </a:r>
                    </a:p>
                  </a:txBody>
                  <a:tcPr marL="5019" marR="5019" marT="50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Azid et al., 2005</a:t>
                      </a:r>
                    </a:p>
                  </a:txBody>
                  <a:tcPr marL="5019" marR="5019" marT="50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693261"/>
                  </a:ext>
                </a:extLst>
              </a:tr>
              <a:tr h="607816">
                <a:tc>
                  <a:txBody>
                    <a:bodyPr/>
                    <a:lstStyle/>
                    <a:p>
                      <a:pPr algn="ctr" fontAlgn="ctr"/>
                      <a:r>
                        <a:rPr lang="en-US" sz="2400" b="0" i="0" u="none" strike="noStrike">
                          <a:solidFill>
                            <a:srgbClr val="000000"/>
                          </a:solidFill>
                          <a:effectLst/>
                          <a:latin typeface="Times New Roman" panose="02020603050405020304" pitchFamily="18" charset="0"/>
                        </a:rPr>
                        <a:t>MS</a:t>
                      </a:r>
                    </a:p>
                  </a:txBody>
                  <a:tcPr marL="5019" marR="5019" marT="50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Times New Roman" panose="02020603050405020304" pitchFamily="18" charset="0"/>
                        </a:rPr>
                        <a:t>Money Supply</a:t>
                      </a:r>
                    </a:p>
                  </a:txBody>
                  <a:tcPr marL="5019" marR="5019" marT="50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K" sz="3400" b="1" i="0" u="none" strike="noStrike">
                          <a:solidFill>
                            <a:srgbClr val="000000"/>
                          </a:solidFill>
                          <a:effectLst/>
                          <a:latin typeface="Times New Roman" panose="02020603050405020304" pitchFamily="18" charset="0"/>
                        </a:rPr>
                        <a:t>+</a:t>
                      </a:r>
                    </a:p>
                  </a:txBody>
                  <a:tcPr marL="5019" marR="5019" marT="50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Mahmood, 2005</a:t>
                      </a:r>
                    </a:p>
                  </a:txBody>
                  <a:tcPr marL="5019" marR="5019" marT="50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6013067"/>
                  </a:ext>
                </a:extLst>
              </a:tr>
              <a:tr h="607816">
                <a:tc>
                  <a:txBody>
                    <a:bodyPr/>
                    <a:lstStyle/>
                    <a:p>
                      <a:pPr algn="ctr" fontAlgn="ctr"/>
                      <a:r>
                        <a:rPr lang="en-US" sz="2400" b="0" i="0" u="none" strike="noStrike" dirty="0">
                          <a:solidFill>
                            <a:srgbClr val="000000"/>
                          </a:solidFill>
                          <a:effectLst/>
                          <a:latin typeface="Times New Roman" panose="02020603050405020304" pitchFamily="18" charset="0"/>
                        </a:rPr>
                        <a:t>IR</a:t>
                      </a:r>
                    </a:p>
                  </a:txBody>
                  <a:tcPr marL="5019" marR="5019" marT="50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Times New Roman" panose="02020603050405020304" pitchFamily="18" charset="0"/>
                        </a:rPr>
                        <a:t>Interest Rate</a:t>
                      </a:r>
                    </a:p>
                  </a:txBody>
                  <a:tcPr marL="5019" marR="5019" marT="50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K" sz="3400" b="1" i="0" u="none" strike="noStrike">
                          <a:solidFill>
                            <a:srgbClr val="000000"/>
                          </a:solidFill>
                          <a:effectLst/>
                          <a:latin typeface="Times New Roman" panose="02020603050405020304" pitchFamily="18" charset="0"/>
                        </a:rPr>
                        <a:t>+</a:t>
                      </a:r>
                    </a:p>
                  </a:txBody>
                  <a:tcPr marL="5019" marR="5019" marT="50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Edwin, 2003</a:t>
                      </a:r>
                    </a:p>
                  </a:txBody>
                  <a:tcPr marL="5019" marR="5019" marT="50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1017935"/>
                  </a:ext>
                </a:extLst>
              </a:tr>
              <a:tr h="607816">
                <a:tc>
                  <a:txBody>
                    <a:bodyPr/>
                    <a:lstStyle/>
                    <a:p>
                      <a:pPr algn="ctr" fontAlgn="ctr"/>
                      <a:r>
                        <a:rPr lang="en-US" sz="2400" b="0" i="0" u="none" strike="noStrike">
                          <a:solidFill>
                            <a:srgbClr val="000000"/>
                          </a:solidFill>
                          <a:effectLst/>
                          <a:latin typeface="Times New Roman" panose="02020603050405020304" pitchFamily="18" charset="0"/>
                        </a:rPr>
                        <a:t>Sav</a:t>
                      </a:r>
                    </a:p>
                  </a:txBody>
                  <a:tcPr marL="5019" marR="5019" marT="50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Times New Roman" panose="02020603050405020304" pitchFamily="18" charset="0"/>
                        </a:rPr>
                        <a:t>Savings Rate</a:t>
                      </a:r>
                    </a:p>
                  </a:txBody>
                  <a:tcPr marL="5019" marR="5019" marT="50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K" sz="3400" b="1" i="0" u="none" strike="noStrike">
                          <a:solidFill>
                            <a:srgbClr val="000000"/>
                          </a:solidFill>
                          <a:effectLst/>
                          <a:latin typeface="Times New Roman" panose="02020603050405020304" pitchFamily="18" charset="0"/>
                        </a:rPr>
                        <a:t>+</a:t>
                      </a:r>
                    </a:p>
                  </a:txBody>
                  <a:tcPr marL="5019" marR="5019" marT="50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Duesenberry, 1949</a:t>
                      </a:r>
                    </a:p>
                  </a:txBody>
                  <a:tcPr marL="5019" marR="5019" marT="50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0572041"/>
                  </a:ext>
                </a:extLst>
              </a:tr>
              <a:tr h="607816">
                <a:tc>
                  <a:txBody>
                    <a:bodyPr/>
                    <a:lstStyle/>
                    <a:p>
                      <a:pPr algn="ctr" fontAlgn="ctr"/>
                      <a:r>
                        <a:rPr lang="en-US" sz="2400" b="0" i="0" u="none" strike="noStrike" dirty="0">
                          <a:solidFill>
                            <a:srgbClr val="000000"/>
                          </a:solidFill>
                          <a:effectLst/>
                          <a:latin typeface="Times New Roman" panose="02020603050405020304" pitchFamily="18" charset="0"/>
                        </a:rPr>
                        <a:t>Inv</a:t>
                      </a:r>
                    </a:p>
                  </a:txBody>
                  <a:tcPr marL="5019" marR="5019" marT="50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rgbClr val="000000"/>
                          </a:solidFill>
                          <a:effectLst/>
                          <a:latin typeface="Times New Roman" panose="02020603050405020304" pitchFamily="18" charset="0"/>
                        </a:rPr>
                        <a:t>Investment</a:t>
                      </a:r>
                    </a:p>
                  </a:txBody>
                  <a:tcPr marL="5019" marR="5019" marT="50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K" sz="3400" b="1" i="0" u="none" strike="noStrike">
                          <a:solidFill>
                            <a:srgbClr val="000000"/>
                          </a:solidFill>
                          <a:effectLst/>
                          <a:latin typeface="Times New Roman" panose="02020603050405020304" pitchFamily="18" charset="0"/>
                        </a:rPr>
                        <a:t>+</a:t>
                      </a:r>
                    </a:p>
                  </a:txBody>
                  <a:tcPr marL="5019" marR="5019" marT="50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Times New Roman" panose="02020603050405020304" pitchFamily="18" charset="0"/>
                        </a:rPr>
                        <a:t>Kristina, 2010</a:t>
                      </a:r>
                    </a:p>
                  </a:txBody>
                  <a:tcPr marL="5019" marR="5019" marT="50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8531440"/>
                  </a:ext>
                </a:extLst>
              </a:tr>
            </a:tbl>
          </a:graphicData>
        </a:graphic>
      </p:graphicFrame>
    </p:spTree>
    <p:extLst>
      <p:ext uri="{BB962C8B-B14F-4D97-AF65-F5344CB8AC3E}">
        <p14:creationId xmlns:p14="http://schemas.microsoft.com/office/powerpoint/2010/main" val="3506650696"/>
      </p:ext>
    </p:extLst>
  </p:cSld>
  <p:clrMapOvr>
    <a:masterClrMapping/>
  </p:clrMapOvr>
</p:sld>
</file>

<file path=ppt/theme/theme1.xml><?xml version="1.0" encoding="utf-8"?>
<a:theme xmlns:a="http://schemas.openxmlformats.org/drawingml/2006/main" name="Theme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2" id="{BCA00EDC-CD71-44E0-9518-91CCA4CD1857}" vid="{172F01E8-5C9D-4234-A069-609E06FB115B}"/>
    </a:ext>
  </a:extLst>
</a:theme>
</file>

<file path=docProps/app.xml><?xml version="1.0" encoding="utf-8"?>
<Properties xmlns="http://schemas.openxmlformats.org/officeDocument/2006/extended-properties" xmlns:vt="http://schemas.openxmlformats.org/officeDocument/2006/docPropsVTypes">
  <Template>Theme2</Template>
  <TotalTime>74</TotalTime>
  <Words>972</Words>
  <Application>Microsoft Office PowerPoint</Application>
  <PresentationFormat>Widescreen</PresentationFormat>
  <Paragraphs>135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Theme2</vt:lpstr>
      <vt:lpstr>Impact of Inflation and Unemployment on Economic Growth</vt:lpstr>
      <vt:lpstr>Introduction</vt:lpstr>
      <vt:lpstr>Introduction (Research Design)</vt:lpstr>
      <vt:lpstr>Introduction (Data)</vt:lpstr>
      <vt:lpstr>Literature Review (Theoretical Literature)</vt:lpstr>
      <vt:lpstr>Literature Review (Theoretical Literature)</vt:lpstr>
      <vt:lpstr>Literature Review (Theoretical Literature)</vt:lpstr>
      <vt:lpstr>Theoretical Framework</vt:lpstr>
      <vt:lpstr>Expected Signs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Inflation and Unemployment on Economic Growth</dc:title>
  <dc:creator>Sheikh Usman</dc:creator>
  <cp:lastModifiedBy>Sheikh Usman</cp:lastModifiedBy>
  <cp:revision>13</cp:revision>
  <dcterms:created xsi:type="dcterms:W3CDTF">2022-12-09T17:35:02Z</dcterms:created>
  <dcterms:modified xsi:type="dcterms:W3CDTF">2022-12-11T17:23:48Z</dcterms:modified>
</cp:coreProperties>
</file>