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8" r:id="rId12"/>
    <p:sldId id="269" r:id="rId13"/>
    <p:sldId id="265" r:id="rId14"/>
    <p:sldId id="266" r:id="rId15"/>
    <p:sldId id="267"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25" autoAdjust="0"/>
  </p:normalViewPr>
  <p:slideViewPr>
    <p:cSldViewPr snapToGrid="0">
      <p:cViewPr varScale="1">
        <p:scale>
          <a:sx n="87" d="100"/>
          <a:sy n="87" d="100"/>
        </p:scale>
        <p:origin x="15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E8DEA-CC67-4543-A78D-38336B2D7A39}" type="datetimeFigureOut">
              <a:rPr lang="en-PK" smtClean="0"/>
              <a:t>12/15/2022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8A9F5-CA2F-42BF-8378-AA474A8B0C1C}" type="slidenum">
              <a:rPr lang="en-PK" smtClean="0"/>
              <a:t>‹#›</a:t>
            </a:fld>
            <a:endParaRPr lang="en-PK"/>
          </a:p>
        </p:txBody>
      </p:sp>
    </p:spTree>
    <p:extLst>
      <p:ext uri="{BB962C8B-B14F-4D97-AF65-F5344CB8AC3E}">
        <p14:creationId xmlns:p14="http://schemas.microsoft.com/office/powerpoint/2010/main" val="11434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4</a:t>
            </a:fld>
            <a:endParaRPr lang="en-PK"/>
          </a:p>
        </p:txBody>
      </p:sp>
    </p:spTree>
    <p:extLst>
      <p:ext uri="{BB962C8B-B14F-4D97-AF65-F5344CB8AC3E}">
        <p14:creationId xmlns:p14="http://schemas.microsoft.com/office/powerpoint/2010/main" val="233800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MPCE act as proxy for income</a:t>
            </a:r>
          </a:p>
          <a:p>
            <a:r>
              <a:rPr lang="en-US" dirty="0"/>
              <a:t>Taking not literate as reference category, two dummies, one for up to middle and another for above middle have been estimated.</a:t>
            </a:r>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5</a:t>
            </a:fld>
            <a:endParaRPr lang="en-PK"/>
          </a:p>
        </p:txBody>
      </p:sp>
    </p:spTree>
    <p:extLst>
      <p:ext uri="{BB962C8B-B14F-4D97-AF65-F5344CB8AC3E}">
        <p14:creationId xmlns:p14="http://schemas.microsoft.com/office/powerpoint/2010/main" val="323549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aspects are being tested:</a:t>
            </a:r>
          </a:p>
          <a:p>
            <a:r>
              <a:rPr lang="en-US" dirty="0"/>
              <a:t>1 Effect of Region(Rural or Urban) on Child labor and Dropout</a:t>
            </a:r>
          </a:p>
          <a:p>
            <a:r>
              <a:rPr lang="en-US" dirty="0"/>
              <a:t>2 Effect of Gender in Child labor and Dropout</a:t>
            </a:r>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6</a:t>
            </a:fld>
            <a:endParaRPr lang="en-PK"/>
          </a:p>
        </p:txBody>
      </p:sp>
    </p:spTree>
    <p:extLst>
      <p:ext uri="{BB962C8B-B14F-4D97-AF65-F5344CB8AC3E}">
        <p14:creationId xmlns:p14="http://schemas.microsoft.com/office/powerpoint/2010/main" val="361540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distinctly clear from Table 1 that the dropout phenomenon sharply increases with level of education because as level of education increases the percentage of child laborers decreases. It can also be noted that incidence of dropout is more pronounced among urban children between primary and middle levels of education. It is possible due to diverse job opportunities in urban </a:t>
            </a:r>
            <a:r>
              <a:rPr lang="en-US" dirty="0" err="1"/>
              <a:t>labour</a:t>
            </a:r>
            <a:r>
              <a:rPr lang="en-US" dirty="0"/>
              <a:t> market</a:t>
            </a:r>
          </a:p>
        </p:txBody>
      </p:sp>
      <p:sp>
        <p:nvSpPr>
          <p:cNvPr id="4" name="Slide Number Placeholder 3"/>
          <p:cNvSpPr>
            <a:spLocks noGrp="1"/>
          </p:cNvSpPr>
          <p:nvPr>
            <p:ph type="sldNum" sz="quarter" idx="5"/>
          </p:nvPr>
        </p:nvSpPr>
        <p:spPr/>
        <p:txBody>
          <a:bodyPr/>
          <a:lstStyle/>
          <a:p>
            <a:fld id="{BF08A9F5-CA2F-42BF-8378-AA474A8B0C1C}" type="slidenum">
              <a:rPr lang="en-PK" smtClean="0"/>
              <a:t>7</a:t>
            </a:fld>
            <a:endParaRPr lang="en-PK"/>
          </a:p>
        </p:txBody>
      </p:sp>
    </p:spTree>
    <p:extLst>
      <p:ext uri="{BB962C8B-B14F-4D97-AF65-F5344CB8AC3E}">
        <p14:creationId xmlns:p14="http://schemas.microsoft.com/office/powerpoint/2010/main" val="71634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 depicts the rates of incidence of child </a:t>
            </a:r>
            <a:r>
              <a:rPr lang="en-US" dirty="0" err="1"/>
              <a:t>labour</a:t>
            </a:r>
            <a:r>
              <a:rPr lang="en-US" dirty="0"/>
              <a:t> in India across region and sex for two common age groups, 5– 9 years and 10–14 years separately. The incidence rates are uniformly lower for the younger cohort than the older one. It can be noted that the girl children are less involved in wage economic activity, and hence they show up less in the </a:t>
            </a:r>
            <a:r>
              <a:rPr lang="en-US" dirty="0" err="1"/>
              <a:t>labour</a:t>
            </a:r>
            <a:r>
              <a:rPr lang="en-US" dirty="0"/>
              <a:t> (L) status. Consequently, incidence of child </a:t>
            </a:r>
            <a:r>
              <a:rPr lang="en-US" dirty="0" err="1"/>
              <a:t>labour</a:t>
            </a:r>
            <a:r>
              <a:rPr lang="en-US" dirty="0"/>
              <a:t> is higher for boys. Incidence of child </a:t>
            </a:r>
            <a:r>
              <a:rPr lang="en-US" dirty="0" err="1"/>
              <a:t>labour</a:t>
            </a:r>
            <a:r>
              <a:rPr lang="en-US" dirty="0"/>
              <a:t> in rural area is much higher than that of urban area. </a:t>
            </a:r>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8</a:t>
            </a:fld>
            <a:endParaRPr lang="en-PK"/>
          </a:p>
        </p:txBody>
      </p:sp>
    </p:spTree>
    <p:extLst>
      <p:ext uri="{BB962C8B-B14F-4D97-AF65-F5344CB8AC3E}">
        <p14:creationId xmlns:p14="http://schemas.microsoft.com/office/powerpoint/2010/main" val="360390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shoes the pattern of child employment in various industries</a:t>
            </a:r>
          </a:p>
          <a:p>
            <a:endParaRPr lang="en-US" dirty="0"/>
          </a:p>
          <a:p>
            <a:r>
              <a:rPr lang="en-US" dirty="0"/>
              <a:t>A large number of children are engaged in agriculture, forestry, and fishing in rural sector</a:t>
            </a:r>
          </a:p>
          <a:p>
            <a:endParaRPr lang="en-US" dirty="0"/>
          </a:p>
          <a:p>
            <a:r>
              <a:rPr lang="en-US" dirty="0"/>
              <a:t>In URBAN They are engaged largely in enterprises, with male being in retail trade and females being in manufacturing</a:t>
            </a:r>
          </a:p>
          <a:p>
            <a:r>
              <a:rPr lang="en-US" dirty="0"/>
              <a:t>A moderately high percentage (about 11 per cent) is working in hotels and restaurants.</a:t>
            </a:r>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9</a:t>
            </a:fld>
            <a:endParaRPr lang="en-PK"/>
          </a:p>
        </p:txBody>
      </p:sp>
    </p:spTree>
    <p:extLst>
      <p:ext uri="{BB962C8B-B14F-4D97-AF65-F5344CB8AC3E}">
        <p14:creationId xmlns:p14="http://schemas.microsoft.com/office/powerpoint/2010/main" val="132436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MPCE and household size had a strong impact on both the decisions. education variables also have influence on these decisions.</a:t>
            </a:r>
          </a:p>
          <a:p>
            <a:r>
              <a:rPr lang="en-US" dirty="0"/>
              <a:t>Only for female children, scheduled tribe dummy is not significant (both in rural and urban) and religion dummy is not significant only for rural male and urban girl children.</a:t>
            </a:r>
          </a:p>
          <a:p>
            <a:r>
              <a:rPr lang="en-US" dirty="0"/>
              <a:t>It indicates the success of minority group targeted development policies adopted and implemented at the governmental level in India. </a:t>
            </a:r>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10</a:t>
            </a:fld>
            <a:endParaRPr lang="en-PK"/>
          </a:p>
        </p:txBody>
      </p:sp>
    </p:spTree>
    <p:extLst>
      <p:ext uri="{BB962C8B-B14F-4D97-AF65-F5344CB8AC3E}">
        <p14:creationId xmlns:p14="http://schemas.microsoft.com/office/powerpoint/2010/main" val="98862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discusses the determinants of incident of drop out </a:t>
            </a:r>
          </a:p>
          <a:p>
            <a:r>
              <a:rPr lang="en-US" dirty="0"/>
              <a:t>In this scheduled tribe for urban girls and religion for rural boys and urban girls is found to be insignificant</a:t>
            </a:r>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11</a:t>
            </a:fld>
            <a:endParaRPr lang="en-PK"/>
          </a:p>
        </p:txBody>
      </p:sp>
    </p:spTree>
    <p:extLst>
      <p:ext uri="{BB962C8B-B14F-4D97-AF65-F5344CB8AC3E}">
        <p14:creationId xmlns:p14="http://schemas.microsoft.com/office/powerpoint/2010/main" val="96823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Region is not significant in explaining the incident of dropout</a:t>
            </a:r>
          </a:p>
          <a:p>
            <a:r>
              <a:rPr lang="en-US" dirty="0"/>
              <a:t>And religion’s influence on child labor and drop out is also insignificant</a:t>
            </a:r>
          </a:p>
          <a:p>
            <a:r>
              <a:rPr lang="en-US" dirty="0"/>
              <a:t>If it’s a female child the z score decreases by the respected </a:t>
            </a:r>
            <a:r>
              <a:rPr lang="en-US" dirty="0" err="1"/>
              <a:t>coeffircients</a:t>
            </a:r>
            <a:r>
              <a:rPr lang="en-US" dirty="0"/>
              <a:t>  CP</a:t>
            </a:r>
          </a:p>
          <a:p>
            <a:r>
              <a:rPr lang="en-US" dirty="0"/>
              <a:t>Except for region all variable decrease the z </a:t>
            </a:r>
            <a:r>
              <a:rPr lang="en-US" dirty="0" err="1"/>
              <a:t>scrore</a:t>
            </a:r>
            <a:r>
              <a:rPr lang="en-US" dirty="0"/>
              <a:t> as all coefficients are negative</a:t>
            </a:r>
            <a:endParaRPr lang="en-PK" dirty="0"/>
          </a:p>
        </p:txBody>
      </p:sp>
      <p:sp>
        <p:nvSpPr>
          <p:cNvPr id="4" name="Slide Number Placeholder 3"/>
          <p:cNvSpPr>
            <a:spLocks noGrp="1"/>
          </p:cNvSpPr>
          <p:nvPr>
            <p:ph type="sldNum" sz="quarter" idx="5"/>
          </p:nvPr>
        </p:nvSpPr>
        <p:spPr/>
        <p:txBody>
          <a:bodyPr/>
          <a:lstStyle/>
          <a:p>
            <a:fld id="{BF08A9F5-CA2F-42BF-8378-AA474A8B0C1C}" type="slidenum">
              <a:rPr lang="en-PK" smtClean="0"/>
              <a:t>12</a:t>
            </a:fld>
            <a:endParaRPr lang="en-PK"/>
          </a:p>
        </p:txBody>
      </p:sp>
    </p:spTree>
    <p:extLst>
      <p:ext uri="{BB962C8B-B14F-4D97-AF65-F5344CB8AC3E}">
        <p14:creationId xmlns:p14="http://schemas.microsoft.com/office/powerpoint/2010/main" val="361853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CC9-2847-4E46-A06C-3882647D7B6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B6399C13-9BA7-48D1-AB5A-5380B7BA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PK" dirty="0"/>
          </a:p>
        </p:txBody>
      </p:sp>
      <p:sp>
        <p:nvSpPr>
          <p:cNvPr id="4" name="Date Placeholder 3">
            <a:extLst>
              <a:ext uri="{FF2B5EF4-FFF2-40B4-BE49-F238E27FC236}">
                <a16:creationId xmlns:a16="http://schemas.microsoft.com/office/drawing/2014/main" id="{87E5730D-5499-4D34-9190-E97D454863B7}"/>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5" name="Footer Placeholder 4">
            <a:extLst>
              <a:ext uri="{FF2B5EF4-FFF2-40B4-BE49-F238E27FC236}">
                <a16:creationId xmlns:a16="http://schemas.microsoft.com/office/drawing/2014/main" id="{56B32080-B436-4ABC-AAB7-FB15EE8E21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F7838-4D23-492C-8205-DECB2DC82EA7}"/>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34239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F33-3F65-42EA-94D8-96BD6BD4C3C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BCD5B68-8576-4C28-BAEB-21188567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3F42E3-F32E-4B8E-9608-5A465977D48C}"/>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5" name="Footer Placeholder 4">
            <a:extLst>
              <a:ext uri="{FF2B5EF4-FFF2-40B4-BE49-F238E27FC236}">
                <a16:creationId xmlns:a16="http://schemas.microsoft.com/office/drawing/2014/main" id="{417C055A-2A66-477B-B968-714670408B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82E0F1-C2A8-4E3B-A552-6D07D7E21FB5}"/>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27625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F507-005D-44A7-B288-E0BB963C6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267F133-000A-4BDE-972F-C4F4C9E8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C4402C-9A7B-4F1A-9F09-F632C8DB08A6}"/>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5" name="Footer Placeholder 4">
            <a:extLst>
              <a:ext uri="{FF2B5EF4-FFF2-40B4-BE49-F238E27FC236}">
                <a16:creationId xmlns:a16="http://schemas.microsoft.com/office/drawing/2014/main" id="{1E0F9A4A-D866-4348-82F4-2B4BE80C29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C60CD1-AD82-4C52-A52B-20C9B4FABEAF}"/>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211441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9ABE-EC91-4B3B-8D85-D71FCA4571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ABF55C4-43BE-4257-8D60-3252015C9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A9A4DF6-EAD1-4AF2-A5BC-2B34DF02025F}"/>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5" name="Footer Placeholder 4">
            <a:extLst>
              <a:ext uri="{FF2B5EF4-FFF2-40B4-BE49-F238E27FC236}">
                <a16:creationId xmlns:a16="http://schemas.microsoft.com/office/drawing/2014/main" id="{F6F7EE1A-5613-4DB8-AC71-3AAFDA0440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E3CAAB-99CA-445B-B13B-D6062F51D016}"/>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148833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356-7DF6-45AA-9C6F-D8B3369CE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7199A72-4955-4571-9B5B-98FA0A5E8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0534B-3BCF-4293-BA58-4F0DFA168B52}"/>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5" name="Footer Placeholder 4">
            <a:extLst>
              <a:ext uri="{FF2B5EF4-FFF2-40B4-BE49-F238E27FC236}">
                <a16:creationId xmlns:a16="http://schemas.microsoft.com/office/drawing/2014/main" id="{D796D428-3370-43F7-8214-184E866102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2DCAA4-E534-4BDC-B984-48BFF263CC27}"/>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132099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FC50-8EF2-4F39-B4BA-7FDAE32F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5F2572A-84E8-4F94-8D84-F69C4FBD8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4CF734-C46C-47B1-8682-997A57BE8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E255B6-6D76-4D75-8D5B-16E2E233080D}"/>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6" name="Footer Placeholder 5">
            <a:extLst>
              <a:ext uri="{FF2B5EF4-FFF2-40B4-BE49-F238E27FC236}">
                <a16:creationId xmlns:a16="http://schemas.microsoft.com/office/drawing/2014/main" id="{EC6EA516-E5A0-4CC7-93BF-26633FE867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EA9CC8-A479-414F-B89B-730E2F76C20A}"/>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202341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4ACD-C744-4940-BB2E-9EAA261957C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A8D0739-E959-4B07-993D-BA5F90DF0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5A330-4A00-4C5B-B2FA-B6261AC3C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E220F1B-828E-4ED6-83B6-545AF97D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43FD-D7A8-4D9A-9B44-8C14E531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86785D-6A04-49F4-A3C7-A4FEB84D671A}"/>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8" name="Footer Placeholder 7">
            <a:extLst>
              <a:ext uri="{FF2B5EF4-FFF2-40B4-BE49-F238E27FC236}">
                <a16:creationId xmlns:a16="http://schemas.microsoft.com/office/drawing/2014/main" id="{CEA6BF5E-F2A7-4E3D-8691-21D8E9ACF5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66D4F68-A1CD-401F-8C50-9F84B430A5B9}"/>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9154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516-2C35-463E-AD5A-B7ED83602E7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FF1338-8A97-462B-829A-2E8028552502}"/>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4" name="Footer Placeholder 3">
            <a:extLst>
              <a:ext uri="{FF2B5EF4-FFF2-40B4-BE49-F238E27FC236}">
                <a16:creationId xmlns:a16="http://schemas.microsoft.com/office/drawing/2014/main" id="{0D4C344E-1539-47D7-8709-0799EB15A2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37004E7-3194-4CA4-991F-E6F19D6C9C34}"/>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23175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3C195-F30D-40A0-868C-4DBD7B7C3DC8}"/>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3" name="Footer Placeholder 2">
            <a:extLst>
              <a:ext uri="{FF2B5EF4-FFF2-40B4-BE49-F238E27FC236}">
                <a16:creationId xmlns:a16="http://schemas.microsoft.com/office/drawing/2014/main" id="{55727A96-FB56-47F5-967D-D1F55BF98D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3EF019D-B29F-4F4A-ACE2-7991581C457B}"/>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56188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573-2B6B-498F-A30B-C91AB241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A69CF20-B812-4389-AA5D-C973B1652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FED0F28-984C-4B06-B06E-B2A57088F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3CDF-B9BE-4DD5-BAC6-EFA1237BB532}"/>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6" name="Footer Placeholder 5">
            <a:extLst>
              <a:ext uri="{FF2B5EF4-FFF2-40B4-BE49-F238E27FC236}">
                <a16:creationId xmlns:a16="http://schemas.microsoft.com/office/drawing/2014/main" id="{C3E9B970-6430-4EC0-9A19-1CE779F5F7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7C0527-4A3A-4F13-AAED-72A9D4F809CD}"/>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160544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63C-3EA9-4AB4-B729-224A30E5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D063AE-0DE3-4419-A365-5EA9578EC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B20EA799-E084-4734-90E2-4EC76525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FF99E-F5BB-4CC6-B066-995C15B17E72}"/>
              </a:ext>
            </a:extLst>
          </p:cNvPr>
          <p:cNvSpPr>
            <a:spLocks noGrp="1"/>
          </p:cNvSpPr>
          <p:nvPr>
            <p:ph type="dt" sz="half" idx="10"/>
          </p:nvPr>
        </p:nvSpPr>
        <p:spPr/>
        <p:txBody>
          <a:bodyPr/>
          <a:lstStyle/>
          <a:p>
            <a:fld id="{DE417FE0-EDDE-4B3B-A7BD-314C483608CC}" type="datetimeFigureOut">
              <a:rPr lang="en-PK" smtClean="0"/>
              <a:t>12/15/2022</a:t>
            </a:fld>
            <a:endParaRPr lang="en-PK"/>
          </a:p>
        </p:txBody>
      </p:sp>
      <p:sp>
        <p:nvSpPr>
          <p:cNvPr id="6" name="Footer Placeholder 5">
            <a:extLst>
              <a:ext uri="{FF2B5EF4-FFF2-40B4-BE49-F238E27FC236}">
                <a16:creationId xmlns:a16="http://schemas.microsoft.com/office/drawing/2014/main" id="{C07A1315-1BE7-4446-AD50-AC7B65206F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E73DD6-6BC1-44FB-A93C-9868E75CD028}"/>
              </a:ext>
            </a:extLst>
          </p:cNvPr>
          <p:cNvSpPr>
            <a:spLocks noGrp="1"/>
          </p:cNvSpPr>
          <p:nvPr>
            <p:ph type="sldNum" sz="quarter" idx="12"/>
          </p:nvPr>
        </p:nvSpPr>
        <p:spPr/>
        <p:txBody>
          <a:bodyPr/>
          <a:lstStyle/>
          <a:p>
            <a:fld id="{E85E53B0-D967-4C4E-97DE-27981783F044}" type="slidenum">
              <a:rPr lang="en-PK" smtClean="0"/>
              <a:t>‹#›</a:t>
            </a:fld>
            <a:endParaRPr lang="en-PK"/>
          </a:p>
        </p:txBody>
      </p:sp>
    </p:spTree>
    <p:extLst>
      <p:ext uri="{BB962C8B-B14F-4D97-AF65-F5344CB8AC3E}">
        <p14:creationId xmlns:p14="http://schemas.microsoft.com/office/powerpoint/2010/main" val="13491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E61C-4309-4E5C-941B-9A4F6A960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A320564E-C0E2-4318-92E4-19D8971C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0295E114-615C-43A2-A3FD-4D421343B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17FE0-EDDE-4B3B-A7BD-314C483608CC}" type="datetimeFigureOut">
              <a:rPr lang="en-PK" smtClean="0"/>
              <a:t>12/15/2022</a:t>
            </a:fld>
            <a:endParaRPr lang="en-PK"/>
          </a:p>
        </p:txBody>
      </p:sp>
      <p:sp>
        <p:nvSpPr>
          <p:cNvPr id="5" name="Footer Placeholder 4">
            <a:extLst>
              <a:ext uri="{FF2B5EF4-FFF2-40B4-BE49-F238E27FC236}">
                <a16:creationId xmlns:a16="http://schemas.microsoft.com/office/drawing/2014/main" id="{AB9C0247-4E9B-4EF6-9326-A7A072AE6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B31481-78F3-4FEF-9D07-20B9D0F43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E53B0-D967-4C4E-97DE-27981783F044}" type="slidenum">
              <a:rPr lang="en-PK" smtClean="0"/>
              <a:t>‹#›</a:t>
            </a:fld>
            <a:endParaRPr lang="en-PK"/>
          </a:p>
        </p:txBody>
      </p:sp>
      <p:sp>
        <p:nvSpPr>
          <p:cNvPr id="8" name="Rectangle 7">
            <a:extLst>
              <a:ext uri="{FF2B5EF4-FFF2-40B4-BE49-F238E27FC236}">
                <a16:creationId xmlns:a16="http://schemas.microsoft.com/office/drawing/2014/main" id="{15DA4FE4-DBD7-4A1B-9C65-1978275C868D}"/>
              </a:ext>
            </a:extLst>
          </p:cNvPr>
          <p:cNvSpPr/>
          <p:nvPr/>
        </p:nvSpPr>
        <p:spPr>
          <a:xfrm>
            <a:off x="0" y="6176963"/>
            <a:ext cx="12192000" cy="68103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0661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EC8D-85D3-4C3C-AC57-290BCAE6A7EC}"/>
              </a:ext>
            </a:extLst>
          </p:cNvPr>
          <p:cNvSpPr>
            <a:spLocks noGrp="1"/>
          </p:cNvSpPr>
          <p:nvPr>
            <p:ph type="ctrTitle"/>
          </p:nvPr>
        </p:nvSpPr>
        <p:spPr>
          <a:xfrm>
            <a:off x="1524000" y="418289"/>
            <a:ext cx="9144000" cy="3010711"/>
          </a:xfrm>
        </p:spPr>
        <p:txBody>
          <a:bodyPr>
            <a:normAutofit/>
          </a:bodyPr>
          <a:lstStyle/>
          <a:p>
            <a:r>
              <a:rPr lang="en-US" sz="4400" b="1" dirty="0">
                <a:latin typeface="Times New Roman" panose="02020603050405020304" pitchFamily="18" charset="0"/>
                <a:cs typeface="Times New Roman" panose="02020603050405020304" pitchFamily="18" charset="0"/>
              </a:rPr>
              <a:t>Incidence of Child </a:t>
            </a:r>
            <a:r>
              <a:rPr lang="en-US" sz="4400" b="1" dirty="0" err="1">
                <a:latin typeface="Times New Roman" panose="02020603050405020304" pitchFamily="18" charset="0"/>
                <a:cs typeface="Times New Roman" panose="02020603050405020304" pitchFamily="18" charset="0"/>
              </a:rPr>
              <a:t>Labour</a:t>
            </a:r>
            <a:r>
              <a:rPr lang="en-US" sz="4400" b="1" dirty="0">
                <a:latin typeface="Times New Roman" panose="02020603050405020304" pitchFamily="18" charset="0"/>
                <a:cs typeface="Times New Roman" panose="02020603050405020304" pitchFamily="18" charset="0"/>
              </a:rPr>
              <a:t> and Child Schooling in India: Pattern and Determinants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PK"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F1C896C-102C-4EEB-A316-EE75957AF836}"/>
              </a:ext>
            </a:extLst>
          </p:cNvPr>
          <p:cNvSpPr>
            <a:spLocks noGrp="1"/>
          </p:cNvSpPr>
          <p:nvPr>
            <p:ph type="subTitle" idx="1"/>
          </p:nvPr>
        </p:nvSpPr>
        <p:spPr>
          <a:xfrm>
            <a:off x="1523999" y="2821577"/>
            <a:ext cx="9526621" cy="2436223"/>
          </a:xfrm>
        </p:spPr>
        <p:txBody>
          <a:bodyPr/>
          <a:lstStyle/>
          <a:p>
            <a:r>
              <a:rPr lang="en-US" sz="4000" b="1" dirty="0" err="1">
                <a:latin typeface="Times New Roman" panose="02020603050405020304" pitchFamily="18" charset="0"/>
                <a:cs typeface="Times New Roman" panose="02020603050405020304" pitchFamily="18" charset="0"/>
              </a:rPr>
              <a:t>Saswati</a:t>
            </a:r>
            <a:r>
              <a:rPr lang="en-US" sz="4000" b="1" dirty="0">
                <a:latin typeface="Times New Roman" panose="02020603050405020304" pitchFamily="18" charset="0"/>
                <a:cs typeface="Times New Roman" panose="02020603050405020304" pitchFamily="18" charset="0"/>
              </a:rPr>
              <a:t> Das</a:t>
            </a:r>
          </a:p>
          <a:p>
            <a:r>
              <a:rPr lang="en-US" dirty="0">
                <a:latin typeface="Times New Roman" panose="02020603050405020304" pitchFamily="18" charset="0"/>
                <a:cs typeface="Times New Roman" panose="02020603050405020304" pitchFamily="18" charset="0"/>
              </a:rPr>
              <a:t>International Scholarly Research Network ISRN Economics Volume 2012</a:t>
            </a:r>
          </a:p>
        </p:txBody>
      </p:sp>
      <p:sp>
        <p:nvSpPr>
          <p:cNvPr id="4" name="TextBox 3">
            <a:extLst>
              <a:ext uri="{FF2B5EF4-FFF2-40B4-BE49-F238E27FC236}">
                <a16:creationId xmlns:a16="http://schemas.microsoft.com/office/drawing/2014/main" id="{29B5AE34-8550-425D-BCE6-6EB0F90CD4B5}"/>
              </a:ext>
            </a:extLst>
          </p:cNvPr>
          <p:cNvSpPr txBox="1"/>
          <p:nvPr/>
        </p:nvSpPr>
        <p:spPr>
          <a:xfrm>
            <a:off x="4477455" y="4039688"/>
            <a:ext cx="3619708" cy="163121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Discussion by: </a:t>
            </a:r>
          </a:p>
          <a:p>
            <a:pPr algn="ctr"/>
            <a:r>
              <a:rPr lang="en-US" sz="2000" dirty="0">
                <a:latin typeface="Times New Roman" panose="02020603050405020304" pitchFamily="18" charset="0"/>
                <a:cs typeface="Times New Roman" panose="02020603050405020304" pitchFamily="18" charset="0"/>
              </a:rPr>
              <a:t>Mirza Abdullah Kashif</a:t>
            </a:r>
          </a:p>
          <a:p>
            <a:pPr algn="ctr"/>
            <a:r>
              <a:rPr lang="en-US" sz="2000" dirty="0">
                <a:latin typeface="Times New Roman" panose="02020603050405020304" pitchFamily="18" charset="0"/>
                <a:cs typeface="Times New Roman" panose="02020603050405020304" pitchFamily="18" charset="0"/>
              </a:rPr>
              <a:t>Abdul Rehman </a:t>
            </a:r>
            <a:r>
              <a:rPr lang="en-US" sz="2000" dirty="0" err="1">
                <a:latin typeface="Times New Roman" panose="02020603050405020304" pitchFamily="18" charset="0"/>
                <a:cs typeface="Times New Roman" panose="02020603050405020304" pitchFamily="18" charset="0"/>
              </a:rPr>
              <a:t>Shoukat</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Muhammad Usman</a:t>
            </a:r>
          </a:p>
          <a:p>
            <a:pPr algn="ctr"/>
            <a:r>
              <a:rPr lang="en-US" sz="2000" dirty="0">
                <a:latin typeface="Times New Roman" panose="02020603050405020304" pitchFamily="18" charset="0"/>
                <a:cs typeface="Times New Roman" panose="02020603050405020304" pitchFamily="18" charset="0"/>
              </a:rPr>
              <a:t>Najeeb ul </a:t>
            </a:r>
            <a:r>
              <a:rPr lang="en-US" sz="2000" dirty="0" err="1">
                <a:latin typeface="Times New Roman" panose="02020603050405020304" pitchFamily="18" charset="0"/>
                <a:cs typeface="Times New Roman" panose="02020603050405020304" pitchFamily="18" charset="0"/>
              </a:rPr>
              <a:t>Arafeen</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79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8013-27C0-4B3C-9208-0C39B404516B}"/>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F18ED72A-599D-4588-A830-3FBFD6282812}"/>
              </a:ext>
            </a:extLst>
          </p:cNvPr>
          <p:cNvPicPr>
            <a:picLocks noGrp="1" noChangeAspect="1"/>
          </p:cNvPicPr>
          <p:nvPr>
            <p:ph idx="1"/>
          </p:nvPr>
        </p:nvPicPr>
        <p:blipFill>
          <a:blip r:embed="rId3"/>
          <a:stretch>
            <a:fillRect/>
          </a:stretch>
        </p:blipFill>
        <p:spPr>
          <a:xfrm>
            <a:off x="419100" y="365125"/>
            <a:ext cx="11353800" cy="5551715"/>
          </a:xfrm>
        </p:spPr>
      </p:pic>
    </p:spTree>
    <p:extLst>
      <p:ext uri="{BB962C8B-B14F-4D97-AF65-F5344CB8AC3E}">
        <p14:creationId xmlns:p14="http://schemas.microsoft.com/office/powerpoint/2010/main" val="192658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61DC-85A6-4A47-98BA-F6546F99237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FDF7BDF-B06D-46F9-AE1B-FE5B0AB397E8}"/>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598929DF-4066-4815-A5D5-7EB3D41EBE3B}"/>
              </a:ext>
            </a:extLst>
          </p:cNvPr>
          <p:cNvPicPr>
            <a:picLocks noChangeAspect="1"/>
          </p:cNvPicPr>
          <p:nvPr/>
        </p:nvPicPr>
        <p:blipFill>
          <a:blip r:embed="rId3"/>
          <a:stretch>
            <a:fillRect/>
          </a:stretch>
        </p:blipFill>
        <p:spPr>
          <a:xfrm>
            <a:off x="838200" y="365124"/>
            <a:ext cx="10578492" cy="5254279"/>
          </a:xfrm>
          <a:prstGeom prst="rect">
            <a:avLst/>
          </a:prstGeom>
        </p:spPr>
      </p:pic>
    </p:spTree>
    <p:extLst>
      <p:ext uri="{BB962C8B-B14F-4D97-AF65-F5344CB8AC3E}">
        <p14:creationId xmlns:p14="http://schemas.microsoft.com/office/powerpoint/2010/main" val="426865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55DE-590B-4569-BFCD-D62338EFB795}"/>
              </a:ext>
            </a:extLst>
          </p:cNvPr>
          <p:cNvSpPr>
            <a:spLocks noGrp="1"/>
          </p:cNvSpPr>
          <p:nvPr>
            <p:ph type="title"/>
          </p:nvPr>
        </p:nvSpPr>
        <p:spPr/>
        <p:txBody>
          <a:bodyPr/>
          <a:lstStyle/>
          <a:p>
            <a:endParaRPr lang="en-PK"/>
          </a:p>
        </p:txBody>
      </p:sp>
      <p:pic>
        <p:nvPicPr>
          <p:cNvPr id="7" name="Content Placeholder 6">
            <a:extLst>
              <a:ext uri="{FF2B5EF4-FFF2-40B4-BE49-F238E27FC236}">
                <a16:creationId xmlns:a16="http://schemas.microsoft.com/office/drawing/2014/main" id="{6798BE58-6D56-4394-9999-80CE0DEC5838}"/>
              </a:ext>
            </a:extLst>
          </p:cNvPr>
          <p:cNvPicPr>
            <a:picLocks noGrp="1" noChangeAspect="1"/>
          </p:cNvPicPr>
          <p:nvPr>
            <p:ph idx="1"/>
          </p:nvPr>
        </p:nvPicPr>
        <p:blipFill>
          <a:blip r:embed="rId3"/>
          <a:stretch>
            <a:fillRect/>
          </a:stretch>
        </p:blipFill>
        <p:spPr>
          <a:xfrm>
            <a:off x="674915" y="365125"/>
            <a:ext cx="10678885" cy="5420533"/>
          </a:xfrm>
        </p:spPr>
      </p:pic>
    </p:spTree>
    <p:extLst>
      <p:ext uri="{BB962C8B-B14F-4D97-AF65-F5344CB8AC3E}">
        <p14:creationId xmlns:p14="http://schemas.microsoft.com/office/powerpoint/2010/main" val="339379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5823-5761-4E96-80C8-98CF1E787E0B}"/>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04D711DB-5746-43AE-BEFB-EBBAB028F055}"/>
              </a:ext>
            </a:extLst>
          </p:cNvPr>
          <p:cNvSpPr>
            <a:spLocks noGrp="1"/>
          </p:cNvSpPr>
          <p:nvPr>
            <p:ph idx="1"/>
          </p:nvPr>
        </p:nvSpPr>
        <p:spPr/>
        <p:txBody>
          <a:bodyPr/>
          <a:lstStyle/>
          <a:p>
            <a:r>
              <a:rPr lang="en-US" dirty="0"/>
              <a:t>The study reveals that the issue of child </a:t>
            </a:r>
            <a:r>
              <a:rPr lang="en-US" dirty="0" err="1"/>
              <a:t>labour</a:t>
            </a:r>
            <a:r>
              <a:rPr lang="en-US" dirty="0"/>
              <a:t> is largely a rural phenomenon and it has significant gender implications. </a:t>
            </a:r>
          </a:p>
          <a:p>
            <a:r>
              <a:rPr lang="en-US" dirty="0"/>
              <a:t>The pattern of child employment in various industries reveals the failure of legal steps towards protecting them from occupational hazards.</a:t>
            </a:r>
          </a:p>
          <a:p>
            <a:r>
              <a:rPr lang="en-US" dirty="0"/>
              <a:t>Strong positive effect of parental education as well as income in reducing incidence of child </a:t>
            </a:r>
            <a:r>
              <a:rPr lang="en-US" dirty="0" err="1"/>
              <a:t>labour</a:t>
            </a:r>
            <a:r>
              <a:rPr lang="en-US" dirty="0"/>
              <a:t> and dropout.</a:t>
            </a:r>
            <a:endParaRPr lang="en-PK" dirty="0"/>
          </a:p>
        </p:txBody>
      </p:sp>
    </p:spTree>
    <p:extLst>
      <p:ext uri="{BB962C8B-B14F-4D97-AF65-F5344CB8AC3E}">
        <p14:creationId xmlns:p14="http://schemas.microsoft.com/office/powerpoint/2010/main" val="393794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6EB3-2730-4B4A-B6F8-D1BB3E3FFE24}"/>
              </a:ext>
            </a:extLst>
          </p:cNvPr>
          <p:cNvSpPr>
            <a:spLocks noGrp="1"/>
          </p:cNvSpPr>
          <p:nvPr>
            <p:ph type="title"/>
          </p:nvPr>
        </p:nvSpPr>
        <p:spPr/>
        <p:txBody>
          <a:bodyPr/>
          <a:lstStyle/>
          <a:p>
            <a:r>
              <a:rPr lang="en-US" dirty="0"/>
              <a:t>Policy Recommendation</a:t>
            </a:r>
            <a:endParaRPr lang="en-PK" dirty="0"/>
          </a:p>
        </p:txBody>
      </p:sp>
      <p:sp>
        <p:nvSpPr>
          <p:cNvPr id="3" name="Content Placeholder 2">
            <a:extLst>
              <a:ext uri="{FF2B5EF4-FFF2-40B4-BE49-F238E27FC236}">
                <a16:creationId xmlns:a16="http://schemas.microsoft.com/office/drawing/2014/main" id="{C4F31F74-AEEE-4ED4-8A38-6139E3739276}"/>
              </a:ext>
            </a:extLst>
          </p:cNvPr>
          <p:cNvSpPr>
            <a:spLocks noGrp="1"/>
          </p:cNvSpPr>
          <p:nvPr>
            <p:ph idx="1"/>
          </p:nvPr>
        </p:nvSpPr>
        <p:spPr/>
        <p:txBody>
          <a:bodyPr/>
          <a:lstStyle/>
          <a:p>
            <a:r>
              <a:rPr lang="en-US" dirty="0" smtClean="0"/>
              <a:t>Work on reducing Poverty since child labor positively correlated</a:t>
            </a:r>
          </a:p>
          <a:p>
            <a:r>
              <a:rPr lang="en-US" dirty="0" smtClean="0"/>
              <a:t>Improvement </a:t>
            </a:r>
            <a:r>
              <a:rPr lang="en-US" dirty="0"/>
              <a:t>in school </a:t>
            </a:r>
            <a:r>
              <a:rPr lang="en-US" dirty="0" smtClean="0"/>
              <a:t>accessibility</a:t>
            </a:r>
          </a:p>
          <a:p>
            <a:r>
              <a:rPr lang="en-US" dirty="0" smtClean="0"/>
              <a:t>Child labor is far more prevalent in Rural areas (</a:t>
            </a:r>
            <a:r>
              <a:rPr lang="en-US" dirty="0"/>
              <a:t>Rural population </a:t>
            </a:r>
            <a:r>
              <a:rPr lang="en-US" dirty="0" smtClean="0"/>
              <a:t>--% of total population--- </a:t>
            </a:r>
            <a:r>
              <a:rPr lang="en-US" dirty="0"/>
              <a:t>in Pakistan was</a:t>
            </a:r>
            <a:r>
              <a:rPr lang="en-US" b="1" dirty="0"/>
              <a:t> </a:t>
            </a:r>
            <a:r>
              <a:rPr lang="en-US" b="1" dirty="0" smtClean="0"/>
              <a:t>63.33</a:t>
            </a:r>
            <a:r>
              <a:rPr lang="en-US" dirty="0"/>
              <a:t> as of </a:t>
            </a:r>
            <a:r>
              <a:rPr lang="en-US" dirty="0" smtClean="0"/>
              <a:t>2018) so address rural problems</a:t>
            </a:r>
          </a:p>
          <a:p>
            <a:r>
              <a:rPr lang="en-US" dirty="0"/>
              <a:t>increase social awareness, especially </a:t>
            </a:r>
            <a:r>
              <a:rPr lang="en-US" dirty="0" smtClean="0"/>
              <a:t>among </a:t>
            </a:r>
            <a:r>
              <a:rPr lang="en-US" dirty="0"/>
              <a:t>the adult </a:t>
            </a:r>
            <a:r>
              <a:rPr lang="en-US" dirty="0" smtClean="0"/>
              <a:t>females</a:t>
            </a:r>
          </a:p>
          <a:p>
            <a:r>
              <a:rPr lang="en-US" dirty="0" smtClean="0"/>
              <a:t>Implementation of laws: </a:t>
            </a:r>
            <a:r>
              <a:rPr lang="en-US" dirty="0"/>
              <a:t>The Employment of Children Act 1991</a:t>
            </a:r>
          </a:p>
          <a:p>
            <a:r>
              <a:rPr lang="en-US" dirty="0" smtClean="0"/>
              <a:t>Incentivize by free lunch, scholarships, extending </a:t>
            </a:r>
            <a:r>
              <a:rPr lang="en-US" dirty="0" err="1" smtClean="0"/>
              <a:t>ehsas</a:t>
            </a:r>
            <a:r>
              <a:rPr lang="en-US" dirty="0" smtClean="0"/>
              <a:t> program to education </a:t>
            </a:r>
            <a:r>
              <a:rPr lang="en-US" dirty="0" err="1" smtClean="0"/>
              <a:t>etc</a:t>
            </a:r>
            <a:endParaRPr lang="en-PK" dirty="0"/>
          </a:p>
        </p:txBody>
      </p:sp>
    </p:spTree>
    <p:extLst>
      <p:ext uri="{BB962C8B-B14F-4D97-AF65-F5344CB8AC3E}">
        <p14:creationId xmlns:p14="http://schemas.microsoft.com/office/powerpoint/2010/main" val="33400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48793-6FC8-4223-B45A-10B1411EC3AA}"/>
              </a:ext>
            </a:extLst>
          </p:cNvPr>
          <p:cNvSpPr>
            <a:spLocks noGrp="1"/>
          </p:cNvSpPr>
          <p:nvPr>
            <p:ph type="ctrTitle"/>
          </p:nvPr>
        </p:nvSpPr>
        <p:spPr/>
        <p:txBody>
          <a:bodyPr/>
          <a:lstStyle/>
          <a:p>
            <a:r>
              <a:rPr lang="en-US" dirty="0"/>
              <a:t>THANK YOU!</a:t>
            </a:r>
            <a:endParaRPr lang="en-PK" dirty="0"/>
          </a:p>
        </p:txBody>
      </p:sp>
      <p:sp>
        <p:nvSpPr>
          <p:cNvPr id="5" name="Subtitle 4">
            <a:extLst>
              <a:ext uri="{FF2B5EF4-FFF2-40B4-BE49-F238E27FC236}">
                <a16:creationId xmlns:a16="http://schemas.microsoft.com/office/drawing/2014/main" id="{9086B5AB-AF70-4D22-B3C3-54BE7607CCCA}"/>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24736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AF1E-A190-4110-B290-9CDD551DFD40}"/>
              </a:ext>
            </a:extLst>
          </p:cNvPr>
          <p:cNvSpPr>
            <a:spLocks noGrp="1"/>
          </p:cNvSpPr>
          <p:nvPr>
            <p:ph type="title"/>
          </p:nvPr>
        </p:nvSpPr>
        <p:spPr/>
        <p:txBody>
          <a:bodyPr/>
          <a:lstStyle/>
          <a:p>
            <a:r>
              <a:rPr lang="en-US" dirty="0"/>
              <a:t>Introduction:</a:t>
            </a:r>
            <a:endParaRPr lang="en-PK" dirty="0"/>
          </a:p>
        </p:txBody>
      </p:sp>
      <p:sp>
        <p:nvSpPr>
          <p:cNvPr id="4" name="Content Placeholder 2">
            <a:extLst>
              <a:ext uri="{FF2B5EF4-FFF2-40B4-BE49-F238E27FC236}">
                <a16:creationId xmlns:a16="http://schemas.microsoft.com/office/drawing/2014/main" id="{844FA422-CD69-4CBF-8BC1-C44BE06C3A56}"/>
              </a:ext>
            </a:extLst>
          </p:cNvPr>
          <p:cNvSpPr>
            <a:spLocks noGrp="1"/>
          </p:cNvSpPr>
          <p:nvPr>
            <p:ph idx="1"/>
          </p:nvPr>
        </p:nvSpPr>
        <p:spPr/>
        <p:txBody>
          <a:bodyPr>
            <a:normAutofit fontScale="92500"/>
          </a:bodyPr>
          <a:lstStyle/>
          <a:p>
            <a:r>
              <a:rPr lang="en-US" dirty="0"/>
              <a:t>Child labor leads loss of human capital and future chance of better earning</a:t>
            </a:r>
          </a:p>
          <a:p>
            <a:r>
              <a:rPr lang="en-US" dirty="0"/>
              <a:t>Child labor is high in developing countries (ILO), India ranks highest in the world</a:t>
            </a:r>
          </a:p>
          <a:p>
            <a:r>
              <a:rPr lang="en-US" dirty="0"/>
              <a:t>Empirical literature has shifted from quantification to econometric analysis.</a:t>
            </a:r>
          </a:p>
          <a:p>
            <a:r>
              <a:rPr lang="en-US" dirty="0"/>
              <a:t>Study aims to carry out supply side analysis to examine pattern of child labor and schooling to test regional and gender disparities</a:t>
            </a:r>
          </a:p>
          <a:p>
            <a:r>
              <a:rPr lang="en-US" dirty="0"/>
              <a:t>Objective of study is to have a policy that parents themselves withdraw their children from labor</a:t>
            </a:r>
          </a:p>
          <a:p>
            <a:r>
              <a:rPr lang="en-US" dirty="0"/>
              <a:t>Data is taken from National sample survey on “employment and unemployment situation in India” (2004-2005)</a:t>
            </a:r>
          </a:p>
        </p:txBody>
      </p:sp>
    </p:spTree>
    <p:extLst>
      <p:ext uri="{BB962C8B-B14F-4D97-AF65-F5344CB8AC3E}">
        <p14:creationId xmlns:p14="http://schemas.microsoft.com/office/powerpoint/2010/main" val="220238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2">
            <a:extLst>
              <a:ext uri="{FF2B5EF4-FFF2-40B4-BE49-F238E27FC236}">
                <a16:creationId xmlns:a16="http://schemas.microsoft.com/office/drawing/2014/main" id="{5C898BD5-F0BE-47B3-A77B-10CCF30DF75A}"/>
              </a:ext>
            </a:extLst>
          </p:cNvPr>
          <p:cNvSpPr>
            <a:spLocks noGrp="1"/>
          </p:cNvSpPr>
          <p:nvPr>
            <p:ph idx="1"/>
          </p:nvPr>
        </p:nvSpPr>
        <p:spPr>
          <a:xfrm>
            <a:off x="838200" y="1465243"/>
            <a:ext cx="10515600" cy="4711720"/>
          </a:xfrm>
        </p:spPr>
        <p:txBody>
          <a:bodyPr>
            <a:normAutofit/>
          </a:bodyPr>
          <a:lstStyle/>
          <a:p>
            <a:r>
              <a:rPr lang="en-US" dirty="0"/>
              <a:t>Child protection laws exist but there are ways to evade them</a:t>
            </a:r>
          </a:p>
          <a:p>
            <a:r>
              <a:rPr lang="en-US" dirty="0"/>
              <a:t>Child labor is less demanding, more obedient and require lower pay</a:t>
            </a:r>
          </a:p>
          <a:p>
            <a:r>
              <a:rPr lang="en-US" dirty="0"/>
              <a:t>80% of working children are Dalits</a:t>
            </a:r>
          </a:p>
          <a:p>
            <a:r>
              <a:rPr lang="en-US" dirty="0"/>
              <a:t>There was a positive relation between hours of child labor and poverty and a negative relation between child schooling and poverty</a:t>
            </a:r>
          </a:p>
          <a:p>
            <a:r>
              <a:rPr lang="en-US" dirty="0"/>
              <a:t>Previous work by Das and Mukherjee focused on urban children, but child labor is more of a rural phenomenon</a:t>
            </a:r>
          </a:p>
          <a:p>
            <a:r>
              <a:rPr lang="en-US" dirty="0"/>
              <a:t>Gender differentials, household characteristics, regional variations need to be considered</a:t>
            </a:r>
          </a:p>
        </p:txBody>
      </p:sp>
    </p:spTree>
    <p:extLst>
      <p:ext uri="{BB962C8B-B14F-4D97-AF65-F5344CB8AC3E}">
        <p14:creationId xmlns:p14="http://schemas.microsoft.com/office/powerpoint/2010/main" val="360132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6768-313E-49F8-98E2-2FF8FA5AAC91}"/>
              </a:ext>
            </a:extLst>
          </p:cNvPr>
          <p:cNvSpPr>
            <a:spLocks noGrp="1"/>
          </p:cNvSpPr>
          <p:nvPr>
            <p:ph type="title"/>
          </p:nvPr>
        </p:nvSpPr>
        <p:spPr/>
        <p:txBody>
          <a:bodyPr/>
          <a:lstStyle/>
          <a:p>
            <a:r>
              <a:rPr lang="en-US" dirty="0"/>
              <a:t>Methodology and Data:</a:t>
            </a:r>
            <a:endParaRPr lang="en-PK" dirty="0"/>
          </a:p>
        </p:txBody>
      </p:sp>
      <p:sp>
        <p:nvSpPr>
          <p:cNvPr id="3" name="Content Placeholder 2">
            <a:extLst>
              <a:ext uri="{FF2B5EF4-FFF2-40B4-BE49-F238E27FC236}">
                <a16:creationId xmlns:a16="http://schemas.microsoft.com/office/drawing/2014/main" id="{CC02AA6D-84CA-475F-A074-9E76281FB4DF}"/>
              </a:ext>
            </a:extLst>
          </p:cNvPr>
          <p:cNvSpPr>
            <a:spLocks noGrp="1"/>
          </p:cNvSpPr>
          <p:nvPr>
            <p:ph idx="1"/>
          </p:nvPr>
        </p:nvSpPr>
        <p:spPr/>
        <p:txBody>
          <a:bodyPr/>
          <a:lstStyle/>
          <a:p>
            <a:r>
              <a:rPr lang="en-US" dirty="0"/>
              <a:t>Unit level data of National Sample Survey (NSS) for 61st round (2004-2005) on employment and unemployment have been used.</a:t>
            </a:r>
          </a:p>
          <a:p>
            <a:r>
              <a:rPr lang="en-US" dirty="0"/>
              <a:t>The survey period is divided into four sub-rounds </a:t>
            </a:r>
          </a:p>
          <a:p>
            <a:pPr lvl="1"/>
            <a:r>
              <a:rPr lang="en-US" dirty="0"/>
              <a:t>Each with duration of three months to capture the seasonal effect on employment opportunity.</a:t>
            </a:r>
          </a:p>
          <a:p>
            <a:r>
              <a:rPr lang="en-US" dirty="0"/>
              <a:t>The number of households surveyed was 79,306 in rural areas and 45,374 in urban areas.</a:t>
            </a:r>
          </a:p>
          <a:p>
            <a:r>
              <a:rPr lang="en-US" dirty="0" err="1"/>
              <a:t>Probit</a:t>
            </a:r>
            <a:r>
              <a:rPr lang="en-US" dirty="0"/>
              <a:t> model has been used.</a:t>
            </a:r>
            <a:endParaRPr lang="en-PK" dirty="0"/>
          </a:p>
        </p:txBody>
      </p:sp>
    </p:spTree>
    <p:extLst>
      <p:ext uri="{BB962C8B-B14F-4D97-AF65-F5344CB8AC3E}">
        <p14:creationId xmlns:p14="http://schemas.microsoft.com/office/powerpoint/2010/main" val="118331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1021D21-F29E-49AC-9111-2530C201AFD5}"/>
              </a:ext>
            </a:extLst>
          </p:cNvPr>
          <p:cNvPicPr>
            <a:picLocks noChangeAspect="1"/>
          </p:cNvPicPr>
          <p:nvPr/>
        </p:nvPicPr>
        <p:blipFill>
          <a:blip r:embed="rId3"/>
          <a:stretch>
            <a:fillRect/>
          </a:stretch>
        </p:blipFill>
        <p:spPr>
          <a:xfrm>
            <a:off x="1112140" y="1374699"/>
            <a:ext cx="6902109" cy="1621420"/>
          </a:xfrm>
          <a:prstGeom prst="rect">
            <a:avLst/>
          </a:prstGeom>
        </p:spPr>
      </p:pic>
      <p:sp>
        <p:nvSpPr>
          <p:cNvPr id="2" name="Title 1">
            <a:extLst>
              <a:ext uri="{FF2B5EF4-FFF2-40B4-BE49-F238E27FC236}">
                <a16:creationId xmlns:a16="http://schemas.microsoft.com/office/drawing/2014/main" id="{BF703B30-5CA5-4898-B8DB-EEF21D578F68}"/>
              </a:ext>
            </a:extLst>
          </p:cNvPr>
          <p:cNvSpPr>
            <a:spLocks noGrp="1"/>
          </p:cNvSpPr>
          <p:nvPr>
            <p:ph type="title"/>
          </p:nvPr>
        </p:nvSpPr>
        <p:spPr/>
        <p:txBody>
          <a:bodyPr/>
          <a:lstStyle/>
          <a:p>
            <a:r>
              <a:rPr lang="en-US" dirty="0"/>
              <a:t>Regression Equation:</a:t>
            </a:r>
            <a:endParaRPr lang="en-PK" dirty="0"/>
          </a:p>
        </p:txBody>
      </p:sp>
      <p:pic>
        <p:nvPicPr>
          <p:cNvPr id="7" name="Picture 6">
            <a:extLst>
              <a:ext uri="{FF2B5EF4-FFF2-40B4-BE49-F238E27FC236}">
                <a16:creationId xmlns:a16="http://schemas.microsoft.com/office/drawing/2014/main" id="{2D55387E-E0FB-48E0-B619-F03D35DD7FB0}"/>
              </a:ext>
            </a:extLst>
          </p:cNvPr>
          <p:cNvPicPr>
            <a:picLocks noChangeAspect="1"/>
          </p:cNvPicPr>
          <p:nvPr/>
        </p:nvPicPr>
        <p:blipFill>
          <a:blip r:embed="rId4"/>
          <a:stretch>
            <a:fillRect/>
          </a:stretch>
        </p:blipFill>
        <p:spPr>
          <a:xfrm>
            <a:off x="838200" y="3337393"/>
            <a:ext cx="4432069" cy="1957646"/>
          </a:xfrm>
          <a:prstGeom prst="rect">
            <a:avLst/>
          </a:prstGeom>
        </p:spPr>
      </p:pic>
      <p:graphicFrame>
        <p:nvGraphicFramePr>
          <p:cNvPr id="12" name="Table 11">
            <a:extLst>
              <a:ext uri="{FF2B5EF4-FFF2-40B4-BE49-F238E27FC236}">
                <a16:creationId xmlns:a16="http://schemas.microsoft.com/office/drawing/2014/main" id="{115DE64C-2094-4C68-8D1B-AC95FB2F1C9C}"/>
              </a:ext>
            </a:extLst>
          </p:cNvPr>
          <p:cNvGraphicFramePr>
            <a:graphicFrameLocks noGrp="1"/>
          </p:cNvGraphicFramePr>
          <p:nvPr>
            <p:extLst>
              <p:ext uri="{D42A27DB-BD31-4B8C-83A1-F6EECF244321}">
                <p14:modId xmlns:p14="http://schemas.microsoft.com/office/powerpoint/2010/main" val="51177026"/>
              </p:ext>
            </p:extLst>
          </p:nvPr>
        </p:nvGraphicFramePr>
        <p:xfrm>
          <a:off x="7655668" y="2071990"/>
          <a:ext cx="4305165" cy="3715855"/>
        </p:xfrm>
        <a:graphic>
          <a:graphicData uri="http://schemas.openxmlformats.org/drawingml/2006/table">
            <a:tbl>
              <a:tblPr firstRow="1" firstCol="1" bandRow="1"/>
              <a:tblGrid>
                <a:gridCol w="762538">
                  <a:extLst>
                    <a:ext uri="{9D8B030D-6E8A-4147-A177-3AD203B41FA5}">
                      <a16:colId xmlns:a16="http://schemas.microsoft.com/office/drawing/2014/main" val="785155966"/>
                    </a:ext>
                  </a:extLst>
                </a:gridCol>
                <a:gridCol w="3542627">
                  <a:extLst>
                    <a:ext uri="{9D8B030D-6E8A-4147-A177-3AD203B41FA5}">
                      <a16:colId xmlns:a16="http://schemas.microsoft.com/office/drawing/2014/main" val="442100258"/>
                    </a:ext>
                  </a:extLst>
                </a:gridCol>
              </a:tblGrid>
              <a:tr h="242093">
                <a:tc>
                  <a:txBody>
                    <a:bodyPr/>
                    <a:lstStyle/>
                    <a:p>
                      <a:pPr algn="ctr">
                        <a:lnSpc>
                          <a:spcPct val="107000"/>
                        </a:lnSpc>
                        <a:spcAft>
                          <a:spcPts val="800"/>
                        </a:spcAft>
                      </a:pPr>
                      <a:r>
                        <a:rPr lang="en-PK" sz="2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Var</a:t>
                      </a:r>
                      <a:endParaRPr lang="en-PK"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a:lnSpc>
                          <a:spcPct val="107000"/>
                        </a:lnSpc>
                        <a:spcAft>
                          <a:spcPts val="800"/>
                        </a:spcAft>
                      </a:pPr>
                      <a:r>
                        <a:rPr lang="en-PK"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Variable </a:t>
                      </a:r>
                      <a:endParaRPr lang="en-PK"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4179275758"/>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HH</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Household Size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318967"/>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MPCE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Monthly per capita expenditure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734598"/>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Scheduled tribe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456396"/>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Scheduled caste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955606"/>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other backward caste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9023715"/>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religion</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679095"/>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Fedu</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father’s education, “up to middle”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3842905"/>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Fedu</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father’s education, “above middle</a:t>
                      </a: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97927"/>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Medu</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mother’s education, “up to middle”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038666"/>
                  </a:ext>
                </a:extLst>
              </a:tr>
              <a:tr h="464430">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Medu</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Dummy for mother’s education, “above middle;”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841885"/>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if observation from Rural, 0 otherwise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601567"/>
                  </a:ext>
                </a:extLst>
              </a:tr>
              <a:tr h="242093">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PK" sz="1400"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sex</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if child is female, 0 otherwise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68970"/>
                  </a:ext>
                </a:extLst>
              </a:tr>
              <a:tr h="262266">
                <a:tc>
                  <a:txBody>
                    <a:bodyPr/>
                    <a:lstStyle/>
                    <a:p>
                      <a:pPr algn="ctr">
                        <a:lnSpc>
                          <a:spcPct val="107000"/>
                        </a:lnSpc>
                        <a:spcAft>
                          <a:spcPts val="800"/>
                        </a:spcAft>
                      </a:pPr>
                      <a:r>
                        <a:rPr lang="en-PK"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ε</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PK"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Error Term</a:t>
                      </a:r>
                      <a:endParaRPr lang="en-PK"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1249764"/>
                  </a:ext>
                </a:extLst>
              </a:tr>
            </a:tbl>
          </a:graphicData>
        </a:graphic>
      </p:graphicFrame>
    </p:spTree>
    <p:extLst>
      <p:ext uri="{BB962C8B-B14F-4D97-AF65-F5344CB8AC3E}">
        <p14:creationId xmlns:p14="http://schemas.microsoft.com/office/powerpoint/2010/main" val="172747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C542-0EF1-4E07-8281-C45E5D4872A9}"/>
              </a:ext>
            </a:extLst>
          </p:cNvPr>
          <p:cNvSpPr>
            <a:spLocks noGrp="1"/>
          </p:cNvSpPr>
          <p:nvPr>
            <p:ph type="title"/>
          </p:nvPr>
        </p:nvSpPr>
        <p:spPr/>
        <p:txBody>
          <a:bodyPr/>
          <a:lstStyle/>
          <a:p>
            <a:r>
              <a:rPr lang="en-US" dirty="0"/>
              <a:t>Hypothesis:</a:t>
            </a:r>
            <a:endParaRPr lang="en-PK" dirty="0"/>
          </a:p>
        </p:txBody>
      </p:sp>
      <p:pic>
        <p:nvPicPr>
          <p:cNvPr id="5" name="Picture 4">
            <a:extLst>
              <a:ext uri="{FF2B5EF4-FFF2-40B4-BE49-F238E27FC236}">
                <a16:creationId xmlns:a16="http://schemas.microsoft.com/office/drawing/2014/main" id="{C6293915-CE19-45B0-8D40-A65003687D94}"/>
              </a:ext>
            </a:extLst>
          </p:cNvPr>
          <p:cNvPicPr>
            <a:picLocks noChangeAspect="1"/>
          </p:cNvPicPr>
          <p:nvPr/>
        </p:nvPicPr>
        <p:blipFill>
          <a:blip r:embed="rId3"/>
          <a:stretch>
            <a:fillRect/>
          </a:stretch>
        </p:blipFill>
        <p:spPr>
          <a:xfrm>
            <a:off x="2275077" y="1949144"/>
            <a:ext cx="7641846" cy="1883553"/>
          </a:xfrm>
          <a:prstGeom prst="rect">
            <a:avLst/>
          </a:prstGeom>
        </p:spPr>
      </p:pic>
    </p:spTree>
    <p:extLst>
      <p:ext uri="{BB962C8B-B14F-4D97-AF65-F5344CB8AC3E}">
        <p14:creationId xmlns:p14="http://schemas.microsoft.com/office/powerpoint/2010/main" val="96146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8993-84CC-4843-86D7-EF760AD3C8AE}"/>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CC8AA6E3-4183-430F-91A6-FFB470C18F57}"/>
              </a:ext>
            </a:extLst>
          </p:cNvPr>
          <p:cNvPicPr>
            <a:picLocks noGrp="1" noChangeAspect="1"/>
          </p:cNvPicPr>
          <p:nvPr>
            <p:ph idx="1"/>
          </p:nvPr>
        </p:nvPicPr>
        <p:blipFill>
          <a:blip r:embed="rId3"/>
          <a:stretch>
            <a:fillRect/>
          </a:stretch>
        </p:blipFill>
        <p:spPr>
          <a:xfrm>
            <a:off x="731521" y="483228"/>
            <a:ext cx="10515600" cy="5635186"/>
          </a:xfrm>
        </p:spPr>
      </p:pic>
    </p:spTree>
    <p:extLst>
      <p:ext uri="{BB962C8B-B14F-4D97-AF65-F5344CB8AC3E}">
        <p14:creationId xmlns:p14="http://schemas.microsoft.com/office/powerpoint/2010/main" val="118381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3253-DF53-48A5-BDDF-8B17AB602F68}"/>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B86C5437-1EFA-4880-A65B-9C37C0E5971D}"/>
              </a:ext>
            </a:extLst>
          </p:cNvPr>
          <p:cNvPicPr>
            <a:picLocks noGrp="1" noChangeAspect="1"/>
          </p:cNvPicPr>
          <p:nvPr>
            <p:ph idx="1"/>
          </p:nvPr>
        </p:nvPicPr>
        <p:blipFill>
          <a:blip r:embed="rId3"/>
          <a:stretch>
            <a:fillRect/>
          </a:stretch>
        </p:blipFill>
        <p:spPr>
          <a:xfrm>
            <a:off x="613956" y="365125"/>
            <a:ext cx="11223170" cy="5434149"/>
          </a:xfrm>
        </p:spPr>
      </p:pic>
    </p:spTree>
    <p:extLst>
      <p:ext uri="{BB962C8B-B14F-4D97-AF65-F5344CB8AC3E}">
        <p14:creationId xmlns:p14="http://schemas.microsoft.com/office/powerpoint/2010/main" val="19479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06D1-6075-4CF7-9A8F-C50801A06C6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B0A8E26-F959-4B84-B912-60A1AFD0C193}"/>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9FAD893A-61A1-401C-B342-F814256A73EC}"/>
              </a:ext>
            </a:extLst>
          </p:cNvPr>
          <p:cNvPicPr>
            <a:picLocks noChangeAspect="1"/>
          </p:cNvPicPr>
          <p:nvPr/>
        </p:nvPicPr>
        <p:blipFill>
          <a:blip r:embed="rId3"/>
          <a:stretch>
            <a:fillRect/>
          </a:stretch>
        </p:blipFill>
        <p:spPr>
          <a:xfrm>
            <a:off x="584563" y="365125"/>
            <a:ext cx="11022873" cy="5107577"/>
          </a:xfrm>
          <a:prstGeom prst="rect">
            <a:avLst/>
          </a:prstGeom>
        </p:spPr>
      </p:pic>
    </p:spTree>
    <p:extLst>
      <p:ext uri="{BB962C8B-B14F-4D97-AF65-F5344CB8AC3E}">
        <p14:creationId xmlns:p14="http://schemas.microsoft.com/office/powerpoint/2010/main" val="86481858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CA00EDC-CD71-44E0-9518-91CCA4CD1857}" vid="{172F01E8-5C9D-4234-A069-609E06FB1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203</TotalTime>
  <Words>945</Words>
  <Application>Microsoft Office PowerPoint</Application>
  <PresentationFormat>Widescreen</PresentationFormat>
  <Paragraphs>100</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Theme2</vt:lpstr>
      <vt:lpstr>Incidence of Child Labour and Child Schooling in India: Pattern and Determinants </vt:lpstr>
      <vt:lpstr>Introduction:</vt:lpstr>
      <vt:lpstr>PowerPoint Presentation</vt:lpstr>
      <vt:lpstr>Methodology and Data:</vt:lpstr>
      <vt:lpstr>Regression Equation:</vt:lpstr>
      <vt:lpstr>Hypothesis:</vt:lpstr>
      <vt:lpstr>PowerPoint Presentation</vt:lpstr>
      <vt:lpstr>PowerPoint Presentation</vt:lpstr>
      <vt:lpstr>PowerPoint Presentation</vt:lpstr>
      <vt:lpstr>PowerPoint Presentation</vt:lpstr>
      <vt:lpstr>PowerPoint Presentation</vt:lpstr>
      <vt:lpstr>PowerPoint Presentation</vt:lpstr>
      <vt:lpstr>Conclusion:</vt:lpstr>
      <vt:lpstr>Policy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Child Labour and Child Schooling in India: Pattern and Determinants</dc:title>
  <dc:creator>Sheikh Usman</dc:creator>
  <cp:lastModifiedBy>Student</cp:lastModifiedBy>
  <cp:revision>16</cp:revision>
  <dcterms:created xsi:type="dcterms:W3CDTF">2022-12-14T11:40:04Z</dcterms:created>
  <dcterms:modified xsi:type="dcterms:W3CDTF">2022-12-15T05:22:05Z</dcterms:modified>
</cp:coreProperties>
</file>