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1348-D2E0-202C-A09A-2F4C1A197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50B5E0B-AFF1-0B0B-8B13-5011FB1DB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D96AECF9-798E-088E-6309-65EDBD9643F5}"/>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5" name="Footer Placeholder 4">
            <a:extLst>
              <a:ext uri="{FF2B5EF4-FFF2-40B4-BE49-F238E27FC236}">
                <a16:creationId xmlns:a16="http://schemas.microsoft.com/office/drawing/2014/main" id="{F0012952-CBB5-6C15-CE70-043BBE46503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74D7BA0-A1E0-6865-30FA-269CAC964C9E}"/>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213495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EF9C-A443-31E3-09E1-DF13CA850A85}"/>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B261ABF-3216-C583-73D7-113D92297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6E09E4F-7608-7B1C-1E68-583430B75875}"/>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5" name="Footer Placeholder 4">
            <a:extLst>
              <a:ext uri="{FF2B5EF4-FFF2-40B4-BE49-F238E27FC236}">
                <a16:creationId xmlns:a16="http://schemas.microsoft.com/office/drawing/2014/main" id="{B9A3DC14-A6AD-9320-65E8-C12775F0CAE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9D2C999-6792-F35E-DBBF-A649DEDA4336}"/>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206096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26E48-5C58-DF92-4768-95B09A78D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E655AD8-127C-EF51-796A-759D6BE55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74BC7C4-65F6-426F-D3B8-C9F047F1D3E2}"/>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5" name="Footer Placeholder 4">
            <a:extLst>
              <a:ext uri="{FF2B5EF4-FFF2-40B4-BE49-F238E27FC236}">
                <a16:creationId xmlns:a16="http://schemas.microsoft.com/office/drawing/2014/main" id="{090B42E2-700D-5366-2799-F658E8463FC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E36ADEC-FE76-27C7-5686-4B318CC1A945}"/>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35439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35F8-A2DA-A20D-EDF2-89DF97DA1A7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FCEAC27-0912-C44B-66F6-262A6CF6FE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E07FC02-7BAC-E631-D948-9ABD82C9BBDB}"/>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5" name="Footer Placeholder 4">
            <a:extLst>
              <a:ext uri="{FF2B5EF4-FFF2-40B4-BE49-F238E27FC236}">
                <a16:creationId xmlns:a16="http://schemas.microsoft.com/office/drawing/2014/main" id="{53B7775C-7528-4034-2610-0284B415483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C9496D0-0E96-D203-2108-214080AC1238}"/>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317410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B11-A06B-041F-9F53-7B98C23DB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5B52AAF-83EF-BC6F-8024-AC6DDBF12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CF9404-2261-D251-6F6D-F29AFAAB7213}"/>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5" name="Footer Placeholder 4">
            <a:extLst>
              <a:ext uri="{FF2B5EF4-FFF2-40B4-BE49-F238E27FC236}">
                <a16:creationId xmlns:a16="http://schemas.microsoft.com/office/drawing/2014/main" id="{DCC44D34-933C-ED5A-5F4E-F288FA596E4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3F40860-908E-673F-BBEE-B75E066A32EC}"/>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152677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C2ED-F094-45E6-BD0E-0F7C0A6EBE1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CF53224-0F64-828C-E636-5048D48A8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B08F70E-B56B-65AD-92F5-6905BDC5A1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91962BC-8C5A-B5C1-746D-D41A2E2A88CA}"/>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6" name="Footer Placeholder 5">
            <a:extLst>
              <a:ext uri="{FF2B5EF4-FFF2-40B4-BE49-F238E27FC236}">
                <a16:creationId xmlns:a16="http://schemas.microsoft.com/office/drawing/2014/main" id="{64B471DE-49B3-8AB2-2735-EA9D4FEF604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57DCD0E-9BDC-27F6-6A87-0D9546647098}"/>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16713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5959-4295-6C0C-33E2-AD473D970B3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BECE626-C003-812E-A24F-62C3D2CCF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D0271C-FDB6-0F36-C370-04E184B251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0735E9D-BB55-7DCE-3BC7-2EB36AC1D0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3D5F6-2854-719F-617C-D8A906C8C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5D21BEB4-7158-E8A1-FDA8-ACC3F748F200}"/>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8" name="Footer Placeholder 7">
            <a:extLst>
              <a:ext uri="{FF2B5EF4-FFF2-40B4-BE49-F238E27FC236}">
                <a16:creationId xmlns:a16="http://schemas.microsoft.com/office/drawing/2014/main" id="{09CEE68C-57EC-324D-F730-33BDCD0530D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548F121-CAF5-8E5A-59E0-BEBDA2F90704}"/>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5278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0C6A-2BB1-FB7C-CCC4-07E866DF937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AC4FE6F-7A1A-ECA8-051C-138F41E67FDB}"/>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4" name="Footer Placeholder 3">
            <a:extLst>
              <a:ext uri="{FF2B5EF4-FFF2-40B4-BE49-F238E27FC236}">
                <a16:creationId xmlns:a16="http://schemas.microsoft.com/office/drawing/2014/main" id="{9616DD17-4B81-6FF7-AFBF-8466E9EE812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7A3A341-FC80-1400-854E-5385F7E172CF}"/>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396442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331B-2E87-A303-DC14-BF8CB5C05326}"/>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3" name="Footer Placeholder 2">
            <a:extLst>
              <a:ext uri="{FF2B5EF4-FFF2-40B4-BE49-F238E27FC236}">
                <a16:creationId xmlns:a16="http://schemas.microsoft.com/office/drawing/2014/main" id="{0764F6ED-9F8D-1B91-0D27-140E4DD321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7458D39-6272-139B-63EF-1EFEDCE598AC}"/>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274115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B1B5-CFD1-A1E7-04CC-5681E26E9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19564D2-CD26-D36C-986D-AA88EBD44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8725179-F486-4D05-C687-F28D4A574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F119A-8352-1F7C-B301-10AA47C480BB}"/>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6" name="Footer Placeholder 5">
            <a:extLst>
              <a:ext uri="{FF2B5EF4-FFF2-40B4-BE49-F238E27FC236}">
                <a16:creationId xmlns:a16="http://schemas.microsoft.com/office/drawing/2014/main" id="{F503D873-5375-C14B-3254-496C6273C6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875E20F-6FAB-78C5-13CA-F7CAAB0F467E}"/>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385859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B3F9-BF38-7569-DBCC-1217420B5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F0BA649-98C6-4ACC-111F-8C1555210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AF46B57-F718-4AD3-B1C8-3DA1A35AB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370A7-8ACD-9F4C-5504-5A32A819E0CC}"/>
              </a:ext>
            </a:extLst>
          </p:cNvPr>
          <p:cNvSpPr>
            <a:spLocks noGrp="1"/>
          </p:cNvSpPr>
          <p:nvPr>
            <p:ph type="dt" sz="half" idx="10"/>
          </p:nvPr>
        </p:nvSpPr>
        <p:spPr/>
        <p:txBody>
          <a:bodyPr/>
          <a:lstStyle/>
          <a:p>
            <a:fld id="{A200CD09-E886-4BD8-89BF-B028EBC0839E}" type="datetimeFigureOut">
              <a:rPr lang="en-PK" smtClean="0"/>
              <a:t>29/09/2022</a:t>
            </a:fld>
            <a:endParaRPr lang="en-PK"/>
          </a:p>
        </p:txBody>
      </p:sp>
      <p:sp>
        <p:nvSpPr>
          <p:cNvPr id="6" name="Footer Placeholder 5">
            <a:extLst>
              <a:ext uri="{FF2B5EF4-FFF2-40B4-BE49-F238E27FC236}">
                <a16:creationId xmlns:a16="http://schemas.microsoft.com/office/drawing/2014/main" id="{0B381CBD-F856-0DD6-0216-3D12980284E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FC98F8B-2A53-5BBE-E956-A2EFD13E1A60}"/>
              </a:ext>
            </a:extLst>
          </p:cNvPr>
          <p:cNvSpPr>
            <a:spLocks noGrp="1"/>
          </p:cNvSpPr>
          <p:nvPr>
            <p:ph type="sldNum" sz="quarter" idx="12"/>
          </p:nvPr>
        </p:nvSpPr>
        <p:spPr/>
        <p:txBody>
          <a:bodyPr/>
          <a:lstStyle/>
          <a:p>
            <a:fld id="{E4BB8493-FE54-4006-9F9D-7B065E5634BA}" type="slidenum">
              <a:rPr lang="en-PK" smtClean="0"/>
              <a:t>‹#›</a:t>
            </a:fld>
            <a:endParaRPr lang="en-PK"/>
          </a:p>
        </p:txBody>
      </p:sp>
    </p:spTree>
    <p:extLst>
      <p:ext uri="{BB962C8B-B14F-4D97-AF65-F5344CB8AC3E}">
        <p14:creationId xmlns:p14="http://schemas.microsoft.com/office/powerpoint/2010/main" val="393292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1B993-6F46-3E5A-020A-A05E249D6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5A5AC60-8CA8-4F2E-824B-E72712B27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D8AB750-DCEA-A761-5A90-75FD8CE40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0CD09-E886-4BD8-89BF-B028EBC0839E}" type="datetimeFigureOut">
              <a:rPr lang="en-PK" smtClean="0"/>
              <a:t>29/09/2022</a:t>
            </a:fld>
            <a:endParaRPr lang="en-PK"/>
          </a:p>
        </p:txBody>
      </p:sp>
      <p:sp>
        <p:nvSpPr>
          <p:cNvPr id="5" name="Footer Placeholder 4">
            <a:extLst>
              <a:ext uri="{FF2B5EF4-FFF2-40B4-BE49-F238E27FC236}">
                <a16:creationId xmlns:a16="http://schemas.microsoft.com/office/drawing/2014/main" id="{D780C73B-78BE-265C-DBFF-EAC7476CB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E310375-A84B-0634-C4D5-B14381CCA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B8493-FE54-4006-9F9D-7B065E5634BA}" type="slidenum">
              <a:rPr lang="en-PK" smtClean="0"/>
              <a:t>‹#›</a:t>
            </a:fld>
            <a:endParaRPr lang="en-PK"/>
          </a:p>
        </p:txBody>
      </p:sp>
    </p:spTree>
    <p:extLst>
      <p:ext uri="{BB962C8B-B14F-4D97-AF65-F5344CB8AC3E}">
        <p14:creationId xmlns:p14="http://schemas.microsoft.com/office/powerpoint/2010/main" val="365405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wikipedia.org/wiki/Royal_Dutch_Shel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olandoastarita.blog/2017/04/26/chavismo-o-el-fracaso-productivo-del-estatismo-burocratico-burgue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5D-2F70-F9E7-7720-AA18F8F34CF4}"/>
              </a:ext>
            </a:extLst>
          </p:cNvPr>
          <p:cNvSpPr>
            <a:spLocks noGrp="1"/>
          </p:cNvSpPr>
          <p:nvPr>
            <p:ph type="ctrTitle"/>
          </p:nvPr>
        </p:nvSpPr>
        <p:spPr>
          <a:xfrm>
            <a:off x="7464614" y="1783959"/>
            <a:ext cx="4087306" cy="2889114"/>
          </a:xfrm>
        </p:spPr>
        <p:txBody>
          <a:bodyPr anchor="b">
            <a:normAutofit/>
          </a:bodyPr>
          <a:lstStyle/>
          <a:p>
            <a:pPr algn="l"/>
            <a:r>
              <a:rPr lang="en-US" sz="5400">
                <a:latin typeface="Amasis MT Pro Black" panose="02040A04050005020304" pitchFamily="18" charset="0"/>
              </a:rPr>
              <a:t>Royal Dutch Shell </a:t>
            </a:r>
            <a:endParaRPr lang="en-PK" sz="5400">
              <a:latin typeface="Amasis MT Pro Black" panose="02040A04050005020304" pitchFamily="18" charset="0"/>
            </a:endParaRPr>
          </a:p>
        </p:txBody>
      </p:sp>
      <p:sp>
        <p:nvSpPr>
          <p:cNvPr id="3" name="Subtitle 2">
            <a:extLst>
              <a:ext uri="{FF2B5EF4-FFF2-40B4-BE49-F238E27FC236}">
                <a16:creationId xmlns:a16="http://schemas.microsoft.com/office/drawing/2014/main" id="{2751D446-DBFB-6574-C27C-D3A60C578594}"/>
              </a:ext>
            </a:extLst>
          </p:cNvPr>
          <p:cNvSpPr>
            <a:spLocks noGrp="1"/>
          </p:cNvSpPr>
          <p:nvPr>
            <p:ph type="subTitle" idx="1"/>
          </p:nvPr>
        </p:nvSpPr>
        <p:spPr>
          <a:xfrm>
            <a:off x="7464612" y="4750893"/>
            <a:ext cx="4087305" cy="1147863"/>
          </a:xfrm>
        </p:spPr>
        <p:txBody>
          <a:bodyPr anchor="t">
            <a:normAutofit/>
          </a:bodyPr>
          <a:lstStyle/>
          <a:p>
            <a:pPr algn="l"/>
            <a:r>
              <a:rPr lang="en-US" sz="2000" dirty="0">
                <a:latin typeface="Amasis MT Pro Black" panose="02040A04050005020304" pitchFamily="18" charset="0"/>
              </a:rPr>
              <a:t>Marketing Management Presentation </a:t>
            </a:r>
            <a:endParaRPr lang="en-PK" sz="2000" dirty="0">
              <a:latin typeface="Amasis MT Pro Black" panose="02040A04050005020304" pitchFamily="18" charset="0"/>
            </a:endParaRP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D8F81FE-F734-C08F-9EF7-FDA1A2AD20B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76" r="206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5439078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5C60-9451-0DA1-A002-489AD6D27B04}"/>
              </a:ext>
            </a:extLst>
          </p:cNvPr>
          <p:cNvSpPr>
            <a:spLocks noGrp="1"/>
          </p:cNvSpPr>
          <p:nvPr>
            <p:ph type="title"/>
          </p:nvPr>
        </p:nvSpPr>
        <p:spPr>
          <a:xfrm>
            <a:off x="804673" y="1445494"/>
            <a:ext cx="3616856" cy="4376572"/>
          </a:xfrm>
        </p:spPr>
        <p:txBody>
          <a:bodyPr anchor="ctr">
            <a:normAutofit/>
          </a:bodyPr>
          <a:lstStyle/>
          <a:p>
            <a:r>
              <a:rPr lang="en-US" sz="4100" dirty="0">
                <a:solidFill>
                  <a:srgbClr val="FFFF00"/>
                </a:solidFill>
                <a:latin typeface="Amasis MT Pro Black" panose="02040A04050005020304" pitchFamily="18" charset="0"/>
              </a:rPr>
              <a:t>Introduction</a:t>
            </a:r>
            <a:endParaRPr lang="en-PK" sz="4100" dirty="0">
              <a:solidFill>
                <a:srgbClr val="FFFF00"/>
              </a:solidFill>
              <a:latin typeface="Amasis MT Pro Black" panose="02040A04050005020304" pitchFamily="18" charset="0"/>
            </a:endParaRPr>
          </a:p>
        </p:txBody>
      </p:sp>
      <p:sp>
        <p:nvSpPr>
          <p:cNvPr id="14"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56E943-EB0D-BEEA-2D8D-4DDA3A7698C3}"/>
              </a:ext>
            </a:extLst>
          </p:cNvPr>
          <p:cNvSpPr>
            <a:spLocks noGrp="1"/>
          </p:cNvSpPr>
          <p:nvPr>
            <p:ph idx="1"/>
          </p:nvPr>
        </p:nvSpPr>
        <p:spPr>
          <a:xfrm>
            <a:off x="6096000" y="1399032"/>
            <a:ext cx="5501834" cy="4471416"/>
          </a:xfrm>
        </p:spPr>
        <p:txBody>
          <a:bodyPr anchor="ctr">
            <a:normAutofit/>
          </a:bodyPr>
          <a:lstStyle/>
          <a:p>
            <a:r>
              <a:rPr lang="en-US" sz="2200" b="0" i="0">
                <a:solidFill>
                  <a:schemeClr val="bg1"/>
                </a:solidFill>
                <a:effectLst/>
                <a:latin typeface="Amasis MT Pro" panose="02040504050005020304" pitchFamily="18" charset="0"/>
              </a:rPr>
              <a:t>Shell plc is a British multinational oil and gas company headquartered in London, England.</a:t>
            </a:r>
          </a:p>
          <a:p>
            <a:r>
              <a:rPr lang="en-US" sz="2200" b="0" i="0">
                <a:solidFill>
                  <a:schemeClr val="bg1"/>
                </a:solidFill>
                <a:effectLst/>
                <a:latin typeface="Amasis MT Pro" panose="02040504050005020304" pitchFamily="18" charset="0"/>
              </a:rPr>
              <a:t>Shell is a public limited company with a primary listing on the London Stock Exchange and secondary listings on Euronext Amsterdam and the New York Stock Exchange</a:t>
            </a:r>
            <a:endParaRPr lang="en-PK" sz="2200">
              <a:solidFill>
                <a:schemeClr val="bg1"/>
              </a:solidFill>
              <a:latin typeface="Amasis MT Pro" panose="02040504050005020304" pitchFamily="18" charset="0"/>
            </a:endParaRPr>
          </a:p>
        </p:txBody>
      </p:sp>
    </p:spTree>
    <p:extLst>
      <p:ext uri="{BB962C8B-B14F-4D97-AF65-F5344CB8AC3E}">
        <p14:creationId xmlns:p14="http://schemas.microsoft.com/office/powerpoint/2010/main" val="34933726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74B3-68F0-9FCD-F831-A5A46D8AB55D}"/>
              </a:ext>
            </a:extLst>
          </p:cNvPr>
          <p:cNvSpPr>
            <a:spLocks noGrp="1"/>
          </p:cNvSpPr>
          <p:nvPr>
            <p:ph type="title"/>
          </p:nvPr>
        </p:nvSpPr>
        <p:spPr>
          <a:xfrm>
            <a:off x="804673" y="1445494"/>
            <a:ext cx="3616856" cy="4376572"/>
          </a:xfrm>
        </p:spPr>
        <p:txBody>
          <a:bodyPr anchor="ctr">
            <a:normAutofit/>
          </a:bodyPr>
          <a:lstStyle/>
          <a:p>
            <a:r>
              <a:rPr lang="en-US" sz="4800" dirty="0">
                <a:solidFill>
                  <a:srgbClr val="FFFF00"/>
                </a:solidFill>
                <a:latin typeface="Amasis MT Pro Black" panose="02040A04050005020304" pitchFamily="18" charset="0"/>
              </a:rPr>
              <a:t>History </a:t>
            </a:r>
            <a:endParaRPr lang="en-PK" sz="4800" dirty="0">
              <a:solidFill>
                <a:srgbClr val="FFFF00"/>
              </a:solidFill>
              <a:latin typeface="Amasis MT Pro Black" panose="02040A04050005020304" pitchFamily="18" charset="0"/>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9615E0-6CF8-7E7D-36B2-244477D137E3}"/>
              </a:ext>
            </a:extLst>
          </p:cNvPr>
          <p:cNvSpPr>
            <a:spLocks noGrp="1"/>
          </p:cNvSpPr>
          <p:nvPr>
            <p:ph idx="1"/>
          </p:nvPr>
        </p:nvSpPr>
        <p:spPr>
          <a:xfrm>
            <a:off x="6096000" y="1399032"/>
            <a:ext cx="5501834" cy="4471416"/>
          </a:xfrm>
        </p:spPr>
        <p:txBody>
          <a:bodyPr anchor="ctr">
            <a:normAutofit/>
          </a:bodyPr>
          <a:lstStyle/>
          <a:p>
            <a:r>
              <a:rPr lang="en-US" sz="2200" i="0">
                <a:solidFill>
                  <a:schemeClr val="bg1"/>
                </a:solidFill>
                <a:effectLst/>
                <a:latin typeface="Amasis MT Pro" panose="02040504050005020304" pitchFamily="18" charset="0"/>
              </a:rPr>
              <a:t>Shell was formed in 1907 through the merger of Royal Dutch Petroleum Company of the Netherlands and The "Shell" Transport and Trading Company of the United Kingdom. </a:t>
            </a:r>
          </a:p>
          <a:p>
            <a:r>
              <a:rPr lang="en-US" sz="2200" b="0" i="0">
                <a:solidFill>
                  <a:schemeClr val="bg1"/>
                </a:solidFill>
                <a:effectLst/>
                <a:latin typeface="Amasis MT Pro" panose="02040504050005020304" pitchFamily="18" charset="0"/>
              </a:rPr>
              <a:t>The combined company rapidly became the leading competitor of the American Standard Oil and by 1920 Shell was the largest producer of oil in the world.</a:t>
            </a:r>
            <a:endParaRPr lang="en-PK" sz="2200">
              <a:solidFill>
                <a:schemeClr val="bg1"/>
              </a:solidFill>
              <a:latin typeface="Amasis MT Pro" panose="02040504050005020304" pitchFamily="18" charset="0"/>
            </a:endParaRPr>
          </a:p>
        </p:txBody>
      </p:sp>
    </p:spTree>
    <p:extLst>
      <p:ext uri="{BB962C8B-B14F-4D97-AF65-F5344CB8AC3E}">
        <p14:creationId xmlns:p14="http://schemas.microsoft.com/office/powerpoint/2010/main" val="21081596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06952-D566-B694-4BDC-4ADD85A88DA1}"/>
              </a:ext>
            </a:extLst>
          </p:cNvPr>
          <p:cNvSpPr>
            <a:spLocks noGrp="1"/>
          </p:cNvSpPr>
          <p:nvPr>
            <p:ph type="title"/>
          </p:nvPr>
        </p:nvSpPr>
        <p:spPr>
          <a:xfrm>
            <a:off x="594360" y="640263"/>
            <a:ext cx="3822192" cy="1344975"/>
          </a:xfrm>
        </p:spPr>
        <p:txBody>
          <a:bodyPr>
            <a:normAutofit/>
          </a:bodyPr>
          <a:lstStyle/>
          <a:p>
            <a:r>
              <a:rPr lang="en-US" sz="3600" dirty="0">
                <a:solidFill>
                  <a:srgbClr val="FFFF00"/>
                </a:solidFill>
                <a:latin typeface="Amasis MT Pro Black" panose="02040A04050005020304" pitchFamily="18" charset="0"/>
              </a:rPr>
              <a:t>Statistics for Shell</a:t>
            </a:r>
            <a:endParaRPr lang="en-PK" sz="3600" dirty="0">
              <a:solidFill>
                <a:srgbClr val="FFFF00"/>
              </a:solidFill>
              <a:latin typeface="Amasis MT Pro Black" panose="02040A04050005020304" pitchFamily="18" charset="0"/>
            </a:endParaRP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67E50B-B5C1-5A0C-C856-B6CAA29865AB}"/>
              </a:ext>
            </a:extLst>
          </p:cNvPr>
          <p:cNvSpPr>
            <a:spLocks noGrp="1"/>
          </p:cNvSpPr>
          <p:nvPr>
            <p:ph idx="1"/>
          </p:nvPr>
        </p:nvSpPr>
        <p:spPr>
          <a:xfrm>
            <a:off x="594360" y="2050687"/>
            <a:ext cx="3822192" cy="3773010"/>
          </a:xfrm>
        </p:spPr>
        <p:txBody>
          <a:bodyPr>
            <a:normAutofit/>
          </a:bodyPr>
          <a:lstStyle/>
          <a:p>
            <a:endParaRPr lang="en-US" sz="2000" b="1" i="0" dirty="0">
              <a:solidFill>
                <a:schemeClr val="bg1"/>
              </a:solidFill>
              <a:effectLst/>
              <a:latin typeface="Amasis MT Pro" panose="02040504050005020304" pitchFamily="18" charset="0"/>
            </a:endParaRPr>
          </a:p>
          <a:p>
            <a:r>
              <a:rPr lang="en-US" sz="2000" b="0" i="0" dirty="0">
                <a:solidFill>
                  <a:schemeClr val="bg1"/>
                </a:solidFill>
                <a:effectLst/>
                <a:latin typeface="Amasis MT Pro" panose="02040504050005020304" pitchFamily="18" charset="0"/>
              </a:rPr>
              <a:t>The previous year, reduced transportation fuel demand following the coronavirus pandemic notably impacted the company's operations. In its 2020 fiscal year, Shell's revenue fell by nearly one half, reaching 180.54 billion U.S. dollars.</a:t>
            </a:r>
            <a:endParaRPr lang="en-PK" sz="2000" dirty="0">
              <a:solidFill>
                <a:schemeClr val="bg1"/>
              </a:solidFill>
              <a:latin typeface="Amasis MT Pro" panose="02040504050005020304" pitchFamily="18" charset="0"/>
            </a:endParaRPr>
          </a:p>
        </p:txBody>
      </p:sp>
      <p:pic>
        <p:nvPicPr>
          <p:cNvPr id="5" name="Picture 4" descr="Chart, line chart&#10;&#10;Description automatically generated">
            <a:extLst>
              <a:ext uri="{FF2B5EF4-FFF2-40B4-BE49-F238E27FC236}">
                <a16:creationId xmlns:a16="http://schemas.microsoft.com/office/drawing/2014/main" id="{EBDB15BD-9D9A-72FB-DD00-23EF69BB2C4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10716" y="1557131"/>
            <a:ext cx="6596652" cy="3588288"/>
          </a:xfrm>
          <a:prstGeom prst="rect">
            <a:avLst/>
          </a:prstGeom>
        </p:spPr>
      </p:pic>
      <p:sp>
        <p:nvSpPr>
          <p:cNvPr id="6" name="TextBox 5">
            <a:extLst>
              <a:ext uri="{FF2B5EF4-FFF2-40B4-BE49-F238E27FC236}">
                <a16:creationId xmlns:a16="http://schemas.microsoft.com/office/drawing/2014/main" id="{515BBE9B-2233-7EDE-3E4A-42DB3CDAA17B}"/>
              </a:ext>
            </a:extLst>
          </p:cNvPr>
          <p:cNvSpPr txBox="1"/>
          <p:nvPr/>
        </p:nvSpPr>
        <p:spPr>
          <a:xfrm>
            <a:off x="9267276" y="4945364"/>
            <a:ext cx="2440092" cy="200055"/>
          </a:xfrm>
          <a:prstGeom prst="rect">
            <a:avLst/>
          </a:prstGeom>
          <a:solidFill>
            <a:srgbClr val="000000"/>
          </a:solidFill>
        </p:spPr>
        <p:txBody>
          <a:bodyPr wrap="none" rtlCol="0">
            <a:spAutoFit/>
          </a:bodyPr>
          <a:lstStyle/>
          <a:p>
            <a:pPr algn="r">
              <a:spcAft>
                <a:spcPts val="600"/>
              </a:spcAft>
            </a:pPr>
            <a:r>
              <a:rPr lang="en-PK" sz="700">
                <a:solidFill>
                  <a:srgbClr val="FFFFFF"/>
                </a:solidFill>
                <a:hlinkClick r:id="rId3" tooltip="https://rolandoastarita.blog/2017/04/26/chavismo-o-el-fracaso-productivo-del-estatismo-burocratico-burgues/">
                  <a:extLst>
                    <a:ext uri="{A12FA001-AC4F-418D-AE19-62706E023703}">
                      <ahyp:hlinkClr xmlns:ahyp="http://schemas.microsoft.com/office/drawing/2018/hyperlinkcolor" val="tx"/>
                    </a:ext>
                  </a:extLst>
                </a:hlinkClick>
              </a:rPr>
              <a:t>This Photo</a:t>
            </a:r>
            <a:r>
              <a:rPr lang="en-PK" sz="700">
                <a:solidFill>
                  <a:srgbClr val="FFFFFF"/>
                </a:solidFill>
              </a:rPr>
              <a:t> by Unknown Author is licensed under </a:t>
            </a:r>
            <a:r>
              <a:rPr lang="en-PK"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PK" sz="700">
              <a:solidFill>
                <a:srgbClr val="FFFFFF"/>
              </a:solidFill>
            </a:endParaRPr>
          </a:p>
        </p:txBody>
      </p:sp>
    </p:spTree>
    <p:extLst>
      <p:ext uri="{BB962C8B-B14F-4D97-AF65-F5344CB8AC3E}">
        <p14:creationId xmlns:p14="http://schemas.microsoft.com/office/powerpoint/2010/main" val="189126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2367-938F-026C-2EE1-591D06BA1386}"/>
              </a:ext>
            </a:extLst>
          </p:cNvPr>
          <p:cNvSpPr>
            <a:spLocks noGrp="1"/>
          </p:cNvSpPr>
          <p:nvPr>
            <p:ph type="title"/>
          </p:nvPr>
        </p:nvSpPr>
        <p:spPr>
          <a:xfrm>
            <a:off x="804673" y="1445494"/>
            <a:ext cx="3616856" cy="4376572"/>
          </a:xfrm>
        </p:spPr>
        <p:txBody>
          <a:bodyPr anchor="ctr">
            <a:normAutofit/>
          </a:bodyPr>
          <a:lstStyle/>
          <a:p>
            <a:r>
              <a:rPr lang="en-US" sz="4800" dirty="0">
                <a:solidFill>
                  <a:srgbClr val="FFFF00"/>
                </a:solidFill>
                <a:latin typeface="Amasis MT Pro Black" panose="02040A04050005020304" pitchFamily="18" charset="0"/>
              </a:rPr>
              <a:t>Mission and Vision for Shell</a:t>
            </a:r>
            <a:endParaRPr lang="en-PK" sz="4800" dirty="0">
              <a:solidFill>
                <a:srgbClr val="FFFF00"/>
              </a:solidFill>
              <a:latin typeface="Amasis MT Pro Black" panose="02040A04050005020304" pitchFamily="18" charset="0"/>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FDD1E4-1AD5-10F3-B366-8B61AC560E70}"/>
              </a:ext>
            </a:extLst>
          </p:cNvPr>
          <p:cNvSpPr>
            <a:spLocks noGrp="1"/>
          </p:cNvSpPr>
          <p:nvPr>
            <p:ph idx="1"/>
          </p:nvPr>
        </p:nvSpPr>
        <p:spPr>
          <a:xfrm>
            <a:off x="6096000" y="1399032"/>
            <a:ext cx="5501834" cy="4471416"/>
          </a:xfrm>
        </p:spPr>
        <p:txBody>
          <a:bodyPr anchor="ctr">
            <a:normAutofit/>
          </a:bodyPr>
          <a:lstStyle/>
          <a:p>
            <a:r>
              <a:rPr lang="en-US" sz="2200" b="0" i="0" dirty="0">
                <a:solidFill>
                  <a:schemeClr val="bg1"/>
                </a:solidFill>
                <a:effectLst/>
                <a:latin typeface="Amasis MT Pro" panose="02040504050005020304" pitchFamily="18" charset="0"/>
              </a:rPr>
              <a:t>Shell's purpose is </a:t>
            </a:r>
            <a:r>
              <a:rPr lang="en-US" sz="2200" b="1" i="0" dirty="0">
                <a:solidFill>
                  <a:schemeClr val="bg1"/>
                </a:solidFill>
                <a:effectLst/>
                <a:latin typeface="Amasis MT Pro" panose="02040504050005020304" pitchFamily="18" charset="0"/>
              </a:rPr>
              <a:t>to power progress together with more and cleaner energy solutions</a:t>
            </a:r>
            <a:r>
              <a:rPr lang="en-US" sz="2200" b="0" i="0" dirty="0">
                <a:solidFill>
                  <a:schemeClr val="bg1"/>
                </a:solidFill>
                <a:effectLst/>
                <a:latin typeface="Amasis MT Pro" panose="02040504050005020304" pitchFamily="18" charset="0"/>
              </a:rPr>
              <a:t>. </a:t>
            </a:r>
          </a:p>
          <a:p>
            <a:endParaRPr lang="en-PK" sz="22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8482423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70FE-3931-D725-6B0E-461A439FDF8E}"/>
              </a:ext>
            </a:extLst>
          </p:cNvPr>
          <p:cNvSpPr>
            <a:spLocks noGrp="1"/>
          </p:cNvSpPr>
          <p:nvPr>
            <p:ph type="title"/>
          </p:nvPr>
        </p:nvSpPr>
        <p:spPr>
          <a:xfrm>
            <a:off x="804673" y="1445494"/>
            <a:ext cx="3616856" cy="4376572"/>
          </a:xfrm>
        </p:spPr>
        <p:txBody>
          <a:bodyPr anchor="ctr">
            <a:normAutofit/>
          </a:bodyPr>
          <a:lstStyle/>
          <a:p>
            <a:r>
              <a:rPr lang="en-US" sz="4800" dirty="0">
                <a:solidFill>
                  <a:srgbClr val="FFFF00"/>
                </a:solidFill>
                <a:latin typeface="Amasis MT Pro Black" panose="02040A04050005020304" pitchFamily="18" charset="0"/>
              </a:rPr>
              <a:t>Marketing Mix</a:t>
            </a:r>
            <a:endParaRPr lang="en-PK" sz="4800" dirty="0">
              <a:solidFill>
                <a:srgbClr val="FFFF00"/>
              </a:solidFill>
              <a:latin typeface="Amasis MT Pro Black" panose="02040A04050005020304" pitchFamily="18" charset="0"/>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4C86BD-8DB5-6E9F-6A61-D3422086D09C}"/>
              </a:ext>
            </a:extLst>
          </p:cNvPr>
          <p:cNvSpPr>
            <a:spLocks noGrp="1"/>
          </p:cNvSpPr>
          <p:nvPr>
            <p:ph idx="1"/>
          </p:nvPr>
        </p:nvSpPr>
        <p:spPr>
          <a:xfrm>
            <a:off x="6096000" y="1399032"/>
            <a:ext cx="5501834" cy="4471416"/>
          </a:xfrm>
        </p:spPr>
        <p:txBody>
          <a:bodyPr anchor="ctr">
            <a:normAutofit/>
          </a:bodyPr>
          <a:lstStyle/>
          <a:p>
            <a:r>
              <a:rPr lang="en-US" sz="2200" b="0" i="0">
                <a:solidFill>
                  <a:schemeClr val="bg1"/>
                </a:solidFill>
                <a:effectLst/>
                <a:latin typeface="Amasis MT Pro" panose="02040504050005020304" pitchFamily="18" charset="0"/>
              </a:rPr>
              <a:t>Shell uses </a:t>
            </a:r>
            <a:r>
              <a:rPr lang="en-US" sz="2200" b="1" i="0">
                <a:solidFill>
                  <a:schemeClr val="bg1"/>
                </a:solidFill>
                <a:effectLst/>
                <a:latin typeface="Amasis MT Pro" panose="02040504050005020304" pitchFamily="18" charset="0"/>
              </a:rPr>
              <a:t>majorly geographic segmentation strategies</a:t>
            </a:r>
            <a:r>
              <a:rPr lang="en-US" sz="2200" b="0" i="0">
                <a:solidFill>
                  <a:schemeClr val="bg1"/>
                </a:solidFill>
                <a:effectLst/>
                <a:latin typeface="Amasis MT Pro" panose="02040504050005020304" pitchFamily="18" charset="0"/>
              </a:rPr>
              <a:t> to collaboratively work with customers. Naturally being from the Oil industry, they have a product which is in demand everywhere. So they mainly have to concentrate on geographies to distribute their products.</a:t>
            </a:r>
            <a:endParaRPr lang="en-PK" sz="2200">
              <a:solidFill>
                <a:schemeClr val="bg1"/>
              </a:solidFill>
              <a:latin typeface="Amasis MT Pro" panose="02040504050005020304" pitchFamily="18" charset="0"/>
            </a:endParaRPr>
          </a:p>
        </p:txBody>
      </p:sp>
    </p:spTree>
    <p:extLst>
      <p:ext uri="{BB962C8B-B14F-4D97-AF65-F5344CB8AC3E}">
        <p14:creationId xmlns:p14="http://schemas.microsoft.com/office/powerpoint/2010/main" val="26613156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675A-918E-18AE-69CB-D3C695E9DDD4}"/>
              </a:ext>
            </a:extLst>
          </p:cNvPr>
          <p:cNvSpPr>
            <a:spLocks noGrp="1"/>
          </p:cNvSpPr>
          <p:nvPr>
            <p:ph type="title"/>
          </p:nvPr>
        </p:nvSpPr>
        <p:spPr>
          <a:xfrm>
            <a:off x="804673" y="1445494"/>
            <a:ext cx="3616856" cy="4376572"/>
          </a:xfrm>
        </p:spPr>
        <p:txBody>
          <a:bodyPr anchor="ctr">
            <a:normAutofit/>
          </a:bodyPr>
          <a:lstStyle/>
          <a:p>
            <a:r>
              <a:rPr lang="en-US" sz="4800" dirty="0">
                <a:solidFill>
                  <a:srgbClr val="FFFF00"/>
                </a:solidFill>
                <a:latin typeface="Amasis MT Pro Black" panose="02040A04050005020304" pitchFamily="18" charset="0"/>
              </a:rPr>
              <a:t>Impact of Covid </a:t>
            </a:r>
            <a:endParaRPr lang="en-PK" sz="4800" dirty="0">
              <a:solidFill>
                <a:srgbClr val="FFFF00"/>
              </a:solidFill>
              <a:latin typeface="Amasis MT Pro Black" panose="02040A04050005020304" pitchFamily="18" charset="0"/>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F9F044-A848-13BE-FD98-7402C6728DE2}"/>
              </a:ext>
            </a:extLst>
          </p:cNvPr>
          <p:cNvSpPr>
            <a:spLocks noGrp="1"/>
          </p:cNvSpPr>
          <p:nvPr>
            <p:ph idx="1"/>
          </p:nvPr>
        </p:nvSpPr>
        <p:spPr>
          <a:xfrm>
            <a:off x="6096000" y="1399032"/>
            <a:ext cx="5501834" cy="4471416"/>
          </a:xfrm>
        </p:spPr>
        <p:txBody>
          <a:bodyPr anchor="ctr">
            <a:normAutofit/>
          </a:bodyPr>
          <a:lstStyle/>
          <a:p>
            <a:r>
              <a:rPr lang="en-US" sz="2200" b="1" i="0">
                <a:solidFill>
                  <a:schemeClr val="bg1"/>
                </a:solidFill>
                <a:effectLst/>
                <a:latin typeface="Amasis MT Pro" panose="02040504050005020304" pitchFamily="18" charset="0"/>
              </a:rPr>
              <a:t>Oil giant Royal Dutch Shell sank to a net loss of $21.7bn (£16bn) last year after the coronavirus pandemic caused demand to slump.</a:t>
            </a:r>
          </a:p>
          <a:p>
            <a:r>
              <a:rPr lang="en-US" sz="2200" b="0" i="0">
                <a:solidFill>
                  <a:schemeClr val="bg1"/>
                </a:solidFill>
                <a:effectLst/>
                <a:latin typeface="Amasis MT Pro" panose="02040504050005020304" pitchFamily="18" charset="0"/>
              </a:rPr>
              <a:t>As a result, it said it might need to take measures to cut production.</a:t>
            </a:r>
            <a:br>
              <a:rPr lang="en-US" sz="2200">
                <a:solidFill>
                  <a:schemeClr val="bg1"/>
                </a:solidFill>
                <a:latin typeface="Amasis MT Pro" panose="02040504050005020304" pitchFamily="18" charset="0"/>
              </a:rPr>
            </a:br>
            <a:endParaRPr lang="en-PK" sz="2200">
              <a:solidFill>
                <a:schemeClr val="bg1"/>
              </a:solidFill>
              <a:latin typeface="Amasis MT Pro" panose="02040504050005020304" pitchFamily="18" charset="0"/>
            </a:endParaRPr>
          </a:p>
        </p:txBody>
      </p:sp>
    </p:spTree>
    <p:extLst>
      <p:ext uri="{BB962C8B-B14F-4D97-AF65-F5344CB8AC3E}">
        <p14:creationId xmlns:p14="http://schemas.microsoft.com/office/powerpoint/2010/main" val="6545293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540B-0094-1A51-2F34-929A9C50EBE9}"/>
              </a:ext>
            </a:extLst>
          </p:cNvPr>
          <p:cNvSpPr>
            <a:spLocks noGrp="1"/>
          </p:cNvSpPr>
          <p:nvPr>
            <p:ph type="title"/>
          </p:nvPr>
        </p:nvSpPr>
        <p:spPr>
          <a:xfrm>
            <a:off x="511810" y="1445494"/>
            <a:ext cx="4224527" cy="4424954"/>
          </a:xfrm>
        </p:spPr>
        <p:txBody>
          <a:bodyPr anchor="ctr">
            <a:normAutofit/>
          </a:bodyPr>
          <a:lstStyle/>
          <a:p>
            <a:r>
              <a:rPr lang="en-US" sz="3200" dirty="0">
                <a:solidFill>
                  <a:srgbClr val="FFFF00"/>
                </a:solidFill>
                <a:latin typeface="Amasis MT Pro Black" panose="02040A04050005020304" pitchFamily="18" charset="0"/>
              </a:rPr>
              <a:t>Recommendations</a:t>
            </a:r>
            <a:endParaRPr lang="en-PK" sz="3200" dirty="0">
              <a:solidFill>
                <a:srgbClr val="FFFF00"/>
              </a:solidFill>
              <a:latin typeface="Amasis MT Pro Black" panose="02040A04050005020304" pitchFamily="18" charset="0"/>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5D95A1-9AC3-F909-BD3A-FA709EACEC41}"/>
              </a:ext>
            </a:extLst>
          </p:cNvPr>
          <p:cNvSpPr>
            <a:spLocks noGrp="1"/>
          </p:cNvSpPr>
          <p:nvPr>
            <p:ph idx="1"/>
          </p:nvPr>
        </p:nvSpPr>
        <p:spPr>
          <a:xfrm>
            <a:off x="6096000" y="1399032"/>
            <a:ext cx="5501834" cy="4471416"/>
          </a:xfrm>
        </p:spPr>
        <p:txBody>
          <a:bodyPr anchor="ctr">
            <a:normAutofit/>
          </a:bodyPr>
          <a:lstStyle/>
          <a:p>
            <a:r>
              <a:rPr lang="en-US" sz="2200" b="0" i="0" dirty="0">
                <a:solidFill>
                  <a:schemeClr val="bg1"/>
                </a:solidFill>
                <a:effectLst/>
                <a:latin typeface="Amasis MT Pro" panose="02040504050005020304" pitchFamily="18" charset="0"/>
              </a:rPr>
              <a:t> We would suggest the target should be the only target, letting member states and industry choose the optimal energy and technology mix.</a:t>
            </a:r>
          </a:p>
          <a:p>
            <a:pPr marL="0" indent="0">
              <a:buNone/>
            </a:pPr>
            <a:endParaRPr lang="en-PK" sz="22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317351388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5E599E-B660-4847-876A-84D3B2482147}">
  <we:reference id="wa104380955" version="3.6.4.1" store="en-US" storeType="OMEX"/>
  <we:alternateReferences>
    <we:reference id="WA104380955" version="3.6.4.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TotalTime>
  <Words>298</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Amasis MT Pro</vt:lpstr>
      <vt:lpstr>Amasis MT Pro Black</vt:lpstr>
      <vt:lpstr>Arial</vt:lpstr>
      <vt:lpstr>Calibri</vt:lpstr>
      <vt:lpstr>Calibri Light</vt:lpstr>
      <vt:lpstr>Office Theme</vt:lpstr>
      <vt:lpstr>Royal Dutch Shell </vt:lpstr>
      <vt:lpstr>Introduction</vt:lpstr>
      <vt:lpstr>History </vt:lpstr>
      <vt:lpstr>Statistics for Shell</vt:lpstr>
      <vt:lpstr>Mission and Vision for Shell</vt:lpstr>
      <vt:lpstr>Marketing Mix</vt:lpstr>
      <vt:lpstr>Impact of Covid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Royal Dutch Shell </dc:title>
  <dc:creator>Shahzaib Jahanzeb</dc:creator>
  <cp:lastModifiedBy>Shahzaib Jahanzeb</cp:lastModifiedBy>
  <cp:revision>2</cp:revision>
  <dcterms:created xsi:type="dcterms:W3CDTF">2022-09-28T20:05:26Z</dcterms:created>
  <dcterms:modified xsi:type="dcterms:W3CDTF">2022-09-28T20:17:38Z</dcterms:modified>
</cp:coreProperties>
</file>