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handoutMasterIdLst>
    <p:handoutMasterId r:id="rId49"/>
  </p:handoutMasterIdLst>
  <p:sldIdLst>
    <p:sldId id="257" r:id="rId2"/>
    <p:sldId id="267" r:id="rId3"/>
    <p:sldId id="303" r:id="rId4"/>
    <p:sldId id="260" r:id="rId5"/>
    <p:sldId id="268" r:id="rId6"/>
    <p:sldId id="304" r:id="rId7"/>
    <p:sldId id="261" r:id="rId8"/>
    <p:sldId id="291" r:id="rId9"/>
    <p:sldId id="305" r:id="rId10"/>
    <p:sldId id="306" r:id="rId11"/>
    <p:sldId id="307" r:id="rId12"/>
    <p:sldId id="262" r:id="rId13"/>
    <p:sldId id="308" r:id="rId14"/>
    <p:sldId id="263" r:id="rId15"/>
    <p:sldId id="264" r:id="rId16"/>
    <p:sldId id="265" r:id="rId17"/>
    <p:sldId id="266" r:id="rId18"/>
    <p:sldId id="274" r:id="rId19"/>
    <p:sldId id="269" r:id="rId20"/>
    <p:sldId id="275" r:id="rId21"/>
    <p:sldId id="276" r:id="rId22"/>
    <p:sldId id="277" r:id="rId23"/>
    <p:sldId id="309"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3" r:id="rId37"/>
    <p:sldId id="294" r:id="rId38"/>
    <p:sldId id="295" r:id="rId39"/>
    <p:sldId id="296" r:id="rId40"/>
    <p:sldId id="297" r:id="rId41"/>
    <p:sldId id="298" r:id="rId42"/>
    <p:sldId id="299" r:id="rId43"/>
    <p:sldId id="300" r:id="rId44"/>
    <p:sldId id="301" r:id="rId45"/>
    <p:sldId id="302" r:id="rId46"/>
    <p:sldId id="270" r:id="rId47"/>
  </p:sldIdLst>
  <p:sldSz cx="12192000" cy="6858000"/>
  <p:notesSz cx="7010400" cy="92964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lyan%20Waheed\Downloads\stata%20data%20final%20significant.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Alyan%20Waheed\Downloads\stata%20data%20final%20significan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xPr>
        <a:bodyPr rot="0" vert="horz"/>
        <a:lstStyle/>
        <a:p>
          <a:pPr>
            <a:defRPr/>
          </a:pPr>
          <a:endParaRPr lang="en-PK"/>
        </a:p>
      </c:txPr>
    </c:title>
    <c:autoTitleDeleted val="0"/>
    <c:plotArea>
      <c:layout/>
      <c:pieChart>
        <c:varyColors val="1"/>
        <c:ser>
          <c:idx val="0"/>
          <c:order val="0"/>
          <c:tx>
            <c:strRef>
              <c:f>'[stata data final significant.xlsx]Pie charts'!$D$2</c:f>
              <c:strCache>
                <c:ptCount val="1"/>
                <c:pt idx="0">
                  <c:v>Unemp (% of Total Labor Force)</c:v>
                </c:pt>
              </c:strCache>
            </c:strRef>
          </c:tx>
          <c:dPt>
            <c:idx val="0"/>
            <c:bubble3D val="0"/>
            <c:extLst>
              <c:ext xmlns:c16="http://schemas.microsoft.com/office/drawing/2014/chart" uri="{C3380CC4-5D6E-409C-BE32-E72D297353CC}">
                <c16:uniqueId val="{00000000-569D-42E7-B0D9-4B9B25AE0F54}"/>
              </c:ext>
            </c:extLst>
          </c:dPt>
          <c:dPt>
            <c:idx val="1"/>
            <c:bubble3D val="0"/>
            <c:extLst>
              <c:ext xmlns:c16="http://schemas.microsoft.com/office/drawing/2014/chart" uri="{C3380CC4-5D6E-409C-BE32-E72D297353CC}">
                <c16:uniqueId val="{00000001-569D-42E7-B0D9-4B9B25AE0F54}"/>
              </c:ext>
            </c:extLst>
          </c:dPt>
          <c:dLbls>
            <c:dLbl>
              <c:idx val="0"/>
              <c:dLblPos val="outEnd"/>
              <c:showLegendKey val="0"/>
              <c:showVal val="0"/>
              <c:showCatName val="1"/>
              <c:showSerName val="0"/>
              <c:showPercent val="1"/>
              <c:showBubbleSize val="0"/>
              <c:extLst>
                <c:ext xmlns:c15="http://schemas.microsoft.com/office/drawing/2012/chart" uri="{CE6537A1-D6FC-4f65-9D91-7224C49458BB}">
                  <c15:layout>
                    <c:manualLayout>
                      <c:w val="0.21227053140096613"/>
                      <c:h val="0.20116754892403207"/>
                    </c:manualLayout>
                  </c15:layout>
                </c:ext>
                <c:ext xmlns:c16="http://schemas.microsoft.com/office/drawing/2014/chart" uri="{C3380CC4-5D6E-409C-BE32-E72D297353CC}">
                  <c16:uniqueId val="{00000000-569D-42E7-B0D9-4B9B25AE0F54}"/>
                </c:ext>
              </c:extLst>
            </c:dLbl>
            <c:dLbl>
              <c:idx val="1"/>
              <c:dLblPos val="outEnd"/>
              <c:showLegendKey val="0"/>
              <c:showVal val="0"/>
              <c:showCatName val="1"/>
              <c:showSerName val="0"/>
              <c:showPercent val="1"/>
              <c:showBubbleSize val="0"/>
              <c:extLst>
                <c:ext xmlns:c15="http://schemas.microsoft.com/office/drawing/2012/chart" uri="{CE6537A1-D6FC-4f65-9D91-7224C49458BB}">
                  <c15:layout>
                    <c:manualLayout>
                      <c:w val="0.22103864734299516"/>
                      <c:h val="0.20116754892403207"/>
                    </c:manualLayout>
                  </c15:layout>
                </c:ext>
                <c:ext xmlns:c16="http://schemas.microsoft.com/office/drawing/2014/chart" uri="{C3380CC4-5D6E-409C-BE32-E72D297353CC}">
                  <c16:uniqueId val="{00000001-569D-42E7-B0D9-4B9B25AE0F54}"/>
                </c:ext>
              </c:extLst>
            </c:dLbl>
            <c:spPr>
              <a:solidFill>
                <a:prstClr val="white"/>
              </a:solidFill>
              <a:ln>
                <a:solidFill>
                  <a:prstClr val="black">
                    <a:lumMod val="65000"/>
                    <a:lumOff val="35000"/>
                  </a:prstClr>
                </a:solidFill>
              </a:ln>
              <a:effectLst/>
            </c:spPr>
            <c:txPr>
              <a:bodyPr rot="0" vert="horz"/>
              <a:lstStyle/>
              <a:p>
                <a:pPr>
                  <a:defRPr/>
                </a:pPr>
                <a:endParaRPr lang="en-PK"/>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c15:spPr>
              </c:ext>
            </c:extLst>
          </c:dLbls>
          <c:cat>
            <c:strRef>
              <c:f>'[stata data final significant.xlsx]Pie charts'!$A$3:$A$4</c:f>
              <c:strCache>
                <c:ptCount val="2"/>
                <c:pt idx="0">
                  <c:v>Developed</c:v>
                </c:pt>
                <c:pt idx="1">
                  <c:v>Developing </c:v>
                </c:pt>
              </c:strCache>
            </c:strRef>
          </c:cat>
          <c:val>
            <c:numRef>
              <c:f>'[stata data final significant.xlsx]Pie charts'!$D$3:$D$4</c:f>
              <c:numCache>
                <c:formatCode>General</c:formatCode>
                <c:ptCount val="2"/>
                <c:pt idx="0">
                  <c:v>5.5153200436000009</c:v>
                </c:pt>
                <c:pt idx="1">
                  <c:v>9.2680399320000006</c:v>
                </c:pt>
              </c:numCache>
            </c:numRef>
          </c:val>
          <c:extLst>
            <c:ext xmlns:c16="http://schemas.microsoft.com/office/drawing/2014/chart" uri="{C3380CC4-5D6E-409C-BE32-E72D297353CC}">
              <c16:uniqueId val="{00000002-569D-42E7-B0D9-4B9B25AE0F54}"/>
            </c:ext>
          </c:extLst>
        </c:ser>
        <c:dLbls>
          <c:showLegendKey val="0"/>
          <c:showVal val="0"/>
          <c:showCatName val="0"/>
          <c:showSerName val="0"/>
          <c:showPercent val="0"/>
          <c:showBubbleSize val="0"/>
          <c:showLeaderLines val="0"/>
        </c:dLbls>
        <c:firstSliceAng val="0"/>
      </c:pieChart>
    </c:plotArea>
    <c:legend>
      <c:legendPos val="b"/>
      <c:overlay val="0"/>
      <c:txPr>
        <a:bodyPr rot="0" vert="horz"/>
        <a:lstStyle/>
        <a:p>
          <a:pPr>
            <a:defRPr/>
          </a:pPr>
          <a:endParaRPr lang="en-P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txPr>
    <a:bodyPr/>
    <a:lstStyle/>
    <a:p>
      <a:pPr>
        <a:defRPr sz="1800"/>
      </a:pPr>
      <a:endParaRPr lang="en-PK"/>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en-US" sz="2160" b="1" i="0" u="none" strike="noStrike" kern="1200" spc="0" baseline="0">
              <a:solidFill>
                <a:schemeClr val="tx1"/>
              </a:solidFill>
              <a:latin typeface="+mn-lt"/>
              <a:ea typeface="+mn-ea"/>
              <a:cs typeface="+mn-cs"/>
            </a:defRPr>
          </a:pPr>
          <a:endParaRPr lang="en-PK"/>
        </a:p>
      </c:txPr>
    </c:title>
    <c:autoTitleDeleted val="0"/>
    <c:plotArea>
      <c:layout/>
      <c:pieChart>
        <c:varyColors val="1"/>
        <c:ser>
          <c:idx val="0"/>
          <c:order val="0"/>
          <c:tx>
            <c:strRef>
              <c:f>'[stata data final significant.xlsx]Pie charts'!$C$2</c:f>
              <c:strCache>
                <c:ptCount val="1"/>
                <c:pt idx="0">
                  <c:v>Infl (GDP Deflator) </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C8B-472E-86A6-1883F4A0347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C8B-472E-86A6-1883F4A03476}"/>
              </c:ext>
            </c:extLst>
          </c:dPt>
          <c:dLbls>
            <c:spPr>
              <a:solidFill>
                <a:prstClr val="white"/>
              </a:solidFill>
              <a:ln>
                <a:solidFill>
                  <a:prstClr val="black">
                    <a:lumMod val="25000"/>
                    <a:lumOff val="75000"/>
                  </a:prstClr>
                </a:solidFill>
              </a:ln>
              <a:effectLst/>
            </c:spPr>
            <c:txPr>
              <a:bodyPr rot="0" spcFirstLastPara="1" vertOverflow="clip" horzOverflow="clip" vert="horz" wrap="square" lIns="36576" tIns="18288" rIns="36576" bIns="18288" anchor="ctr" anchorCtr="1">
                <a:spAutoFit/>
              </a:bodyPr>
              <a:lstStyle/>
              <a:p>
                <a:pPr>
                  <a:defRPr lang="en-US" sz="1800" b="0" i="0" u="none" strike="noStrike" kern="1200" baseline="0">
                    <a:solidFill>
                      <a:schemeClr val="tx1"/>
                    </a:solidFill>
                    <a:latin typeface="+mn-lt"/>
                    <a:ea typeface="+mn-ea"/>
                    <a:cs typeface="+mn-cs"/>
                  </a:defRPr>
                </a:pPr>
                <a:endParaRPr lang="en-PK"/>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'[stata data final significant.xlsx]Pie charts'!$A$3:$A$4</c:f>
              <c:strCache>
                <c:ptCount val="2"/>
                <c:pt idx="0">
                  <c:v>Developed</c:v>
                </c:pt>
                <c:pt idx="1">
                  <c:v>Developing </c:v>
                </c:pt>
              </c:strCache>
            </c:strRef>
          </c:cat>
          <c:val>
            <c:numRef>
              <c:f>'[stata data final significant.xlsx]Pie charts'!$C$3:$C$4</c:f>
              <c:numCache>
                <c:formatCode>General</c:formatCode>
                <c:ptCount val="2"/>
                <c:pt idx="0">
                  <c:v>5.6438726676000002</c:v>
                </c:pt>
                <c:pt idx="1">
                  <c:v>6.6027524600000005</c:v>
                </c:pt>
              </c:numCache>
            </c:numRef>
          </c:val>
          <c:extLst>
            <c:ext xmlns:c16="http://schemas.microsoft.com/office/drawing/2014/chart" uri="{C3380CC4-5D6E-409C-BE32-E72D297353CC}">
              <c16:uniqueId val="{00000004-DC8B-472E-86A6-1883F4A03476}"/>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lang="en-US" sz="1800" b="0" i="0" u="none" strike="noStrike" kern="1200" baseline="0">
              <a:solidFill>
                <a:schemeClr val="tx1"/>
              </a:solidFill>
              <a:latin typeface="+mn-lt"/>
              <a:ea typeface="+mn-ea"/>
              <a:cs typeface="+mn-cs"/>
            </a:defRPr>
          </a:pPr>
          <a:endParaRPr lang="en-PK"/>
        </a:p>
      </c:txPr>
    </c:legend>
    <c:plotVisOnly val="1"/>
    <c:dispBlanksAs val="gap"/>
    <c:showDLblsOverMax val="0"/>
    <c:extLst/>
  </c:chart>
  <c:spPr>
    <a:noFill/>
    <a:ln>
      <a:noFill/>
    </a:ln>
    <a:effectLst/>
  </c:spPr>
  <c:txPr>
    <a:bodyPr/>
    <a:lstStyle/>
    <a:p>
      <a:pPr>
        <a:defRPr lang="en-US" sz="1800" b="0" i="0" u="none" strike="noStrike" kern="1200" baseline="0">
          <a:solidFill>
            <a:schemeClr val="tx1"/>
          </a:solidFill>
          <a:latin typeface="+mn-lt"/>
          <a:ea typeface="+mn-ea"/>
          <a:cs typeface="+mn-cs"/>
        </a:defRPr>
      </a:pPr>
      <a:endParaRPr lang="en-PK"/>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309B6E2-657D-43E8-8653-633F69828CD8}"/>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PK"/>
          </a:p>
        </p:txBody>
      </p:sp>
      <p:sp>
        <p:nvSpPr>
          <p:cNvPr id="3" name="Date Placeholder 2">
            <a:extLst>
              <a:ext uri="{FF2B5EF4-FFF2-40B4-BE49-F238E27FC236}">
                <a16:creationId xmlns:a16="http://schemas.microsoft.com/office/drawing/2014/main" id="{893056AA-DCF5-49F5-B911-C78E2B325C44}"/>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4E9DC0BF-4B27-48E2-81B5-E3D22F2D10F0}" type="datetimeFigureOut">
              <a:rPr lang="en-PK" smtClean="0"/>
              <a:t>16/05/2023</a:t>
            </a:fld>
            <a:endParaRPr lang="en-PK"/>
          </a:p>
        </p:txBody>
      </p:sp>
      <p:sp>
        <p:nvSpPr>
          <p:cNvPr id="4" name="Footer Placeholder 3">
            <a:extLst>
              <a:ext uri="{FF2B5EF4-FFF2-40B4-BE49-F238E27FC236}">
                <a16:creationId xmlns:a16="http://schemas.microsoft.com/office/drawing/2014/main" id="{DF5B3E95-E6C6-4065-B2D9-829BA177C58E}"/>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PK"/>
          </a:p>
        </p:txBody>
      </p:sp>
      <p:sp>
        <p:nvSpPr>
          <p:cNvPr id="5" name="Slide Number Placeholder 4">
            <a:extLst>
              <a:ext uri="{FF2B5EF4-FFF2-40B4-BE49-F238E27FC236}">
                <a16:creationId xmlns:a16="http://schemas.microsoft.com/office/drawing/2014/main" id="{A80526EC-FD29-447B-949D-5C092C8C6D14}"/>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6E9083E8-9DBD-4AA1-8B81-368E03A1A6F5}" type="slidenum">
              <a:rPr lang="en-PK" smtClean="0"/>
              <a:t>‹#›</a:t>
            </a:fld>
            <a:endParaRPr lang="en-PK"/>
          </a:p>
        </p:txBody>
      </p:sp>
    </p:spTree>
    <p:extLst>
      <p:ext uri="{BB962C8B-B14F-4D97-AF65-F5344CB8AC3E}">
        <p14:creationId xmlns:p14="http://schemas.microsoft.com/office/powerpoint/2010/main" val="276227763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0" tIns="46586" rIns="93170" bIns="46586" rtlCol="0"/>
          <a:lstStyle>
            <a:lvl1pPr algn="l">
              <a:defRPr sz="1200"/>
            </a:lvl1pPr>
          </a:lstStyle>
          <a:p>
            <a:endParaRPr lang="en-PK"/>
          </a:p>
        </p:txBody>
      </p:sp>
      <p:sp>
        <p:nvSpPr>
          <p:cNvPr id="3" name="Date Placeholder 2"/>
          <p:cNvSpPr>
            <a:spLocks noGrp="1"/>
          </p:cNvSpPr>
          <p:nvPr>
            <p:ph type="dt" idx="1"/>
          </p:nvPr>
        </p:nvSpPr>
        <p:spPr>
          <a:xfrm>
            <a:off x="3970938" y="0"/>
            <a:ext cx="3037840" cy="466434"/>
          </a:xfrm>
          <a:prstGeom prst="rect">
            <a:avLst/>
          </a:prstGeom>
        </p:spPr>
        <p:txBody>
          <a:bodyPr vert="horz" lIns="93170" tIns="46586" rIns="93170" bIns="46586" rtlCol="0"/>
          <a:lstStyle>
            <a:lvl1pPr algn="r">
              <a:defRPr sz="1200"/>
            </a:lvl1pPr>
          </a:lstStyle>
          <a:p>
            <a:fld id="{D4E8357D-3D66-4327-B504-B899E3058810}" type="datetimeFigureOut">
              <a:rPr lang="en-PK" smtClean="0"/>
              <a:t>16/05/2023</a:t>
            </a:fld>
            <a:endParaRPr lang="en-PK"/>
          </a:p>
        </p:txBody>
      </p:sp>
      <p:sp>
        <p:nvSpPr>
          <p:cNvPr id="4" name="Slide Image Placeholder 3"/>
          <p:cNvSpPr>
            <a:spLocks noGrp="1" noRot="1" noChangeAspect="1"/>
          </p:cNvSpPr>
          <p:nvPr>
            <p:ph type="sldImg" idx="2"/>
          </p:nvPr>
        </p:nvSpPr>
        <p:spPr>
          <a:xfrm>
            <a:off x="715963" y="1162050"/>
            <a:ext cx="5580062" cy="3138488"/>
          </a:xfrm>
          <a:prstGeom prst="rect">
            <a:avLst/>
          </a:prstGeom>
          <a:noFill/>
          <a:ln w="12700">
            <a:solidFill>
              <a:prstClr val="black"/>
            </a:solidFill>
          </a:ln>
        </p:spPr>
        <p:txBody>
          <a:bodyPr vert="horz" lIns="93170" tIns="46586" rIns="93170" bIns="46586" rtlCol="0" anchor="ctr"/>
          <a:lstStyle/>
          <a:p>
            <a:endParaRPr lang="en-PK"/>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0" tIns="46586" rIns="93170" bIns="4658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829968"/>
            <a:ext cx="3037840" cy="466434"/>
          </a:xfrm>
          <a:prstGeom prst="rect">
            <a:avLst/>
          </a:prstGeom>
        </p:spPr>
        <p:txBody>
          <a:bodyPr vert="horz" lIns="93170" tIns="46586" rIns="93170" bIns="46586" rtlCol="0" anchor="b"/>
          <a:lstStyle>
            <a:lvl1pPr algn="l">
              <a:defRPr sz="1200"/>
            </a:lvl1pPr>
          </a:lstStyle>
          <a:p>
            <a:endParaRPr lang="en-PK"/>
          </a:p>
        </p:txBody>
      </p:sp>
      <p:sp>
        <p:nvSpPr>
          <p:cNvPr id="7" name="Slide Number Placeholder 6"/>
          <p:cNvSpPr>
            <a:spLocks noGrp="1"/>
          </p:cNvSpPr>
          <p:nvPr>
            <p:ph type="sldNum" sz="quarter" idx="5"/>
          </p:nvPr>
        </p:nvSpPr>
        <p:spPr>
          <a:xfrm>
            <a:off x="3970938" y="8829968"/>
            <a:ext cx="3037840" cy="466434"/>
          </a:xfrm>
          <a:prstGeom prst="rect">
            <a:avLst/>
          </a:prstGeom>
        </p:spPr>
        <p:txBody>
          <a:bodyPr vert="horz" lIns="93170" tIns="46586" rIns="93170" bIns="46586" rtlCol="0" anchor="b"/>
          <a:lstStyle>
            <a:lvl1pPr algn="r">
              <a:defRPr sz="1200"/>
            </a:lvl1pPr>
          </a:lstStyle>
          <a:p>
            <a:fld id="{0BEA0853-BC75-4B09-A69F-D010455C0C9E}" type="slidenum">
              <a:rPr lang="en-PK" smtClean="0"/>
              <a:t>‹#›</a:t>
            </a:fld>
            <a:endParaRPr lang="en-PK"/>
          </a:p>
        </p:txBody>
      </p:sp>
    </p:spTree>
    <p:extLst>
      <p:ext uri="{BB962C8B-B14F-4D97-AF65-F5344CB8AC3E}">
        <p14:creationId xmlns:p14="http://schemas.microsoft.com/office/powerpoint/2010/main" val="405146937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900" dirty="0">
                <a:latin typeface="Times New Roman" panose="02020603050405020304" pitchFamily="18" charset="0"/>
                <a:ea typeface="Calibri" panose="020F0502020204030204" pitchFamily="34" charset="0"/>
              </a:rPr>
              <a:t>It basically tests whether the unique errors (</a:t>
            </a:r>
            <a:r>
              <a:rPr lang="en-US" sz="1900" dirty="0" err="1">
                <a:latin typeface="Times New Roman" panose="02020603050405020304" pitchFamily="18" charset="0"/>
                <a:ea typeface="Calibri" panose="020F0502020204030204" pitchFamily="34" charset="0"/>
              </a:rPr>
              <a:t>ui</a:t>
            </a:r>
            <a:r>
              <a:rPr lang="en-US" sz="1900" dirty="0">
                <a:latin typeface="Times New Roman" panose="02020603050405020304" pitchFamily="18" charset="0"/>
                <a:ea typeface="Calibri" panose="020F0502020204030204" pitchFamily="34" charset="0"/>
              </a:rPr>
              <a:t>) are correlated with the regressors; the null hypothesis is they are not. </a:t>
            </a:r>
            <a:endParaRPr lang="en-PK" dirty="0"/>
          </a:p>
        </p:txBody>
      </p:sp>
    </p:spTree>
    <p:extLst>
      <p:ext uri="{BB962C8B-B14F-4D97-AF65-F5344CB8AC3E}">
        <p14:creationId xmlns:p14="http://schemas.microsoft.com/office/powerpoint/2010/main" val="3316422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A3CC9-2847-4E46-A06C-3882647D7B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B6399C13-9BA7-48D1-AB5A-5380B7BA1E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87E5730D-5499-4D34-9190-E97D454863B7}"/>
              </a:ext>
            </a:extLst>
          </p:cNvPr>
          <p:cNvSpPr>
            <a:spLocks noGrp="1"/>
          </p:cNvSpPr>
          <p:nvPr>
            <p:ph type="dt" sz="half" idx="10"/>
          </p:nvPr>
        </p:nvSpPr>
        <p:spPr/>
        <p:txBody>
          <a:bodyPr/>
          <a:lstStyle/>
          <a:p>
            <a:endParaRPr lang="en-PK"/>
          </a:p>
        </p:txBody>
      </p:sp>
      <p:sp>
        <p:nvSpPr>
          <p:cNvPr id="5" name="Footer Placeholder 4">
            <a:extLst>
              <a:ext uri="{FF2B5EF4-FFF2-40B4-BE49-F238E27FC236}">
                <a16:creationId xmlns:a16="http://schemas.microsoft.com/office/drawing/2014/main" id="{56B32080-B436-4ABC-AAB7-FB15EE8E218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B7BF7838-4D23-492C-8205-DECB2DC82EA7}"/>
              </a:ext>
            </a:extLst>
          </p:cNvPr>
          <p:cNvSpPr>
            <a:spLocks noGrp="1"/>
          </p:cNvSpPr>
          <p:nvPr>
            <p:ph type="sldNum" sz="quarter" idx="12"/>
          </p:nvPr>
        </p:nvSpPr>
        <p:spPr/>
        <p:txBody>
          <a:bodyPr/>
          <a:lstStyle/>
          <a:p>
            <a:fld id="{FDBF6189-4DAA-47B7-964C-9430DDF4E8E7}" type="slidenum">
              <a:rPr lang="en-PK" smtClean="0"/>
              <a:t>‹#›</a:t>
            </a:fld>
            <a:endParaRPr lang="en-PK"/>
          </a:p>
        </p:txBody>
      </p:sp>
    </p:spTree>
    <p:extLst>
      <p:ext uri="{BB962C8B-B14F-4D97-AF65-F5344CB8AC3E}">
        <p14:creationId xmlns:p14="http://schemas.microsoft.com/office/powerpoint/2010/main" val="2229435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EDF33-3F65-42EA-94D8-96BD6BD4C3C3}"/>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5BCD5B68-8576-4C28-BAEB-211885679F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F3F42E3-F32E-4B8E-9608-5A465977D48C}"/>
              </a:ext>
            </a:extLst>
          </p:cNvPr>
          <p:cNvSpPr>
            <a:spLocks noGrp="1"/>
          </p:cNvSpPr>
          <p:nvPr>
            <p:ph type="dt" sz="half" idx="10"/>
          </p:nvPr>
        </p:nvSpPr>
        <p:spPr/>
        <p:txBody>
          <a:bodyPr/>
          <a:lstStyle/>
          <a:p>
            <a:endParaRPr lang="en-PK"/>
          </a:p>
        </p:txBody>
      </p:sp>
      <p:sp>
        <p:nvSpPr>
          <p:cNvPr id="5" name="Footer Placeholder 4">
            <a:extLst>
              <a:ext uri="{FF2B5EF4-FFF2-40B4-BE49-F238E27FC236}">
                <a16:creationId xmlns:a16="http://schemas.microsoft.com/office/drawing/2014/main" id="{417C055A-2A66-477B-B968-714670408B4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F82E0F1-C2A8-4E3B-A552-6D07D7E21FB5}"/>
              </a:ext>
            </a:extLst>
          </p:cNvPr>
          <p:cNvSpPr>
            <a:spLocks noGrp="1"/>
          </p:cNvSpPr>
          <p:nvPr>
            <p:ph type="sldNum" sz="quarter" idx="12"/>
          </p:nvPr>
        </p:nvSpPr>
        <p:spPr/>
        <p:txBody>
          <a:bodyPr/>
          <a:lstStyle/>
          <a:p>
            <a:fld id="{FDBF6189-4DAA-47B7-964C-9430DDF4E8E7}" type="slidenum">
              <a:rPr lang="en-PK" smtClean="0"/>
              <a:t>‹#›</a:t>
            </a:fld>
            <a:endParaRPr lang="en-PK"/>
          </a:p>
        </p:txBody>
      </p:sp>
    </p:spTree>
    <p:extLst>
      <p:ext uri="{BB962C8B-B14F-4D97-AF65-F5344CB8AC3E}">
        <p14:creationId xmlns:p14="http://schemas.microsoft.com/office/powerpoint/2010/main" val="38822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80F507-005D-44A7-B288-E0BB963C6F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A267F133-000A-4BDE-972F-C4F4C9E899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A5C4402C-9A7B-4F1A-9F09-F632C8DB08A6}"/>
              </a:ext>
            </a:extLst>
          </p:cNvPr>
          <p:cNvSpPr>
            <a:spLocks noGrp="1"/>
          </p:cNvSpPr>
          <p:nvPr>
            <p:ph type="dt" sz="half" idx="10"/>
          </p:nvPr>
        </p:nvSpPr>
        <p:spPr/>
        <p:txBody>
          <a:bodyPr/>
          <a:lstStyle/>
          <a:p>
            <a:endParaRPr lang="en-PK"/>
          </a:p>
        </p:txBody>
      </p:sp>
      <p:sp>
        <p:nvSpPr>
          <p:cNvPr id="5" name="Footer Placeholder 4">
            <a:extLst>
              <a:ext uri="{FF2B5EF4-FFF2-40B4-BE49-F238E27FC236}">
                <a16:creationId xmlns:a16="http://schemas.microsoft.com/office/drawing/2014/main" id="{1E0F9A4A-D866-4348-82F4-2B4BE80C291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AC60CD1-AD82-4C52-A52B-20C9B4FABEAF}"/>
              </a:ext>
            </a:extLst>
          </p:cNvPr>
          <p:cNvSpPr>
            <a:spLocks noGrp="1"/>
          </p:cNvSpPr>
          <p:nvPr>
            <p:ph type="sldNum" sz="quarter" idx="12"/>
          </p:nvPr>
        </p:nvSpPr>
        <p:spPr/>
        <p:txBody>
          <a:bodyPr/>
          <a:lstStyle/>
          <a:p>
            <a:fld id="{FDBF6189-4DAA-47B7-964C-9430DDF4E8E7}" type="slidenum">
              <a:rPr lang="en-PK" smtClean="0"/>
              <a:t>‹#›</a:t>
            </a:fld>
            <a:endParaRPr lang="en-PK"/>
          </a:p>
        </p:txBody>
      </p:sp>
    </p:spTree>
    <p:extLst>
      <p:ext uri="{BB962C8B-B14F-4D97-AF65-F5344CB8AC3E}">
        <p14:creationId xmlns:p14="http://schemas.microsoft.com/office/powerpoint/2010/main" val="537333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F9ABE-EC91-4B3B-8D85-D71FCA457123}"/>
              </a:ext>
            </a:extLst>
          </p:cNvPr>
          <p:cNvSpPr>
            <a:spLocks noGrp="1"/>
          </p:cNvSpPr>
          <p:nvPr>
            <p:ph type="title"/>
          </p:nvPr>
        </p:nvSpPr>
        <p:spPr/>
        <p:txBody>
          <a:bodyPr/>
          <a:lstStyle>
            <a:lvl1pPr>
              <a:defRPr b="1">
                <a:latin typeface="Times New Roman" panose="02020603050405020304" pitchFamily="18" charset="0"/>
                <a:cs typeface="Times New Roman" panose="02020603050405020304" pitchFamily="18" charset="0"/>
              </a:defRPr>
            </a:lvl1pPr>
          </a:lstStyle>
          <a:p>
            <a:r>
              <a:rPr lang="en-US" dirty="0"/>
              <a:t>Click to edit Master title style</a:t>
            </a:r>
            <a:endParaRPr lang="en-PK" dirty="0"/>
          </a:p>
        </p:txBody>
      </p:sp>
      <p:sp>
        <p:nvSpPr>
          <p:cNvPr id="3" name="Content Placeholder 2">
            <a:extLst>
              <a:ext uri="{FF2B5EF4-FFF2-40B4-BE49-F238E27FC236}">
                <a16:creationId xmlns:a16="http://schemas.microsoft.com/office/drawing/2014/main" id="{CABF55C4-43BE-4257-8D60-3252015C9214}"/>
              </a:ext>
            </a:extLst>
          </p:cNvPr>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K" dirty="0"/>
          </a:p>
        </p:txBody>
      </p:sp>
      <p:sp>
        <p:nvSpPr>
          <p:cNvPr id="4" name="Date Placeholder 3">
            <a:extLst>
              <a:ext uri="{FF2B5EF4-FFF2-40B4-BE49-F238E27FC236}">
                <a16:creationId xmlns:a16="http://schemas.microsoft.com/office/drawing/2014/main" id="{1A9A4DF6-EAD1-4AF2-A5BC-2B34DF02025F}"/>
              </a:ext>
            </a:extLst>
          </p:cNvPr>
          <p:cNvSpPr>
            <a:spLocks noGrp="1"/>
          </p:cNvSpPr>
          <p:nvPr>
            <p:ph type="dt" sz="half" idx="10"/>
          </p:nvPr>
        </p:nvSpPr>
        <p:spPr/>
        <p:txBody>
          <a:bodyPr/>
          <a:lstStyle/>
          <a:p>
            <a:endParaRPr lang="en-PK"/>
          </a:p>
        </p:txBody>
      </p:sp>
      <p:sp>
        <p:nvSpPr>
          <p:cNvPr id="5" name="Footer Placeholder 4">
            <a:extLst>
              <a:ext uri="{FF2B5EF4-FFF2-40B4-BE49-F238E27FC236}">
                <a16:creationId xmlns:a16="http://schemas.microsoft.com/office/drawing/2014/main" id="{F6F7EE1A-5613-4DB8-AC71-3AAFDA044042}"/>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EE3CAAB-99CA-445B-B13B-D6062F51D016}"/>
              </a:ext>
            </a:extLst>
          </p:cNvPr>
          <p:cNvSpPr>
            <a:spLocks noGrp="1"/>
          </p:cNvSpPr>
          <p:nvPr>
            <p:ph type="sldNum" sz="quarter" idx="12"/>
          </p:nvPr>
        </p:nvSpPr>
        <p:spPr/>
        <p:txBody>
          <a:bodyPr/>
          <a:lstStyle/>
          <a:p>
            <a:fld id="{FDBF6189-4DAA-47B7-964C-9430DDF4E8E7}" type="slidenum">
              <a:rPr lang="en-PK" smtClean="0"/>
              <a:t>‹#›</a:t>
            </a:fld>
            <a:endParaRPr lang="en-PK"/>
          </a:p>
        </p:txBody>
      </p:sp>
    </p:spTree>
    <p:extLst>
      <p:ext uri="{BB962C8B-B14F-4D97-AF65-F5344CB8AC3E}">
        <p14:creationId xmlns:p14="http://schemas.microsoft.com/office/powerpoint/2010/main" val="653757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8F356-7DF6-45AA-9C6F-D8B3369CE5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67199A72-4955-4571-9B5B-98FA0A5E8D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F0534B-3BCF-4293-BA58-4F0DFA168B52}"/>
              </a:ext>
            </a:extLst>
          </p:cNvPr>
          <p:cNvSpPr>
            <a:spLocks noGrp="1"/>
          </p:cNvSpPr>
          <p:nvPr>
            <p:ph type="dt" sz="half" idx="10"/>
          </p:nvPr>
        </p:nvSpPr>
        <p:spPr/>
        <p:txBody>
          <a:bodyPr/>
          <a:lstStyle/>
          <a:p>
            <a:endParaRPr lang="en-PK"/>
          </a:p>
        </p:txBody>
      </p:sp>
      <p:sp>
        <p:nvSpPr>
          <p:cNvPr id="5" name="Footer Placeholder 4">
            <a:extLst>
              <a:ext uri="{FF2B5EF4-FFF2-40B4-BE49-F238E27FC236}">
                <a16:creationId xmlns:a16="http://schemas.microsoft.com/office/drawing/2014/main" id="{D796D428-3370-43F7-8214-184E8661025F}"/>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22DCAA4-E534-4BDC-B984-48BFF263CC27}"/>
              </a:ext>
            </a:extLst>
          </p:cNvPr>
          <p:cNvSpPr>
            <a:spLocks noGrp="1"/>
          </p:cNvSpPr>
          <p:nvPr>
            <p:ph type="sldNum" sz="quarter" idx="12"/>
          </p:nvPr>
        </p:nvSpPr>
        <p:spPr/>
        <p:txBody>
          <a:bodyPr/>
          <a:lstStyle/>
          <a:p>
            <a:fld id="{FDBF6189-4DAA-47B7-964C-9430DDF4E8E7}" type="slidenum">
              <a:rPr lang="en-PK" smtClean="0"/>
              <a:t>‹#›</a:t>
            </a:fld>
            <a:endParaRPr lang="en-PK"/>
          </a:p>
        </p:txBody>
      </p:sp>
    </p:spTree>
    <p:extLst>
      <p:ext uri="{BB962C8B-B14F-4D97-AF65-F5344CB8AC3E}">
        <p14:creationId xmlns:p14="http://schemas.microsoft.com/office/powerpoint/2010/main" val="88950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FC50-8EF2-4F39-B4BA-7FDAE32F79CA}"/>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E5F2572A-84E8-4F94-8D84-F69C4FBD8E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844CF734-C46C-47B1-8682-997A57BE8B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50E255B6-6D76-4D75-8D5B-16E2E233080D}"/>
              </a:ext>
            </a:extLst>
          </p:cNvPr>
          <p:cNvSpPr>
            <a:spLocks noGrp="1"/>
          </p:cNvSpPr>
          <p:nvPr>
            <p:ph type="dt" sz="half" idx="10"/>
          </p:nvPr>
        </p:nvSpPr>
        <p:spPr/>
        <p:txBody>
          <a:bodyPr/>
          <a:lstStyle/>
          <a:p>
            <a:endParaRPr lang="en-PK"/>
          </a:p>
        </p:txBody>
      </p:sp>
      <p:sp>
        <p:nvSpPr>
          <p:cNvPr id="6" name="Footer Placeholder 5">
            <a:extLst>
              <a:ext uri="{FF2B5EF4-FFF2-40B4-BE49-F238E27FC236}">
                <a16:creationId xmlns:a16="http://schemas.microsoft.com/office/drawing/2014/main" id="{EC6EA516-E5A0-4CC7-93BF-26633FE867A5}"/>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57EA9CC8-A479-414F-B89B-730E2F76C20A}"/>
              </a:ext>
            </a:extLst>
          </p:cNvPr>
          <p:cNvSpPr>
            <a:spLocks noGrp="1"/>
          </p:cNvSpPr>
          <p:nvPr>
            <p:ph type="sldNum" sz="quarter" idx="12"/>
          </p:nvPr>
        </p:nvSpPr>
        <p:spPr/>
        <p:txBody>
          <a:bodyPr/>
          <a:lstStyle/>
          <a:p>
            <a:fld id="{FDBF6189-4DAA-47B7-964C-9430DDF4E8E7}" type="slidenum">
              <a:rPr lang="en-PK" smtClean="0"/>
              <a:t>‹#›</a:t>
            </a:fld>
            <a:endParaRPr lang="en-PK"/>
          </a:p>
        </p:txBody>
      </p:sp>
    </p:spTree>
    <p:extLst>
      <p:ext uri="{BB962C8B-B14F-4D97-AF65-F5344CB8AC3E}">
        <p14:creationId xmlns:p14="http://schemas.microsoft.com/office/powerpoint/2010/main" val="3311080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4ACD-C744-4940-BB2E-9EAA261957C9}"/>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EA8D0739-E959-4B07-993D-BA5F90DF0F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95A330-4A00-4C5B-B2FA-B6261AC3CC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EE220F1B-828E-4ED6-83B6-545AF97DA1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FE43FD-D7A8-4D9A-9B44-8C14E53199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E086785D-6A04-49F4-A3C7-A4FEB84D671A}"/>
              </a:ext>
            </a:extLst>
          </p:cNvPr>
          <p:cNvSpPr>
            <a:spLocks noGrp="1"/>
          </p:cNvSpPr>
          <p:nvPr>
            <p:ph type="dt" sz="half" idx="10"/>
          </p:nvPr>
        </p:nvSpPr>
        <p:spPr/>
        <p:txBody>
          <a:bodyPr/>
          <a:lstStyle/>
          <a:p>
            <a:endParaRPr lang="en-PK"/>
          </a:p>
        </p:txBody>
      </p:sp>
      <p:sp>
        <p:nvSpPr>
          <p:cNvPr id="8" name="Footer Placeholder 7">
            <a:extLst>
              <a:ext uri="{FF2B5EF4-FFF2-40B4-BE49-F238E27FC236}">
                <a16:creationId xmlns:a16="http://schemas.microsoft.com/office/drawing/2014/main" id="{CEA6BF5E-F2A7-4E3D-8691-21D8E9ACF5AB}"/>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866D4F68-A1CD-401F-8C50-9F84B430A5B9}"/>
              </a:ext>
            </a:extLst>
          </p:cNvPr>
          <p:cNvSpPr>
            <a:spLocks noGrp="1"/>
          </p:cNvSpPr>
          <p:nvPr>
            <p:ph type="sldNum" sz="quarter" idx="12"/>
          </p:nvPr>
        </p:nvSpPr>
        <p:spPr/>
        <p:txBody>
          <a:bodyPr/>
          <a:lstStyle/>
          <a:p>
            <a:fld id="{FDBF6189-4DAA-47B7-964C-9430DDF4E8E7}" type="slidenum">
              <a:rPr lang="en-PK" smtClean="0"/>
              <a:t>‹#›</a:t>
            </a:fld>
            <a:endParaRPr lang="en-PK"/>
          </a:p>
        </p:txBody>
      </p:sp>
    </p:spTree>
    <p:extLst>
      <p:ext uri="{BB962C8B-B14F-4D97-AF65-F5344CB8AC3E}">
        <p14:creationId xmlns:p14="http://schemas.microsoft.com/office/powerpoint/2010/main" val="4016931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B8516-2C35-463E-AD5A-B7ED83602E7A}"/>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30FF1338-8A97-462B-829A-2E8028552502}"/>
              </a:ext>
            </a:extLst>
          </p:cNvPr>
          <p:cNvSpPr>
            <a:spLocks noGrp="1"/>
          </p:cNvSpPr>
          <p:nvPr>
            <p:ph type="dt" sz="half" idx="10"/>
          </p:nvPr>
        </p:nvSpPr>
        <p:spPr/>
        <p:txBody>
          <a:bodyPr/>
          <a:lstStyle/>
          <a:p>
            <a:endParaRPr lang="en-PK"/>
          </a:p>
        </p:txBody>
      </p:sp>
      <p:sp>
        <p:nvSpPr>
          <p:cNvPr id="4" name="Footer Placeholder 3">
            <a:extLst>
              <a:ext uri="{FF2B5EF4-FFF2-40B4-BE49-F238E27FC236}">
                <a16:creationId xmlns:a16="http://schemas.microsoft.com/office/drawing/2014/main" id="{0D4C344E-1539-47D7-8709-0799EB15A218}"/>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237004E7-3194-4CA4-991F-E6F19D6C9C34}"/>
              </a:ext>
            </a:extLst>
          </p:cNvPr>
          <p:cNvSpPr>
            <a:spLocks noGrp="1"/>
          </p:cNvSpPr>
          <p:nvPr>
            <p:ph type="sldNum" sz="quarter" idx="12"/>
          </p:nvPr>
        </p:nvSpPr>
        <p:spPr/>
        <p:txBody>
          <a:bodyPr/>
          <a:lstStyle/>
          <a:p>
            <a:fld id="{FDBF6189-4DAA-47B7-964C-9430DDF4E8E7}" type="slidenum">
              <a:rPr lang="en-PK" smtClean="0"/>
              <a:t>‹#›</a:t>
            </a:fld>
            <a:endParaRPr lang="en-PK"/>
          </a:p>
        </p:txBody>
      </p:sp>
    </p:spTree>
    <p:extLst>
      <p:ext uri="{BB962C8B-B14F-4D97-AF65-F5344CB8AC3E}">
        <p14:creationId xmlns:p14="http://schemas.microsoft.com/office/powerpoint/2010/main" val="328774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F3C195-F30D-40A0-868C-4DBD7B7C3DC8}"/>
              </a:ext>
            </a:extLst>
          </p:cNvPr>
          <p:cNvSpPr>
            <a:spLocks noGrp="1"/>
          </p:cNvSpPr>
          <p:nvPr>
            <p:ph type="dt" sz="half" idx="10"/>
          </p:nvPr>
        </p:nvSpPr>
        <p:spPr/>
        <p:txBody>
          <a:bodyPr/>
          <a:lstStyle/>
          <a:p>
            <a:endParaRPr lang="en-PK"/>
          </a:p>
        </p:txBody>
      </p:sp>
      <p:sp>
        <p:nvSpPr>
          <p:cNvPr id="3" name="Footer Placeholder 2">
            <a:extLst>
              <a:ext uri="{FF2B5EF4-FFF2-40B4-BE49-F238E27FC236}">
                <a16:creationId xmlns:a16="http://schemas.microsoft.com/office/drawing/2014/main" id="{55727A96-FB56-47F5-967D-D1F55BF98D58}"/>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83EF019D-B29F-4F4A-ACE2-7991581C457B}"/>
              </a:ext>
            </a:extLst>
          </p:cNvPr>
          <p:cNvSpPr>
            <a:spLocks noGrp="1"/>
          </p:cNvSpPr>
          <p:nvPr>
            <p:ph type="sldNum" sz="quarter" idx="12"/>
          </p:nvPr>
        </p:nvSpPr>
        <p:spPr/>
        <p:txBody>
          <a:bodyPr/>
          <a:lstStyle/>
          <a:p>
            <a:fld id="{FDBF6189-4DAA-47B7-964C-9430DDF4E8E7}" type="slidenum">
              <a:rPr lang="en-PK" smtClean="0"/>
              <a:t>‹#›</a:t>
            </a:fld>
            <a:endParaRPr lang="en-PK"/>
          </a:p>
        </p:txBody>
      </p:sp>
    </p:spTree>
    <p:extLst>
      <p:ext uri="{BB962C8B-B14F-4D97-AF65-F5344CB8AC3E}">
        <p14:creationId xmlns:p14="http://schemas.microsoft.com/office/powerpoint/2010/main" val="459195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02573-2B6B-498F-A30B-C91AB24158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BA69CF20-B812-4389-AA5D-C973B16524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5FED0F28-984C-4B06-B06E-B2A57088F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933CDF-B9BE-4DD5-BAC6-EFA1237BB532}"/>
              </a:ext>
            </a:extLst>
          </p:cNvPr>
          <p:cNvSpPr>
            <a:spLocks noGrp="1"/>
          </p:cNvSpPr>
          <p:nvPr>
            <p:ph type="dt" sz="half" idx="10"/>
          </p:nvPr>
        </p:nvSpPr>
        <p:spPr/>
        <p:txBody>
          <a:bodyPr/>
          <a:lstStyle/>
          <a:p>
            <a:endParaRPr lang="en-PK"/>
          </a:p>
        </p:txBody>
      </p:sp>
      <p:sp>
        <p:nvSpPr>
          <p:cNvPr id="6" name="Footer Placeholder 5">
            <a:extLst>
              <a:ext uri="{FF2B5EF4-FFF2-40B4-BE49-F238E27FC236}">
                <a16:creationId xmlns:a16="http://schemas.microsoft.com/office/drawing/2014/main" id="{C3E9B970-6430-4EC0-9A19-1CE779F5F734}"/>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B67C0527-4A3A-4F13-AAED-72A9D4F809CD}"/>
              </a:ext>
            </a:extLst>
          </p:cNvPr>
          <p:cNvSpPr>
            <a:spLocks noGrp="1"/>
          </p:cNvSpPr>
          <p:nvPr>
            <p:ph type="sldNum" sz="quarter" idx="12"/>
          </p:nvPr>
        </p:nvSpPr>
        <p:spPr/>
        <p:txBody>
          <a:bodyPr/>
          <a:lstStyle/>
          <a:p>
            <a:fld id="{FDBF6189-4DAA-47B7-964C-9430DDF4E8E7}" type="slidenum">
              <a:rPr lang="en-PK" smtClean="0"/>
              <a:t>‹#›</a:t>
            </a:fld>
            <a:endParaRPr lang="en-PK"/>
          </a:p>
        </p:txBody>
      </p:sp>
    </p:spTree>
    <p:extLst>
      <p:ext uri="{BB962C8B-B14F-4D97-AF65-F5344CB8AC3E}">
        <p14:creationId xmlns:p14="http://schemas.microsoft.com/office/powerpoint/2010/main" val="1867810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3B63C-3EA9-4AB4-B729-224A30E524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5ED063AE-0DE3-4419-A365-5EA9578EC3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PK"/>
          </a:p>
        </p:txBody>
      </p:sp>
      <p:sp>
        <p:nvSpPr>
          <p:cNvPr id="4" name="Text Placeholder 3">
            <a:extLst>
              <a:ext uri="{FF2B5EF4-FFF2-40B4-BE49-F238E27FC236}">
                <a16:creationId xmlns:a16="http://schemas.microsoft.com/office/drawing/2014/main" id="{B20EA799-E084-4734-90E2-4EC76525A9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7FF99E-F5BB-4CC6-B066-995C15B17E72}"/>
              </a:ext>
            </a:extLst>
          </p:cNvPr>
          <p:cNvSpPr>
            <a:spLocks noGrp="1"/>
          </p:cNvSpPr>
          <p:nvPr>
            <p:ph type="dt" sz="half" idx="10"/>
          </p:nvPr>
        </p:nvSpPr>
        <p:spPr/>
        <p:txBody>
          <a:bodyPr/>
          <a:lstStyle/>
          <a:p>
            <a:endParaRPr lang="en-PK"/>
          </a:p>
        </p:txBody>
      </p:sp>
      <p:sp>
        <p:nvSpPr>
          <p:cNvPr id="6" name="Footer Placeholder 5">
            <a:extLst>
              <a:ext uri="{FF2B5EF4-FFF2-40B4-BE49-F238E27FC236}">
                <a16:creationId xmlns:a16="http://schemas.microsoft.com/office/drawing/2014/main" id="{C07A1315-1BE7-4446-AD50-AC7B65206F5F}"/>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EDE73DD6-6BC1-44FB-A93C-9868E75CD028}"/>
              </a:ext>
            </a:extLst>
          </p:cNvPr>
          <p:cNvSpPr>
            <a:spLocks noGrp="1"/>
          </p:cNvSpPr>
          <p:nvPr>
            <p:ph type="sldNum" sz="quarter" idx="12"/>
          </p:nvPr>
        </p:nvSpPr>
        <p:spPr/>
        <p:txBody>
          <a:bodyPr/>
          <a:lstStyle/>
          <a:p>
            <a:fld id="{FDBF6189-4DAA-47B7-964C-9430DDF4E8E7}" type="slidenum">
              <a:rPr lang="en-PK" smtClean="0"/>
              <a:t>‹#›</a:t>
            </a:fld>
            <a:endParaRPr lang="en-PK"/>
          </a:p>
        </p:txBody>
      </p:sp>
    </p:spTree>
    <p:extLst>
      <p:ext uri="{BB962C8B-B14F-4D97-AF65-F5344CB8AC3E}">
        <p14:creationId xmlns:p14="http://schemas.microsoft.com/office/powerpoint/2010/main" val="1121558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62E61C-4309-4E5C-941B-9A4F6A960C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A320564E-C0E2-4318-92E4-19D8971CEF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295E114-615C-43A2-A3FD-4D421343B8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PK"/>
          </a:p>
        </p:txBody>
      </p:sp>
      <p:sp>
        <p:nvSpPr>
          <p:cNvPr id="5" name="Footer Placeholder 4">
            <a:extLst>
              <a:ext uri="{FF2B5EF4-FFF2-40B4-BE49-F238E27FC236}">
                <a16:creationId xmlns:a16="http://schemas.microsoft.com/office/drawing/2014/main" id="{AB9C0247-4E9B-4EF6-9326-A7A072AE6B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61B31481-78F3-4FEF-9D07-20B9D0F43D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BF6189-4DAA-47B7-964C-9430DDF4E8E7}" type="slidenum">
              <a:rPr lang="en-PK" smtClean="0"/>
              <a:t>‹#›</a:t>
            </a:fld>
            <a:endParaRPr lang="en-PK"/>
          </a:p>
        </p:txBody>
      </p:sp>
      <p:sp>
        <p:nvSpPr>
          <p:cNvPr id="8" name="Rectangle 7">
            <a:extLst>
              <a:ext uri="{FF2B5EF4-FFF2-40B4-BE49-F238E27FC236}">
                <a16:creationId xmlns:a16="http://schemas.microsoft.com/office/drawing/2014/main" id="{15DA4FE4-DBD7-4A1B-9C65-1978275C868D}"/>
              </a:ext>
            </a:extLst>
          </p:cNvPr>
          <p:cNvSpPr/>
          <p:nvPr/>
        </p:nvSpPr>
        <p:spPr>
          <a:xfrm>
            <a:off x="0" y="6176963"/>
            <a:ext cx="12192000" cy="681037"/>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20416777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3686D-9F54-C143-AC88-F53271047829}"/>
              </a:ext>
            </a:extLst>
          </p:cNvPr>
          <p:cNvSpPr>
            <a:spLocks noGrp="1"/>
          </p:cNvSpPr>
          <p:nvPr>
            <p:ph type="ctrTitle"/>
          </p:nvPr>
        </p:nvSpPr>
        <p:spPr>
          <a:xfrm>
            <a:off x="0" y="843570"/>
            <a:ext cx="12192000" cy="3082084"/>
          </a:xfrm>
        </p:spPr>
        <p:txBody>
          <a:bodyPr>
            <a:normAutofit/>
          </a:bodyPr>
          <a:lstStyle/>
          <a:p>
            <a:r>
              <a:rPr lang="en-US" b="1" dirty="0">
                <a:latin typeface="Times New Roman" panose="02020603050405020304" pitchFamily="18" charset="0"/>
                <a:cs typeface="Times New Roman" panose="02020603050405020304" pitchFamily="18" charset="0"/>
              </a:rPr>
              <a:t>Impact of Inflation and Unemployment on Economic Growth</a:t>
            </a:r>
            <a:endParaRPr lang="en-PK"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295A9BF-8959-6500-16F0-F8895E57AD36}"/>
              </a:ext>
            </a:extLst>
          </p:cNvPr>
          <p:cNvSpPr>
            <a:spLocks noGrp="1"/>
          </p:cNvSpPr>
          <p:nvPr>
            <p:ph type="subTitle" idx="1"/>
          </p:nvPr>
        </p:nvSpPr>
        <p:spPr>
          <a:xfrm>
            <a:off x="1524000" y="4473388"/>
            <a:ext cx="9144000" cy="1541042"/>
          </a:xfrm>
        </p:spPr>
        <p:txBody>
          <a:bodyPr>
            <a:normAutofit/>
          </a:bodyPr>
          <a:lstStyle/>
          <a:p>
            <a:r>
              <a:rPr lang="en-US" sz="3800" b="1" dirty="0">
                <a:latin typeface="Times New Roman" panose="02020603050405020304" pitchFamily="18" charset="0"/>
                <a:cs typeface="Times New Roman" panose="02020603050405020304" pitchFamily="18" charset="0"/>
              </a:rPr>
              <a:t>Thesis Presentation</a:t>
            </a:r>
          </a:p>
          <a:p>
            <a:r>
              <a:rPr lang="en-US" dirty="0">
                <a:latin typeface="Times New Roman" panose="02020603050405020304" pitchFamily="18" charset="0"/>
                <a:cs typeface="Times New Roman" panose="02020603050405020304" pitchFamily="18" charset="0"/>
              </a:rPr>
              <a:t>Presented by: Muhammad Usman (19U00282)</a:t>
            </a:r>
            <a:endParaRPr lang="en-PK"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DC39D4C-F581-4505-80C5-912723AB224F}"/>
              </a:ext>
            </a:extLst>
          </p:cNvPr>
          <p:cNvSpPr>
            <a:spLocks noGrp="1"/>
          </p:cNvSpPr>
          <p:nvPr>
            <p:ph type="dt" sz="half" idx="10"/>
          </p:nvPr>
        </p:nvSpPr>
        <p:spPr/>
        <p:txBody>
          <a:bodyPr/>
          <a:lstStyle/>
          <a:p>
            <a:endParaRPr lang="en-PK"/>
          </a:p>
        </p:txBody>
      </p:sp>
      <p:sp>
        <p:nvSpPr>
          <p:cNvPr id="5" name="Footer Placeholder 4">
            <a:extLst>
              <a:ext uri="{FF2B5EF4-FFF2-40B4-BE49-F238E27FC236}">
                <a16:creationId xmlns:a16="http://schemas.microsoft.com/office/drawing/2014/main" id="{80883B62-6D59-417C-8666-664B3E4B2D9A}"/>
              </a:ext>
            </a:extLst>
          </p:cNvPr>
          <p:cNvSpPr>
            <a:spLocks noGrp="1"/>
          </p:cNvSpPr>
          <p:nvPr>
            <p:ph type="ftr" sz="quarter" idx="11"/>
          </p:nvPr>
        </p:nvSpPr>
        <p:spPr/>
        <p:txBody>
          <a:bodyPr/>
          <a:lstStyle/>
          <a:p>
            <a:endParaRPr lang="en-PK"/>
          </a:p>
        </p:txBody>
      </p:sp>
    </p:spTree>
    <p:extLst>
      <p:ext uri="{BB962C8B-B14F-4D97-AF65-F5344CB8AC3E}">
        <p14:creationId xmlns:p14="http://schemas.microsoft.com/office/powerpoint/2010/main" val="3613063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C78C-19C4-4044-A104-EC6AFFB50B44}"/>
              </a:ext>
            </a:extLst>
          </p:cNvPr>
          <p:cNvSpPr>
            <a:spLocks noGrp="1"/>
          </p:cNvSpPr>
          <p:nvPr>
            <p:ph type="title"/>
          </p:nvPr>
        </p:nvSpPr>
        <p:spPr/>
        <p:txBody>
          <a:bodyPr/>
          <a:lstStyle/>
          <a:p>
            <a:r>
              <a:rPr lang="en-US" dirty="0"/>
              <a:t>Summary Statistics : Overall</a:t>
            </a:r>
            <a:endParaRPr lang="en-PK" dirty="0"/>
          </a:p>
        </p:txBody>
      </p:sp>
      <p:pic>
        <p:nvPicPr>
          <p:cNvPr id="9" name="Content Placeholder 8">
            <a:extLst>
              <a:ext uri="{FF2B5EF4-FFF2-40B4-BE49-F238E27FC236}">
                <a16:creationId xmlns:a16="http://schemas.microsoft.com/office/drawing/2014/main" id="{D2BFC7A7-CE19-4540-B5FF-06661A12841B}"/>
              </a:ext>
            </a:extLst>
          </p:cNvPr>
          <p:cNvPicPr>
            <a:picLocks noGrp="1" noChangeAspect="1"/>
          </p:cNvPicPr>
          <p:nvPr>
            <p:ph idx="1"/>
          </p:nvPr>
        </p:nvPicPr>
        <p:blipFill>
          <a:blip r:embed="rId2"/>
          <a:stretch>
            <a:fillRect/>
          </a:stretch>
        </p:blipFill>
        <p:spPr>
          <a:xfrm>
            <a:off x="2383721" y="1507040"/>
            <a:ext cx="7424557" cy="4486877"/>
          </a:xfrm>
          <a:prstGeom prst="rect">
            <a:avLst/>
          </a:prstGeom>
        </p:spPr>
      </p:pic>
    </p:spTree>
    <p:extLst>
      <p:ext uri="{BB962C8B-B14F-4D97-AF65-F5344CB8AC3E}">
        <p14:creationId xmlns:p14="http://schemas.microsoft.com/office/powerpoint/2010/main" val="1639556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C78C-19C4-4044-A104-EC6AFFB50B44}"/>
              </a:ext>
            </a:extLst>
          </p:cNvPr>
          <p:cNvSpPr>
            <a:spLocks noGrp="1"/>
          </p:cNvSpPr>
          <p:nvPr>
            <p:ph type="title"/>
          </p:nvPr>
        </p:nvSpPr>
        <p:spPr/>
        <p:txBody>
          <a:bodyPr>
            <a:normAutofit/>
          </a:bodyPr>
          <a:lstStyle/>
          <a:p>
            <a:r>
              <a:rPr lang="en-US" sz="4000" dirty="0"/>
              <a:t>Summary Statistics: Developed Countries Data</a:t>
            </a:r>
            <a:endParaRPr lang="en-PK" sz="4000" dirty="0"/>
          </a:p>
        </p:txBody>
      </p:sp>
      <p:pic>
        <p:nvPicPr>
          <p:cNvPr id="5" name="Content Placeholder 4">
            <a:extLst>
              <a:ext uri="{FF2B5EF4-FFF2-40B4-BE49-F238E27FC236}">
                <a16:creationId xmlns:a16="http://schemas.microsoft.com/office/drawing/2014/main" id="{51A70833-95C9-4A2D-898B-48D100E07678}"/>
              </a:ext>
            </a:extLst>
          </p:cNvPr>
          <p:cNvPicPr>
            <a:picLocks noGrp="1" noChangeAspect="1"/>
          </p:cNvPicPr>
          <p:nvPr>
            <p:ph idx="1"/>
          </p:nvPr>
        </p:nvPicPr>
        <p:blipFill>
          <a:blip r:embed="rId2"/>
          <a:stretch>
            <a:fillRect/>
          </a:stretch>
        </p:blipFill>
        <p:spPr>
          <a:xfrm>
            <a:off x="2446303" y="1506733"/>
            <a:ext cx="7299393" cy="4514688"/>
          </a:xfrm>
          <a:prstGeom prst="rect">
            <a:avLst/>
          </a:prstGeom>
        </p:spPr>
      </p:pic>
    </p:spTree>
    <p:extLst>
      <p:ext uri="{BB962C8B-B14F-4D97-AF65-F5344CB8AC3E}">
        <p14:creationId xmlns:p14="http://schemas.microsoft.com/office/powerpoint/2010/main" val="4057236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C78C-19C4-4044-A104-EC6AFFB50B44}"/>
              </a:ext>
            </a:extLst>
          </p:cNvPr>
          <p:cNvSpPr>
            <a:spLocks noGrp="1"/>
          </p:cNvSpPr>
          <p:nvPr>
            <p:ph type="title"/>
          </p:nvPr>
        </p:nvSpPr>
        <p:spPr/>
        <p:txBody>
          <a:bodyPr>
            <a:normAutofit/>
          </a:bodyPr>
          <a:lstStyle/>
          <a:p>
            <a:r>
              <a:rPr lang="en-US" sz="4000" dirty="0"/>
              <a:t>Summary Statistics: Developed Countries Data</a:t>
            </a:r>
            <a:endParaRPr lang="en-PK" sz="4000" dirty="0"/>
          </a:p>
        </p:txBody>
      </p:sp>
      <p:pic>
        <p:nvPicPr>
          <p:cNvPr id="6" name="Content Placeholder 5">
            <a:extLst>
              <a:ext uri="{FF2B5EF4-FFF2-40B4-BE49-F238E27FC236}">
                <a16:creationId xmlns:a16="http://schemas.microsoft.com/office/drawing/2014/main" id="{8349A362-A402-4136-8D26-D55B07F5303A}"/>
              </a:ext>
            </a:extLst>
          </p:cNvPr>
          <p:cNvPicPr>
            <a:picLocks noGrp="1" noChangeAspect="1"/>
          </p:cNvPicPr>
          <p:nvPr>
            <p:ph idx="1"/>
          </p:nvPr>
        </p:nvPicPr>
        <p:blipFill>
          <a:blip r:embed="rId2"/>
          <a:stretch>
            <a:fillRect/>
          </a:stretch>
        </p:blipFill>
        <p:spPr>
          <a:xfrm>
            <a:off x="2242022" y="1409764"/>
            <a:ext cx="7707955" cy="4699205"/>
          </a:xfrm>
          <a:prstGeom prst="rect">
            <a:avLst/>
          </a:prstGeom>
        </p:spPr>
      </p:pic>
    </p:spTree>
    <p:extLst>
      <p:ext uri="{BB962C8B-B14F-4D97-AF65-F5344CB8AC3E}">
        <p14:creationId xmlns:p14="http://schemas.microsoft.com/office/powerpoint/2010/main" val="2183725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C78C-19C4-4044-A104-EC6AFFB50B44}"/>
              </a:ext>
            </a:extLst>
          </p:cNvPr>
          <p:cNvSpPr>
            <a:spLocks noGrp="1"/>
          </p:cNvSpPr>
          <p:nvPr>
            <p:ph type="title"/>
          </p:nvPr>
        </p:nvSpPr>
        <p:spPr/>
        <p:txBody>
          <a:bodyPr>
            <a:normAutofit/>
          </a:bodyPr>
          <a:lstStyle/>
          <a:p>
            <a:r>
              <a:rPr lang="en-US" sz="4000" dirty="0"/>
              <a:t>Summary Statistics: Developing Countries Data</a:t>
            </a:r>
            <a:endParaRPr lang="en-PK" sz="4000" dirty="0"/>
          </a:p>
        </p:txBody>
      </p:sp>
      <p:pic>
        <p:nvPicPr>
          <p:cNvPr id="6" name="Content Placeholder 5">
            <a:extLst>
              <a:ext uri="{FF2B5EF4-FFF2-40B4-BE49-F238E27FC236}">
                <a16:creationId xmlns:a16="http://schemas.microsoft.com/office/drawing/2014/main" id="{694AB8A1-915E-461D-8FCE-F396FD982AF0}"/>
              </a:ext>
            </a:extLst>
          </p:cNvPr>
          <p:cNvPicPr>
            <a:picLocks noGrp="1" noChangeAspect="1"/>
          </p:cNvPicPr>
          <p:nvPr>
            <p:ph idx="1"/>
          </p:nvPr>
        </p:nvPicPr>
        <p:blipFill>
          <a:blip r:embed="rId2"/>
          <a:stretch>
            <a:fillRect/>
          </a:stretch>
        </p:blipFill>
        <p:spPr>
          <a:xfrm>
            <a:off x="2509533" y="1359181"/>
            <a:ext cx="7172933" cy="4681696"/>
          </a:xfrm>
          <a:prstGeom prst="rect">
            <a:avLst/>
          </a:prstGeom>
        </p:spPr>
      </p:pic>
    </p:spTree>
    <p:extLst>
      <p:ext uri="{BB962C8B-B14F-4D97-AF65-F5344CB8AC3E}">
        <p14:creationId xmlns:p14="http://schemas.microsoft.com/office/powerpoint/2010/main" val="127661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C78C-19C4-4044-A104-EC6AFFB50B44}"/>
              </a:ext>
            </a:extLst>
          </p:cNvPr>
          <p:cNvSpPr>
            <a:spLocks noGrp="1"/>
          </p:cNvSpPr>
          <p:nvPr>
            <p:ph type="title"/>
          </p:nvPr>
        </p:nvSpPr>
        <p:spPr/>
        <p:txBody>
          <a:bodyPr>
            <a:normAutofit/>
          </a:bodyPr>
          <a:lstStyle/>
          <a:p>
            <a:r>
              <a:rPr lang="en-US" sz="4000" dirty="0"/>
              <a:t>Summary Statistics: Developing Countries Data</a:t>
            </a:r>
            <a:endParaRPr lang="en-PK" sz="4000" dirty="0"/>
          </a:p>
        </p:txBody>
      </p:sp>
      <p:pic>
        <p:nvPicPr>
          <p:cNvPr id="6" name="Content Placeholder 5">
            <a:extLst>
              <a:ext uri="{FF2B5EF4-FFF2-40B4-BE49-F238E27FC236}">
                <a16:creationId xmlns:a16="http://schemas.microsoft.com/office/drawing/2014/main" id="{7981A184-3256-46A7-AAD5-F9C9E4CA9CBF}"/>
              </a:ext>
            </a:extLst>
          </p:cNvPr>
          <p:cNvPicPr>
            <a:picLocks noGrp="1" noChangeAspect="1"/>
          </p:cNvPicPr>
          <p:nvPr>
            <p:ph idx="1"/>
          </p:nvPr>
        </p:nvPicPr>
        <p:blipFill>
          <a:blip r:embed="rId2"/>
          <a:stretch>
            <a:fillRect/>
          </a:stretch>
        </p:blipFill>
        <p:spPr>
          <a:xfrm>
            <a:off x="2635790" y="1370854"/>
            <a:ext cx="6920419" cy="4773916"/>
          </a:xfrm>
          <a:prstGeom prst="rect">
            <a:avLst/>
          </a:prstGeom>
        </p:spPr>
      </p:pic>
    </p:spTree>
    <p:extLst>
      <p:ext uri="{BB962C8B-B14F-4D97-AF65-F5344CB8AC3E}">
        <p14:creationId xmlns:p14="http://schemas.microsoft.com/office/powerpoint/2010/main" val="1207898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2DE0C-B27F-4632-BFB4-A52C5FDF331A}"/>
              </a:ext>
            </a:extLst>
          </p:cNvPr>
          <p:cNvSpPr>
            <a:spLocks noGrp="1"/>
          </p:cNvSpPr>
          <p:nvPr>
            <p:ph type="title"/>
          </p:nvPr>
        </p:nvSpPr>
        <p:spPr/>
        <p:txBody>
          <a:bodyPr/>
          <a:lstStyle/>
          <a:p>
            <a:r>
              <a:rPr lang="en-US" dirty="0"/>
              <a:t>Correlation Matrix </a:t>
            </a:r>
            <a:endParaRPr lang="en-PK" dirty="0"/>
          </a:p>
        </p:txBody>
      </p:sp>
      <p:pic>
        <p:nvPicPr>
          <p:cNvPr id="5" name="Content Placeholder 4">
            <a:extLst>
              <a:ext uri="{FF2B5EF4-FFF2-40B4-BE49-F238E27FC236}">
                <a16:creationId xmlns:a16="http://schemas.microsoft.com/office/drawing/2014/main" id="{C65DAE3D-981E-455F-9256-E706CB69ADC8}"/>
              </a:ext>
            </a:extLst>
          </p:cNvPr>
          <p:cNvPicPr>
            <a:picLocks noGrp="1" noChangeAspect="1"/>
          </p:cNvPicPr>
          <p:nvPr>
            <p:ph idx="1"/>
          </p:nvPr>
        </p:nvPicPr>
        <p:blipFill>
          <a:blip r:embed="rId2"/>
          <a:stretch>
            <a:fillRect/>
          </a:stretch>
        </p:blipFill>
        <p:spPr>
          <a:xfrm>
            <a:off x="672101" y="1690688"/>
            <a:ext cx="10367180" cy="3830444"/>
          </a:xfrm>
          <a:prstGeom prst="rect">
            <a:avLst/>
          </a:prstGeom>
        </p:spPr>
      </p:pic>
    </p:spTree>
    <p:extLst>
      <p:ext uri="{BB962C8B-B14F-4D97-AF65-F5344CB8AC3E}">
        <p14:creationId xmlns:p14="http://schemas.microsoft.com/office/powerpoint/2010/main" val="2784456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2D918-21D0-414D-A1F3-FC9FB6906212}"/>
              </a:ext>
            </a:extLst>
          </p:cNvPr>
          <p:cNvSpPr>
            <a:spLocks noGrp="1"/>
          </p:cNvSpPr>
          <p:nvPr>
            <p:ph type="title"/>
          </p:nvPr>
        </p:nvSpPr>
        <p:spPr/>
        <p:txBody>
          <a:bodyPr/>
          <a:lstStyle/>
          <a:p>
            <a:r>
              <a:rPr lang="en-US" dirty="0"/>
              <a:t>Correlation Matrix: Developed Countries</a:t>
            </a:r>
            <a:endParaRPr lang="en-PK" dirty="0"/>
          </a:p>
        </p:txBody>
      </p:sp>
      <p:pic>
        <p:nvPicPr>
          <p:cNvPr id="7" name="Content Placeholder 6">
            <a:extLst>
              <a:ext uri="{FF2B5EF4-FFF2-40B4-BE49-F238E27FC236}">
                <a16:creationId xmlns:a16="http://schemas.microsoft.com/office/drawing/2014/main" id="{51DA4C11-68EE-4B7E-91B5-4C0CE39DC625}"/>
              </a:ext>
            </a:extLst>
          </p:cNvPr>
          <p:cNvPicPr>
            <a:picLocks noGrp="1" noChangeAspect="1"/>
          </p:cNvPicPr>
          <p:nvPr>
            <p:ph idx="1"/>
          </p:nvPr>
        </p:nvPicPr>
        <p:blipFill>
          <a:blip r:embed="rId2"/>
          <a:stretch>
            <a:fillRect/>
          </a:stretch>
        </p:blipFill>
        <p:spPr>
          <a:xfrm>
            <a:off x="740923" y="1690688"/>
            <a:ext cx="10416702" cy="3848741"/>
          </a:xfrm>
          <a:prstGeom prst="rect">
            <a:avLst/>
          </a:prstGeom>
        </p:spPr>
      </p:pic>
    </p:spTree>
    <p:extLst>
      <p:ext uri="{BB962C8B-B14F-4D97-AF65-F5344CB8AC3E}">
        <p14:creationId xmlns:p14="http://schemas.microsoft.com/office/powerpoint/2010/main" val="3394580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4CA8B-8387-4EBD-80CA-70E6655BAE8C}"/>
              </a:ext>
            </a:extLst>
          </p:cNvPr>
          <p:cNvSpPr>
            <a:spLocks noGrp="1"/>
          </p:cNvSpPr>
          <p:nvPr>
            <p:ph type="title"/>
          </p:nvPr>
        </p:nvSpPr>
        <p:spPr/>
        <p:txBody>
          <a:bodyPr/>
          <a:lstStyle/>
          <a:p>
            <a:r>
              <a:rPr lang="en-US" dirty="0"/>
              <a:t>Correlation Matrix: Developing Countries</a:t>
            </a:r>
            <a:endParaRPr lang="en-PK" dirty="0"/>
          </a:p>
        </p:txBody>
      </p:sp>
      <p:pic>
        <p:nvPicPr>
          <p:cNvPr id="4" name="Content Placeholder 3">
            <a:extLst>
              <a:ext uri="{FF2B5EF4-FFF2-40B4-BE49-F238E27FC236}">
                <a16:creationId xmlns:a16="http://schemas.microsoft.com/office/drawing/2014/main" id="{09F3BD84-D647-431F-A4B3-285ACBC57D16}"/>
              </a:ext>
            </a:extLst>
          </p:cNvPr>
          <p:cNvPicPr>
            <a:picLocks noGrp="1" noChangeAspect="1"/>
          </p:cNvPicPr>
          <p:nvPr>
            <p:ph idx="1"/>
          </p:nvPr>
        </p:nvPicPr>
        <p:blipFill>
          <a:blip r:embed="rId2"/>
          <a:stretch>
            <a:fillRect/>
          </a:stretch>
        </p:blipFill>
        <p:spPr>
          <a:xfrm>
            <a:off x="666357" y="1690688"/>
            <a:ext cx="10687443" cy="3948774"/>
          </a:xfrm>
          <a:prstGeom prst="rect">
            <a:avLst/>
          </a:prstGeom>
        </p:spPr>
      </p:pic>
    </p:spTree>
    <p:extLst>
      <p:ext uri="{BB962C8B-B14F-4D97-AF65-F5344CB8AC3E}">
        <p14:creationId xmlns:p14="http://schemas.microsoft.com/office/powerpoint/2010/main" val="984311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424A5-26BD-4582-8A9B-BD1F9D215CBC}"/>
              </a:ext>
            </a:extLst>
          </p:cNvPr>
          <p:cNvSpPr>
            <a:spLocks noGrp="1"/>
          </p:cNvSpPr>
          <p:nvPr>
            <p:ph type="title"/>
          </p:nvPr>
        </p:nvSpPr>
        <p:spPr/>
        <p:txBody>
          <a:bodyPr/>
          <a:lstStyle/>
          <a:p>
            <a:r>
              <a:rPr lang="en-US" dirty="0"/>
              <a:t>T-test of Mean Comparison</a:t>
            </a:r>
            <a:endParaRPr lang="en-PK" dirty="0"/>
          </a:p>
        </p:txBody>
      </p:sp>
      <p:pic>
        <p:nvPicPr>
          <p:cNvPr id="4" name="Content Placeholder 3">
            <a:extLst>
              <a:ext uri="{FF2B5EF4-FFF2-40B4-BE49-F238E27FC236}">
                <a16:creationId xmlns:a16="http://schemas.microsoft.com/office/drawing/2014/main" id="{CE9DBC73-2D9E-41C5-9048-E6603594E02F}"/>
              </a:ext>
            </a:extLst>
          </p:cNvPr>
          <p:cNvPicPr>
            <a:picLocks noGrp="1" noChangeAspect="1"/>
          </p:cNvPicPr>
          <p:nvPr>
            <p:ph idx="1"/>
          </p:nvPr>
        </p:nvPicPr>
        <p:blipFill>
          <a:blip r:embed="rId2"/>
          <a:stretch>
            <a:fillRect/>
          </a:stretch>
        </p:blipFill>
        <p:spPr>
          <a:xfrm>
            <a:off x="7249863" y="1525318"/>
            <a:ext cx="4103937" cy="4323330"/>
          </a:xfrm>
          <a:prstGeom prst="rect">
            <a:avLst/>
          </a:prstGeom>
        </p:spPr>
      </p:pic>
      <p:sp>
        <p:nvSpPr>
          <p:cNvPr id="3" name="TextBox 2">
            <a:extLst>
              <a:ext uri="{FF2B5EF4-FFF2-40B4-BE49-F238E27FC236}">
                <a16:creationId xmlns:a16="http://schemas.microsoft.com/office/drawing/2014/main" id="{663E3D57-759C-49C2-A62B-C7F7917E085D}"/>
              </a:ext>
            </a:extLst>
          </p:cNvPr>
          <p:cNvSpPr txBox="1"/>
          <p:nvPr/>
        </p:nvSpPr>
        <p:spPr>
          <a:xfrm>
            <a:off x="838200" y="2532821"/>
            <a:ext cx="5698787" cy="2308324"/>
          </a:xfrm>
          <a:prstGeom prst="rect">
            <a:avLst/>
          </a:prstGeom>
          <a:noFill/>
        </p:spPr>
        <p:txBody>
          <a:bodyPr wrap="square" rtlCol="0">
            <a:spAutoFit/>
          </a:bodyPr>
          <a:lstStyle/>
          <a:p>
            <a:r>
              <a:rPr lang="en-US" sz="1800" b="1" dirty="0">
                <a:effectLst/>
                <a:latin typeface="Times New Roman" panose="02020603050405020304" pitchFamily="18" charset="0"/>
                <a:ea typeface="Times New Roman" panose="02020603050405020304" pitchFamily="18" charset="0"/>
              </a:rPr>
              <a:t>H</a:t>
            </a:r>
            <a:r>
              <a:rPr lang="en-US" sz="1800" b="1" baseline="-25000" dirty="0">
                <a:effectLst/>
                <a:latin typeface="Times New Roman" panose="02020603050405020304" pitchFamily="18" charset="0"/>
                <a:ea typeface="Times New Roman" panose="02020603050405020304" pitchFamily="18" charset="0"/>
              </a:rPr>
              <a:t>0</a:t>
            </a:r>
            <a:r>
              <a:rPr lang="en-US" sz="1800" dirty="0">
                <a:effectLst/>
                <a:latin typeface="Times New Roman" panose="02020603050405020304" pitchFamily="18" charset="0"/>
                <a:ea typeface="Times New Roman" panose="02020603050405020304" pitchFamily="18" charset="0"/>
              </a:rPr>
              <a:t>: no significant difference between means of the variables in developed countries and developing countries.</a:t>
            </a:r>
          </a:p>
          <a:p>
            <a:endParaRPr lang="en-US" dirty="0">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H</a:t>
            </a:r>
            <a:r>
              <a:rPr lang="en-US" sz="1800" b="1" baseline="-25000" dirty="0">
                <a:effectLst/>
                <a:latin typeface="Times New Roman" panose="02020603050405020304" pitchFamily="18" charset="0"/>
                <a:ea typeface="Times New Roman" panose="02020603050405020304" pitchFamily="18" charset="0"/>
              </a:rPr>
              <a:t>1</a:t>
            </a:r>
            <a:r>
              <a:rPr lang="en-US" sz="1800" dirty="0">
                <a:effectLst/>
                <a:latin typeface="Times New Roman" panose="02020603050405020304" pitchFamily="18" charset="0"/>
                <a:ea typeface="Times New Roman" panose="02020603050405020304" pitchFamily="18" charset="0"/>
              </a:rPr>
              <a:t>: significant difference between means of the variables in developed countries and developing countries</a:t>
            </a:r>
          </a:p>
          <a:p>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ndParaRPr>
          </a:p>
          <a:p>
            <a:endParaRPr lang="en-PK" dirty="0"/>
          </a:p>
        </p:txBody>
      </p:sp>
      <p:sp>
        <p:nvSpPr>
          <p:cNvPr id="5" name="Date Placeholder 4">
            <a:extLst>
              <a:ext uri="{FF2B5EF4-FFF2-40B4-BE49-F238E27FC236}">
                <a16:creationId xmlns:a16="http://schemas.microsoft.com/office/drawing/2014/main" id="{748F77BA-4849-4D45-A194-721420F7BDDD}"/>
              </a:ext>
            </a:extLst>
          </p:cNvPr>
          <p:cNvSpPr>
            <a:spLocks noGrp="1"/>
          </p:cNvSpPr>
          <p:nvPr>
            <p:ph type="dt" sz="half" idx="10"/>
          </p:nvPr>
        </p:nvSpPr>
        <p:spPr/>
        <p:txBody>
          <a:bodyPr/>
          <a:lstStyle/>
          <a:p>
            <a:endParaRPr lang="en-PK"/>
          </a:p>
        </p:txBody>
      </p:sp>
      <p:sp>
        <p:nvSpPr>
          <p:cNvPr id="6" name="Footer Placeholder 5">
            <a:extLst>
              <a:ext uri="{FF2B5EF4-FFF2-40B4-BE49-F238E27FC236}">
                <a16:creationId xmlns:a16="http://schemas.microsoft.com/office/drawing/2014/main" id="{17F7667C-E598-470F-9CFE-04996B2FC2BD}"/>
              </a:ext>
            </a:extLst>
          </p:cNvPr>
          <p:cNvSpPr>
            <a:spLocks noGrp="1"/>
          </p:cNvSpPr>
          <p:nvPr>
            <p:ph type="ftr" sz="quarter" idx="11"/>
          </p:nvPr>
        </p:nvSpPr>
        <p:spPr/>
        <p:txBody>
          <a:bodyPr/>
          <a:lstStyle/>
          <a:p>
            <a:endParaRPr lang="en-PK"/>
          </a:p>
        </p:txBody>
      </p:sp>
    </p:spTree>
    <p:extLst>
      <p:ext uri="{BB962C8B-B14F-4D97-AF65-F5344CB8AC3E}">
        <p14:creationId xmlns:p14="http://schemas.microsoft.com/office/powerpoint/2010/main" val="2432534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A75B1-EA8D-437A-9D2E-47696E87AA58}"/>
              </a:ext>
            </a:extLst>
          </p:cNvPr>
          <p:cNvSpPr>
            <a:spLocks noGrp="1"/>
          </p:cNvSpPr>
          <p:nvPr>
            <p:ph type="title"/>
          </p:nvPr>
        </p:nvSpPr>
        <p:spPr/>
        <p:txBody>
          <a:bodyPr/>
          <a:lstStyle/>
          <a:p>
            <a:r>
              <a:rPr lang="en-US" dirty="0"/>
              <a:t>Descriptive (Average 2021)</a:t>
            </a:r>
            <a:endParaRPr lang="en-PK" dirty="0"/>
          </a:p>
        </p:txBody>
      </p:sp>
      <p:graphicFrame>
        <p:nvGraphicFramePr>
          <p:cNvPr id="10" name="Content Placeholder 3">
            <a:extLst>
              <a:ext uri="{FF2B5EF4-FFF2-40B4-BE49-F238E27FC236}">
                <a16:creationId xmlns:a16="http://schemas.microsoft.com/office/drawing/2014/main" id="{BF31D4ED-55ED-4A41-BA07-F43AF3324B62}"/>
              </a:ext>
            </a:extLst>
          </p:cNvPr>
          <p:cNvGraphicFramePr>
            <a:graphicFrameLocks/>
          </p:cNvGraphicFramePr>
          <p:nvPr>
            <p:extLst>
              <p:ext uri="{D42A27DB-BD31-4B8C-83A1-F6EECF244321}">
                <p14:modId xmlns:p14="http://schemas.microsoft.com/office/powerpoint/2010/main" val="2315348668"/>
              </p:ext>
            </p:extLst>
          </p:nvPr>
        </p:nvGraphicFramePr>
        <p:xfrm>
          <a:off x="6934200" y="1815898"/>
          <a:ext cx="5257800" cy="4351338"/>
        </p:xfrm>
        <a:graphic>
          <a:graphicData uri="http://schemas.openxmlformats.org/drawingml/2006/chart">
            <c:chart xmlns:c="http://schemas.openxmlformats.org/drawingml/2006/chart" xmlns:r="http://schemas.openxmlformats.org/officeDocument/2006/relationships" r:id="rId2"/>
          </a:graphicData>
        </a:graphic>
      </p:graphicFrame>
      <p:pic>
        <p:nvPicPr>
          <p:cNvPr id="11" name="Picture 10">
            <a:extLst>
              <a:ext uri="{FF2B5EF4-FFF2-40B4-BE49-F238E27FC236}">
                <a16:creationId xmlns:a16="http://schemas.microsoft.com/office/drawing/2014/main" id="{BB6A71FE-F4BA-4AA9-A8F0-A4BEE1F0579D}"/>
              </a:ext>
            </a:extLst>
          </p:cNvPr>
          <p:cNvPicPr>
            <a:picLocks noChangeAspect="1"/>
          </p:cNvPicPr>
          <p:nvPr/>
        </p:nvPicPr>
        <p:blipFill>
          <a:blip r:embed="rId3"/>
          <a:stretch>
            <a:fillRect/>
          </a:stretch>
        </p:blipFill>
        <p:spPr>
          <a:xfrm>
            <a:off x="6248340" y="1451224"/>
            <a:ext cx="2101835" cy="455398"/>
          </a:xfrm>
          <a:prstGeom prst="rect">
            <a:avLst/>
          </a:prstGeom>
        </p:spPr>
      </p:pic>
      <p:graphicFrame>
        <p:nvGraphicFramePr>
          <p:cNvPr id="12" name="Chart 11">
            <a:extLst>
              <a:ext uri="{FF2B5EF4-FFF2-40B4-BE49-F238E27FC236}">
                <a16:creationId xmlns:a16="http://schemas.microsoft.com/office/drawing/2014/main" id="{7B91B261-678E-48C5-91DD-ECD15129470E}"/>
              </a:ext>
            </a:extLst>
          </p:cNvPr>
          <p:cNvGraphicFramePr/>
          <p:nvPr>
            <p:extLst>
              <p:ext uri="{D42A27DB-BD31-4B8C-83A1-F6EECF244321}">
                <p14:modId xmlns:p14="http://schemas.microsoft.com/office/powerpoint/2010/main" val="4134323064"/>
              </p:ext>
            </p:extLst>
          </p:nvPr>
        </p:nvGraphicFramePr>
        <p:xfrm>
          <a:off x="132944" y="2027354"/>
          <a:ext cx="5879869" cy="4101292"/>
        </p:xfrm>
        <a:graphic>
          <a:graphicData uri="http://schemas.openxmlformats.org/drawingml/2006/chart">
            <c:chart xmlns:c="http://schemas.openxmlformats.org/drawingml/2006/chart" xmlns:r="http://schemas.openxmlformats.org/officeDocument/2006/relationships" r:id="rId4"/>
          </a:graphicData>
        </a:graphic>
      </p:graphicFrame>
      <p:pic>
        <p:nvPicPr>
          <p:cNvPr id="13" name="Picture 12">
            <a:extLst>
              <a:ext uri="{FF2B5EF4-FFF2-40B4-BE49-F238E27FC236}">
                <a16:creationId xmlns:a16="http://schemas.microsoft.com/office/drawing/2014/main" id="{E6C1E4F0-4941-4225-A712-4D5767CDA301}"/>
              </a:ext>
            </a:extLst>
          </p:cNvPr>
          <p:cNvPicPr>
            <a:picLocks noChangeAspect="1"/>
          </p:cNvPicPr>
          <p:nvPr/>
        </p:nvPicPr>
        <p:blipFill>
          <a:blip r:embed="rId5"/>
          <a:stretch>
            <a:fillRect/>
          </a:stretch>
        </p:blipFill>
        <p:spPr>
          <a:xfrm>
            <a:off x="781608" y="1451224"/>
            <a:ext cx="1805949" cy="576130"/>
          </a:xfrm>
          <a:prstGeom prst="rect">
            <a:avLst/>
          </a:prstGeom>
        </p:spPr>
      </p:pic>
      <p:sp>
        <p:nvSpPr>
          <p:cNvPr id="3" name="Date Placeholder 2">
            <a:extLst>
              <a:ext uri="{FF2B5EF4-FFF2-40B4-BE49-F238E27FC236}">
                <a16:creationId xmlns:a16="http://schemas.microsoft.com/office/drawing/2014/main" id="{C638337B-EBA4-4E73-AA89-7923D94C0275}"/>
              </a:ext>
            </a:extLst>
          </p:cNvPr>
          <p:cNvSpPr>
            <a:spLocks noGrp="1"/>
          </p:cNvSpPr>
          <p:nvPr>
            <p:ph type="dt" sz="half" idx="10"/>
          </p:nvPr>
        </p:nvSpPr>
        <p:spPr/>
        <p:txBody>
          <a:bodyPr/>
          <a:lstStyle/>
          <a:p>
            <a:endParaRPr lang="en-PK"/>
          </a:p>
        </p:txBody>
      </p:sp>
      <p:sp>
        <p:nvSpPr>
          <p:cNvPr id="4" name="Footer Placeholder 3">
            <a:extLst>
              <a:ext uri="{FF2B5EF4-FFF2-40B4-BE49-F238E27FC236}">
                <a16:creationId xmlns:a16="http://schemas.microsoft.com/office/drawing/2014/main" id="{0B1E8ADF-76F4-4FFF-A7F0-4AC66FCA151F}"/>
              </a:ext>
            </a:extLst>
          </p:cNvPr>
          <p:cNvSpPr>
            <a:spLocks noGrp="1"/>
          </p:cNvSpPr>
          <p:nvPr>
            <p:ph type="ftr" sz="quarter" idx="11"/>
          </p:nvPr>
        </p:nvSpPr>
        <p:spPr/>
        <p:txBody>
          <a:bodyPr/>
          <a:lstStyle/>
          <a:p>
            <a:endParaRPr lang="en-PK"/>
          </a:p>
        </p:txBody>
      </p:sp>
    </p:spTree>
    <p:extLst>
      <p:ext uri="{BB962C8B-B14F-4D97-AF65-F5344CB8AC3E}">
        <p14:creationId xmlns:p14="http://schemas.microsoft.com/office/powerpoint/2010/main" val="3759421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96DE9-51A0-47A5-AD7A-552410725E9B}"/>
              </a:ext>
            </a:extLst>
          </p:cNvPr>
          <p:cNvSpPr>
            <a:spLocks noGrp="1"/>
          </p:cNvSpPr>
          <p:nvPr>
            <p:ph type="title"/>
          </p:nvPr>
        </p:nvSpPr>
        <p:spPr/>
        <p:txBody>
          <a:bodyPr/>
          <a:lstStyle/>
          <a:p>
            <a:r>
              <a:rPr lang="en-US" dirty="0"/>
              <a:t>Introduction</a:t>
            </a:r>
            <a:endParaRPr lang="en-PK" dirty="0"/>
          </a:p>
        </p:txBody>
      </p:sp>
      <p:sp>
        <p:nvSpPr>
          <p:cNvPr id="3" name="Content Placeholder 2">
            <a:extLst>
              <a:ext uri="{FF2B5EF4-FFF2-40B4-BE49-F238E27FC236}">
                <a16:creationId xmlns:a16="http://schemas.microsoft.com/office/drawing/2014/main" id="{389096AD-AD9F-4177-B893-E369702BB806}"/>
              </a:ext>
            </a:extLst>
          </p:cNvPr>
          <p:cNvSpPr>
            <a:spLocks noGrp="1"/>
          </p:cNvSpPr>
          <p:nvPr>
            <p:ph idx="1"/>
          </p:nvPr>
        </p:nvSpPr>
        <p:spPr/>
        <p:txBody>
          <a:bodyPr>
            <a:normAutofit fontScale="92500" lnSpcReduction="10000"/>
          </a:bodyPr>
          <a:lstStyle/>
          <a:p>
            <a:r>
              <a:rPr lang="en-US" sz="2000" dirty="0">
                <a:effectLst/>
                <a:latin typeface="Times New Roman" panose="02020603050405020304" pitchFamily="18" charset="0"/>
                <a:ea typeface="Calibri" panose="020F0502020204030204" pitchFamily="34" charset="0"/>
              </a:rPr>
              <a:t>The purpose of this research is to assess the influence that inflation and unemployment would have on Economic Growth.</a:t>
            </a:r>
          </a:p>
          <a:p>
            <a:r>
              <a:rPr lang="en-US" sz="2000" dirty="0">
                <a:ea typeface="Calibri" panose="020F0502020204030204" pitchFamily="34" charset="0"/>
              </a:rPr>
              <a:t>T</a:t>
            </a:r>
            <a:r>
              <a:rPr lang="en-US" sz="2000" dirty="0">
                <a:effectLst/>
                <a:latin typeface="Times New Roman" panose="02020603050405020304" pitchFamily="18" charset="0"/>
                <a:ea typeface="Calibri" panose="020F0502020204030204" pitchFamily="34" charset="0"/>
              </a:rPr>
              <a:t>he growth rate serves as the dependent variable in the economic model, while inflation, unemployment, the exchange rate, the money supply, investment, interest rate and the savings rate served as independent variables. </a:t>
            </a:r>
          </a:p>
          <a:p>
            <a:r>
              <a:rPr lang="en-US" sz="2000" dirty="0">
                <a:effectLst/>
                <a:latin typeface="Times New Roman" panose="02020603050405020304" pitchFamily="18" charset="0"/>
                <a:ea typeface="Calibri" panose="020F0502020204030204" pitchFamily="34" charset="0"/>
              </a:rPr>
              <a:t>Unemployment and Inflation are problems at the heart of every country's social and economic life. Existing literature points to inflation and unemployment as twin problems explaining the nature of poverty in developing countries.</a:t>
            </a:r>
          </a:p>
          <a:p>
            <a:r>
              <a:rPr lang="en-US" sz="2000" dirty="0">
                <a:effectLst/>
                <a:latin typeface="Times New Roman" panose="02020603050405020304" pitchFamily="18" charset="0"/>
                <a:ea typeface="Calibri" panose="020F0502020204030204" pitchFamily="34" charset="0"/>
              </a:rPr>
              <a:t>Inflation increases the cost of the country and creates more financial problems by increasing the cost of goods and services and other factors (Rasheed et al., 1997).</a:t>
            </a:r>
          </a:p>
          <a:p>
            <a:r>
              <a:rPr lang="en-US" sz="2000" dirty="0">
                <a:effectLst/>
                <a:latin typeface="Times New Roman" panose="02020603050405020304" pitchFamily="18" charset="0"/>
                <a:ea typeface="Calibri" panose="020F0502020204030204" pitchFamily="34" charset="0"/>
              </a:rPr>
              <a:t>All economies intend to keep both in the lowest single digits as this creates stability in the country's macroeconomic policies. </a:t>
            </a:r>
          </a:p>
          <a:p>
            <a:r>
              <a:rPr lang="en-US" sz="2000" dirty="0">
                <a:effectLst/>
                <a:latin typeface="Times New Roman" panose="02020603050405020304" pitchFamily="18" charset="0"/>
                <a:ea typeface="Calibri" panose="020F0502020204030204" pitchFamily="34" charset="0"/>
              </a:rPr>
              <a:t>This stability is very important for the effective growth and development of the economy and for the achievement of economic policy goals and objectives (Orji et al., 2015).</a:t>
            </a:r>
            <a:endParaRPr lang="en-US" sz="2000" dirty="0">
              <a:latin typeface="Times New Roman" panose="02020603050405020304" pitchFamily="18" charset="0"/>
              <a:ea typeface="Calibri" panose="020F0502020204030204" pitchFamily="34" charset="0"/>
            </a:endParaRPr>
          </a:p>
          <a:p>
            <a:endParaRPr lang="en-PK" sz="2400" dirty="0"/>
          </a:p>
        </p:txBody>
      </p:sp>
      <p:sp>
        <p:nvSpPr>
          <p:cNvPr id="4" name="Date Placeholder 3">
            <a:extLst>
              <a:ext uri="{FF2B5EF4-FFF2-40B4-BE49-F238E27FC236}">
                <a16:creationId xmlns:a16="http://schemas.microsoft.com/office/drawing/2014/main" id="{27A58A44-DBEB-4210-88CF-BA56BBA8E335}"/>
              </a:ext>
            </a:extLst>
          </p:cNvPr>
          <p:cNvSpPr>
            <a:spLocks noGrp="1"/>
          </p:cNvSpPr>
          <p:nvPr>
            <p:ph type="dt" sz="half" idx="10"/>
          </p:nvPr>
        </p:nvSpPr>
        <p:spPr/>
        <p:txBody>
          <a:bodyPr/>
          <a:lstStyle/>
          <a:p>
            <a:endParaRPr lang="en-PK"/>
          </a:p>
        </p:txBody>
      </p:sp>
      <p:sp>
        <p:nvSpPr>
          <p:cNvPr id="5" name="Footer Placeholder 4">
            <a:extLst>
              <a:ext uri="{FF2B5EF4-FFF2-40B4-BE49-F238E27FC236}">
                <a16:creationId xmlns:a16="http://schemas.microsoft.com/office/drawing/2014/main" id="{FB61F7E8-341F-4633-9D82-B9DDBF3F8718}"/>
              </a:ext>
            </a:extLst>
          </p:cNvPr>
          <p:cNvSpPr>
            <a:spLocks noGrp="1"/>
          </p:cNvSpPr>
          <p:nvPr>
            <p:ph type="ftr" sz="quarter" idx="11"/>
          </p:nvPr>
        </p:nvSpPr>
        <p:spPr/>
        <p:txBody>
          <a:bodyPr/>
          <a:lstStyle/>
          <a:p>
            <a:endParaRPr lang="en-PK"/>
          </a:p>
        </p:txBody>
      </p:sp>
    </p:spTree>
    <p:extLst>
      <p:ext uri="{BB962C8B-B14F-4D97-AF65-F5344CB8AC3E}">
        <p14:creationId xmlns:p14="http://schemas.microsoft.com/office/powerpoint/2010/main" val="2494209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A75B1-EA8D-437A-9D2E-47696E87AA58}"/>
              </a:ext>
            </a:extLst>
          </p:cNvPr>
          <p:cNvSpPr>
            <a:spLocks noGrp="1"/>
          </p:cNvSpPr>
          <p:nvPr>
            <p:ph type="title"/>
          </p:nvPr>
        </p:nvSpPr>
        <p:spPr/>
        <p:txBody>
          <a:bodyPr/>
          <a:lstStyle/>
          <a:p>
            <a:r>
              <a:rPr lang="en-US" dirty="0"/>
              <a:t>Descriptive : Inflation (2002-2021)</a:t>
            </a:r>
            <a:endParaRPr lang="en-PK" dirty="0"/>
          </a:p>
        </p:txBody>
      </p:sp>
      <p:pic>
        <p:nvPicPr>
          <p:cNvPr id="9" name="Content Placeholder 8">
            <a:extLst>
              <a:ext uri="{FF2B5EF4-FFF2-40B4-BE49-F238E27FC236}">
                <a16:creationId xmlns:a16="http://schemas.microsoft.com/office/drawing/2014/main" id="{E52586D6-413E-46AE-9D4C-B977C1F1EB63}"/>
              </a:ext>
            </a:extLst>
          </p:cNvPr>
          <p:cNvPicPr>
            <a:picLocks noGrp="1" noChangeAspect="1"/>
          </p:cNvPicPr>
          <p:nvPr>
            <p:ph idx="1"/>
          </p:nvPr>
        </p:nvPicPr>
        <p:blipFill>
          <a:blip r:embed="rId2"/>
          <a:stretch>
            <a:fillRect/>
          </a:stretch>
        </p:blipFill>
        <p:spPr>
          <a:xfrm>
            <a:off x="838199" y="1253331"/>
            <a:ext cx="10951723" cy="4840390"/>
          </a:xfrm>
        </p:spPr>
      </p:pic>
      <p:sp>
        <p:nvSpPr>
          <p:cNvPr id="3" name="Date Placeholder 2">
            <a:extLst>
              <a:ext uri="{FF2B5EF4-FFF2-40B4-BE49-F238E27FC236}">
                <a16:creationId xmlns:a16="http://schemas.microsoft.com/office/drawing/2014/main" id="{03730DB2-7F75-4587-8C6E-68EF06B2410D}"/>
              </a:ext>
            </a:extLst>
          </p:cNvPr>
          <p:cNvSpPr>
            <a:spLocks noGrp="1"/>
          </p:cNvSpPr>
          <p:nvPr>
            <p:ph type="dt" sz="half" idx="10"/>
          </p:nvPr>
        </p:nvSpPr>
        <p:spPr/>
        <p:txBody>
          <a:bodyPr/>
          <a:lstStyle/>
          <a:p>
            <a:endParaRPr lang="en-PK"/>
          </a:p>
        </p:txBody>
      </p:sp>
      <p:sp>
        <p:nvSpPr>
          <p:cNvPr id="4" name="Footer Placeholder 3">
            <a:extLst>
              <a:ext uri="{FF2B5EF4-FFF2-40B4-BE49-F238E27FC236}">
                <a16:creationId xmlns:a16="http://schemas.microsoft.com/office/drawing/2014/main" id="{3C7055CC-EF18-43DE-B022-036BD468AE5E}"/>
              </a:ext>
            </a:extLst>
          </p:cNvPr>
          <p:cNvSpPr>
            <a:spLocks noGrp="1"/>
          </p:cNvSpPr>
          <p:nvPr>
            <p:ph type="ftr" sz="quarter" idx="11"/>
          </p:nvPr>
        </p:nvSpPr>
        <p:spPr/>
        <p:txBody>
          <a:bodyPr/>
          <a:lstStyle/>
          <a:p>
            <a:endParaRPr lang="en-PK"/>
          </a:p>
        </p:txBody>
      </p:sp>
    </p:spTree>
    <p:extLst>
      <p:ext uri="{BB962C8B-B14F-4D97-AF65-F5344CB8AC3E}">
        <p14:creationId xmlns:p14="http://schemas.microsoft.com/office/powerpoint/2010/main" val="2092782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A75B1-EA8D-437A-9D2E-47696E87AA58}"/>
              </a:ext>
            </a:extLst>
          </p:cNvPr>
          <p:cNvSpPr>
            <a:spLocks noGrp="1"/>
          </p:cNvSpPr>
          <p:nvPr>
            <p:ph type="title"/>
          </p:nvPr>
        </p:nvSpPr>
        <p:spPr/>
        <p:txBody>
          <a:bodyPr/>
          <a:lstStyle/>
          <a:p>
            <a:r>
              <a:rPr lang="en-US" dirty="0"/>
              <a:t>Descriptive : Unemployment (2002-2021)</a:t>
            </a:r>
            <a:endParaRPr lang="en-PK" dirty="0"/>
          </a:p>
        </p:txBody>
      </p:sp>
      <p:pic>
        <p:nvPicPr>
          <p:cNvPr id="9" name="Content Placeholder 8">
            <a:extLst>
              <a:ext uri="{FF2B5EF4-FFF2-40B4-BE49-F238E27FC236}">
                <a16:creationId xmlns:a16="http://schemas.microsoft.com/office/drawing/2014/main" id="{26E96143-CD32-41FB-B5AD-1D875207AAC1}"/>
              </a:ext>
            </a:extLst>
          </p:cNvPr>
          <p:cNvPicPr>
            <a:picLocks noGrp="1" noChangeAspect="1"/>
          </p:cNvPicPr>
          <p:nvPr>
            <p:ph idx="1"/>
          </p:nvPr>
        </p:nvPicPr>
        <p:blipFill>
          <a:blip r:embed="rId2"/>
          <a:stretch>
            <a:fillRect/>
          </a:stretch>
        </p:blipFill>
        <p:spPr>
          <a:xfrm>
            <a:off x="838200" y="1253331"/>
            <a:ext cx="10515600" cy="4894550"/>
          </a:xfrm>
        </p:spPr>
      </p:pic>
      <p:sp>
        <p:nvSpPr>
          <p:cNvPr id="3" name="Date Placeholder 2">
            <a:extLst>
              <a:ext uri="{FF2B5EF4-FFF2-40B4-BE49-F238E27FC236}">
                <a16:creationId xmlns:a16="http://schemas.microsoft.com/office/drawing/2014/main" id="{E2864C76-6E13-457B-8B28-8149E4C57BA1}"/>
              </a:ext>
            </a:extLst>
          </p:cNvPr>
          <p:cNvSpPr>
            <a:spLocks noGrp="1"/>
          </p:cNvSpPr>
          <p:nvPr>
            <p:ph type="dt" sz="half" idx="10"/>
          </p:nvPr>
        </p:nvSpPr>
        <p:spPr/>
        <p:txBody>
          <a:bodyPr/>
          <a:lstStyle/>
          <a:p>
            <a:endParaRPr lang="en-PK"/>
          </a:p>
        </p:txBody>
      </p:sp>
      <p:sp>
        <p:nvSpPr>
          <p:cNvPr id="4" name="Footer Placeholder 3">
            <a:extLst>
              <a:ext uri="{FF2B5EF4-FFF2-40B4-BE49-F238E27FC236}">
                <a16:creationId xmlns:a16="http://schemas.microsoft.com/office/drawing/2014/main" id="{C4BC9FEC-F2E4-4580-A98C-F9E52A6C3398}"/>
              </a:ext>
            </a:extLst>
          </p:cNvPr>
          <p:cNvSpPr>
            <a:spLocks noGrp="1"/>
          </p:cNvSpPr>
          <p:nvPr>
            <p:ph type="ftr" sz="quarter" idx="11"/>
          </p:nvPr>
        </p:nvSpPr>
        <p:spPr/>
        <p:txBody>
          <a:bodyPr/>
          <a:lstStyle/>
          <a:p>
            <a:endParaRPr lang="en-PK"/>
          </a:p>
        </p:txBody>
      </p:sp>
    </p:spTree>
    <p:extLst>
      <p:ext uri="{BB962C8B-B14F-4D97-AF65-F5344CB8AC3E}">
        <p14:creationId xmlns:p14="http://schemas.microsoft.com/office/powerpoint/2010/main" val="3963379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8D98-A4BD-4FED-A2F1-2338F896C4A0}"/>
              </a:ext>
            </a:extLst>
          </p:cNvPr>
          <p:cNvSpPr>
            <a:spLocks noGrp="1"/>
          </p:cNvSpPr>
          <p:nvPr>
            <p:ph type="title"/>
          </p:nvPr>
        </p:nvSpPr>
        <p:spPr>
          <a:xfrm>
            <a:off x="838200" y="365126"/>
            <a:ext cx="10515600" cy="763284"/>
          </a:xfrm>
        </p:spPr>
        <p:txBody>
          <a:bodyPr/>
          <a:lstStyle/>
          <a:p>
            <a:r>
              <a:rPr lang="en-US" dirty="0"/>
              <a:t>Hausman Test</a:t>
            </a:r>
            <a:endParaRPr lang="en-PK" dirty="0"/>
          </a:p>
        </p:txBody>
      </p:sp>
      <p:pic>
        <p:nvPicPr>
          <p:cNvPr id="5" name="Content Placeholder 4">
            <a:extLst>
              <a:ext uri="{FF2B5EF4-FFF2-40B4-BE49-F238E27FC236}">
                <a16:creationId xmlns:a16="http://schemas.microsoft.com/office/drawing/2014/main" id="{64ABB8A5-84EA-400A-A394-62EEA4D76BB9}"/>
              </a:ext>
            </a:extLst>
          </p:cNvPr>
          <p:cNvPicPr>
            <a:picLocks noGrp="1"/>
          </p:cNvPicPr>
          <p:nvPr>
            <p:ph idx="1"/>
          </p:nvPr>
        </p:nvPicPr>
        <p:blipFill>
          <a:blip r:embed="rId3"/>
          <a:stretch>
            <a:fillRect/>
          </a:stretch>
        </p:blipFill>
        <p:spPr>
          <a:xfrm>
            <a:off x="254541" y="3034985"/>
            <a:ext cx="3600000" cy="1260000"/>
          </a:xfrm>
        </p:spPr>
      </p:pic>
      <p:sp>
        <p:nvSpPr>
          <p:cNvPr id="6" name="TextBox 5">
            <a:extLst>
              <a:ext uri="{FF2B5EF4-FFF2-40B4-BE49-F238E27FC236}">
                <a16:creationId xmlns:a16="http://schemas.microsoft.com/office/drawing/2014/main" id="{208AD14E-9591-4A6F-9724-E29E6FC83D6C}"/>
              </a:ext>
            </a:extLst>
          </p:cNvPr>
          <p:cNvSpPr txBox="1"/>
          <p:nvPr/>
        </p:nvSpPr>
        <p:spPr>
          <a:xfrm>
            <a:off x="3366625" y="1590834"/>
            <a:ext cx="4970834" cy="1566198"/>
          </a:xfrm>
          <a:prstGeom prst="rect">
            <a:avLst/>
          </a:prstGeom>
          <a:noFill/>
        </p:spPr>
        <p:txBody>
          <a:bodyPr wrap="square" rtlCol="0">
            <a:spAutoFit/>
          </a:bodyPr>
          <a:lstStyle/>
          <a:p>
            <a:pPr algn="ctr">
              <a:lnSpc>
                <a:spcPct val="107000"/>
              </a:lnSpc>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Hausman Hypothesis:</a:t>
            </a:r>
            <a:endParaRPr lang="en-PK"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H</a:t>
            </a:r>
            <a:r>
              <a:rPr lang="en-US" sz="1800" b="1" baseline="-25000" dirty="0">
                <a:effectLst/>
                <a:latin typeface="Times New Roman" panose="02020603050405020304" pitchFamily="18" charset="0"/>
                <a:ea typeface="Times New Roman" panose="02020603050405020304" pitchFamily="18" charset="0"/>
                <a:cs typeface="Times New Roman" panose="02020603050405020304" pitchFamily="18" charset="0"/>
              </a:rPr>
              <a:t>o</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No Differences in coefficients</a:t>
            </a:r>
            <a:endParaRPr lang="en-PK"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H</a:t>
            </a:r>
            <a:r>
              <a:rPr lang="en-US" sz="1800" b="1" baseline="-25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Significant Differences in coefficients</a:t>
            </a:r>
            <a:endParaRPr lang="en-PK"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PK" dirty="0"/>
          </a:p>
        </p:txBody>
      </p:sp>
      <p:sp>
        <p:nvSpPr>
          <p:cNvPr id="3" name="TextBox 2">
            <a:extLst>
              <a:ext uri="{FF2B5EF4-FFF2-40B4-BE49-F238E27FC236}">
                <a16:creationId xmlns:a16="http://schemas.microsoft.com/office/drawing/2014/main" id="{8066D9EC-2814-479B-8BA1-AADD7E479E09}"/>
              </a:ext>
            </a:extLst>
          </p:cNvPr>
          <p:cNvSpPr txBox="1"/>
          <p:nvPr/>
        </p:nvSpPr>
        <p:spPr>
          <a:xfrm>
            <a:off x="1558430" y="4139310"/>
            <a:ext cx="992221" cy="37937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Overall</a:t>
            </a:r>
            <a:endParaRPr lang="en-PK"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64780767-EB61-41E2-9E42-D69C81C8E104}"/>
              </a:ext>
            </a:extLst>
          </p:cNvPr>
          <p:cNvPicPr>
            <a:picLocks/>
          </p:cNvPicPr>
          <p:nvPr/>
        </p:nvPicPr>
        <p:blipFill>
          <a:blip r:embed="rId4"/>
          <a:stretch>
            <a:fillRect/>
          </a:stretch>
        </p:blipFill>
        <p:spPr>
          <a:xfrm>
            <a:off x="4213322" y="3034985"/>
            <a:ext cx="3600000" cy="1177092"/>
          </a:xfrm>
          <a:prstGeom prst="rect">
            <a:avLst/>
          </a:prstGeom>
        </p:spPr>
      </p:pic>
      <p:sp>
        <p:nvSpPr>
          <p:cNvPr id="8" name="TextBox 7">
            <a:extLst>
              <a:ext uri="{FF2B5EF4-FFF2-40B4-BE49-F238E27FC236}">
                <a16:creationId xmlns:a16="http://schemas.microsoft.com/office/drawing/2014/main" id="{5BC1A961-73B9-462C-A552-7EEC615F6325}"/>
              </a:ext>
            </a:extLst>
          </p:cNvPr>
          <p:cNvSpPr txBox="1"/>
          <p:nvPr/>
        </p:nvSpPr>
        <p:spPr>
          <a:xfrm>
            <a:off x="5391561" y="4110319"/>
            <a:ext cx="120460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Developed</a:t>
            </a:r>
            <a:endParaRPr lang="en-PK" b="1" dirty="0">
              <a:latin typeface="Times New Roman" panose="02020603050405020304" pitchFamily="18" charset="0"/>
              <a:cs typeface="Times New Roman" panose="02020603050405020304" pitchFamily="18" charset="0"/>
            </a:endParaRPr>
          </a:p>
        </p:txBody>
      </p:sp>
      <p:pic>
        <p:nvPicPr>
          <p:cNvPr id="9" name="Content Placeholder 5">
            <a:extLst>
              <a:ext uri="{FF2B5EF4-FFF2-40B4-BE49-F238E27FC236}">
                <a16:creationId xmlns:a16="http://schemas.microsoft.com/office/drawing/2014/main" id="{337C5240-8617-47DB-A5A6-EB16C67C0E7B}"/>
              </a:ext>
            </a:extLst>
          </p:cNvPr>
          <p:cNvPicPr>
            <a:picLocks/>
          </p:cNvPicPr>
          <p:nvPr/>
        </p:nvPicPr>
        <p:blipFill>
          <a:blip r:embed="rId5"/>
          <a:stretch>
            <a:fillRect/>
          </a:stretch>
        </p:blipFill>
        <p:spPr>
          <a:xfrm>
            <a:off x="8337459" y="2959645"/>
            <a:ext cx="3600000" cy="1260000"/>
          </a:xfrm>
          <a:prstGeom prst="rect">
            <a:avLst/>
          </a:prstGeom>
        </p:spPr>
      </p:pic>
      <p:sp>
        <p:nvSpPr>
          <p:cNvPr id="10" name="TextBox 9">
            <a:extLst>
              <a:ext uri="{FF2B5EF4-FFF2-40B4-BE49-F238E27FC236}">
                <a16:creationId xmlns:a16="http://schemas.microsoft.com/office/drawing/2014/main" id="{F9ED4938-F78D-41F3-8A5B-A21F330083AF}"/>
              </a:ext>
            </a:extLst>
          </p:cNvPr>
          <p:cNvSpPr txBox="1"/>
          <p:nvPr/>
        </p:nvSpPr>
        <p:spPr>
          <a:xfrm>
            <a:off x="9573574" y="4110319"/>
            <a:ext cx="138307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Developing</a:t>
            </a:r>
            <a:endParaRPr lang="en-PK"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EB36B89-74E7-40EE-89F6-357CEEC47385}"/>
              </a:ext>
            </a:extLst>
          </p:cNvPr>
          <p:cNvSpPr>
            <a:spLocks noGrp="1"/>
          </p:cNvSpPr>
          <p:nvPr>
            <p:ph type="dt" sz="half" idx="10"/>
          </p:nvPr>
        </p:nvSpPr>
        <p:spPr/>
        <p:txBody>
          <a:bodyPr/>
          <a:lstStyle/>
          <a:p>
            <a:endParaRPr lang="en-PK"/>
          </a:p>
        </p:txBody>
      </p:sp>
      <p:sp>
        <p:nvSpPr>
          <p:cNvPr id="11" name="Footer Placeholder 10">
            <a:extLst>
              <a:ext uri="{FF2B5EF4-FFF2-40B4-BE49-F238E27FC236}">
                <a16:creationId xmlns:a16="http://schemas.microsoft.com/office/drawing/2014/main" id="{64E957DA-CA5E-4BAB-9EEA-FD4993776954}"/>
              </a:ext>
            </a:extLst>
          </p:cNvPr>
          <p:cNvSpPr>
            <a:spLocks noGrp="1"/>
          </p:cNvSpPr>
          <p:nvPr>
            <p:ph type="ftr" sz="quarter" idx="11"/>
          </p:nvPr>
        </p:nvSpPr>
        <p:spPr/>
        <p:txBody>
          <a:bodyPr/>
          <a:lstStyle/>
          <a:p>
            <a:endParaRPr lang="en-PK"/>
          </a:p>
        </p:txBody>
      </p:sp>
    </p:spTree>
    <p:extLst>
      <p:ext uri="{BB962C8B-B14F-4D97-AF65-F5344CB8AC3E}">
        <p14:creationId xmlns:p14="http://schemas.microsoft.com/office/powerpoint/2010/main" val="3271483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8D98-A4BD-4FED-A2F1-2338F896C4A0}"/>
              </a:ext>
            </a:extLst>
          </p:cNvPr>
          <p:cNvSpPr>
            <a:spLocks noGrp="1"/>
          </p:cNvSpPr>
          <p:nvPr>
            <p:ph type="title"/>
          </p:nvPr>
        </p:nvSpPr>
        <p:spPr>
          <a:xfrm>
            <a:off x="838200" y="365126"/>
            <a:ext cx="10515600" cy="763284"/>
          </a:xfrm>
        </p:spPr>
        <p:txBody>
          <a:bodyPr/>
          <a:lstStyle/>
          <a:p>
            <a:r>
              <a:rPr lang="en-US" dirty="0"/>
              <a:t>Regression (Overall)</a:t>
            </a:r>
            <a:endParaRPr lang="en-PK" dirty="0"/>
          </a:p>
        </p:txBody>
      </p:sp>
      <p:pic>
        <p:nvPicPr>
          <p:cNvPr id="7" name="Content Placeholder 6">
            <a:extLst>
              <a:ext uri="{FF2B5EF4-FFF2-40B4-BE49-F238E27FC236}">
                <a16:creationId xmlns:a16="http://schemas.microsoft.com/office/drawing/2014/main" id="{55E008EE-501B-47AC-82D7-0F10DBFAA88B}"/>
              </a:ext>
            </a:extLst>
          </p:cNvPr>
          <p:cNvPicPr>
            <a:picLocks noGrp="1"/>
          </p:cNvPicPr>
          <p:nvPr>
            <p:ph idx="1"/>
          </p:nvPr>
        </p:nvPicPr>
        <p:blipFill>
          <a:blip r:embed="rId2"/>
          <a:stretch>
            <a:fillRect/>
          </a:stretch>
        </p:blipFill>
        <p:spPr>
          <a:xfrm>
            <a:off x="3151867" y="1027956"/>
            <a:ext cx="7200000" cy="5040000"/>
          </a:xfrm>
        </p:spPr>
      </p:pic>
    </p:spTree>
    <p:extLst>
      <p:ext uri="{BB962C8B-B14F-4D97-AF65-F5344CB8AC3E}">
        <p14:creationId xmlns:p14="http://schemas.microsoft.com/office/powerpoint/2010/main" val="3640978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8D98-A4BD-4FED-A2F1-2338F896C4A0}"/>
              </a:ext>
            </a:extLst>
          </p:cNvPr>
          <p:cNvSpPr>
            <a:spLocks noGrp="1"/>
          </p:cNvSpPr>
          <p:nvPr>
            <p:ph type="title"/>
          </p:nvPr>
        </p:nvSpPr>
        <p:spPr>
          <a:xfrm>
            <a:off x="838200" y="365126"/>
            <a:ext cx="10515600" cy="763284"/>
          </a:xfrm>
        </p:spPr>
        <p:txBody>
          <a:bodyPr/>
          <a:lstStyle/>
          <a:p>
            <a:r>
              <a:rPr lang="en-US" dirty="0"/>
              <a:t>Regression (Overall)</a:t>
            </a:r>
            <a:endParaRPr lang="en-PK" dirty="0"/>
          </a:p>
        </p:txBody>
      </p:sp>
      <p:pic>
        <p:nvPicPr>
          <p:cNvPr id="9" name="Picture 8">
            <a:extLst>
              <a:ext uri="{FF2B5EF4-FFF2-40B4-BE49-F238E27FC236}">
                <a16:creationId xmlns:a16="http://schemas.microsoft.com/office/drawing/2014/main" id="{7E235D58-2C38-4534-94F0-07C2774331A3}"/>
              </a:ext>
            </a:extLst>
          </p:cNvPr>
          <p:cNvPicPr>
            <a:picLocks/>
          </p:cNvPicPr>
          <p:nvPr/>
        </p:nvPicPr>
        <p:blipFill rotWithShape="1">
          <a:blip r:embed="rId2"/>
          <a:srcRect t="969"/>
          <a:stretch/>
        </p:blipFill>
        <p:spPr>
          <a:xfrm>
            <a:off x="2496000" y="1128410"/>
            <a:ext cx="7200000" cy="5040000"/>
          </a:xfrm>
          <a:prstGeom prst="rect">
            <a:avLst/>
          </a:prstGeom>
        </p:spPr>
      </p:pic>
    </p:spTree>
    <p:extLst>
      <p:ext uri="{BB962C8B-B14F-4D97-AF65-F5344CB8AC3E}">
        <p14:creationId xmlns:p14="http://schemas.microsoft.com/office/powerpoint/2010/main" val="83581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8D98-A4BD-4FED-A2F1-2338F896C4A0}"/>
              </a:ext>
            </a:extLst>
          </p:cNvPr>
          <p:cNvSpPr>
            <a:spLocks noGrp="1"/>
          </p:cNvSpPr>
          <p:nvPr>
            <p:ph type="title"/>
          </p:nvPr>
        </p:nvSpPr>
        <p:spPr>
          <a:xfrm>
            <a:off x="838200" y="365126"/>
            <a:ext cx="10515600" cy="763284"/>
          </a:xfrm>
        </p:spPr>
        <p:txBody>
          <a:bodyPr/>
          <a:lstStyle/>
          <a:p>
            <a:r>
              <a:rPr lang="en-US" dirty="0"/>
              <a:t>Regression (Overall)</a:t>
            </a:r>
            <a:endParaRPr lang="en-PK" dirty="0"/>
          </a:p>
        </p:txBody>
      </p:sp>
      <p:pic>
        <p:nvPicPr>
          <p:cNvPr id="5" name="Content Placeholder 4">
            <a:extLst>
              <a:ext uri="{FF2B5EF4-FFF2-40B4-BE49-F238E27FC236}">
                <a16:creationId xmlns:a16="http://schemas.microsoft.com/office/drawing/2014/main" id="{24E280CA-EA11-4EDF-B92B-211F3DAFDE72}"/>
              </a:ext>
            </a:extLst>
          </p:cNvPr>
          <p:cNvPicPr>
            <a:picLocks noGrp="1"/>
          </p:cNvPicPr>
          <p:nvPr>
            <p:ph idx="1"/>
          </p:nvPr>
        </p:nvPicPr>
        <p:blipFill>
          <a:blip r:embed="rId2"/>
          <a:stretch>
            <a:fillRect/>
          </a:stretch>
        </p:blipFill>
        <p:spPr>
          <a:xfrm>
            <a:off x="2496000" y="1089000"/>
            <a:ext cx="7200000" cy="4680000"/>
          </a:xfrm>
        </p:spPr>
      </p:pic>
    </p:spTree>
    <p:extLst>
      <p:ext uri="{BB962C8B-B14F-4D97-AF65-F5344CB8AC3E}">
        <p14:creationId xmlns:p14="http://schemas.microsoft.com/office/powerpoint/2010/main" val="1040698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8D98-A4BD-4FED-A2F1-2338F896C4A0}"/>
              </a:ext>
            </a:extLst>
          </p:cNvPr>
          <p:cNvSpPr>
            <a:spLocks noGrp="1"/>
          </p:cNvSpPr>
          <p:nvPr>
            <p:ph type="title"/>
          </p:nvPr>
        </p:nvSpPr>
        <p:spPr>
          <a:xfrm>
            <a:off x="838200" y="365126"/>
            <a:ext cx="10515600" cy="763284"/>
          </a:xfrm>
        </p:spPr>
        <p:txBody>
          <a:bodyPr/>
          <a:lstStyle/>
          <a:p>
            <a:r>
              <a:rPr lang="en-US" dirty="0"/>
              <a:t>Regression (Developed)</a:t>
            </a:r>
            <a:endParaRPr lang="en-PK" dirty="0"/>
          </a:p>
        </p:txBody>
      </p:sp>
      <p:pic>
        <p:nvPicPr>
          <p:cNvPr id="5" name="Content Placeholder 4">
            <a:extLst>
              <a:ext uri="{FF2B5EF4-FFF2-40B4-BE49-F238E27FC236}">
                <a16:creationId xmlns:a16="http://schemas.microsoft.com/office/drawing/2014/main" id="{F2250A3B-E13E-40C3-8195-BA60BDC112D1}"/>
              </a:ext>
            </a:extLst>
          </p:cNvPr>
          <p:cNvPicPr>
            <a:picLocks noGrp="1"/>
          </p:cNvPicPr>
          <p:nvPr>
            <p:ph idx="1"/>
          </p:nvPr>
        </p:nvPicPr>
        <p:blipFill>
          <a:blip r:embed="rId2"/>
          <a:stretch>
            <a:fillRect/>
          </a:stretch>
        </p:blipFill>
        <p:spPr>
          <a:xfrm>
            <a:off x="2496000" y="1048876"/>
            <a:ext cx="7200000" cy="5040000"/>
          </a:xfrm>
        </p:spPr>
      </p:pic>
    </p:spTree>
    <p:extLst>
      <p:ext uri="{BB962C8B-B14F-4D97-AF65-F5344CB8AC3E}">
        <p14:creationId xmlns:p14="http://schemas.microsoft.com/office/powerpoint/2010/main" val="3424448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8D98-A4BD-4FED-A2F1-2338F896C4A0}"/>
              </a:ext>
            </a:extLst>
          </p:cNvPr>
          <p:cNvSpPr>
            <a:spLocks noGrp="1"/>
          </p:cNvSpPr>
          <p:nvPr>
            <p:ph type="title"/>
          </p:nvPr>
        </p:nvSpPr>
        <p:spPr>
          <a:xfrm>
            <a:off x="838200" y="365126"/>
            <a:ext cx="10515600" cy="763284"/>
          </a:xfrm>
        </p:spPr>
        <p:txBody>
          <a:bodyPr/>
          <a:lstStyle/>
          <a:p>
            <a:r>
              <a:rPr lang="en-US" dirty="0"/>
              <a:t>Regression (Developed)</a:t>
            </a:r>
            <a:endParaRPr lang="en-PK" dirty="0"/>
          </a:p>
        </p:txBody>
      </p:sp>
      <p:pic>
        <p:nvPicPr>
          <p:cNvPr id="5" name="Content Placeholder 4">
            <a:extLst>
              <a:ext uri="{FF2B5EF4-FFF2-40B4-BE49-F238E27FC236}">
                <a16:creationId xmlns:a16="http://schemas.microsoft.com/office/drawing/2014/main" id="{9FBF5565-A375-4717-BD07-BD26F97D579D}"/>
              </a:ext>
            </a:extLst>
          </p:cNvPr>
          <p:cNvPicPr>
            <a:picLocks noGrp="1"/>
          </p:cNvPicPr>
          <p:nvPr>
            <p:ph idx="1"/>
          </p:nvPr>
        </p:nvPicPr>
        <p:blipFill>
          <a:blip r:embed="rId2"/>
          <a:stretch>
            <a:fillRect/>
          </a:stretch>
        </p:blipFill>
        <p:spPr>
          <a:xfrm>
            <a:off x="2496000" y="1128410"/>
            <a:ext cx="7200000" cy="5040000"/>
          </a:xfrm>
        </p:spPr>
      </p:pic>
    </p:spTree>
    <p:extLst>
      <p:ext uri="{BB962C8B-B14F-4D97-AF65-F5344CB8AC3E}">
        <p14:creationId xmlns:p14="http://schemas.microsoft.com/office/powerpoint/2010/main" val="1755444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8D98-A4BD-4FED-A2F1-2338F896C4A0}"/>
              </a:ext>
            </a:extLst>
          </p:cNvPr>
          <p:cNvSpPr>
            <a:spLocks noGrp="1"/>
          </p:cNvSpPr>
          <p:nvPr>
            <p:ph type="title"/>
          </p:nvPr>
        </p:nvSpPr>
        <p:spPr>
          <a:xfrm>
            <a:off x="838200" y="365126"/>
            <a:ext cx="10515600" cy="763284"/>
          </a:xfrm>
        </p:spPr>
        <p:txBody>
          <a:bodyPr/>
          <a:lstStyle/>
          <a:p>
            <a:r>
              <a:rPr lang="en-US" dirty="0"/>
              <a:t>Regression (Developed)</a:t>
            </a:r>
            <a:endParaRPr lang="en-PK" dirty="0"/>
          </a:p>
        </p:txBody>
      </p:sp>
      <p:pic>
        <p:nvPicPr>
          <p:cNvPr id="5" name="Content Placeholder 4">
            <a:extLst>
              <a:ext uri="{FF2B5EF4-FFF2-40B4-BE49-F238E27FC236}">
                <a16:creationId xmlns:a16="http://schemas.microsoft.com/office/drawing/2014/main" id="{0F697CBF-2D3D-4D3C-B16D-52D81F31294A}"/>
              </a:ext>
            </a:extLst>
          </p:cNvPr>
          <p:cNvPicPr>
            <a:picLocks noGrp="1"/>
          </p:cNvPicPr>
          <p:nvPr>
            <p:ph idx="1"/>
          </p:nvPr>
        </p:nvPicPr>
        <p:blipFill>
          <a:blip r:embed="rId2"/>
          <a:stretch>
            <a:fillRect/>
          </a:stretch>
        </p:blipFill>
        <p:spPr>
          <a:xfrm>
            <a:off x="2496000" y="1128410"/>
            <a:ext cx="7200000" cy="4680000"/>
          </a:xfrm>
        </p:spPr>
      </p:pic>
    </p:spTree>
    <p:extLst>
      <p:ext uri="{BB962C8B-B14F-4D97-AF65-F5344CB8AC3E}">
        <p14:creationId xmlns:p14="http://schemas.microsoft.com/office/powerpoint/2010/main" val="1601043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8D98-A4BD-4FED-A2F1-2338F896C4A0}"/>
              </a:ext>
            </a:extLst>
          </p:cNvPr>
          <p:cNvSpPr>
            <a:spLocks noGrp="1"/>
          </p:cNvSpPr>
          <p:nvPr>
            <p:ph type="title"/>
          </p:nvPr>
        </p:nvSpPr>
        <p:spPr>
          <a:xfrm>
            <a:off x="838200" y="365126"/>
            <a:ext cx="10515600" cy="763284"/>
          </a:xfrm>
        </p:spPr>
        <p:txBody>
          <a:bodyPr/>
          <a:lstStyle/>
          <a:p>
            <a:r>
              <a:rPr lang="en-US" dirty="0"/>
              <a:t>Regression (Developing)</a:t>
            </a:r>
            <a:endParaRPr lang="en-PK" dirty="0"/>
          </a:p>
        </p:txBody>
      </p:sp>
      <p:pic>
        <p:nvPicPr>
          <p:cNvPr id="5" name="Content Placeholder 4">
            <a:extLst>
              <a:ext uri="{FF2B5EF4-FFF2-40B4-BE49-F238E27FC236}">
                <a16:creationId xmlns:a16="http://schemas.microsoft.com/office/drawing/2014/main" id="{E8E18517-4D3A-4B7F-AF70-AACE536E3097}"/>
              </a:ext>
            </a:extLst>
          </p:cNvPr>
          <p:cNvPicPr>
            <a:picLocks noGrp="1"/>
          </p:cNvPicPr>
          <p:nvPr>
            <p:ph idx="1"/>
          </p:nvPr>
        </p:nvPicPr>
        <p:blipFill>
          <a:blip r:embed="rId2"/>
          <a:stretch>
            <a:fillRect/>
          </a:stretch>
        </p:blipFill>
        <p:spPr>
          <a:xfrm>
            <a:off x="2496000" y="1128410"/>
            <a:ext cx="7200000" cy="5040000"/>
          </a:xfrm>
        </p:spPr>
      </p:pic>
    </p:spTree>
    <p:extLst>
      <p:ext uri="{BB962C8B-B14F-4D97-AF65-F5344CB8AC3E}">
        <p14:creationId xmlns:p14="http://schemas.microsoft.com/office/powerpoint/2010/main" val="1574216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96DE9-51A0-47A5-AD7A-552410725E9B}"/>
              </a:ext>
            </a:extLst>
          </p:cNvPr>
          <p:cNvSpPr>
            <a:spLocks noGrp="1"/>
          </p:cNvSpPr>
          <p:nvPr>
            <p:ph type="title"/>
          </p:nvPr>
        </p:nvSpPr>
        <p:spPr/>
        <p:txBody>
          <a:bodyPr/>
          <a:lstStyle/>
          <a:p>
            <a:r>
              <a:rPr lang="en-US" dirty="0"/>
              <a:t>Literature Review (Historical Literature)</a:t>
            </a:r>
            <a:endParaRPr lang="en-PK" dirty="0"/>
          </a:p>
        </p:txBody>
      </p:sp>
      <p:sp>
        <p:nvSpPr>
          <p:cNvPr id="3" name="Content Placeholder 2">
            <a:extLst>
              <a:ext uri="{FF2B5EF4-FFF2-40B4-BE49-F238E27FC236}">
                <a16:creationId xmlns:a16="http://schemas.microsoft.com/office/drawing/2014/main" id="{389096AD-AD9F-4177-B893-E369702BB806}"/>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US" b="0" i="0" dirty="0">
                <a:effectLst/>
              </a:rPr>
              <a:t>Inflation can have a variety of negative effects on economic growth, including increasing the tax on capital, the opportunity cost of capital, higher interest rates, discouraging exports, discouraging savings, inefficient government spending, tax increases, decreasing purchasing power, increasing uncertainty, and discouraging investment.</a:t>
            </a:r>
          </a:p>
          <a:p>
            <a:pPr algn="l">
              <a:buFont typeface="Arial" panose="020B0604020202020204" pitchFamily="34" charset="0"/>
              <a:buChar char="•"/>
            </a:pPr>
            <a:r>
              <a:rPr lang="en-US" b="0" i="0" dirty="0">
                <a:effectLst/>
              </a:rPr>
              <a:t>Unemployment can also have a negative impact on economic growth, as it leads to a decrease in aggregate demand and a decrease in the overall productivity of the economy.</a:t>
            </a:r>
          </a:p>
          <a:p>
            <a:pPr algn="l">
              <a:buFont typeface="Arial" panose="020B0604020202020204" pitchFamily="34" charset="0"/>
              <a:buChar char="•"/>
            </a:pPr>
            <a:r>
              <a:rPr lang="en-US" b="0" i="0" dirty="0">
                <a:effectLst/>
              </a:rPr>
              <a:t>However, there is some evidence that a small amount of inflation can actually be beneficial for economic growth, as it can lead to increased investment and economic activity.</a:t>
            </a:r>
          </a:p>
          <a:p>
            <a:pPr algn="l">
              <a:buFont typeface="Arial" panose="020B0604020202020204" pitchFamily="34" charset="0"/>
              <a:buChar char="•"/>
            </a:pPr>
            <a:r>
              <a:rPr lang="en-US" b="0" i="0" dirty="0">
                <a:effectLst/>
              </a:rPr>
              <a:t>Ultimately, the relationship between unemployment, inflation, and economic growth is complex and depends on a variety of factors, including the overall state of the economy, the policies of the government, and the behavior of businesses and consumers.</a:t>
            </a:r>
          </a:p>
          <a:p>
            <a:pPr marL="0" indent="0" algn="l">
              <a:buNone/>
            </a:pPr>
            <a:endParaRPr lang="en-PK" dirty="0"/>
          </a:p>
        </p:txBody>
      </p:sp>
      <p:sp>
        <p:nvSpPr>
          <p:cNvPr id="4" name="Date Placeholder 3">
            <a:extLst>
              <a:ext uri="{FF2B5EF4-FFF2-40B4-BE49-F238E27FC236}">
                <a16:creationId xmlns:a16="http://schemas.microsoft.com/office/drawing/2014/main" id="{957ADC34-D894-4C22-9EF3-923D1573B80E}"/>
              </a:ext>
            </a:extLst>
          </p:cNvPr>
          <p:cNvSpPr>
            <a:spLocks noGrp="1"/>
          </p:cNvSpPr>
          <p:nvPr>
            <p:ph type="dt" sz="half" idx="10"/>
          </p:nvPr>
        </p:nvSpPr>
        <p:spPr/>
        <p:txBody>
          <a:bodyPr/>
          <a:lstStyle/>
          <a:p>
            <a:endParaRPr lang="en-PK"/>
          </a:p>
        </p:txBody>
      </p:sp>
      <p:sp>
        <p:nvSpPr>
          <p:cNvPr id="5" name="Footer Placeholder 4">
            <a:extLst>
              <a:ext uri="{FF2B5EF4-FFF2-40B4-BE49-F238E27FC236}">
                <a16:creationId xmlns:a16="http://schemas.microsoft.com/office/drawing/2014/main" id="{4423A0DF-4AC9-4E15-BF78-AB28823996C6}"/>
              </a:ext>
            </a:extLst>
          </p:cNvPr>
          <p:cNvSpPr>
            <a:spLocks noGrp="1"/>
          </p:cNvSpPr>
          <p:nvPr>
            <p:ph type="ftr" sz="quarter" idx="11"/>
          </p:nvPr>
        </p:nvSpPr>
        <p:spPr/>
        <p:txBody>
          <a:bodyPr/>
          <a:lstStyle/>
          <a:p>
            <a:endParaRPr lang="en-PK"/>
          </a:p>
        </p:txBody>
      </p:sp>
    </p:spTree>
    <p:extLst>
      <p:ext uri="{BB962C8B-B14F-4D97-AF65-F5344CB8AC3E}">
        <p14:creationId xmlns:p14="http://schemas.microsoft.com/office/powerpoint/2010/main" val="15543805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8D98-A4BD-4FED-A2F1-2338F896C4A0}"/>
              </a:ext>
            </a:extLst>
          </p:cNvPr>
          <p:cNvSpPr>
            <a:spLocks noGrp="1"/>
          </p:cNvSpPr>
          <p:nvPr>
            <p:ph type="title"/>
          </p:nvPr>
        </p:nvSpPr>
        <p:spPr>
          <a:xfrm>
            <a:off x="838200" y="365126"/>
            <a:ext cx="10515600" cy="763284"/>
          </a:xfrm>
        </p:spPr>
        <p:txBody>
          <a:bodyPr/>
          <a:lstStyle/>
          <a:p>
            <a:r>
              <a:rPr lang="en-US" dirty="0"/>
              <a:t>Regression (Developing)</a:t>
            </a:r>
            <a:endParaRPr lang="en-PK" dirty="0"/>
          </a:p>
        </p:txBody>
      </p:sp>
      <p:pic>
        <p:nvPicPr>
          <p:cNvPr id="5" name="Content Placeholder 4">
            <a:extLst>
              <a:ext uri="{FF2B5EF4-FFF2-40B4-BE49-F238E27FC236}">
                <a16:creationId xmlns:a16="http://schemas.microsoft.com/office/drawing/2014/main" id="{19C26AF4-4196-4566-824A-E2EDE51EB902}"/>
              </a:ext>
            </a:extLst>
          </p:cNvPr>
          <p:cNvPicPr>
            <a:picLocks noGrp="1"/>
          </p:cNvPicPr>
          <p:nvPr>
            <p:ph idx="1"/>
          </p:nvPr>
        </p:nvPicPr>
        <p:blipFill rotWithShape="1">
          <a:blip r:embed="rId2"/>
          <a:srcRect t="768"/>
          <a:stretch/>
        </p:blipFill>
        <p:spPr>
          <a:xfrm>
            <a:off x="2496000" y="1128410"/>
            <a:ext cx="7200000" cy="5001303"/>
          </a:xfrm>
        </p:spPr>
      </p:pic>
    </p:spTree>
    <p:extLst>
      <p:ext uri="{BB962C8B-B14F-4D97-AF65-F5344CB8AC3E}">
        <p14:creationId xmlns:p14="http://schemas.microsoft.com/office/powerpoint/2010/main" val="38995037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8D98-A4BD-4FED-A2F1-2338F896C4A0}"/>
              </a:ext>
            </a:extLst>
          </p:cNvPr>
          <p:cNvSpPr>
            <a:spLocks noGrp="1"/>
          </p:cNvSpPr>
          <p:nvPr>
            <p:ph type="title"/>
          </p:nvPr>
        </p:nvSpPr>
        <p:spPr>
          <a:xfrm>
            <a:off x="838200" y="365126"/>
            <a:ext cx="10515600" cy="763284"/>
          </a:xfrm>
        </p:spPr>
        <p:txBody>
          <a:bodyPr/>
          <a:lstStyle/>
          <a:p>
            <a:r>
              <a:rPr lang="en-US" dirty="0"/>
              <a:t>Regression (Developing)</a:t>
            </a:r>
            <a:endParaRPr lang="en-PK" dirty="0"/>
          </a:p>
        </p:txBody>
      </p:sp>
      <p:pic>
        <p:nvPicPr>
          <p:cNvPr id="5" name="Content Placeholder 4">
            <a:extLst>
              <a:ext uri="{FF2B5EF4-FFF2-40B4-BE49-F238E27FC236}">
                <a16:creationId xmlns:a16="http://schemas.microsoft.com/office/drawing/2014/main" id="{324CB001-06DA-4C28-A8F4-6A007E8443D5}"/>
              </a:ext>
            </a:extLst>
          </p:cNvPr>
          <p:cNvPicPr>
            <a:picLocks noGrp="1"/>
          </p:cNvPicPr>
          <p:nvPr>
            <p:ph idx="1"/>
          </p:nvPr>
        </p:nvPicPr>
        <p:blipFill>
          <a:blip r:embed="rId2"/>
          <a:stretch>
            <a:fillRect/>
          </a:stretch>
        </p:blipFill>
        <p:spPr>
          <a:xfrm>
            <a:off x="2496000" y="1128410"/>
            <a:ext cx="7200000" cy="4680000"/>
          </a:xfrm>
        </p:spPr>
      </p:pic>
    </p:spTree>
    <p:extLst>
      <p:ext uri="{BB962C8B-B14F-4D97-AF65-F5344CB8AC3E}">
        <p14:creationId xmlns:p14="http://schemas.microsoft.com/office/powerpoint/2010/main" val="34417241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8D98-A4BD-4FED-A2F1-2338F896C4A0}"/>
              </a:ext>
            </a:extLst>
          </p:cNvPr>
          <p:cNvSpPr>
            <a:spLocks noGrp="1"/>
          </p:cNvSpPr>
          <p:nvPr>
            <p:ph type="title"/>
          </p:nvPr>
        </p:nvSpPr>
        <p:spPr>
          <a:xfrm>
            <a:off x="838200" y="365126"/>
            <a:ext cx="10515600" cy="763284"/>
          </a:xfrm>
        </p:spPr>
        <p:txBody>
          <a:bodyPr/>
          <a:lstStyle/>
          <a:p>
            <a:r>
              <a:rPr lang="en-US" dirty="0"/>
              <a:t>Policy Recommendations </a:t>
            </a:r>
            <a:endParaRPr lang="en-PK" dirty="0"/>
          </a:p>
        </p:txBody>
      </p:sp>
      <p:sp>
        <p:nvSpPr>
          <p:cNvPr id="3" name="Content Placeholder 2">
            <a:extLst>
              <a:ext uri="{FF2B5EF4-FFF2-40B4-BE49-F238E27FC236}">
                <a16:creationId xmlns:a16="http://schemas.microsoft.com/office/drawing/2014/main" id="{F8676856-7241-4AA9-8135-8B39B91C9837}"/>
              </a:ext>
            </a:extLst>
          </p:cNvPr>
          <p:cNvSpPr>
            <a:spLocks noGrp="1"/>
          </p:cNvSpPr>
          <p:nvPr>
            <p:ph idx="1"/>
          </p:nvPr>
        </p:nvSpPr>
        <p:spPr/>
        <p:txBody>
          <a:bodyPr/>
          <a:lstStyle/>
          <a:p>
            <a:pPr algn="just">
              <a:lnSpc>
                <a:spcPct val="150000"/>
              </a:lnSpc>
              <a:spcAft>
                <a:spcPts val="8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C</a:t>
            </a:r>
            <a:r>
              <a:rPr lang="en-US" sz="2000" dirty="0">
                <a:ea typeface="Times New Roman" panose="02020603050405020304" pitchFamily="18" charset="0"/>
              </a:rPr>
              <a:t>r</a:t>
            </a:r>
            <a:r>
              <a:rPr lang="en-PK" sz="2000" dirty="0" err="1">
                <a:effectLst/>
                <a:latin typeface="Times New Roman" panose="02020603050405020304" pitchFamily="18" charset="0"/>
                <a:ea typeface="Times New Roman" panose="02020603050405020304" pitchFamily="18" charset="0"/>
                <a:cs typeface="Times New Roman" panose="02020603050405020304" pitchFamily="18" charset="0"/>
              </a:rPr>
              <a:t>eate</a:t>
            </a:r>
            <a:r>
              <a:rPr lang="en-PK" sz="2000" dirty="0">
                <a:effectLst/>
                <a:latin typeface="Times New Roman" panose="02020603050405020304" pitchFamily="18" charset="0"/>
                <a:ea typeface="Times New Roman" panose="02020603050405020304" pitchFamily="18" charset="0"/>
                <a:cs typeface="Times New Roman" panose="02020603050405020304" pitchFamily="18" charset="0"/>
              </a:rPr>
              <a:t> more job opportunities and stimulate economic activity. These efforts will lead to a reduction in unemployment and prices of commodities, ultimately improving the overall economy.</a:t>
            </a:r>
            <a:endParaRPr lang="en-PK"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Inflation needs to be tackled differently for developed and developing countries according to the results in this research. </a:t>
            </a:r>
          </a:p>
          <a:p>
            <a:pPr lvl="1" algn="just">
              <a:lnSpc>
                <a:spcPct val="150000"/>
              </a:lnSpc>
              <a:spcAft>
                <a:spcPts val="8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For developed countries a combination of monetary and fiscal policies can be used to induce economic growth .</a:t>
            </a:r>
          </a:p>
          <a:p>
            <a:pPr lvl="1" algn="just">
              <a:lnSpc>
                <a:spcPct val="150000"/>
              </a:lnSpc>
              <a:spcAft>
                <a:spcPts val="800"/>
              </a:spcAft>
            </a:pPr>
            <a:r>
              <a:rPr lang="en-US" sz="1600" dirty="0">
                <a:ea typeface="Times New Roman" panose="02020603050405020304" pitchFamily="18" charset="0"/>
              </a:rPr>
              <a:t>For d</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eveloping countries need to focus on development and factors such as Savings Rate, Interest Rate and Exchange Rate management.</a:t>
            </a:r>
            <a:endParaRPr lang="en-PK" sz="16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PK" dirty="0"/>
          </a:p>
        </p:txBody>
      </p:sp>
      <p:sp>
        <p:nvSpPr>
          <p:cNvPr id="4" name="Date Placeholder 3">
            <a:extLst>
              <a:ext uri="{FF2B5EF4-FFF2-40B4-BE49-F238E27FC236}">
                <a16:creationId xmlns:a16="http://schemas.microsoft.com/office/drawing/2014/main" id="{9478DDBA-0060-43AD-AFDD-5B7334534CDF}"/>
              </a:ext>
            </a:extLst>
          </p:cNvPr>
          <p:cNvSpPr>
            <a:spLocks noGrp="1"/>
          </p:cNvSpPr>
          <p:nvPr>
            <p:ph type="dt" sz="half" idx="10"/>
          </p:nvPr>
        </p:nvSpPr>
        <p:spPr/>
        <p:txBody>
          <a:bodyPr/>
          <a:lstStyle/>
          <a:p>
            <a:endParaRPr lang="en-PK"/>
          </a:p>
        </p:txBody>
      </p:sp>
      <p:sp>
        <p:nvSpPr>
          <p:cNvPr id="5" name="Footer Placeholder 4">
            <a:extLst>
              <a:ext uri="{FF2B5EF4-FFF2-40B4-BE49-F238E27FC236}">
                <a16:creationId xmlns:a16="http://schemas.microsoft.com/office/drawing/2014/main" id="{783EFECB-3A0F-4DA2-8592-DC0B23084D32}"/>
              </a:ext>
            </a:extLst>
          </p:cNvPr>
          <p:cNvSpPr>
            <a:spLocks noGrp="1"/>
          </p:cNvSpPr>
          <p:nvPr>
            <p:ph type="ftr" sz="quarter" idx="11"/>
          </p:nvPr>
        </p:nvSpPr>
        <p:spPr/>
        <p:txBody>
          <a:bodyPr/>
          <a:lstStyle/>
          <a:p>
            <a:endParaRPr lang="en-PK"/>
          </a:p>
        </p:txBody>
      </p:sp>
    </p:spTree>
    <p:extLst>
      <p:ext uri="{BB962C8B-B14F-4D97-AF65-F5344CB8AC3E}">
        <p14:creationId xmlns:p14="http://schemas.microsoft.com/office/powerpoint/2010/main" val="22462510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8D98-A4BD-4FED-A2F1-2338F896C4A0}"/>
              </a:ext>
            </a:extLst>
          </p:cNvPr>
          <p:cNvSpPr>
            <a:spLocks noGrp="1"/>
          </p:cNvSpPr>
          <p:nvPr>
            <p:ph type="title"/>
          </p:nvPr>
        </p:nvSpPr>
        <p:spPr>
          <a:xfrm>
            <a:off x="838200" y="365126"/>
            <a:ext cx="10515600" cy="763284"/>
          </a:xfrm>
        </p:spPr>
        <p:txBody>
          <a:bodyPr/>
          <a:lstStyle/>
          <a:p>
            <a:r>
              <a:rPr lang="en-US" dirty="0"/>
              <a:t>Policy Recommendations </a:t>
            </a:r>
            <a:endParaRPr lang="en-PK" dirty="0"/>
          </a:p>
        </p:txBody>
      </p:sp>
      <p:sp>
        <p:nvSpPr>
          <p:cNvPr id="3" name="Content Placeholder 2">
            <a:extLst>
              <a:ext uri="{FF2B5EF4-FFF2-40B4-BE49-F238E27FC236}">
                <a16:creationId xmlns:a16="http://schemas.microsoft.com/office/drawing/2014/main" id="{F8676856-7241-4AA9-8135-8B39B91C9837}"/>
              </a:ext>
            </a:extLst>
          </p:cNvPr>
          <p:cNvSpPr>
            <a:spLocks noGrp="1"/>
          </p:cNvSpPr>
          <p:nvPr>
            <p:ph idx="1"/>
          </p:nvPr>
        </p:nvSpPr>
        <p:spPr/>
        <p:txBody>
          <a:bodyPr/>
          <a:lstStyle/>
          <a:p>
            <a:pPr algn="just">
              <a:lnSpc>
                <a:spcPct val="150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For Developing countries, policy makers should find a golden balance between inflation and economic growth as poverty levels may increase sharply if higher inflation is set as a target. </a:t>
            </a:r>
          </a:p>
          <a:p>
            <a:pPr algn="just">
              <a:lnSpc>
                <a:spcPct val="150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policies and level of intervention would differ from country to country, therefore tailoring and structural reforms are needed that suits a particular economy. </a:t>
            </a:r>
          </a:p>
          <a:p>
            <a:pPr algn="just">
              <a:lnSpc>
                <a:spcPct val="150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Developing countries, they should diversify their dependance on many sectors rather than focusing on just one or two. This would also allow them some cushion from external shocks.</a:t>
            </a:r>
            <a:endParaRPr lang="en-PK"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PK" dirty="0"/>
          </a:p>
        </p:txBody>
      </p:sp>
      <p:sp>
        <p:nvSpPr>
          <p:cNvPr id="4" name="Date Placeholder 3">
            <a:extLst>
              <a:ext uri="{FF2B5EF4-FFF2-40B4-BE49-F238E27FC236}">
                <a16:creationId xmlns:a16="http://schemas.microsoft.com/office/drawing/2014/main" id="{D73AF7AC-1FEA-4B89-B743-A10467986F96}"/>
              </a:ext>
            </a:extLst>
          </p:cNvPr>
          <p:cNvSpPr>
            <a:spLocks noGrp="1"/>
          </p:cNvSpPr>
          <p:nvPr>
            <p:ph type="dt" sz="half" idx="10"/>
          </p:nvPr>
        </p:nvSpPr>
        <p:spPr/>
        <p:txBody>
          <a:bodyPr/>
          <a:lstStyle/>
          <a:p>
            <a:endParaRPr lang="en-PK"/>
          </a:p>
        </p:txBody>
      </p:sp>
      <p:sp>
        <p:nvSpPr>
          <p:cNvPr id="5" name="Footer Placeholder 4">
            <a:extLst>
              <a:ext uri="{FF2B5EF4-FFF2-40B4-BE49-F238E27FC236}">
                <a16:creationId xmlns:a16="http://schemas.microsoft.com/office/drawing/2014/main" id="{B2783975-3FE2-49C2-B11B-3C5109EE8FA5}"/>
              </a:ext>
            </a:extLst>
          </p:cNvPr>
          <p:cNvSpPr>
            <a:spLocks noGrp="1"/>
          </p:cNvSpPr>
          <p:nvPr>
            <p:ph type="ftr" sz="quarter" idx="11"/>
          </p:nvPr>
        </p:nvSpPr>
        <p:spPr/>
        <p:txBody>
          <a:bodyPr/>
          <a:lstStyle/>
          <a:p>
            <a:endParaRPr lang="en-PK"/>
          </a:p>
        </p:txBody>
      </p:sp>
    </p:spTree>
    <p:extLst>
      <p:ext uri="{BB962C8B-B14F-4D97-AF65-F5344CB8AC3E}">
        <p14:creationId xmlns:p14="http://schemas.microsoft.com/office/powerpoint/2010/main" val="34003119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8D98-A4BD-4FED-A2F1-2338F896C4A0}"/>
              </a:ext>
            </a:extLst>
          </p:cNvPr>
          <p:cNvSpPr>
            <a:spLocks noGrp="1"/>
          </p:cNvSpPr>
          <p:nvPr>
            <p:ph type="title"/>
          </p:nvPr>
        </p:nvSpPr>
        <p:spPr>
          <a:xfrm>
            <a:off x="838200" y="365126"/>
            <a:ext cx="10515600" cy="763284"/>
          </a:xfrm>
        </p:spPr>
        <p:txBody>
          <a:bodyPr/>
          <a:lstStyle/>
          <a:p>
            <a:r>
              <a:rPr lang="en-US" dirty="0"/>
              <a:t>Implications</a:t>
            </a:r>
            <a:endParaRPr lang="en-PK" dirty="0"/>
          </a:p>
        </p:txBody>
      </p:sp>
      <p:sp>
        <p:nvSpPr>
          <p:cNvPr id="3" name="Content Placeholder 2">
            <a:extLst>
              <a:ext uri="{FF2B5EF4-FFF2-40B4-BE49-F238E27FC236}">
                <a16:creationId xmlns:a16="http://schemas.microsoft.com/office/drawing/2014/main" id="{F8676856-7241-4AA9-8135-8B39B91C9837}"/>
              </a:ext>
            </a:extLst>
          </p:cNvPr>
          <p:cNvSpPr>
            <a:spLocks noGrp="1"/>
          </p:cNvSpPr>
          <p:nvPr>
            <p:ph idx="1"/>
          </p:nvPr>
        </p:nvSpPr>
        <p:spPr/>
        <p:txBody>
          <a:bodyPr/>
          <a:lstStyle/>
          <a:p>
            <a:r>
              <a:rPr lang="en-US" sz="1800" dirty="0">
                <a:ea typeface="Times New Roman" panose="02020603050405020304" pitchFamily="18" charset="0"/>
              </a:rPr>
              <a:t>I</a:t>
            </a:r>
            <a:r>
              <a:rPr lang="en-PK" sz="1800" dirty="0">
                <a:effectLst/>
                <a:latin typeface="Times New Roman" panose="02020603050405020304" pitchFamily="18" charset="0"/>
                <a:ea typeface="Times New Roman" panose="02020603050405020304" pitchFamily="18" charset="0"/>
                <a:cs typeface="Times New Roman" panose="02020603050405020304" pitchFamily="18" charset="0"/>
              </a:rPr>
              <a:t>t would have been better to include more countries over a more extended period of time and with a larger number of observations to provide better results.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Although including more years would increase the number of observations and make the results more accurate but there may be presence of short-term relations, therefore shorter time period regressions may also yield better results. </a:t>
            </a:r>
            <a:endParaRPr lang="en-PK"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More variable could be added to increase the degree for which the variables explain the changes in the GDP Growth (i.e., R</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Variable such as education, infrastructure, Corruption, level of technology etc.</a:t>
            </a:r>
          </a:p>
          <a:p>
            <a:r>
              <a:rPr lang="en-PK" sz="1800" dirty="0">
                <a:effectLst/>
                <a:latin typeface="Times New Roman" panose="02020603050405020304" pitchFamily="18" charset="0"/>
                <a:ea typeface="Times New Roman" panose="02020603050405020304" pitchFamily="18" charset="0"/>
                <a:cs typeface="Times New Roman" panose="02020603050405020304" pitchFamily="18" charset="0"/>
              </a:rPr>
              <a:t>Future studies should use instrumental variables to improve accuracy, and they should include additional independent variables to obtain more accurate results.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 stratified approach in classifying countries according to region, income levels, development levels (such as under developed countries, emerging economies etc.) could also depict the results in a better manner.</a:t>
            </a:r>
            <a:endParaRPr lang="en-PK"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PK"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PK" dirty="0"/>
          </a:p>
        </p:txBody>
      </p:sp>
      <p:sp>
        <p:nvSpPr>
          <p:cNvPr id="4" name="Date Placeholder 3">
            <a:extLst>
              <a:ext uri="{FF2B5EF4-FFF2-40B4-BE49-F238E27FC236}">
                <a16:creationId xmlns:a16="http://schemas.microsoft.com/office/drawing/2014/main" id="{F45F9C8A-4E31-4008-AE0F-9445B062F474}"/>
              </a:ext>
            </a:extLst>
          </p:cNvPr>
          <p:cNvSpPr>
            <a:spLocks noGrp="1"/>
          </p:cNvSpPr>
          <p:nvPr>
            <p:ph type="dt" sz="half" idx="10"/>
          </p:nvPr>
        </p:nvSpPr>
        <p:spPr/>
        <p:txBody>
          <a:bodyPr/>
          <a:lstStyle/>
          <a:p>
            <a:endParaRPr lang="en-PK"/>
          </a:p>
        </p:txBody>
      </p:sp>
      <p:sp>
        <p:nvSpPr>
          <p:cNvPr id="5" name="Footer Placeholder 4">
            <a:extLst>
              <a:ext uri="{FF2B5EF4-FFF2-40B4-BE49-F238E27FC236}">
                <a16:creationId xmlns:a16="http://schemas.microsoft.com/office/drawing/2014/main" id="{5034E9B8-413D-4013-A03E-4E88D9BCBEC3}"/>
              </a:ext>
            </a:extLst>
          </p:cNvPr>
          <p:cNvSpPr>
            <a:spLocks noGrp="1"/>
          </p:cNvSpPr>
          <p:nvPr>
            <p:ph type="ftr" sz="quarter" idx="11"/>
          </p:nvPr>
        </p:nvSpPr>
        <p:spPr/>
        <p:txBody>
          <a:bodyPr/>
          <a:lstStyle/>
          <a:p>
            <a:endParaRPr lang="en-PK"/>
          </a:p>
        </p:txBody>
      </p:sp>
    </p:spTree>
    <p:extLst>
      <p:ext uri="{BB962C8B-B14F-4D97-AF65-F5344CB8AC3E}">
        <p14:creationId xmlns:p14="http://schemas.microsoft.com/office/powerpoint/2010/main" val="6372459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8D98-A4BD-4FED-A2F1-2338F896C4A0}"/>
              </a:ext>
            </a:extLst>
          </p:cNvPr>
          <p:cNvSpPr>
            <a:spLocks noGrp="1"/>
          </p:cNvSpPr>
          <p:nvPr>
            <p:ph type="title"/>
          </p:nvPr>
        </p:nvSpPr>
        <p:spPr>
          <a:xfrm>
            <a:off x="838200" y="365126"/>
            <a:ext cx="10515600" cy="763284"/>
          </a:xfrm>
        </p:spPr>
        <p:txBody>
          <a:bodyPr/>
          <a:lstStyle/>
          <a:p>
            <a:r>
              <a:rPr lang="en-US" dirty="0"/>
              <a:t>Conclusion</a:t>
            </a:r>
            <a:endParaRPr lang="en-PK" dirty="0"/>
          </a:p>
        </p:txBody>
      </p:sp>
      <p:sp>
        <p:nvSpPr>
          <p:cNvPr id="3" name="Content Placeholder 2">
            <a:extLst>
              <a:ext uri="{FF2B5EF4-FFF2-40B4-BE49-F238E27FC236}">
                <a16:creationId xmlns:a16="http://schemas.microsoft.com/office/drawing/2014/main" id="{F8676856-7241-4AA9-8135-8B39B91C9837}"/>
              </a:ext>
            </a:extLst>
          </p:cNvPr>
          <p:cNvSpPr>
            <a:spLocks noGrp="1"/>
          </p:cNvSpPr>
          <p:nvPr>
            <p:ph idx="1"/>
          </p:nvPr>
        </p:nvSpPr>
        <p:spPr/>
        <p:txBody>
          <a:bodyPr/>
          <a:lstStyle/>
          <a:p>
            <a:r>
              <a:rPr lang="en-PK" sz="1800" dirty="0">
                <a:effectLst/>
                <a:latin typeface="Times New Roman" panose="02020603050405020304" pitchFamily="18" charset="0"/>
                <a:ea typeface="Times New Roman" panose="02020603050405020304" pitchFamily="18" charset="0"/>
              </a:rPr>
              <a:t>We found that there was a significant </a:t>
            </a:r>
            <a:r>
              <a:rPr lang="en-US" sz="1800" dirty="0">
                <a:effectLst/>
                <a:latin typeface="Times New Roman" panose="02020603050405020304" pitchFamily="18" charset="0"/>
                <a:ea typeface="Times New Roman" panose="02020603050405020304" pitchFamily="18" charset="0"/>
              </a:rPr>
              <a:t>positive</a:t>
            </a:r>
            <a:r>
              <a:rPr lang="en-PK" sz="1800" dirty="0">
                <a:effectLst/>
                <a:latin typeface="Times New Roman" panose="02020603050405020304" pitchFamily="18" charset="0"/>
                <a:ea typeface="Times New Roman" panose="02020603050405020304" pitchFamily="18" charset="0"/>
              </a:rPr>
              <a:t> relationship between inflation and economic growth, which indicates that countries with </a:t>
            </a:r>
            <a:r>
              <a:rPr lang="en-US" sz="1800" dirty="0">
                <a:effectLst/>
                <a:latin typeface="Times New Roman" panose="02020603050405020304" pitchFamily="18" charset="0"/>
                <a:ea typeface="Times New Roman" panose="02020603050405020304" pitchFamily="18" charset="0"/>
              </a:rPr>
              <a:t>higher</a:t>
            </a:r>
            <a:r>
              <a:rPr lang="en-PK" sz="1800" dirty="0">
                <a:effectLst/>
                <a:latin typeface="Times New Roman" panose="02020603050405020304" pitchFamily="18" charset="0"/>
                <a:ea typeface="Times New Roman" panose="02020603050405020304" pitchFamily="18" charset="0"/>
              </a:rPr>
              <a:t> inflation rates tended to have higher economic growth rates. This is consistent with previous research that has found a </a:t>
            </a:r>
            <a:r>
              <a:rPr lang="en-US" sz="1800" dirty="0">
                <a:effectLst/>
                <a:latin typeface="Times New Roman" panose="02020603050405020304" pitchFamily="18" charset="0"/>
                <a:ea typeface="Times New Roman" panose="02020603050405020304" pitchFamily="18" charset="0"/>
              </a:rPr>
              <a:t>positive</a:t>
            </a:r>
            <a:r>
              <a:rPr lang="en-PK" sz="1800" dirty="0">
                <a:effectLst/>
                <a:latin typeface="Times New Roman" panose="02020603050405020304" pitchFamily="18" charset="0"/>
                <a:ea typeface="Times New Roman" panose="02020603050405020304" pitchFamily="18" charset="0"/>
              </a:rPr>
              <a:t> relationship between inflation and economic growth (</a:t>
            </a:r>
            <a:r>
              <a:rPr lang="en-PK" sz="1800" dirty="0" err="1">
                <a:effectLst/>
                <a:latin typeface="Times New Roman" panose="02020603050405020304" pitchFamily="18" charset="0"/>
                <a:ea typeface="Times New Roman" panose="02020603050405020304" pitchFamily="18" charset="0"/>
              </a:rPr>
              <a:t>Bleaney</a:t>
            </a:r>
            <a:r>
              <a:rPr lang="en-PK" sz="1800" dirty="0">
                <a:effectLst/>
                <a:latin typeface="Times New Roman" panose="02020603050405020304" pitchFamily="18" charset="0"/>
                <a:ea typeface="Times New Roman" panose="02020603050405020304" pitchFamily="18" charset="0"/>
              </a:rPr>
              <a:t> and Nishiyama, 2002).</a:t>
            </a:r>
            <a:endParaRPr lang="en-US" sz="1800" dirty="0">
              <a:effectLst/>
              <a:latin typeface="Times New Roman" panose="02020603050405020304" pitchFamily="18" charset="0"/>
              <a:ea typeface="Times New Roman" panose="02020603050405020304" pitchFamily="18" charset="0"/>
            </a:endParaRPr>
          </a:p>
          <a:p>
            <a:r>
              <a:rPr lang="en-US" sz="1800" dirty="0">
                <a:ea typeface="Times New Roman" panose="02020603050405020304" pitchFamily="18" charset="0"/>
              </a:rPr>
              <a:t>T</a:t>
            </a:r>
            <a:r>
              <a:rPr lang="en-PK" sz="1800" dirty="0">
                <a:effectLst/>
                <a:latin typeface="Times New Roman" panose="02020603050405020304" pitchFamily="18" charset="0"/>
                <a:ea typeface="Times New Roman" panose="02020603050405020304" pitchFamily="18" charset="0"/>
              </a:rPr>
              <a:t>here was a significant negative relationship between unemployment and economic growth, which suggests that countries with higher unemployment rates tended to have lower economic growth rates. This is consistent with previous research that has found a negative relationship between unemployment and economic growth (Aghion et al., 2005).</a:t>
            </a:r>
            <a:endParaRPr lang="en-US" sz="1800" dirty="0">
              <a:effectLst/>
              <a:latin typeface="Times New Roman" panose="02020603050405020304" pitchFamily="18" charset="0"/>
              <a:ea typeface="Times New Roman" panose="02020603050405020304" pitchFamily="18" charset="0"/>
            </a:endParaRPr>
          </a:p>
          <a:p>
            <a:r>
              <a:rPr lang="en-US" sz="1800" dirty="0"/>
              <a:t>Different variables held significance incase of developed countries and developing countries.</a:t>
            </a:r>
          </a:p>
          <a:p>
            <a:r>
              <a:rPr lang="en-US" sz="1800" dirty="0"/>
              <a:t>The magnitude for variables in both divisions show a very different picture.</a:t>
            </a:r>
          </a:p>
          <a:p>
            <a:r>
              <a:rPr lang="en-US" sz="1800" dirty="0"/>
              <a:t>External factors such as political in stability, natural disasters may be the reason behind them/</a:t>
            </a:r>
            <a:endParaRPr lang="en-PK" dirty="0"/>
          </a:p>
        </p:txBody>
      </p:sp>
      <p:sp>
        <p:nvSpPr>
          <p:cNvPr id="4" name="Date Placeholder 3">
            <a:extLst>
              <a:ext uri="{FF2B5EF4-FFF2-40B4-BE49-F238E27FC236}">
                <a16:creationId xmlns:a16="http://schemas.microsoft.com/office/drawing/2014/main" id="{0D809E66-E2D9-49C7-85D5-5E91CE992842}"/>
              </a:ext>
            </a:extLst>
          </p:cNvPr>
          <p:cNvSpPr>
            <a:spLocks noGrp="1"/>
          </p:cNvSpPr>
          <p:nvPr>
            <p:ph type="dt" sz="half" idx="10"/>
          </p:nvPr>
        </p:nvSpPr>
        <p:spPr/>
        <p:txBody>
          <a:bodyPr/>
          <a:lstStyle/>
          <a:p>
            <a:endParaRPr lang="en-PK"/>
          </a:p>
        </p:txBody>
      </p:sp>
      <p:sp>
        <p:nvSpPr>
          <p:cNvPr id="5" name="Footer Placeholder 4">
            <a:extLst>
              <a:ext uri="{FF2B5EF4-FFF2-40B4-BE49-F238E27FC236}">
                <a16:creationId xmlns:a16="http://schemas.microsoft.com/office/drawing/2014/main" id="{2E07F217-0907-4AA6-A7CD-0ED2BA0E2C0E}"/>
              </a:ext>
            </a:extLst>
          </p:cNvPr>
          <p:cNvSpPr>
            <a:spLocks noGrp="1"/>
          </p:cNvSpPr>
          <p:nvPr>
            <p:ph type="ftr" sz="quarter" idx="11"/>
          </p:nvPr>
        </p:nvSpPr>
        <p:spPr/>
        <p:txBody>
          <a:bodyPr/>
          <a:lstStyle/>
          <a:p>
            <a:endParaRPr lang="en-PK"/>
          </a:p>
        </p:txBody>
      </p:sp>
    </p:spTree>
    <p:extLst>
      <p:ext uri="{BB962C8B-B14F-4D97-AF65-F5344CB8AC3E}">
        <p14:creationId xmlns:p14="http://schemas.microsoft.com/office/powerpoint/2010/main" val="2831081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8D98-A4BD-4FED-A2F1-2338F896C4A0}"/>
              </a:ext>
            </a:extLst>
          </p:cNvPr>
          <p:cNvSpPr>
            <a:spLocks noGrp="1"/>
          </p:cNvSpPr>
          <p:nvPr>
            <p:ph type="title"/>
          </p:nvPr>
        </p:nvSpPr>
        <p:spPr>
          <a:xfrm>
            <a:off x="838200" y="365126"/>
            <a:ext cx="10515600" cy="763284"/>
          </a:xfrm>
        </p:spPr>
        <p:txBody>
          <a:bodyPr/>
          <a:lstStyle/>
          <a:p>
            <a:r>
              <a:rPr lang="en-US" dirty="0"/>
              <a:t>References</a:t>
            </a:r>
            <a:endParaRPr lang="en-PK" dirty="0"/>
          </a:p>
        </p:txBody>
      </p:sp>
      <p:sp>
        <p:nvSpPr>
          <p:cNvPr id="3" name="Content Placeholder 2">
            <a:extLst>
              <a:ext uri="{FF2B5EF4-FFF2-40B4-BE49-F238E27FC236}">
                <a16:creationId xmlns:a16="http://schemas.microsoft.com/office/drawing/2014/main" id="{F8676856-7241-4AA9-8135-8B39B91C9837}"/>
              </a:ext>
            </a:extLst>
          </p:cNvPr>
          <p:cNvSpPr>
            <a:spLocks noGrp="1"/>
          </p:cNvSpPr>
          <p:nvPr>
            <p:ph idx="1"/>
          </p:nvPr>
        </p:nvSpPr>
        <p:spPr/>
        <p:txBody>
          <a:bodyPr>
            <a:normAutofit fontScale="55000" lnSpcReduction="20000"/>
          </a:bodyPr>
          <a:lstStyle/>
          <a:p>
            <a:pPr>
              <a:lnSpc>
                <a:spcPct val="150000"/>
              </a:lnSpc>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Abu, A. (2017). The Impact of GDP on Unemployment in Nigeria: An Empirical Analysis.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International Journal of Economics</a:t>
            </a:r>
            <a:r>
              <a:rPr lang="en-US" sz="1800" dirty="0">
                <a:effectLst/>
                <a:latin typeface="Times New Roman" panose="02020603050405020304" pitchFamily="18" charset="0"/>
                <a:ea typeface="Calibri" panose="020F0502020204030204" pitchFamily="34" charset="0"/>
                <a:cs typeface="Arial" panose="020B0604020202020204" pitchFamily="34" charset="0"/>
              </a:rPr>
              <a:t>, Commerce and Management</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Aghion, Ph., Howitt P. (1993), Growth and Unemployment, Review of Economic Studies,</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Ajayi, R. O.,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Ojo</a:t>
            </a:r>
            <a:r>
              <a:rPr lang="en-US" sz="1800" dirty="0">
                <a:effectLst/>
                <a:latin typeface="Times New Roman" panose="02020603050405020304" pitchFamily="18" charset="0"/>
                <a:ea typeface="Calibri" panose="020F0502020204030204" pitchFamily="34" charset="0"/>
                <a:cs typeface="Arial" panose="020B0604020202020204" pitchFamily="34" charset="0"/>
              </a:rPr>
              <a:t>, M. O. (1979). Money supply and economic growth in Nigeria. Central Bank of Nigeria Economic and Financial Review</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Ali, T. M., Mahmood, M. T., &amp; Bashir, T. (2015). Impact of interest rate, inflation and money supply on exchange rate volatility in Pakistan. World Applied Sciences Journal, 33(4), 620-630</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Aminu, U. and A.Z. </a:t>
            </a: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Anono</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2012, 'An empirical Analysis of The Relationship between Unemployment and Inflation in Nigeria from 1977- 2009', Business Journal, Economics and Review</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Amonoo</a:t>
            </a:r>
            <a:r>
              <a:rPr lang="en-US" sz="1800" dirty="0">
                <a:effectLst/>
                <a:latin typeface="Times New Roman" panose="02020603050405020304" pitchFamily="18" charset="0"/>
                <a:ea typeface="Calibri" panose="020F0502020204030204" pitchFamily="34" charset="0"/>
                <a:cs typeface="Arial" panose="020B0604020202020204" pitchFamily="34" charset="0"/>
              </a:rPr>
              <a:t>, E (2003). The impact of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interst</a:t>
            </a:r>
            <a:r>
              <a:rPr lang="en-US" sz="1800" dirty="0">
                <a:effectLst/>
                <a:latin typeface="Times New Roman" panose="02020603050405020304" pitchFamily="18" charset="0"/>
                <a:ea typeface="Calibri" panose="020F0502020204030204" pitchFamily="34" charset="0"/>
                <a:cs typeface="Arial" panose="020B0604020202020204" pitchFamily="34" charset="0"/>
              </a:rPr>
              <a:t> rates on demand for credit loan repayment by the poor and SME`s in Ghana.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International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Labour</a:t>
            </a:r>
            <a:r>
              <a:rPr lang="en-US" sz="1800" i="1" dirty="0">
                <a:effectLst/>
                <a:latin typeface="Times New Roman" panose="02020603050405020304" pitchFamily="18" charset="0"/>
                <a:ea typeface="Calibri" panose="020F0502020204030204" pitchFamily="34" charset="0"/>
                <a:cs typeface="Arial" panose="020B0604020202020204" pitchFamily="34" charset="0"/>
              </a:rPr>
              <a:t>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Organanization</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Angeriz</a:t>
            </a:r>
            <a:r>
              <a:rPr lang="en-US" sz="1800" dirty="0">
                <a:effectLst/>
                <a:latin typeface="Times New Roman" panose="02020603050405020304" pitchFamily="18" charset="0"/>
                <a:ea typeface="Calibri" panose="020F0502020204030204" pitchFamily="34" charset="0"/>
                <a:cs typeface="Arial" panose="020B0604020202020204" pitchFamily="34" charset="0"/>
              </a:rPr>
              <a:t>, A.,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Arestis</a:t>
            </a:r>
            <a:r>
              <a:rPr lang="en-US" sz="1800" dirty="0">
                <a:effectLst/>
                <a:latin typeface="Times New Roman" panose="02020603050405020304" pitchFamily="18" charset="0"/>
                <a:ea typeface="Calibri" panose="020F0502020204030204" pitchFamily="34" charset="0"/>
                <a:cs typeface="Arial" panose="020B0604020202020204" pitchFamily="34" charset="0"/>
              </a:rPr>
              <a:t>, P. (2007). Inflation targeting in developing countries. </a:t>
            </a:r>
            <a:r>
              <a:rPr lang="en-US" sz="1800" i="1" dirty="0">
                <a:effectLst/>
                <a:latin typeface="Times New Roman" panose="02020603050405020304" pitchFamily="18" charset="0"/>
                <a:ea typeface="Calibri" panose="020F0502020204030204" pitchFamily="34" charset="0"/>
                <a:cs typeface="Arial" panose="020B0604020202020204" pitchFamily="34" charset="0"/>
              </a:rPr>
              <a:t>Journal of Post Keynesian Economics</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Angeriz</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 </a:t>
            </a: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Arestis</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P., 2007. Assessing the performance of ‘Inflation Targeting Lite’ countries</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Anyanwu, J. C. and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Oaikhenan</a:t>
            </a:r>
            <a:r>
              <a:rPr lang="en-US" sz="1800" dirty="0">
                <a:effectLst/>
                <a:latin typeface="Times New Roman" panose="02020603050405020304" pitchFamily="18" charset="0"/>
                <a:ea typeface="Calibri" panose="020F0502020204030204" pitchFamily="34" charset="0"/>
                <a:cs typeface="Arial" panose="020B0604020202020204" pitchFamily="34" charset="0"/>
              </a:rPr>
              <a:t>, H. E. (1995), Modern Macroeconomics: Theory and Applications in Nigeria.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Joanee</a:t>
            </a:r>
            <a:r>
              <a:rPr lang="en-US" sz="1800" dirty="0">
                <a:effectLst/>
                <a:latin typeface="Times New Roman" panose="02020603050405020304" pitchFamily="18" charset="0"/>
                <a:ea typeface="Calibri" panose="020F0502020204030204" pitchFamily="34" charset="0"/>
                <a:cs typeface="Arial" panose="020B0604020202020204" pitchFamily="34" charset="0"/>
              </a:rPr>
              <a:t> Educational Publishers Limited, Onitsha, Nigeria.</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Azam, M. (2020). The Impact of Inflation on Economic Growth: A Study of Pakistan. </a:t>
            </a:r>
            <a:r>
              <a:rPr lang="en-US" sz="1800" i="1" dirty="0">
                <a:effectLst/>
                <a:latin typeface="Times New Roman" panose="02020603050405020304" pitchFamily="18" charset="0"/>
                <a:ea typeface="Calibri" panose="020F0502020204030204" pitchFamily="34" charset="0"/>
                <a:cs typeface="Arial" panose="020B0604020202020204" pitchFamily="34" charset="0"/>
              </a:rPr>
              <a:t>Journal of Economic and Social Development,</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endParaRPr lang="en-PK" dirty="0"/>
          </a:p>
        </p:txBody>
      </p:sp>
      <p:sp>
        <p:nvSpPr>
          <p:cNvPr id="4" name="Date Placeholder 3">
            <a:extLst>
              <a:ext uri="{FF2B5EF4-FFF2-40B4-BE49-F238E27FC236}">
                <a16:creationId xmlns:a16="http://schemas.microsoft.com/office/drawing/2014/main" id="{0D809E66-E2D9-49C7-85D5-5E91CE992842}"/>
              </a:ext>
            </a:extLst>
          </p:cNvPr>
          <p:cNvSpPr>
            <a:spLocks noGrp="1"/>
          </p:cNvSpPr>
          <p:nvPr>
            <p:ph type="dt" sz="half" idx="10"/>
          </p:nvPr>
        </p:nvSpPr>
        <p:spPr/>
        <p:txBody>
          <a:bodyPr/>
          <a:lstStyle/>
          <a:p>
            <a:endParaRPr lang="en-PK"/>
          </a:p>
        </p:txBody>
      </p:sp>
      <p:sp>
        <p:nvSpPr>
          <p:cNvPr id="5" name="Footer Placeholder 4">
            <a:extLst>
              <a:ext uri="{FF2B5EF4-FFF2-40B4-BE49-F238E27FC236}">
                <a16:creationId xmlns:a16="http://schemas.microsoft.com/office/drawing/2014/main" id="{2E07F217-0907-4AA6-A7CD-0ED2BA0E2C0E}"/>
              </a:ext>
            </a:extLst>
          </p:cNvPr>
          <p:cNvSpPr>
            <a:spLocks noGrp="1"/>
          </p:cNvSpPr>
          <p:nvPr>
            <p:ph type="ftr" sz="quarter" idx="11"/>
          </p:nvPr>
        </p:nvSpPr>
        <p:spPr/>
        <p:txBody>
          <a:bodyPr/>
          <a:lstStyle/>
          <a:p>
            <a:endParaRPr lang="en-PK"/>
          </a:p>
        </p:txBody>
      </p:sp>
    </p:spTree>
    <p:extLst>
      <p:ext uri="{BB962C8B-B14F-4D97-AF65-F5344CB8AC3E}">
        <p14:creationId xmlns:p14="http://schemas.microsoft.com/office/powerpoint/2010/main" val="32769166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8D98-A4BD-4FED-A2F1-2338F896C4A0}"/>
              </a:ext>
            </a:extLst>
          </p:cNvPr>
          <p:cNvSpPr>
            <a:spLocks noGrp="1"/>
          </p:cNvSpPr>
          <p:nvPr>
            <p:ph type="title"/>
          </p:nvPr>
        </p:nvSpPr>
        <p:spPr>
          <a:xfrm>
            <a:off x="838200" y="365126"/>
            <a:ext cx="10515600" cy="763284"/>
          </a:xfrm>
        </p:spPr>
        <p:txBody>
          <a:bodyPr/>
          <a:lstStyle/>
          <a:p>
            <a:r>
              <a:rPr lang="en-US" dirty="0"/>
              <a:t>References</a:t>
            </a:r>
            <a:endParaRPr lang="en-PK" dirty="0"/>
          </a:p>
        </p:txBody>
      </p:sp>
      <p:sp>
        <p:nvSpPr>
          <p:cNvPr id="3" name="Content Placeholder 2">
            <a:extLst>
              <a:ext uri="{FF2B5EF4-FFF2-40B4-BE49-F238E27FC236}">
                <a16:creationId xmlns:a16="http://schemas.microsoft.com/office/drawing/2014/main" id="{F8676856-7241-4AA9-8135-8B39B91C9837}"/>
              </a:ext>
            </a:extLst>
          </p:cNvPr>
          <p:cNvSpPr>
            <a:spLocks noGrp="1"/>
          </p:cNvSpPr>
          <p:nvPr>
            <p:ph idx="1"/>
          </p:nvPr>
        </p:nvSpPr>
        <p:spPr/>
        <p:txBody>
          <a:bodyPr>
            <a:normAutofit fontScale="62500" lnSpcReduction="20000"/>
          </a:bodyPr>
          <a:lstStyle/>
          <a:p>
            <a:pPr algn="just">
              <a:lnSpc>
                <a:spcPct val="150000"/>
              </a:lnSpc>
              <a:spcAft>
                <a:spcPts val="80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Azid</a:t>
            </a:r>
            <a:r>
              <a:rPr lang="en-US" sz="1800" dirty="0">
                <a:effectLst/>
                <a:latin typeface="Times New Roman" panose="02020603050405020304" pitchFamily="18" charset="0"/>
                <a:ea typeface="Calibri" panose="020F0502020204030204" pitchFamily="34" charset="0"/>
                <a:cs typeface="Arial" panose="020B0604020202020204" pitchFamily="34" charset="0"/>
              </a:rPr>
              <a:t> T, Jamil M and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Kousar</a:t>
            </a:r>
            <a:r>
              <a:rPr lang="en-US" sz="1800" dirty="0">
                <a:effectLst/>
                <a:latin typeface="Times New Roman" panose="02020603050405020304" pitchFamily="18" charset="0"/>
                <a:ea typeface="Calibri" panose="020F0502020204030204" pitchFamily="34" charset="0"/>
                <a:cs typeface="Arial" panose="020B0604020202020204" pitchFamily="34" charset="0"/>
              </a:rPr>
              <a:t> A (2005), “Impact of Exchange Rate Volatility on Growth and Economic Performance: A Case Study of Pakistan, 1973-2003”, The Pakistan Development Review, Part II, Vol. 44, No. 4, pp. 749-775.</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Balami</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D. H. (2006). Macroeconomic theory and practice. </a:t>
            </a: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Salawe</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prints, Off </a:t>
            </a: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Leventies</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Balami</a:t>
            </a:r>
            <a:r>
              <a:rPr lang="en-US" sz="1800" dirty="0">
                <a:effectLst/>
                <a:latin typeface="Times New Roman" panose="02020603050405020304" pitchFamily="18" charset="0"/>
                <a:ea typeface="Calibri" panose="020F0502020204030204" pitchFamily="34" charset="0"/>
                <a:cs typeface="Arial" panose="020B0604020202020204" pitchFamily="34" charset="0"/>
              </a:rPr>
              <a:t>, D.H., 2006, Macroeconomic Theory and Practice,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Salawe</a:t>
            </a:r>
            <a:r>
              <a:rPr lang="en-US" sz="1800" dirty="0">
                <a:effectLst/>
                <a:latin typeface="Times New Roman" panose="02020603050405020304" pitchFamily="18" charset="0"/>
                <a:ea typeface="Calibri" panose="020F0502020204030204" pitchFamily="34" charset="0"/>
                <a:cs typeface="Arial" panose="020B0604020202020204" pitchFamily="34" charset="0"/>
              </a:rPr>
              <a:t> prints, Off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Leventies</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Wulari</a:t>
            </a:r>
            <a:r>
              <a:rPr lang="en-US" sz="1800" dirty="0">
                <a:effectLst/>
                <a:latin typeface="Times New Roman" panose="02020603050405020304" pitchFamily="18" charset="0"/>
                <a:ea typeface="Calibri" panose="020F0502020204030204" pitchFamily="34" charset="0"/>
                <a:cs typeface="Arial" panose="020B0604020202020204" pitchFamily="34" charset="0"/>
              </a:rPr>
              <a:t>, Maiduguri.</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Blanchard, O.,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Kiyotaki</a:t>
            </a:r>
            <a:r>
              <a:rPr lang="en-US" sz="1800" dirty="0">
                <a:effectLst/>
                <a:latin typeface="Times New Roman" panose="02020603050405020304" pitchFamily="18" charset="0"/>
                <a:ea typeface="Calibri" panose="020F0502020204030204" pitchFamily="34" charset="0"/>
                <a:cs typeface="Arial" panose="020B0604020202020204" pitchFamily="34" charset="0"/>
              </a:rPr>
              <a:t>, N. (1987). Monopolistic competition and the effects of aggregate demand. American Economic Review</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Cárdenas, M., &amp; Escobar, L. (1998). The relationship between savings and economic growth in developing countries. </a:t>
            </a:r>
            <a:r>
              <a:rPr lang="en-US" sz="1800" i="1" dirty="0">
                <a:effectLst/>
                <a:latin typeface="Times New Roman" panose="02020603050405020304" pitchFamily="18" charset="0"/>
                <a:ea typeface="Calibri" panose="020F0502020204030204" pitchFamily="34" charset="0"/>
                <a:cs typeface="Arial" panose="020B0604020202020204" pitchFamily="34" charset="0"/>
              </a:rPr>
              <a:t>Journal of Development Economics</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Cashell</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B (2006) Economic Growth, Inflation and Unemployment: Limits to Economic Policy CRS Report for Congress</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Cutler, M and L. Katz (1990) ‘Macroeconomic Performance and the Disadvantaged’ Brookings Papers on Economic Activity</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Dornbusch, R., S. Fischer and C. Kearney. (1996). Macroeconomics. The Mc-Graw-Hill Companies</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n-US" sz="1800" dirty="0" err="1">
                <a:solidFill>
                  <a:srgbClr val="232323"/>
                </a:solidFill>
                <a:effectLst/>
                <a:latin typeface="Times New Roman" panose="02020603050405020304" pitchFamily="18" charset="0"/>
                <a:ea typeface="Calibri" panose="020F0502020204030204" pitchFamily="34" charset="0"/>
                <a:cs typeface="Arial" panose="020B0604020202020204" pitchFamily="34" charset="0"/>
              </a:rPr>
              <a:t>Duesenberry</a:t>
            </a:r>
            <a:r>
              <a:rPr lang="en-US" sz="1800" dirty="0">
                <a:solidFill>
                  <a:srgbClr val="232323"/>
                </a:solidFill>
                <a:effectLst/>
                <a:latin typeface="Times New Roman" panose="02020603050405020304" pitchFamily="18" charset="0"/>
                <a:ea typeface="Calibri" panose="020F0502020204030204" pitchFamily="34" charset="0"/>
                <a:cs typeface="Arial" panose="020B0604020202020204" pitchFamily="34" charset="0"/>
              </a:rPr>
              <a:t>, J.S. (1949) Income, Saving, and the Theory of Consumer Behavior. Harvard University Press, Cambridge.</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endParaRPr lang="en-PK" dirty="0"/>
          </a:p>
        </p:txBody>
      </p:sp>
      <p:sp>
        <p:nvSpPr>
          <p:cNvPr id="4" name="Date Placeholder 3">
            <a:extLst>
              <a:ext uri="{FF2B5EF4-FFF2-40B4-BE49-F238E27FC236}">
                <a16:creationId xmlns:a16="http://schemas.microsoft.com/office/drawing/2014/main" id="{0D809E66-E2D9-49C7-85D5-5E91CE992842}"/>
              </a:ext>
            </a:extLst>
          </p:cNvPr>
          <p:cNvSpPr>
            <a:spLocks noGrp="1"/>
          </p:cNvSpPr>
          <p:nvPr>
            <p:ph type="dt" sz="half" idx="10"/>
          </p:nvPr>
        </p:nvSpPr>
        <p:spPr/>
        <p:txBody>
          <a:bodyPr/>
          <a:lstStyle/>
          <a:p>
            <a:endParaRPr lang="en-PK"/>
          </a:p>
        </p:txBody>
      </p:sp>
      <p:sp>
        <p:nvSpPr>
          <p:cNvPr id="5" name="Footer Placeholder 4">
            <a:extLst>
              <a:ext uri="{FF2B5EF4-FFF2-40B4-BE49-F238E27FC236}">
                <a16:creationId xmlns:a16="http://schemas.microsoft.com/office/drawing/2014/main" id="{2E07F217-0907-4AA6-A7CD-0ED2BA0E2C0E}"/>
              </a:ext>
            </a:extLst>
          </p:cNvPr>
          <p:cNvSpPr>
            <a:spLocks noGrp="1"/>
          </p:cNvSpPr>
          <p:nvPr>
            <p:ph type="ftr" sz="quarter" idx="11"/>
          </p:nvPr>
        </p:nvSpPr>
        <p:spPr/>
        <p:txBody>
          <a:bodyPr/>
          <a:lstStyle/>
          <a:p>
            <a:endParaRPr lang="en-PK"/>
          </a:p>
        </p:txBody>
      </p:sp>
    </p:spTree>
    <p:extLst>
      <p:ext uri="{BB962C8B-B14F-4D97-AF65-F5344CB8AC3E}">
        <p14:creationId xmlns:p14="http://schemas.microsoft.com/office/powerpoint/2010/main" val="37978405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8D98-A4BD-4FED-A2F1-2338F896C4A0}"/>
              </a:ext>
            </a:extLst>
          </p:cNvPr>
          <p:cNvSpPr>
            <a:spLocks noGrp="1"/>
          </p:cNvSpPr>
          <p:nvPr>
            <p:ph type="title"/>
          </p:nvPr>
        </p:nvSpPr>
        <p:spPr>
          <a:xfrm>
            <a:off x="838200" y="365126"/>
            <a:ext cx="10515600" cy="763284"/>
          </a:xfrm>
        </p:spPr>
        <p:txBody>
          <a:bodyPr/>
          <a:lstStyle/>
          <a:p>
            <a:r>
              <a:rPr lang="en-US" dirty="0"/>
              <a:t>References</a:t>
            </a:r>
            <a:endParaRPr lang="en-PK" dirty="0"/>
          </a:p>
        </p:txBody>
      </p:sp>
      <p:sp>
        <p:nvSpPr>
          <p:cNvPr id="3" name="Content Placeholder 2">
            <a:extLst>
              <a:ext uri="{FF2B5EF4-FFF2-40B4-BE49-F238E27FC236}">
                <a16:creationId xmlns:a16="http://schemas.microsoft.com/office/drawing/2014/main" id="{F8676856-7241-4AA9-8135-8B39B91C9837}"/>
              </a:ext>
            </a:extLst>
          </p:cNvPr>
          <p:cNvSpPr>
            <a:spLocks noGrp="1"/>
          </p:cNvSpPr>
          <p:nvPr>
            <p:ph idx="1"/>
          </p:nvPr>
        </p:nvSpPr>
        <p:spPr/>
        <p:txBody>
          <a:bodyPr>
            <a:normAutofit fontScale="62500" lnSpcReduction="20000"/>
          </a:bodyPr>
          <a:lstStyle/>
          <a:p>
            <a:pPr>
              <a:lnSpc>
                <a:spcPct val="150000"/>
              </a:lnSpc>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Edwards, S. (1996). Saving, growth, and the resource curse hypothesis. World Development</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Emara</a:t>
            </a:r>
            <a:r>
              <a:rPr lang="en-US" sz="1800" dirty="0">
                <a:effectLst/>
                <a:latin typeface="Times New Roman" panose="02020603050405020304" pitchFamily="18" charset="0"/>
                <a:ea typeface="Calibri" panose="020F0502020204030204" pitchFamily="34" charset="0"/>
                <a:cs typeface="Arial" panose="020B0604020202020204" pitchFamily="34" charset="0"/>
              </a:rPr>
              <a:t>, N.,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Kasa</a:t>
            </a:r>
            <a:r>
              <a:rPr lang="en-US" sz="1800" dirty="0">
                <a:effectLst/>
                <a:latin typeface="Times New Roman" panose="02020603050405020304" pitchFamily="18" charset="0"/>
                <a:ea typeface="Calibri" panose="020F0502020204030204" pitchFamily="34" charset="0"/>
                <a:cs typeface="Arial" panose="020B0604020202020204" pitchFamily="34" charset="0"/>
              </a:rPr>
              <a:t>, K. (2020). Inflation and savings in India: An empirical analysis. </a:t>
            </a:r>
            <a:r>
              <a:rPr lang="en-US" sz="1800" i="1" dirty="0">
                <a:effectLst/>
                <a:latin typeface="Times New Roman" panose="02020603050405020304" pitchFamily="18" charset="0"/>
                <a:ea typeface="Calibri" panose="020F0502020204030204" pitchFamily="34" charset="0"/>
                <a:cs typeface="Arial" panose="020B0604020202020204" pitchFamily="34" charset="0"/>
              </a:rPr>
              <a:t>Journal of Asian Economics</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ERÇEL, GAZİ(1999) “</a:t>
            </a: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Türkiye’de</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Enflasyon</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ve</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Büyüme</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İlişkisi</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Genel</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Bir </a:t>
            </a: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Değerlendirme</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Faridi</a:t>
            </a:r>
            <a:r>
              <a:rPr lang="en-US" sz="1800" dirty="0">
                <a:effectLst/>
                <a:latin typeface="Times New Roman" panose="02020603050405020304" pitchFamily="18" charset="0"/>
                <a:ea typeface="Calibri" panose="020F0502020204030204" pitchFamily="34" charset="0"/>
                <a:cs typeface="Arial" panose="020B0604020202020204" pitchFamily="34" charset="0"/>
              </a:rPr>
              <a:t>, M. Z.,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Kausar</a:t>
            </a:r>
            <a:r>
              <a:rPr lang="en-US" sz="1800" dirty="0">
                <a:effectLst/>
                <a:latin typeface="Times New Roman" panose="02020603050405020304" pitchFamily="18" charset="0"/>
                <a:ea typeface="Calibri" panose="020F0502020204030204" pitchFamily="34" charset="0"/>
                <a:cs typeface="Arial" panose="020B0604020202020204" pitchFamily="34" charset="0"/>
              </a:rPr>
              <a:t>, R. (2016). Exploring the Existence of J-Curve in Pakistan: An Empirical Analysis. Pakistan Journal of Social Sciences (PJSS), 36(1).</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Fatukasi</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B. (2011). Determinant of Inflation in Nigeria: An Empirical Analysis, International Journal of Humanities and Social Sciences</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FISCHER, S., (1991) Growth, macroeconomics and development.</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n-US" sz="1800" dirty="0">
                <a:solidFill>
                  <a:srgbClr val="222222"/>
                </a:solidFill>
                <a:effectLst/>
                <a:latin typeface="Arial" panose="020B0604020202020204" pitchFamily="34" charset="0"/>
                <a:ea typeface="Calibri" panose="020F0502020204030204" pitchFamily="34" charset="0"/>
                <a:cs typeface="Arial" panose="020B0604020202020204" pitchFamily="34" charset="0"/>
              </a:rPr>
              <a:t>Friedman, A. (1968). The Stefan problem in several space variables. </a:t>
            </a:r>
            <a:r>
              <a:rPr lang="en-US" sz="1800" i="1" dirty="0">
                <a:solidFill>
                  <a:srgbClr val="222222"/>
                </a:solidFill>
                <a:effectLst/>
                <a:latin typeface="Arial" panose="020B0604020202020204" pitchFamily="34" charset="0"/>
                <a:ea typeface="Calibri" panose="020F0502020204030204" pitchFamily="34" charset="0"/>
                <a:cs typeface="Arial" panose="020B0604020202020204" pitchFamily="34" charset="0"/>
              </a:rPr>
              <a:t>Transactions of the American Mathematical Society</a:t>
            </a:r>
            <a:r>
              <a:rPr lang="en-US" sz="1800" dirty="0">
                <a:solidFill>
                  <a:srgbClr val="222222"/>
                </a:solidFill>
                <a:effectLst/>
                <a:latin typeface="Arial" panose="020B0604020202020204" pitchFamily="34" charset="0"/>
                <a:ea typeface="Calibri" panose="020F0502020204030204" pitchFamily="34" charset="0"/>
                <a:cs typeface="Arial" panose="020B0604020202020204" pitchFamily="34" charset="0"/>
              </a:rPr>
              <a:t>, </a:t>
            </a:r>
            <a:r>
              <a:rPr lang="en-US" sz="1800" i="1" dirty="0">
                <a:solidFill>
                  <a:srgbClr val="222222"/>
                </a:solidFill>
                <a:effectLst/>
                <a:latin typeface="Arial" panose="020B0604020202020204" pitchFamily="34" charset="0"/>
                <a:ea typeface="Calibri" panose="020F0502020204030204" pitchFamily="34" charset="0"/>
                <a:cs typeface="Arial" panose="020B0604020202020204" pitchFamily="34" charset="0"/>
              </a:rPr>
              <a:t>133</a:t>
            </a:r>
            <a:r>
              <a:rPr lang="en-US" sz="1800" dirty="0">
                <a:solidFill>
                  <a:srgbClr val="222222"/>
                </a:solidFill>
                <a:effectLst/>
                <a:latin typeface="Arial" panose="020B0604020202020204" pitchFamily="34" charset="0"/>
                <a:ea typeface="Calibri" panose="020F0502020204030204" pitchFamily="34" charset="0"/>
                <a:cs typeface="Arial" panose="020B0604020202020204" pitchFamily="34" charset="0"/>
              </a:rPr>
              <a:t>(1), 51-87.</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Friedman, M. (1976). Inflation and Unemployment. Chicago Journals - Journal of Political Economy , 451 - 472.</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Garidzira</a:t>
            </a:r>
            <a:r>
              <a:rPr lang="en-US" sz="1800" dirty="0">
                <a:effectLst/>
                <a:latin typeface="Times New Roman" panose="02020603050405020304" pitchFamily="18" charset="0"/>
                <a:ea typeface="Calibri" panose="020F0502020204030204" pitchFamily="34" charset="0"/>
                <a:cs typeface="Arial" panose="020B0604020202020204" pitchFamily="34" charset="0"/>
              </a:rPr>
              <a:t>, T. (2020). The relationship between unemployment and economic growth: Evidence from Zimbabwe. </a:t>
            </a:r>
            <a:r>
              <a:rPr lang="en-US" sz="1800" i="1" dirty="0">
                <a:effectLst/>
                <a:latin typeface="Times New Roman" panose="02020603050405020304" pitchFamily="18" charset="0"/>
                <a:ea typeface="Calibri" panose="020F0502020204030204" pitchFamily="34" charset="0"/>
                <a:cs typeface="Arial" panose="020B0604020202020204" pitchFamily="34" charset="0"/>
              </a:rPr>
              <a:t>Journal of Economics and International Finance</a:t>
            </a:r>
            <a:endParaRPr lang="en-PK"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0D809E66-E2D9-49C7-85D5-5E91CE992842}"/>
              </a:ext>
            </a:extLst>
          </p:cNvPr>
          <p:cNvSpPr>
            <a:spLocks noGrp="1"/>
          </p:cNvSpPr>
          <p:nvPr>
            <p:ph type="dt" sz="half" idx="10"/>
          </p:nvPr>
        </p:nvSpPr>
        <p:spPr/>
        <p:txBody>
          <a:bodyPr/>
          <a:lstStyle/>
          <a:p>
            <a:endParaRPr lang="en-PK"/>
          </a:p>
        </p:txBody>
      </p:sp>
      <p:sp>
        <p:nvSpPr>
          <p:cNvPr id="5" name="Footer Placeholder 4">
            <a:extLst>
              <a:ext uri="{FF2B5EF4-FFF2-40B4-BE49-F238E27FC236}">
                <a16:creationId xmlns:a16="http://schemas.microsoft.com/office/drawing/2014/main" id="{2E07F217-0907-4AA6-A7CD-0ED2BA0E2C0E}"/>
              </a:ext>
            </a:extLst>
          </p:cNvPr>
          <p:cNvSpPr>
            <a:spLocks noGrp="1"/>
          </p:cNvSpPr>
          <p:nvPr>
            <p:ph type="ftr" sz="quarter" idx="11"/>
          </p:nvPr>
        </p:nvSpPr>
        <p:spPr/>
        <p:txBody>
          <a:bodyPr/>
          <a:lstStyle/>
          <a:p>
            <a:endParaRPr lang="en-PK"/>
          </a:p>
        </p:txBody>
      </p:sp>
    </p:spTree>
    <p:extLst>
      <p:ext uri="{BB962C8B-B14F-4D97-AF65-F5344CB8AC3E}">
        <p14:creationId xmlns:p14="http://schemas.microsoft.com/office/powerpoint/2010/main" val="36104147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8D98-A4BD-4FED-A2F1-2338F896C4A0}"/>
              </a:ext>
            </a:extLst>
          </p:cNvPr>
          <p:cNvSpPr>
            <a:spLocks noGrp="1"/>
          </p:cNvSpPr>
          <p:nvPr>
            <p:ph type="title"/>
          </p:nvPr>
        </p:nvSpPr>
        <p:spPr>
          <a:xfrm>
            <a:off x="838200" y="365126"/>
            <a:ext cx="10515600" cy="763284"/>
          </a:xfrm>
        </p:spPr>
        <p:txBody>
          <a:bodyPr/>
          <a:lstStyle/>
          <a:p>
            <a:r>
              <a:rPr lang="en-US" dirty="0"/>
              <a:t>References</a:t>
            </a:r>
            <a:endParaRPr lang="en-PK" dirty="0"/>
          </a:p>
        </p:txBody>
      </p:sp>
      <p:sp>
        <p:nvSpPr>
          <p:cNvPr id="3" name="Content Placeholder 2">
            <a:extLst>
              <a:ext uri="{FF2B5EF4-FFF2-40B4-BE49-F238E27FC236}">
                <a16:creationId xmlns:a16="http://schemas.microsoft.com/office/drawing/2014/main" id="{F8676856-7241-4AA9-8135-8B39B91C9837}"/>
              </a:ext>
            </a:extLst>
          </p:cNvPr>
          <p:cNvSpPr>
            <a:spLocks noGrp="1"/>
          </p:cNvSpPr>
          <p:nvPr>
            <p:ph idx="1"/>
          </p:nvPr>
        </p:nvSpPr>
        <p:spPr/>
        <p:txBody>
          <a:bodyPr>
            <a:normAutofit fontScale="55000" lnSpcReduction="20000"/>
          </a:bodyPr>
          <a:lstStyle/>
          <a:p>
            <a:pPr>
              <a:lnSpc>
                <a:spcPct val="150000"/>
              </a:lnSpc>
              <a:spcAft>
                <a:spcPts val="80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Emara</a:t>
            </a:r>
            <a:r>
              <a:rPr lang="en-US" sz="1800" dirty="0">
                <a:effectLst/>
                <a:latin typeface="Times New Roman" panose="02020603050405020304" pitchFamily="18" charset="0"/>
                <a:ea typeface="Calibri" panose="020F0502020204030204" pitchFamily="34" charset="0"/>
                <a:cs typeface="Arial" panose="020B0604020202020204" pitchFamily="34" charset="0"/>
              </a:rPr>
              <a:t>, N.,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Kasa</a:t>
            </a:r>
            <a:r>
              <a:rPr lang="en-US" sz="1800" dirty="0">
                <a:effectLst/>
                <a:latin typeface="Times New Roman" panose="02020603050405020304" pitchFamily="18" charset="0"/>
                <a:ea typeface="Calibri" panose="020F0502020204030204" pitchFamily="34" charset="0"/>
                <a:cs typeface="Arial" panose="020B0604020202020204" pitchFamily="34" charset="0"/>
              </a:rPr>
              <a:t>, K. (2020). Inflation and savings in India: An empirical analysis. </a:t>
            </a:r>
            <a:r>
              <a:rPr lang="en-US" sz="1800" i="1" dirty="0">
                <a:effectLst/>
                <a:latin typeface="Times New Roman" panose="02020603050405020304" pitchFamily="18" charset="0"/>
                <a:ea typeface="Calibri" panose="020F0502020204030204" pitchFamily="34" charset="0"/>
                <a:cs typeface="Arial" panose="020B0604020202020204" pitchFamily="34" charset="0"/>
              </a:rPr>
              <a:t>Journal of Asian Economics</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ERÇEL, GAZİ(1999) “</a:t>
            </a: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Türkiye’de</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Enflasyon</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ve</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Büyüme</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İlişkisi</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Genel</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Bir </a:t>
            </a: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Değerlendirme</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Faridi</a:t>
            </a:r>
            <a:r>
              <a:rPr lang="en-US" sz="1800" dirty="0">
                <a:effectLst/>
                <a:latin typeface="Times New Roman" panose="02020603050405020304" pitchFamily="18" charset="0"/>
                <a:ea typeface="Calibri" panose="020F0502020204030204" pitchFamily="34" charset="0"/>
                <a:cs typeface="Arial" panose="020B0604020202020204" pitchFamily="34" charset="0"/>
              </a:rPr>
              <a:t>, M. Z.,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Kausar</a:t>
            </a:r>
            <a:r>
              <a:rPr lang="en-US" sz="1800" dirty="0">
                <a:effectLst/>
                <a:latin typeface="Times New Roman" panose="02020603050405020304" pitchFamily="18" charset="0"/>
                <a:ea typeface="Calibri" panose="020F0502020204030204" pitchFamily="34" charset="0"/>
                <a:cs typeface="Arial" panose="020B0604020202020204" pitchFamily="34" charset="0"/>
              </a:rPr>
              <a:t>, R. (2016). Exploring the Existence of J-Curve in Pakistan: An Empirical Analysis. Pakistan Journal of Social Sciences (PJSS), 36(1).</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Fatukasi</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B. (2011). Determinant of Inflation in Nigeria: An Empirical Analysis, International Journal of Humanities and Social Sciences</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FISCHER, S., (1991) Growth, macroeconomics and development.</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n-US" sz="1800" dirty="0">
                <a:solidFill>
                  <a:srgbClr val="222222"/>
                </a:solidFill>
                <a:effectLst/>
                <a:latin typeface="Arial" panose="020B0604020202020204" pitchFamily="34" charset="0"/>
                <a:ea typeface="Calibri" panose="020F0502020204030204" pitchFamily="34" charset="0"/>
                <a:cs typeface="Arial" panose="020B0604020202020204" pitchFamily="34" charset="0"/>
              </a:rPr>
              <a:t>Friedman, A. (1968). The Stefan problem in several space variables. </a:t>
            </a:r>
            <a:r>
              <a:rPr lang="en-US" sz="1800" i="1" dirty="0">
                <a:solidFill>
                  <a:srgbClr val="222222"/>
                </a:solidFill>
                <a:effectLst/>
                <a:latin typeface="Arial" panose="020B0604020202020204" pitchFamily="34" charset="0"/>
                <a:ea typeface="Calibri" panose="020F0502020204030204" pitchFamily="34" charset="0"/>
                <a:cs typeface="Arial" panose="020B0604020202020204" pitchFamily="34" charset="0"/>
              </a:rPr>
              <a:t>Transactions of the American Mathematical Society</a:t>
            </a:r>
            <a:r>
              <a:rPr lang="en-US" sz="1800" dirty="0">
                <a:solidFill>
                  <a:srgbClr val="222222"/>
                </a:solidFill>
                <a:effectLst/>
                <a:latin typeface="Arial" panose="020B0604020202020204" pitchFamily="34" charset="0"/>
                <a:ea typeface="Calibri" panose="020F0502020204030204" pitchFamily="34" charset="0"/>
                <a:cs typeface="Arial" panose="020B0604020202020204" pitchFamily="34" charset="0"/>
              </a:rPr>
              <a:t>, </a:t>
            </a:r>
            <a:r>
              <a:rPr lang="en-US" sz="1800" i="1" dirty="0">
                <a:solidFill>
                  <a:srgbClr val="222222"/>
                </a:solidFill>
                <a:effectLst/>
                <a:latin typeface="Arial" panose="020B0604020202020204" pitchFamily="34" charset="0"/>
                <a:ea typeface="Calibri" panose="020F0502020204030204" pitchFamily="34" charset="0"/>
                <a:cs typeface="Arial" panose="020B0604020202020204" pitchFamily="34" charset="0"/>
              </a:rPr>
              <a:t>133</a:t>
            </a:r>
            <a:r>
              <a:rPr lang="en-US" sz="1800" dirty="0">
                <a:solidFill>
                  <a:srgbClr val="222222"/>
                </a:solidFill>
                <a:effectLst/>
                <a:latin typeface="Arial" panose="020B0604020202020204" pitchFamily="34" charset="0"/>
                <a:ea typeface="Calibri" panose="020F0502020204030204" pitchFamily="34" charset="0"/>
                <a:cs typeface="Arial" panose="020B0604020202020204" pitchFamily="34" charset="0"/>
              </a:rPr>
              <a:t>(1), 51-87.</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Friedman, M. (1976). Inflation and Unemployment. Chicago Journals - Journal of Political Economy , 451 - 472.</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Garidzira</a:t>
            </a:r>
            <a:r>
              <a:rPr lang="en-US" sz="1800" dirty="0">
                <a:effectLst/>
                <a:latin typeface="Times New Roman" panose="02020603050405020304" pitchFamily="18" charset="0"/>
                <a:ea typeface="Calibri" panose="020F0502020204030204" pitchFamily="34" charset="0"/>
                <a:cs typeface="Arial" panose="020B0604020202020204" pitchFamily="34" charset="0"/>
              </a:rPr>
              <a:t>, T. (2020). The relationship between unemployment and economic growth: Evidence from Zimbabwe. </a:t>
            </a:r>
            <a:r>
              <a:rPr lang="en-US" sz="1800" i="1" dirty="0">
                <a:effectLst/>
                <a:latin typeface="Times New Roman" panose="02020603050405020304" pitchFamily="18" charset="0"/>
                <a:ea typeface="Calibri" panose="020F0502020204030204" pitchFamily="34" charset="0"/>
                <a:cs typeface="Arial" panose="020B0604020202020204" pitchFamily="34" charset="0"/>
              </a:rPr>
              <a:t>Journal of Economics and International Finance</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Gokal</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V and Hanif S. (2004) “Relationship between Inflation and Economic Growth” Working Paper, Economics Department</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Grossman, H. J. (1981). Money supply and interest rates: A survey of the evidence. </a:t>
            </a:r>
            <a:r>
              <a:rPr lang="en-US" sz="1800" i="1" dirty="0">
                <a:effectLst/>
                <a:latin typeface="Times New Roman" panose="02020603050405020304" pitchFamily="18" charset="0"/>
                <a:ea typeface="Calibri" panose="020F0502020204030204" pitchFamily="34" charset="0"/>
                <a:cs typeface="Arial" panose="020B0604020202020204" pitchFamily="34" charset="0"/>
              </a:rPr>
              <a:t>The Journal of Economic Literature</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endParaRPr lang="en-PK" dirty="0"/>
          </a:p>
        </p:txBody>
      </p:sp>
      <p:sp>
        <p:nvSpPr>
          <p:cNvPr id="4" name="Date Placeholder 3">
            <a:extLst>
              <a:ext uri="{FF2B5EF4-FFF2-40B4-BE49-F238E27FC236}">
                <a16:creationId xmlns:a16="http://schemas.microsoft.com/office/drawing/2014/main" id="{0D809E66-E2D9-49C7-85D5-5E91CE992842}"/>
              </a:ext>
            </a:extLst>
          </p:cNvPr>
          <p:cNvSpPr>
            <a:spLocks noGrp="1"/>
          </p:cNvSpPr>
          <p:nvPr>
            <p:ph type="dt" sz="half" idx="10"/>
          </p:nvPr>
        </p:nvSpPr>
        <p:spPr/>
        <p:txBody>
          <a:bodyPr/>
          <a:lstStyle/>
          <a:p>
            <a:endParaRPr lang="en-PK"/>
          </a:p>
        </p:txBody>
      </p:sp>
      <p:sp>
        <p:nvSpPr>
          <p:cNvPr id="5" name="Footer Placeholder 4">
            <a:extLst>
              <a:ext uri="{FF2B5EF4-FFF2-40B4-BE49-F238E27FC236}">
                <a16:creationId xmlns:a16="http://schemas.microsoft.com/office/drawing/2014/main" id="{2E07F217-0907-4AA6-A7CD-0ED2BA0E2C0E}"/>
              </a:ext>
            </a:extLst>
          </p:cNvPr>
          <p:cNvSpPr>
            <a:spLocks noGrp="1"/>
          </p:cNvSpPr>
          <p:nvPr>
            <p:ph type="ftr" sz="quarter" idx="11"/>
          </p:nvPr>
        </p:nvSpPr>
        <p:spPr/>
        <p:txBody>
          <a:bodyPr/>
          <a:lstStyle/>
          <a:p>
            <a:endParaRPr lang="en-PK"/>
          </a:p>
        </p:txBody>
      </p:sp>
    </p:spTree>
    <p:extLst>
      <p:ext uri="{BB962C8B-B14F-4D97-AF65-F5344CB8AC3E}">
        <p14:creationId xmlns:p14="http://schemas.microsoft.com/office/powerpoint/2010/main" val="1036119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96DE9-51A0-47A5-AD7A-552410725E9B}"/>
              </a:ext>
            </a:extLst>
          </p:cNvPr>
          <p:cNvSpPr>
            <a:spLocks noGrp="1"/>
          </p:cNvSpPr>
          <p:nvPr>
            <p:ph type="title"/>
          </p:nvPr>
        </p:nvSpPr>
        <p:spPr/>
        <p:txBody>
          <a:bodyPr/>
          <a:lstStyle/>
          <a:p>
            <a:r>
              <a:rPr lang="en-US" dirty="0"/>
              <a:t>Literature Review (Theoretical Literature)</a:t>
            </a:r>
            <a:endParaRPr lang="en-PK" dirty="0"/>
          </a:p>
        </p:txBody>
      </p:sp>
      <p:sp>
        <p:nvSpPr>
          <p:cNvPr id="3" name="Content Placeholder 2">
            <a:extLst>
              <a:ext uri="{FF2B5EF4-FFF2-40B4-BE49-F238E27FC236}">
                <a16:creationId xmlns:a16="http://schemas.microsoft.com/office/drawing/2014/main" id="{389096AD-AD9F-4177-B893-E369702BB806}"/>
              </a:ext>
            </a:extLst>
          </p:cNvPr>
          <p:cNvSpPr>
            <a:spLocks noGrp="1"/>
          </p:cNvSpPr>
          <p:nvPr>
            <p:ph idx="1"/>
          </p:nvPr>
        </p:nvSpPr>
        <p:spPr/>
        <p:txBody>
          <a:bodyPr>
            <a:normAutofit fontScale="92500" lnSpcReduction="20000"/>
          </a:bodyPr>
          <a:lstStyle/>
          <a:p>
            <a:r>
              <a:rPr lang="en-US" sz="2400" b="1" dirty="0">
                <a:solidFill>
                  <a:srgbClr val="000000"/>
                </a:solidFill>
                <a:effectLst/>
                <a:latin typeface="Times New Roman" panose="02020603050405020304" pitchFamily="18" charset="0"/>
                <a:ea typeface="Calibri" panose="020F0502020204030204" pitchFamily="34" charset="0"/>
              </a:rPr>
              <a:t>Phillip’s Curve (1958)</a:t>
            </a:r>
          </a:p>
          <a:p>
            <a:pPr lvl="1"/>
            <a:r>
              <a:rPr lang="en-US" dirty="0">
                <a:solidFill>
                  <a:srgbClr val="000000"/>
                </a:solidFill>
                <a:effectLst/>
                <a:latin typeface="Times New Roman" panose="02020603050405020304" pitchFamily="18" charset="0"/>
                <a:ea typeface="Calibri" panose="020F0502020204030204" pitchFamily="34" charset="0"/>
              </a:rPr>
              <a:t>Phillips created the piece of work that is often referred to as "the Phillips curve" in 1958.</a:t>
            </a:r>
          </a:p>
          <a:p>
            <a:pPr lvl="1"/>
            <a:r>
              <a:rPr lang="en-US" dirty="0">
                <a:solidFill>
                  <a:srgbClr val="000000"/>
                </a:solidFill>
                <a:effectLst/>
                <a:latin typeface="Times New Roman" panose="02020603050405020304" pitchFamily="18" charset="0"/>
                <a:ea typeface="Calibri" panose="020F0502020204030204" pitchFamily="34" charset="0"/>
              </a:rPr>
              <a:t>The Phillips curve depicts the typical link between pay behavior and unemployment rates over the economic cycle. </a:t>
            </a:r>
          </a:p>
          <a:p>
            <a:pPr lvl="1"/>
            <a:r>
              <a:rPr lang="en-US" dirty="0">
                <a:solidFill>
                  <a:srgbClr val="000000"/>
                </a:solidFill>
                <a:effectLst/>
                <a:latin typeface="Times New Roman" panose="02020603050405020304" pitchFamily="18" charset="0"/>
                <a:ea typeface="Calibri" panose="020F0502020204030204" pitchFamily="34" charset="0"/>
              </a:rPr>
              <a:t>He found a short-term trade-off among inflation and unemployment. Therefore, he proposed the hypothesis that increasing inflation might be caused by dropping unemployment and that decreasing inflation could be achieved by enabling unemployment to grow.</a:t>
            </a:r>
          </a:p>
          <a:p>
            <a:pPr lvl="1"/>
            <a:endParaRPr lang="en-US" dirty="0">
              <a:solidFill>
                <a:srgbClr val="000000"/>
              </a:solidFill>
              <a:effectLst/>
              <a:latin typeface="Times New Roman" panose="02020603050405020304" pitchFamily="18" charset="0"/>
              <a:ea typeface="Calibri" panose="020F0502020204030204" pitchFamily="34" charset="0"/>
            </a:endParaRPr>
          </a:p>
          <a:p>
            <a:r>
              <a:rPr lang="en-US" sz="2400" b="1" dirty="0">
                <a:solidFill>
                  <a:srgbClr val="000000"/>
                </a:solidFill>
                <a:latin typeface="Times New Roman" panose="02020603050405020304" pitchFamily="18" charset="0"/>
                <a:ea typeface="Calibri" panose="020F0502020204030204" pitchFamily="34" charset="0"/>
              </a:rPr>
              <a:t>Okun’s Law (1962)</a:t>
            </a:r>
          </a:p>
          <a:p>
            <a:pPr lvl="1"/>
            <a:r>
              <a:rPr lang="en-US" dirty="0">
                <a:solidFill>
                  <a:srgbClr val="000000"/>
                </a:solidFill>
                <a:ea typeface="Calibri" panose="020F0502020204030204" pitchFamily="34" charset="0"/>
              </a:rPr>
              <a:t>S</a:t>
            </a:r>
            <a:r>
              <a:rPr lang="en-US" dirty="0">
                <a:solidFill>
                  <a:srgbClr val="000000"/>
                </a:solidFill>
                <a:effectLst/>
                <a:latin typeface="Times New Roman" panose="02020603050405020304" pitchFamily="18" charset="0"/>
                <a:ea typeface="Calibri" panose="020F0502020204030204" pitchFamily="34" charset="0"/>
              </a:rPr>
              <a:t>tates that a 1% drop in the rate </a:t>
            </a:r>
            <a:r>
              <a:rPr lang="en-US">
                <a:solidFill>
                  <a:srgbClr val="000000"/>
                </a:solidFill>
                <a:effectLst/>
                <a:latin typeface="Times New Roman" panose="02020603050405020304" pitchFamily="18" charset="0"/>
                <a:ea typeface="Calibri" panose="020F0502020204030204" pitchFamily="34" charset="0"/>
              </a:rPr>
              <a:t>of employment </a:t>
            </a:r>
            <a:r>
              <a:rPr lang="en-US" dirty="0">
                <a:solidFill>
                  <a:srgbClr val="000000"/>
                </a:solidFill>
                <a:effectLst/>
                <a:latin typeface="Times New Roman" panose="02020603050405020304" pitchFamily="18" charset="0"/>
                <a:ea typeface="Calibri" panose="020F0502020204030204" pitchFamily="34" charset="0"/>
              </a:rPr>
              <a:t>would lead to a loss of roughly 3% GDP.</a:t>
            </a:r>
          </a:p>
          <a:p>
            <a:pPr lvl="1"/>
            <a:r>
              <a:rPr lang="en-US" dirty="0">
                <a:solidFill>
                  <a:srgbClr val="000000"/>
                </a:solidFill>
                <a:effectLst/>
                <a:latin typeface="Times New Roman" panose="02020603050405020304" pitchFamily="18" charset="0"/>
                <a:ea typeface="Calibri" panose="020F0502020204030204" pitchFamily="34" charset="0"/>
              </a:rPr>
              <a:t>If the causation were reversed, a 1% rise in unemployment would result in a loss of GDP growth of around 3%. </a:t>
            </a:r>
          </a:p>
          <a:p>
            <a:endParaRPr lang="en-US" sz="1800" dirty="0">
              <a:solidFill>
                <a:srgbClr val="000000"/>
              </a:solidFill>
              <a:effectLst/>
              <a:latin typeface="Times New Roman" panose="02020603050405020304" pitchFamily="18" charset="0"/>
              <a:ea typeface="Calibri" panose="020F0502020204030204" pitchFamily="34" charset="0"/>
            </a:endParaRPr>
          </a:p>
          <a:p>
            <a:endParaRPr lang="en-PK" dirty="0"/>
          </a:p>
        </p:txBody>
      </p:sp>
      <p:sp>
        <p:nvSpPr>
          <p:cNvPr id="4" name="Date Placeholder 3">
            <a:extLst>
              <a:ext uri="{FF2B5EF4-FFF2-40B4-BE49-F238E27FC236}">
                <a16:creationId xmlns:a16="http://schemas.microsoft.com/office/drawing/2014/main" id="{98B36C86-24DA-40F4-A37D-2648EBD72E94}"/>
              </a:ext>
            </a:extLst>
          </p:cNvPr>
          <p:cNvSpPr>
            <a:spLocks noGrp="1"/>
          </p:cNvSpPr>
          <p:nvPr>
            <p:ph type="dt" sz="half" idx="10"/>
          </p:nvPr>
        </p:nvSpPr>
        <p:spPr/>
        <p:txBody>
          <a:bodyPr/>
          <a:lstStyle/>
          <a:p>
            <a:endParaRPr lang="en-PK"/>
          </a:p>
        </p:txBody>
      </p:sp>
      <p:sp>
        <p:nvSpPr>
          <p:cNvPr id="5" name="Footer Placeholder 4">
            <a:extLst>
              <a:ext uri="{FF2B5EF4-FFF2-40B4-BE49-F238E27FC236}">
                <a16:creationId xmlns:a16="http://schemas.microsoft.com/office/drawing/2014/main" id="{360B1E01-0BED-4A5C-A2F1-6295CD0817DB}"/>
              </a:ext>
            </a:extLst>
          </p:cNvPr>
          <p:cNvSpPr>
            <a:spLocks noGrp="1"/>
          </p:cNvSpPr>
          <p:nvPr>
            <p:ph type="ftr" sz="quarter" idx="11"/>
          </p:nvPr>
        </p:nvSpPr>
        <p:spPr/>
        <p:txBody>
          <a:bodyPr/>
          <a:lstStyle/>
          <a:p>
            <a:endParaRPr lang="en-PK"/>
          </a:p>
        </p:txBody>
      </p:sp>
    </p:spTree>
    <p:extLst>
      <p:ext uri="{BB962C8B-B14F-4D97-AF65-F5344CB8AC3E}">
        <p14:creationId xmlns:p14="http://schemas.microsoft.com/office/powerpoint/2010/main" val="23933682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8D98-A4BD-4FED-A2F1-2338F896C4A0}"/>
              </a:ext>
            </a:extLst>
          </p:cNvPr>
          <p:cNvSpPr>
            <a:spLocks noGrp="1"/>
          </p:cNvSpPr>
          <p:nvPr>
            <p:ph type="title"/>
          </p:nvPr>
        </p:nvSpPr>
        <p:spPr>
          <a:xfrm>
            <a:off x="838200" y="365126"/>
            <a:ext cx="10515600" cy="763284"/>
          </a:xfrm>
        </p:spPr>
        <p:txBody>
          <a:bodyPr/>
          <a:lstStyle/>
          <a:p>
            <a:r>
              <a:rPr lang="en-US" dirty="0"/>
              <a:t>References</a:t>
            </a:r>
            <a:endParaRPr lang="en-PK" dirty="0"/>
          </a:p>
        </p:txBody>
      </p:sp>
      <p:sp>
        <p:nvSpPr>
          <p:cNvPr id="3" name="Content Placeholder 2">
            <a:extLst>
              <a:ext uri="{FF2B5EF4-FFF2-40B4-BE49-F238E27FC236}">
                <a16:creationId xmlns:a16="http://schemas.microsoft.com/office/drawing/2014/main" id="{F8676856-7241-4AA9-8135-8B39B91C9837}"/>
              </a:ext>
            </a:extLst>
          </p:cNvPr>
          <p:cNvSpPr>
            <a:spLocks noGrp="1"/>
          </p:cNvSpPr>
          <p:nvPr>
            <p:ph idx="1"/>
          </p:nvPr>
        </p:nvSpPr>
        <p:spPr/>
        <p:txBody>
          <a:bodyPr>
            <a:normAutofit fontScale="47500" lnSpcReduction="20000"/>
          </a:bodyPr>
          <a:lstStyle/>
          <a:p>
            <a:pPr algn="just">
              <a:lnSpc>
                <a:spcPct val="150000"/>
              </a:lnSpc>
              <a:spcAft>
                <a:spcPts val="800"/>
              </a:spcAft>
            </a:pP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Guegnard</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C., X. </a:t>
            </a: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Matheu</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and M. </a:t>
            </a: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Shteiwi</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2005. Unemployment in Jordan. 1st </a:t>
            </a: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Edn</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Office for Official Publications of the European Communities, Luxembourg</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Gultekin, N. (1983). Stock Market Returns and Inflation: Evidence from Other Countries.</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Hameed, A., &amp; Kanwal, S. (2009). Existence of a J-Curve-The Case of Pakistan. Journal of Economic Cooperation &amp; Development, 30(2).</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Hassan, M. (2005). Monetary Aggregates in Pakistan: Theoretical and Empirical Underpinnings. </a:t>
            </a:r>
            <a:r>
              <a:rPr lang="en-US" sz="1800" i="1" dirty="0">
                <a:effectLst/>
                <a:latin typeface="Times New Roman" panose="02020603050405020304" pitchFamily="18" charset="0"/>
                <a:ea typeface="Calibri" panose="020F0502020204030204" pitchFamily="34" charset="0"/>
                <a:cs typeface="Arial" panose="020B0604020202020204" pitchFamily="34" charset="0"/>
              </a:rPr>
              <a:t>State Bank of Pakistan.</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Himarios</a:t>
            </a:r>
            <a:r>
              <a:rPr lang="en-US" sz="1800" dirty="0">
                <a:effectLst/>
                <a:latin typeface="Times New Roman" panose="02020603050405020304" pitchFamily="18" charset="0"/>
                <a:ea typeface="Calibri" panose="020F0502020204030204" pitchFamily="34" charset="0"/>
                <a:cs typeface="Arial" panose="020B0604020202020204" pitchFamily="34" charset="0"/>
              </a:rPr>
              <a:t>, D. (1989). Do devaluations improve the trade balance? The evidence revisited. Economic inquiry, 27(1), 143-168.</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Hussain T, Siddiqi MW, Iqbal A. A coherent relationship between economic growth and unemployment: An empirical evidence from Pakistan. International Journal of Human and Social Sciences. 2010</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ILO, 2009, International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Labour</a:t>
            </a:r>
            <a:r>
              <a:rPr lang="en-US" sz="1800" dirty="0">
                <a:effectLst/>
                <a:latin typeface="Times New Roman" panose="02020603050405020304" pitchFamily="18" charset="0"/>
                <a:ea typeface="Calibri" panose="020F0502020204030204" pitchFamily="34" charset="0"/>
                <a:cs typeface="Arial" panose="020B0604020202020204" pitchFamily="34" charset="0"/>
              </a:rPr>
              <a:t> Organization,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Labour</a:t>
            </a:r>
            <a:r>
              <a:rPr lang="en-US" sz="1800" dirty="0">
                <a:effectLst/>
                <a:latin typeface="Times New Roman" panose="02020603050405020304" pitchFamily="18" charset="0"/>
                <a:ea typeface="Calibri" panose="020F0502020204030204" pitchFamily="34" charset="0"/>
                <a:cs typeface="Arial" panose="020B0604020202020204" pitchFamily="34" charset="0"/>
              </a:rPr>
              <a:t> Statistics Yearbook, Geneva</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Jhingan</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M. L., 2003, Advanced Macroeconomic Theory 11h Edition. Delhi: </a:t>
            </a: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Vrinda</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Publications</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Kara, M.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ve</a:t>
            </a:r>
            <a:r>
              <a:rPr lang="en-US" sz="1800" dirty="0">
                <a:effectLst/>
                <a:latin typeface="Times New Roman" panose="02020603050405020304" pitchFamily="18" charset="0"/>
                <a:ea typeface="Calibri" panose="020F0502020204030204" pitchFamily="34" charset="0"/>
                <a:cs typeface="Arial" panose="020B0604020202020204" pitchFamily="34" charset="0"/>
              </a:rPr>
              <a:t> M.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Duruel</a:t>
            </a:r>
            <a:r>
              <a:rPr lang="en-US" sz="1800" dirty="0">
                <a:effectLst/>
                <a:latin typeface="Times New Roman" panose="02020603050405020304" pitchFamily="18" charset="0"/>
                <a:ea typeface="Calibri" panose="020F0502020204030204" pitchFamily="34" charset="0"/>
                <a:cs typeface="Arial" panose="020B0604020202020204" pitchFamily="34" charset="0"/>
              </a:rPr>
              <a:t> (2005).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Türkiye’de</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Ekonominin</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İstihdam</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Yaratamama</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Sorunu</a:t>
            </a:r>
            <a:r>
              <a:rPr lang="en-US" sz="1800" dirty="0">
                <a:effectLst/>
                <a:latin typeface="Times New Roman" panose="02020603050405020304" pitchFamily="18" charset="0"/>
                <a:ea typeface="Calibri" panose="020F0502020204030204" pitchFamily="34" charset="0"/>
                <a:cs typeface="Arial" panose="020B0604020202020204" pitchFamily="34" charset="0"/>
              </a:rPr>
              <a:t>, İ.Ü.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İktisat</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Fakültesi</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Sosyal</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Siyaset</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Konferansları</a:t>
            </a:r>
            <a:r>
              <a:rPr lang="en-US" sz="1800" dirty="0">
                <a:effectLst/>
                <a:latin typeface="Times New Roman" panose="02020603050405020304" pitchFamily="18" charset="0"/>
                <a:ea typeface="Calibri" panose="020F0502020204030204" pitchFamily="34" charset="0"/>
                <a:cs typeface="Arial" panose="020B0604020202020204" pitchFamily="34" charset="0"/>
              </a:rPr>
              <a:t> 50.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Kitap</a:t>
            </a:r>
            <a:r>
              <a:rPr lang="en-US" sz="1800" dirty="0">
                <a:effectLst/>
                <a:latin typeface="Times New Roman" panose="02020603050405020304" pitchFamily="18" charset="0"/>
                <a:ea typeface="Calibri" panose="020F0502020204030204" pitchFamily="34" charset="0"/>
                <a:cs typeface="Arial" panose="020B0604020202020204" pitchFamily="34" charset="0"/>
              </a:rPr>
              <a:t>, (Prof. Dr.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Nevzat</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Yalçıntaş’a</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Armağan</a:t>
            </a:r>
            <a:r>
              <a:rPr lang="en-US" sz="1800" dirty="0">
                <a:effectLst/>
                <a:latin typeface="Times New Roman" panose="02020603050405020304" pitchFamily="18" charset="0"/>
                <a:ea typeface="Calibri" panose="020F0502020204030204" pitchFamily="34" charset="0"/>
                <a:cs typeface="Arial" panose="020B0604020202020204" pitchFamily="34" charset="0"/>
              </a:rPr>
              <a:t> – Özel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Sayı</a:t>
            </a:r>
            <a:r>
              <a:rPr lang="en-US" sz="1800" dirty="0">
                <a:effectLst/>
                <a:latin typeface="Times New Roman" panose="02020603050405020304" pitchFamily="18" charset="0"/>
                <a:ea typeface="Calibri" panose="020F0502020204030204" pitchFamily="34" charset="0"/>
                <a:cs typeface="Arial" panose="020B0604020202020204" pitchFamily="34" charset="0"/>
              </a:rPr>
              <a:t>), İstanbul, ss. 367-396.</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Karahan, F. (2020). Inflation and economic growth: A survey of the literature. </a:t>
            </a:r>
            <a:r>
              <a:rPr lang="en-US" sz="1800" i="1" dirty="0">
                <a:effectLst/>
                <a:latin typeface="Times New Roman" panose="02020603050405020304" pitchFamily="18" charset="0"/>
                <a:ea typeface="Calibri" panose="020F0502020204030204" pitchFamily="34" charset="0"/>
                <a:cs typeface="Arial" panose="020B0604020202020204" pitchFamily="34" charset="0"/>
              </a:rPr>
              <a:t>Journal of Economic Surveys</a:t>
            </a:r>
            <a:endParaRPr lang="en-PK"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0D809E66-E2D9-49C7-85D5-5E91CE992842}"/>
              </a:ext>
            </a:extLst>
          </p:cNvPr>
          <p:cNvSpPr>
            <a:spLocks noGrp="1"/>
          </p:cNvSpPr>
          <p:nvPr>
            <p:ph type="dt" sz="half" idx="10"/>
          </p:nvPr>
        </p:nvSpPr>
        <p:spPr/>
        <p:txBody>
          <a:bodyPr/>
          <a:lstStyle/>
          <a:p>
            <a:endParaRPr lang="en-PK"/>
          </a:p>
        </p:txBody>
      </p:sp>
      <p:sp>
        <p:nvSpPr>
          <p:cNvPr id="5" name="Footer Placeholder 4">
            <a:extLst>
              <a:ext uri="{FF2B5EF4-FFF2-40B4-BE49-F238E27FC236}">
                <a16:creationId xmlns:a16="http://schemas.microsoft.com/office/drawing/2014/main" id="{2E07F217-0907-4AA6-A7CD-0ED2BA0E2C0E}"/>
              </a:ext>
            </a:extLst>
          </p:cNvPr>
          <p:cNvSpPr>
            <a:spLocks noGrp="1"/>
          </p:cNvSpPr>
          <p:nvPr>
            <p:ph type="ftr" sz="quarter" idx="11"/>
          </p:nvPr>
        </p:nvSpPr>
        <p:spPr/>
        <p:txBody>
          <a:bodyPr/>
          <a:lstStyle/>
          <a:p>
            <a:endParaRPr lang="en-PK"/>
          </a:p>
        </p:txBody>
      </p:sp>
    </p:spTree>
    <p:extLst>
      <p:ext uri="{BB962C8B-B14F-4D97-AF65-F5344CB8AC3E}">
        <p14:creationId xmlns:p14="http://schemas.microsoft.com/office/powerpoint/2010/main" val="15677665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8D98-A4BD-4FED-A2F1-2338F896C4A0}"/>
              </a:ext>
            </a:extLst>
          </p:cNvPr>
          <p:cNvSpPr>
            <a:spLocks noGrp="1"/>
          </p:cNvSpPr>
          <p:nvPr>
            <p:ph type="title"/>
          </p:nvPr>
        </p:nvSpPr>
        <p:spPr>
          <a:xfrm>
            <a:off x="838200" y="365126"/>
            <a:ext cx="10515600" cy="763284"/>
          </a:xfrm>
        </p:spPr>
        <p:txBody>
          <a:bodyPr/>
          <a:lstStyle/>
          <a:p>
            <a:r>
              <a:rPr lang="en-US" dirty="0"/>
              <a:t>References</a:t>
            </a:r>
            <a:endParaRPr lang="en-PK" dirty="0"/>
          </a:p>
        </p:txBody>
      </p:sp>
      <p:sp>
        <p:nvSpPr>
          <p:cNvPr id="3" name="Content Placeholder 2">
            <a:extLst>
              <a:ext uri="{FF2B5EF4-FFF2-40B4-BE49-F238E27FC236}">
                <a16:creationId xmlns:a16="http://schemas.microsoft.com/office/drawing/2014/main" id="{F8676856-7241-4AA9-8135-8B39B91C9837}"/>
              </a:ext>
            </a:extLst>
          </p:cNvPr>
          <p:cNvSpPr>
            <a:spLocks noGrp="1"/>
          </p:cNvSpPr>
          <p:nvPr>
            <p:ph idx="1"/>
          </p:nvPr>
        </p:nvSpPr>
        <p:spPr/>
        <p:txBody>
          <a:bodyPr>
            <a:normAutofit fontScale="62500" lnSpcReduction="20000"/>
          </a:bodyPr>
          <a:lstStyle/>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Khan, A. H., L. Hasan, and A. Malik (1994), Determinants of National Savings Rate in Pakistan, Economia </a:t>
            </a: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Internazionale</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Krieckhaus</a:t>
            </a:r>
            <a:r>
              <a:rPr lang="en-US" sz="1800" dirty="0">
                <a:effectLst/>
                <a:latin typeface="Times New Roman" panose="02020603050405020304" pitchFamily="18" charset="0"/>
                <a:ea typeface="Calibri" panose="020F0502020204030204" pitchFamily="34" charset="0"/>
                <a:cs typeface="Arial" panose="020B0604020202020204" pitchFamily="34" charset="0"/>
              </a:rPr>
              <a:t>, J. (2002). Saving and economic growth: A comparative analysis. </a:t>
            </a:r>
            <a:r>
              <a:rPr lang="en-US" sz="1800" i="1" dirty="0">
                <a:effectLst/>
                <a:latin typeface="Times New Roman" panose="02020603050405020304" pitchFamily="18" charset="0"/>
                <a:ea typeface="Calibri" panose="020F0502020204030204" pitchFamily="34" charset="0"/>
                <a:cs typeface="Arial" panose="020B0604020202020204" pitchFamily="34" charset="0"/>
              </a:rPr>
              <a:t>Journal of Comparative Economics</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Krukovi</a:t>
            </a:r>
            <a:r>
              <a:rPr lang="en-US" sz="1800" dirty="0">
                <a:effectLst/>
                <a:latin typeface="Times New Roman" panose="02020603050405020304" pitchFamily="18" charset="0"/>
                <a:ea typeface="Calibri" panose="020F0502020204030204" pitchFamily="34" charset="0"/>
                <a:cs typeface="Arial" panose="020B0604020202020204" pitchFamily="34" charset="0"/>
              </a:rPr>
              <a:t>, D. (2020). Monetary policy and exchange rate regimes: Evidence from the new EU member states. </a:t>
            </a:r>
            <a:r>
              <a:rPr lang="en-US" sz="1800" i="1" dirty="0">
                <a:effectLst/>
                <a:latin typeface="Times New Roman" panose="02020603050405020304" pitchFamily="18" charset="0"/>
                <a:ea typeface="Calibri" panose="020F0502020204030204" pitchFamily="34" charset="0"/>
                <a:cs typeface="Arial" panose="020B0604020202020204" pitchFamily="34" charset="0"/>
              </a:rPr>
              <a:t>Journal of Policy Modeling</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Levišauskait</a:t>
            </a:r>
            <a:r>
              <a:rPr lang="en-US" sz="1800" dirty="0">
                <a:effectLst/>
                <a:latin typeface="Times New Roman" panose="02020603050405020304" pitchFamily="18" charset="0"/>
                <a:ea typeface="Calibri" panose="020F0502020204030204" pitchFamily="34" charset="0"/>
                <a:cs typeface="Arial" panose="020B0604020202020204" pitchFamily="34" charset="0"/>
              </a:rPr>
              <a:t>, K. (2010). Investment Analysis and Portfolio Management</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Lima, P. (2020). Economic growth and unemployment: A literature review. </a:t>
            </a:r>
            <a:r>
              <a:rPr lang="en-US" sz="1800" i="1" dirty="0">
                <a:effectLst/>
                <a:latin typeface="Times New Roman" panose="02020603050405020304" pitchFamily="18" charset="0"/>
                <a:ea typeface="Calibri" panose="020F0502020204030204" pitchFamily="34" charset="0"/>
                <a:cs typeface="Arial" panose="020B0604020202020204" pitchFamily="34" charset="0"/>
              </a:rPr>
              <a:t>Journal of Economic Surveys</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n-US" sz="1800" spc="-25"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Lyuboslav</a:t>
            </a:r>
            <a:r>
              <a:rPr lang="en-US" sz="1800" spc="-25"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spc="-25"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Kostov</a:t>
            </a:r>
            <a:r>
              <a:rPr lang="en-US" sz="1800" spc="-25"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2016. The impact of economic growth on inflation and unemployment in Bulgaria. </a:t>
            </a:r>
            <a:r>
              <a:rPr lang="en-US" sz="1800" spc="-25" dirty="0">
                <a:solidFill>
                  <a:srgbClr val="343332"/>
                </a:solidFill>
                <a:effectLst/>
                <a:latin typeface="Times New Roman" panose="02020603050405020304" pitchFamily="18" charset="0"/>
                <a:ea typeface="Calibri" panose="020F0502020204030204" pitchFamily="34" charset="0"/>
                <a:cs typeface="Arial" panose="020B0604020202020204" pitchFamily="34" charset="0"/>
              </a:rPr>
              <a:t> Journal for </a:t>
            </a:r>
            <a:r>
              <a:rPr lang="en-US" sz="1800" spc="-25" dirty="0" err="1">
                <a:solidFill>
                  <a:srgbClr val="343332"/>
                </a:solidFill>
                <a:effectLst/>
                <a:latin typeface="Times New Roman" panose="02020603050405020304" pitchFamily="18" charset="0"/>
                <a:ea typeface="Calibri" panose="020F0502020204030204" pitchFamily="34" charset="0"/>
                <a:cs typeface="Arial" panose="020B0604020202020204" pitchFamily="34" charset="0"/>
              </a:rPr>
              <a:t>Labour</a:t>
            </a:r>
            <a:r>
              <a:rPr lang="en-US" sz="1800" spc="-25" dirty="0">
                <a:solidFill>
                  <a:srgbClr val="343332"/>
                </a:solidFill>
                <a:effectLst/>
                <a:latin typeface="Times New Roman" panose="02020603050405020304" pitchFamily="18" charset="0"/>
                <a:ea typeface="Calibri" panose="020F0502020204030204" pitchFamily="34" charset="0"/>
                <a:cs typeface="Arial" panose="020B0604020202020204" pitchFamily="34" charset="0"/>
              </a:rPr>
              <a:t> and Social Affairs in Eastern Europe</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Mallik, G. and Chowdhury, A. (2001). Inflation and Economic Growth: Evidence from South Asian Countries. Asian Pacific Development Journal</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Max </a:t>
            </a: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Roser</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(2013) - "Economic Growth". Published online at OurWorldInData.org. Retrieved from: 'https://ourworldindata.org/economic-growth' [Online Resource] </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McConnell, C. R., &amp; Brue, S. L. (2008). Economics: Principles, problems, and policies (18th ed.). McGraw-Hill.</a:t>
            </a:r>
            <a:endParaRPr lang="en-PK"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0D809E66-E2D9-49C7-85D5-5E91CE992842}"/>
              </a:ext>
            </a:extLst>
          </p:cNvPr>
          <p:cNvSpPr>
            <a:spLocks noGrp="1"/>
          </p:cNvSpPr>
          <p:nvPr>
            <p:ph type="dt" sz="half" idx="10"/>
          </p:nvPr>
        </p:nvSpPr>
        <p:spPr/>
        <p:txBody>
          <a:bodyPr/>
          <a:lstStyle/>
          <a:p>
            <a:endParaRPr lang="en-PK"/>
          </a:p>
        </p:txBody>
      </p:sp>
      <p:sp>
        <p:nvSpPr>
          <p:cNvPr id="5" name="Footer Placeholder 4">
            <a:extLst>
              <a:ext uri="{FF2B5EF4-FFF2-40B4-BE49-F238E27FC236}">
                <a16:creationId xmlns:a16="http://schemas.microsoft.com/office/drawing/2014/main" id="{2E07F217-0907-4AA6-A7CD-0ED2BA0E2C0E}"/>
              </a:ext>
            </a:extLst>
          </p:cNvPr>
          <p:cNvSpPr>
            <a:spLocks noGrp="1"/>
          </p:cNvSpPr>
          <p:nvPr>
            <p:ph type="ftr" sz="quarter" idx="11"/>
          </p:nvPr>
        </p:nvSpPr>
        <p:spPr/>
        <p:txBody>
          <a:bodyPr/>
          <a:lstStyle/>
          <a:p>
            <a:endParaRPr lang="en-PK"/>
          </a:p>
        </p:txBody>
      </p:sp>
    </p:spTree>
    <p:extLst>
      <p:ext uri="{BB962C8B-B14F-4D97-AF65-F5344CB8AC3E}">
        <p14:creationId xmlns:p14="http://schemas.microsoft.com/office/powerpoint/2010/main" val="42694174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8D98-A4BD-4FED-A2F1-2338F896C4A0}"/>
              </a:ext>
            </a:extLst>
          </p:cNvPr>
          <p:cNvSpPr>
            <a:spLocks noGrp="1"/>
          </p:cNvSpPr>
          <p:nvPr>
            <p:ph type="title"/>
          </p:nvPr>
        </p:nvSpPr>
        <p:spPr>
          <a:xfrm>
            <a:off x="838200" y="365126"/>
            <a:ext cx="10515600" cy="763284"/>
          </a:xfrm>
        </p:spPr>
        <p:txBody>
          <a:bodyPr/>
          <a:lstStyle/>
          <a:p>
            <a:r>
              <a:rPr lang="en-US" dirty="0"/>
              <a:t>References</a:t>
            </a:r>
            <a:endParaRPr lang="en-PK" dirty="0"/>
          </a:p>
        </p:txBody>
      </p:sp>
      <p:sp>
        <p:nvSpPr>
          <p:cNvPr id="3" name="Content Placeholder 2">
            <a:extLst>
              <a:ext uri="{FF2B5EF4-FFF2-40B4-BE49-F238E27FC236}">
                <a16:creationId xmlns:a16="http://schemas.microsoft.com/office/drawing/2014/main" id="{F8676856-7241-4AA9-8135-8B39B91C9837}"/>
              </a:ext>
            </a:extLst>
          </p:cNvPr>
          <p:cNvSpPr>
            <a:spLocks noGrp="1"/>
          </p:cNvSpPr>
          <p:nvPr>
            <p:ph idx="1"/>
          </p:nvPr>
        </p:nvSpPr>
        <p:spPr/>
        <p:txBody>
          <a:bodyPr>
            <a:normAutofit fontScale="55000" lnSpcReduction="20000"/>
          </a:bodyPr>
          <a:lstStyle/>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Miller, R. L., &amp; Benjamin, D. K. (2008). The Economics of Macro Issues. Pearson Addison Wesley.</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Motley, B. (1994). Economic growth and saving: An international comparison. </a:t>
            </a:r>
            <a:r>
              <a:rPr lang="en-US" sz="1800" i="1" dirty="0">
                <a:effectLst/>
                <a:latin typeface="Times New Roman" panose="02020603050405020304" pitchFamily="18" charset="0"/>
                <a:ea typeface="Calibri" panose="020F0502020204030204" pitchFamily="34" charset="0"/>
                <a:cs typeface="Arial" panose="020B0604020202020204" pitchFamily="34" charset="0"/>
              </a:rPr>
              <a:t>Journal of International Economics</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Mudell</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1963. </a:t>
            </a:r>
            <a:r>
              <a:rPr lang="en-US" sz="1800" dirty="0">
                <a:effectLst/>
                <a:latin typeface="Times New Roman" panose="02020603050405020304" pitchFamily="18" charset="0"/>
                <a:ea typeface="Calibri" panose="020F0502020204030204" pitchFamily="34" charset="0"/>
                <a:cs typeface="Arial" panose="020B0604020202020204" pitchFamily="34" charset="0"/>
              </a:rPr>
              <a:t>Economic Growth and Inflation. Research Journal of Finance and Accounting</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Muritala</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2011. </a:t>
            </a:r>
            <a:r>
              <a:rPr lang="en-US" sz="1800" dirty="0">
                <a:effectLst/>
                <a:latin typeface="Times New Roman" panose="02020603050405020304" pitchFamily="18" charset="0"/>
                <a:ea typeface="Calibri" panose="020F0502020204030204" pitchFamily="34" charset="0"/>
                <a:cs typeface="Arial" panose="020B0604020202020204" pitchFamily="34" charset="0"/>
              </a:rPr>
              <a:t>Economic Growth and Inflation. Research Journal of Finance and Accounting</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Obadan</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M. I. (1997), Analytical framework for poverty reduction: Issues of economic growth versus other strategies. In: Poverty Alleviation in Nigeria, Selected Papers for the 1997 Annual Conference of Nigerian Economic Society</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Okun, A. (1962). Potential GNP: Its measurement and significance. Proceedings of the Business and Economic Statistics Section, American Statistical Association</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Orji, A., Orji-Anthony, I., &amp; Okafor, J. (2015). Inflation and Unemployment Nexus in Nigeria: Another test of the Phillip's Curve. . Asian Economic and Financial Review.</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Page, J. (1994). Saving and economic growth. </a:t>
            </a:r>
            <a:r>
              <a:rPr lang="en-US" sz="1800" i="1" dirty="0">
                <a:effectLst/>
                <a:latin typeface="Times New Roman" panose="02020603050405020304" pitchFamily="18" charset="0"/>
                <a:ea typeface="Calibri" panose="020F0502020204030204" pitchFamily="34" charset="0"/>
                <a:cs typeface="Arial" panose="020B0604020202020204" pitchFamily="34" charset="0"/>
              </a:rPr>
              <a:t>Journal of Economic Growth</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Pasara</a:t>
            </a:r>
            <a:r>
              <a:rPr lang="en-US" sz="1800" dirty="0">
                <a:effectLst/>
                <a:latin typeface="Times New Roman" panose="02020603050405020304" pitchFamily="18" charset="0"/>
                <a:ea typeface="Calibri" panose="020F0502020204030204" pitchFamily="34" charset="0"/>
                <a:cs typeface="Arial" panose="020B0604020202020204" pitchFamily="34" charset="0"/>
              </a:rPr>
              <a:t>, R. (2020). Unemployment, Gross Capital Accumulation, and Economic Development. </a:t>
            </a:r>
            <a:r>
              <a:rPr lang="en-US" sz="1800" i="1" dirty="0">
                <a:effectLst/>
                <a:latin typeface="Times New Roman" panose="02020603050405020304" pitchFamily="18" charset="0"/>
                <a:ea typeface="Calibri" panose="020F0502020204030204" pitchFamily="34" charset="0"/>
                <a:cs typeface="Arial" panose="020B0604020202020204" pitchFamily="34" charset="0"/>
              </a:rPr>
              <a:t>Journal of Economics</a:t>
            </a:r>
            <a:r>
              <a:rPr lang="en-US" sz="1800" dirty="0">
                <a:effectLst/>
                <a:latin typeface="Times New Roman" panose="02020603050405020304" pitchFamily="18" charset="0"/>
                <a:ea typeface="Calibri" panose="020F0502020204030204" pitchFamily="34" charset="0"/>
                <a:cs typeface="Arial" panose="020B0604020202020204" pitchFamily="34" charset="0"/>
              </a:rPr>
              <a:t>, Business and Management</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Phillips, A. W. (1958). The Relationship between Unemployment and the Rate of Change of Money Wage in the United Kingdom</a:t>
            </a:r>
            <a:endParaRPr lang="en-PK"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0D809E66-E2D9-49C7-85D5-5E91CE992842}"/>
              </a:ext>
            </a:extLst>
          </p:cNvPr>
          <p:cNvSpPr>
            <a:spLocks noGrp="1"/>
          </p:cNvSpPr>
          <p:nvPr>
            <p:ph type="dt" sz="half" idx="10"/>
          </p:nvPr>
        </p:nvSpPr>
        <p:spPr/>
        <p:txBody>
          <a:bodyPr/>
          <a:lstStyle/>
          <a:p>
            <a:endParaRPr lang="en-PK"/>
          </a:p>
        </p:txBody>
      </p:sp>
      <p:sp>
        <p:nvSpPr>
          <p:cNvPr id="5" name="Footer Placeholder 4">
            <a:extLst>
              <a:ext uri="{FF2B5EF4-FFF2-40B4-BE49-F238E27FC236}">
                <a16:creationId xmlns:a16="http://schemas.microsoft.com/office/drawing/2014/main" id="{2E07F217-0907-4AA6-A7CD-0ED2BA0E2C0E}"/>
              </a:ext>
            </a:extLst>
          </p:cNvPr>
          <p:cNvSpPr>
            <a:spLocks noGrp="1"/>
          </p:cNvSpPr>
          <p:nvPr>
            <p:ph type="ftr" sz="quarter" idx="11"/>
          </p:nvPr>
        </p:nvSpPr>
        <p:spPr/>
        <p:txBody>
          <a:bodyPr/>
          <a:lstStyle/>
          <a:p>
            <a:endParaRPr lang="en-PK"/>
          </a:p>
        </p:txBody>
      </p:sp>
    </p:spTree>
    <p:extLst>
      <p:ext uri="{BB962C8B-B14F-4D97-AF65-F5344CB8AC3E}">
        <p14:creationId xmlns:p14="http://schemas.microsoft.com/office/powerpoint/2010/main" val="42920707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8D98-A4BD-4FED-A2F1-2338F896C4A0}"/>
              </a:ext>
            </a:extLst>
          </p:cNvPr>
          <p:cNvSpPr>
            <a:spLocks noGrp="1"/>
          </p:cNvSpPr>
          <p:nvPr>
            <p:ph type="title"/>
          </p:nvPr>
        </p:nvSpPr>
        <p:spPr>
          <a:xfrm>
            <a:off x="838200" y="365126"/>
            <a:ext cx="10515600" cy="763284"/>
          </a:xfrm>
        </p:spPr>
        <p:txBody>
          <a:bodyPr/>
          <a:lstStyle/>
          <a:p>
            <a:r>
              <a:rPr lang="en-US" dirty="0"/>
              <a:t>References</a:t>
            </a:r>
            <a:endParaRPr lang="en-PK" dirty="0"/>
          </a:p>
        </p:txBody>
      </p:sp>
      <p:sp>
        <p:nvSpPr>
          <p:cNvPr id="3" name="Content Placeholder 2">
            <a:extLst>
              <a:ext uri="{FF2B5EF4-FFF2-40B4-BE49-F238E27FC236}">
                <a16:creationId xmlns:a16="http://schemas.microsoft.com/office/drawing/2014/main" id="{F8676856-7241-4AA9-8135-8B39B91C9837}"/>
              </a:ext>
            </a:extLst>
          </p:cNvPr>
          <p:cNvSpPr>
            <a:spLocks noGrp="1"/>
          </p:cNvSpPr>
          <p:nvPr>
            <p:ph idx="1"/>
          </p:nvPr>
        </p:nvSpPr>
        <p:spPr/>
        <p:txBody>
          <a:bodyPr>
            <a:normAutofit fontScale="40000" lnSpcReduction="20000"/>
          </a:bodyPr>
          <a:lstStyle/>
          <a:p>
            <a:pPr>
              <a:lnSpc>
                <a:spcPct val="150000"/>
              </a:lnSpc>
              <a:spcAft>
                <a:spcPts val="80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Prachowny</a:t>
            </a:r>
            <a:r>
              <a:rPr lang="en-US" sz="1800" dirty="0">
                <a:effectLst/>
                <a:latin typeface="Times New Roman" panose="02020603050405020304" pitchFamily="18" charset="0"/>
                <a:ea typeface="Calibri" panose="020F0502020204030204" pitchFamily="34" charset="0"/>
                <a:cs typeface="Arial" panose="020B0604020202020204" pitchFamily="34" charset="0"/>
              </a:rPr>
              <a:t>, M. (1993). The Political Economy of Public Finance in Britain, 1767-1873. Routledge</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Rasheed, A., &amp; et al. (1997). Inflation and its impact on the economy. </a:t>
            </a:r>
            <a:r>
              <a:rPr lang="en-US" sz="1800" i="1" dirty="0">
                <a:effectLst/>
                <a:latin typeface="Times New Roman" panose="02020603050405020304" pitchFamily="18" charset="0"/>
                <a:ea typeface="Calibri" panose="020F0502020204030204" pitchFamily="34" charset="0"/>
                <a:cs typeface="Arial" panose="020B0604020202020204" pitchFamily="34" charset="0"/>
              </a:rPr>
              <a:t>Journal of Economic Studies</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Rashid, A. and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Kernal</a:t>
            </a:r>
            <a:r>
              <a:rPr lang="en-US" sz="1800" dirty="0">
                <a:effectLst/>
                <a:latin typeface="Times New Roman" panose="02020603050405020304" pitchFamily="18" charset="0"/>
                <a:ea typeface="Calibri" panose="020F0502020204030204" pitchFamily="34" charset="0"/>
                <a:cs typeface="Arial" panose="020B0604020202020204" pitchFamily="34" charset="0"/>
              </a:rPr>
              <a:t>, A. (1997). Macroeconomic Policies and their Impact on Poverty alleviation in Pakistan. The Pakistan Development Review, vol.36 (no.1), pp.39-68.</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Roley</a:t>
            </a:r>
            <a:r>
              <a:rPr lang="en-US" sz="1800" dirty="0">
                <a:effectLst/>
                <a:latin typeface="Times New Roman" panose="02020603050405020304" pitchFamily="18" charset="0"/>
                <a:ea typeface="Calibri" panose="020F0502020204030204" pitchFamily="34" charset="0"/>
                <a:cs typeface="Arial" panose="020B0604020202020204" pitchFamily="34" charset="0"/>
              </a:rPr>
              <a:t>, V. V. (1981). The impact of money supply and interest rate changes on investment. </a:t>
            </a:r>
            <a:r>
              <a:rPr lang="en-US" sz="1800" i="1" dirty="0">
                <a:effectLst/>
                <a:latin typeface="Times New Roman" panose="02020603050405020304" pitchFamily="18" charset="0"/>
                <a:ea typeface="Calibri" panose="020F0502020204030204" pitchFamily="34" charset="0"/>
                <a:cs typeface="Arial" panose="020B0604020202020204" pitchFamily="34" charset="0"/>
              </a:rPr>
              <a:t>Journal of Monetary Economics</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Romer, D. Advanced Macroeconomics. New York: McGraw-Hill Irvin, 2006.</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Sargan</a:t>
            </a:r>
            <a:r>
              <a:rPr lang="en-US" sz="1800" dirty="0">
                <a:effectLst/>
                <a:latin typeface="Times New Roman" panose="02020603050405020304" pitchFamily="18" charset="0"/>
                <a:ea typeface="Calibri" panose="020F0502020204030204" pitchFamily="34" charset="0"/>
                <a:cs typeface="Arial" panose="020B0604020202020204" pitchFamily="34" charset="0"/>
              </a:rPr>
              <a:t>, J. D., &amp; Bhargava, A. (1983). Testing residuals from least squares regression for being generated by the Gaussian random walk.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Econometrica</a:t>
            </a:r>
            <a:r>
              <a:rPr lang="en-US" sz="1800" dirty="0">
                <a:effectLst/>
                <a:latin typeface="Times New Roman" panose="02020603050405020304" pitchFamily="18" charset="0"/>
                <a:ea typeface="Calibri" panose="020F0502020204030204" pitchFamily="34" charset="0"/>
                <a:cs typeface="Arial" panose="020B0604020202020204" pitchFamily="34" charset="0"/>
              </a:rPr>
              <a:t>: Journal of the Econometric Society, 153-174.</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Schmitz, J. (2007). Industrial policy in developing countries: A review of the evidence. World Development</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Shahid, M. (2014). Effect of inflation and unemployment on economic growth in Pakistan. Journal of economics and sustainable development, 5(15), 103-106.</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Shahid, M. (2014). Effects of inflation and unemployment on economic growth in Pakistan'. Journal of economics and sustainable development</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Sidrauski</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M. 1967. Inflation and Economic Growth. The Journal of Political Economy</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Solow, R. M., &amp; Swan, T. W. (1956). A contribution to the theory of economic growth. </a:t>
            </a:r>
            <a:r>
              <a:rPr lang="en-US" sz="1800" i="1" dirty="0">
                <a:effectLst/>
                <a:latin typeface="Times New Roman" panose="02020603050405020304" pitchFamily="18" charset="0"/>
                <a:ea typeface="Calibri" panose="020F0502020204030204" pitchFamily="34" charset="0"/>
                <a:cs typeface="Arial" panose="020B0604020202020204" pitchFamily="34" charset="0"/>
              </a:rPr>
              <a:t>The Quarterly Journal of Economics</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Soylu</a:t>
            </a:r>
            <a:r>
              <a:rPr lang="en-US" sz="1800" dirty="0">
                <a:effectLst/>
                <a:latin typeface="Times New Roman" panose="02020603050405020304" pitchFamily="18" charset="0"/>
                <a:ea typeface="Calibri" panose="020F0502020204030204" pitchFamily="34" charset="0"/>
                <a:cs typeface="Arial" panose="020B0604020202020204" pitchFamily="34" charset="0"/>
              </a:rPr>
              <a:t>, S.,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Soylu</a:t>
            </a:r>
            <a:r>
              <a:rPr lang="en-US" sz="1800" dirty="0">
                <a:effectLst/>
                <a:latin typeface="Times New Roman" panose="02020603050405020304" pitchFamily="18" charset="0"/>
                <a:ea typeface="Calibri" panose="020F0502020204030204" pitchFamily="34" charset="0"/>
                <a:cs typeface="Arial" panose="020B0604020202020204" pitchFamily="34" charset="0"/>
              </a:rPr>
              <a:t>, F.,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Gokmenoglu</a:t>
            </a:r>
            <a:r>
              <a:rPr lang="en-US" sz="1800" dirty="0">
                <a:effectLst/>
                <a:latin typeface="Times New Roman" panose="02020603050405020304" pitchFamily="18" charset="0"/>
                <a:ea typeface="Calibri" panose="020F0502020204030204" pitchFamily="34" charset="0"/>
                <a:cs typeface="Arial" panose="020B0604020202020204" pitchFamily="34" charset="0"/>
              </a:rPr>
              <a:t>, K. (2018). The Relationship Between GDP and Unemployment: Evidence from the OECD Countries.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International Journal of Economics, Commerce and Management</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endParaRPr lang="en-PK" dirty="0"/>
          </a:p>
        </p:txBody>
      </p:sp>
      <p:sp>
        <p:nvSpPr>
          <p:cNvPr id="4" name="Date Placeholder 3">
            <a:extLst>
              <a:ext uri="{FF2B5EF4-FFF2-40B4-BE49-F238E27FC236}">
                <a16:creationId xmlns:a16="http://schemas.microsoft.com/office/drawing/2014/main" id="{0D809E66-E2D9-49C7-85D5-5E91CE992842}"/>
              </a:ext>
            </a:extLst>
          </p:cNvPr>
          <p:cNvSpPr>
            <a:spLocks noGrp="1"/>
          </p:cNvSpPr>
          <p:nvPr>
            <p:ph type="dt" sz="half" idx="10"/>
          </p:nvPr>
        </p:nvSpPr>
        <p:spPr/>
        <p:txBody>
          <a:bodyPr/>
          <a:lstStyle/>
          <a:p>
            <a:endParaRPr lang="en-PK"/>
          </a:p>
        </p:txBody>
      </p:sp>
      <p:sp>
        <p:nvSpPr>
          <p:cNvPr id="5" name="Footer Placeholder 4">
            <a:extLst>
              <a:ext uri="{FF2B5EF4-FFF2-40B4-BE49-F238E27FC236}">
                <a16:creationId xmlns:a16="http://schemas.microsoft.com/office/drawing/2014/main" id="{2E07F217-0907-4AA6-A7CD-0ED2BA0E2C0E}"/>
              </a:ext>
            </a:extLst>
          </p:cNvPr>
          <p:cNvSpPr>
            <a:spLocks noGrp="1"/>
          </p:cNvSpPr>
          <p:nvPr>
            <p:ph type="ftr" sz="quarter" idx="11"/>
          </p:nvPr>
        </p:nvSpPr>
        <p:spPr/>
        <p:txBody>
          <a:bodyPr/>
          <a:lstStyle/>
          <a:p>
            <a:endParaRPr lang="en-PK"/>
          </a:p>
        </p:txBody>
      </p:sp>
    </p:spTree>
    <p:extLst>
      <p:ext uri="{BB962C8B-B14F-4D97-AF65-F5344CB8AC3E}">
        <p14:creationId xmlns:p14="http://schemas.microsoft.com/office/powerpoint/2010/main" val="39445117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8D98-A4BD-4FED-A2F1-2338F896C4A0}"/>
              </a:ext>
            </a:extLst>
          </p:cNvPr>
          <p:cNvSpPr>
            <a:spLocks noGrp="1"/>
          </p:cNvSpPr>
          <p:nvPr>
            <p:ph type="title"/>
          </p:nvPr>
        </p:nvSpPr>
        <p:spPr>
          <a:xfrm>
            <a:off x="838200" y="365126"/>
            <a:ext cx="10515600" cy="763284"/>
          </a:xfrm>
        </p:spPr>
        <p:txBody>
          <a:bodyPr/>
          <a:lstStyle/>
          <a:p>
            <a:r>
              <a:rPr lang="en-US" dirty="0"/>
              <a:t>References</a:t>
            </a:r>
            <a:endParaRPr lang="en-PK" dirty="0"/>
          </a:p>
        </p:txBody>
      </p:sp>
      <p:sp>
        <p:nvSpPr>
          <p:cNvPr id="3" name="Content Placeholder 2">
            <a:extLst>
              <a:ext uri="{FF2B5EF4-FFF2-40B4-BE49-F238E27FC236}">
                <a16:creationId xmlns:a16="http://schemas.microsoft.com/office/drawing/2014/main" id="{F8676856-7241-4AA9-8135-8B39B91C9837}"/>
              </a:ext>
            </a:extLst>
          </p:cNvPr>
          <p:cNvSpPr>
            <a:spLocks noGrp="1"/>
          </p:cNvSpPr>
          <p:nvPr>
            <p:ph idx="1"/>
          </p:nvPr>
        </p:nvSpPr>
        <p:spPr/>
        <p:txBody>
          <a:bodyPr>
            <a:normAutofit fontScale="70000" lnSpcReduction="20000"/>
          </a:bodyPr>
          <a:lstStyle/>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Stephen G. (2012), “Reassessing the impact of finance on growth”, Bank for International Settlements working paper</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Summa, R. (2012). Inflation targeting and exchange rate regimes. </a:t>
            </a:r>
            <a:r>
              <a:rPr lang="en-US" sz="1800" i="1" dirty="0">
                <a:effectLst/>
                <a:latin typeface="Times New Roman" panose="02020603050405020304" pitchFamily="18" charset="0"/>
                <a:ea typeface="Calibri" panose="020F0502020204030204" pitchFamily="34" charset="0"/>
                <a:cs typeface="Arial" panose="020B0604020202020204" pitchFamily="34" charset="0"/>
              </a:rPr>
              <a:t>Journal of International Economics</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Taiwo, M. (2011). Investment, Inflation and Economic Growth”: Empirical Evidence from Nigeria. Research Journal of Finance and Accounting</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Ting, L., &amp; Ling, S. (2011). The relationship between GDP growth and unemployment: Evidence from the G-7 countries.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International Journal of Economics</a:t>
            </a:r>
            <a:r>
              <a:rPr lang="en-US" sz="1800" dirty="0">
                <a:effectLst/>
                <a:latin typeface="Times New Roman" panose="02020603050405020304" pitchFamily="18" charset="0"/>
                <a:ea typeface="Calibri" panose="020F0502020204030204" pitchFamily="34" charset="0"/>
                <a:cs typeface="Arial" panose="020B0604020202020204" pitchFamily="34" charset="0"/>
              </a:rPr>
              <a:t>, Commerce and Management</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Tiwari, </a:t>
            </a: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Rajanish</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(2003). Post – Crisis exchange rates regimes in Southeast Asia: an empirical survey of the facto policies. University of Hamburg.</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Tobin, J. (1965) .Money and Economic Growth. </a:t>
            </a: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Econometrica</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Udemba</a:t>
            </a:r>
            <a:r>
              <a:rPr lang="en-US" sz="1800" dirty="0">
                <a:effectLst/>
                <a:latin typeface="Times New Roman" panose="02020603050405020304" pitchFamily="18" charset="0"/>
                <a:ea typeface="Calibri" panose="020F0502020204030204" pitchFamily="34" charset="0"/>
                <a:cs typeface="Arial" panose="020B0604020202020204" pitchFamily="34" charset="0"/>
              </a:rPr>
              <a:t>, C. (2020). The role of foreign direct investment in China's economic development: Evidence from the manufacturing sector. </a:t>
            </a:r>
            <a:r>
              <a:rPr lang="en-US" sz="1800" i="1" dirty="0">
                <a:effectLst/>
                <a:latin typeface="Times New Roman" panose="02020603050405020304" pitchFamily="18" charset="0"/>
                <a:ea typeface="Calibri" panose="020F0502020204030204" pitchFamily="34" charset="0"/>
                <a:cs typeface="Arial" panose="020B0604020202020204" pitchFamily="34" charset="0"/>
              </a:rPr>
              <a:t>Journal of Asian Economics</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Ullah, R and M. Umair, M (2013) ‘Impact of GDP and Inflation on Unemployment Rate: A Study of Pakistan Economy in 2000-2010</a:t>
            </a:r>
            <a:endParaRPr lang="en-PK"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0D809E66-E2D9-49C7-85D5-5E91CE992842}"/>
              </a:ext>
            </a:extLst>
          </p:cNvPr>
          <p:cNvSpPr>
            <a:spLocks noGrp="1"/>
          </p:cNvSpPr>
          <p:nvPr>
            <p:ph type="dt" sz="half" idx="10"/>
          </p:nvPr>
        </p:nvSpPr>
        <p:spPr/>
        <p:txBody>
          <a:bodyPr/>
          <a:lstStyle/>
          <a:p>
            <a:endParaRPr lang="en-PK"/>
          </a:p>
        </p:txBody>
      </p:sp>
      <p:sp>
        <p:nvSpPr>
          <p:cNvPr id="5" name="Footer Placeholder 4">
            <a:extLst>
              <a:ext uri="{FF2B5EF4-FFF2-40B4-BE49-F238E27FC236}">
                <a16:creationId xmlns:a16="http://schemas.microsoft.com/office/drawing/2014/main" id="{2E07F217-0907-4AA6-A7CD-0ED2BA0E2C0E}"/>
              </a:ext>
            </a:extLst>
          </p:cNvPr>
          <p:cNvSpPr>
            <a:spLocks noGrp="1"/>
          </p:cNvSpPr>
          <p:nvPr>
            <p:ph type="ftr" sz="quarter" idx="11"/>
          </p:nvPr>
        </p:nvSpPr>
        <p:spPr/>
        <p:txBody>
          <a:bodyPr/>
          <a:lstStyle/>
          <a:p>
            <a:endParaRPr lang="en-PK"/>
          </a:p>
        </p:txBody>
      </p:sp>
    </p:spTree>
    <p:extLst>
      <p:ext uri="{BB962C8B-B14F-4D97-AF65-F5344CB8AC3E}">
        <p14:creationId xmlns:p14="http://schemas.microsoft.com/office/powerpoint/2010/main" val="42647627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8D98-A4BD-4FED-A2F1-2338F896C4A0}"/>
              </a:ext>
            </a:extLst>
          </p:cNvPr>
          <p:cNvSpPr>
            <a:spLocks noGrp="1"/>
          </p:cNvSpPr>
          <p:nvPr>
            <p:ph type="title"/>
          </p:nvPr>
        </p:nvSpPr>
        <p:spPr>
          <a:xfrm>
            <a:off x="838200" y="365126"/>
            <a:ext cx="10515600" cy="763284"/>
          </a:xfrm>
        </p:spPr>
        <p:txBody>
          <a:bodyPr/>
          <a:lstStyle/>
          <a:p>
            <a:r>
              <a:rPr lang="en-US" dirty="0"/>
              <a:t>References</a:t>
            </a:r>
            <a:endParaRPr lang="en-PK" dirty="0"/>
          </a:p>
        </p:txBody>
      </p:sp>
      <p:sp>
        <p:nvSpPr>
          <p:cNvPr id="3" name="Content Placeholder 2">
            <a:extLst>
              <a:ext uri="{FF2B5EF4-FFF2-40B4-BE49-F238E27FC236}">
                <a16:creationId xmlns:a16="http://schemas.microsoft.com/office/drawing/2014/main" id="{F8676856-7241-4AA9-8135-8B39B91C9837}"/>
              </a:ext>
            </a:extLst>
          </p:cNvPr>
          <p:cNvSpPr>
            <a:spLocks noGrp="1"/>
          </p:cNvSpPr>
          <p:nvPr>
            <p:ph idx="1"/>
          </p:nvPr>
        </p:nvSpPr>
        <p:spPr/>
        <p:txBody>
          <a:bodyPr>
            <a:normAutofit lnSpcReduction="10000"/>
          </a:bodyPr>
          <a:lstStyle/>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Umaru, A.,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Zubairu</a:t>
            </a:r>
            <a:r>
              <a:rPr lang="en-US" sz="1800" dirty="0">
                <a:effectLst/>
                <a:latin typeface="Times New Roman" panose="02020603050405020304" pitchFamily="18" charset="0"/>
                <a:ea typeface="Calibri" panose="020F0502020204030204" pitchFamily="34" charset="0"/>
                <a:cs typeface="Arial" panose="020B0604020202020204" pitchFamily="34" charset="0"/>
              </a:rPr>
              <a:t>, A. (2012). An Empirical Analysis of the Relationship between Unemployment and inflation in Nigeria from 1977-2009. Economics and Finance Review Vol.1.</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Urich</a:t>
            </a:r>
            <a:r>
              <a:rPr lang="en-US" sz="1800" dirty="0">
                <a:effectLst/>
                <a:latin typeface="Times New Roman" panose="02020603050405020304" pitchFamily="18" charset="0"/>
                <a:ea typeface="Calibri" panose="020F0502020204030204" pitchFamily="34" charset="0"/>
                <a:cs typeface="Arial" panose="020B0604020202020204" pitchFamily="34" charset="0"/>
              </a:rPr>
              <a:t>, J., &amp; Wachtel, P. (1981). Money supply and interest rate: A test of the monetary transmission mechanism. </a:t>
            </a:r>
            <a:r>
              <a:rPr lang="en-US" sz="1800" i="1" dirty="0">
                <a:effectLst/>
                <a:latin typeface="Times New Roman" panose="02020603050405020304" pitchFamily="18" charset="0"/>
                <a:ea typeface="Calibri" panose="020F0502020204030204" pitchFamily="34" charset="0"/>
                <a:cs typeface="Arial" panose="020B0604020202020204" pitchFamily="34" charset="0"/>
              </a:rPr>
              <a:t>The Journal of Finance</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Urich</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T. "The Informational Content of Weekly Money Supply </a:t>
            </a: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Annoncerets.Journal</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of Monetary Economics, 1O(l98).</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Walsh, C. E. (2003). Monetary theory and policy (2nd ed.). MIT Press.</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Yao, </a:t>
            </a: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Shujie</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Zhang, </a:t>
            </a: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Zhongyi</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2003. Openness and economic performance, a comparative study of China and the East Asian newly industrialized economies. Journal of Chinese Economic Business Studies</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endParaRPr lang="en-PK" dirty="0"/>
          </a:p>
        </p:txBody>
      </p:sp>
      <p:sp>
        <p:nvSpPr>
          <p:cNvPr id="4" name="Date Placeholder 3">
            <a:extLst>
              <a:ext uri="{FF2B5EF4-FFF2-40B4-BE49-F238E27FC236}">
                <a16:creationId xmlns:a16="http://schemas.microsoft.com/office/drawing/2014/main" id="{0D809E66-E2D9-49C7-85D5-5E91CE992842}"/>
              </a:ext>
            </a:extLst>
          </p:cNvPr>
          <p:cNvSpPr>
            <a:spLocks noGrp="1"/>
          </p:cNvSpPr>
          <p:nvPr>
            <p:ph type="dt" sz="half" idx="10"/>
          </p:nvPr>
        </p:nvSpPr>
        <p:spPr/>
        <p:txBody>
          <a:bodyPr/>
          <a:lstStyle/>
          <a:p>
            <a:endParaRPr lang="en-PK"/>
          </a:p>
        </p:txBody>
      </p:sp>
      <p:sp>
        <p:nvSpPr>
          <p:cNvPr id="5" name="Footer Placeholder 4">
            <a:extLst>
              <a:ext uri="{FF2B5EF4-FFF2-40B4-BE49-F238E27FC236}">
                <a16:creationId xmlns:a16="http://schemas.microsoft.com/office/drawing/2014/main" id="{2E07F217-0907-4AA6-A7CD-0ED2BA0E2C0E}"/>
              </a:ext>
            </a:extLst>
          </p:cNvPr>
          <p:cNvSpPr>
            <a:spLocks noGrp="1"/>
          </p:cNvSpPr>
          <p:nvPr>
            <p:ph type="ftr" sz="quarter" idx="11"/>
          </p:nvPr>
        </p:nvSpPr>
        <p:spPr/>
        <p:txBody>
          <a:bodyPr/>
          <a:lstStyle/>
          <a:p>
            <a:endParaRPr lang="en-PK"/>
          </a:p>
        </p:txBody>
      </p:sp>
    </p:spTree>
    <p:extLst>
      <p:ext uri="{BB962C8B-B14F-4D97-AF65-F5344CB8AC3E}">
        <p14:creationId xmlns:p14="http://schemas.microsoft.com/office/powerpoint/2010/main" val="33008979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BDC87-57B5-4208-97AA-965A8C046170}"/>
              </a:ext>
            </a:extLst>
          </p:cNvPr>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THANK YOU!</a:t>
            </a:r>
            <a:endParaRPr lang="en-PK"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129F0E0-A4C1-438D-9CC4-2EB373F063B5}"/>
              </a:ext>
            </a:extLst>
          </p:cNvPr>
          <p:cNvSpPr>
            <a:spLocks noGrp="1"/>
          </p:cNvSpPr>
          <p:nvPr>
            <p:ph type="subTitle" idx="1"/>
          </p:nvPr>
        </p:nvSpPr>
        <p:spPr/>
        <p:txBody>
          <a:bodyPr/>
          <a:lstStyle/>
          <a:p>
            <a:endParaRPr lang="en-PK"/>
          </a:p>
        </p:txBody>
      </p:sp>
      <p:sp>
        <p:nvSpPr>
          <p:cNvPr id="4" name="Date Placeholder 3">
            <a:extLst>
              <a:ext uri="{FF2B5EF4-FFF2-40B4-BE49-F238E27FC236}">
                <a16:creationId xmlns:a16="http://schemas.microsoft.com/office/drawing/2014/main" id="{2742060D-9B8B-4BB1-8BF5-66D025E1C8F4}"/>
              </a:ext>
            </a:extLst>
          </p:cNvPr>
          <p:cNvSpPr>
            <a:spLocks noGrp="1"/>
          </p:cNvSpPr>
          <p:nvPr>
            <p:ph type="dt" sz="half" idx="10"/>
          </p:nvPr>
        </p:nvSpPr>
        <p:spPr/>
        <p:txBody>
          <a:bodyPr/>
          <a:lstStyle/>
          <a:p>
            <a:endParaRPr lang="en-PK"/>
          </a:p>
        </p:txBody>
      </p:sp>
      <p:sp>
        <p:nvSpPr>
          <p:cNvPr id="5" name="Footer Placeholder 4">
            <a:extLst>
              <a:ext uri="{FF2B5EF4-FFF2-40B4-BE49-F238E27FC236}">
                <a16:creationId xmlns:a16="http://schemas.microsoft.com/office/drawing/2014/main" id="{C7C7CFDB-0FF4-4B01-8BFA-17DA72F8DE2B}"/>
              </a:ext>
            </a:extLst>
          </p:cNvPr>
          <p:cNvSpPr>
            <a:spLocks noGrp="1"/>
          </p:cNvSpPr>
          <p:nvPr>
            <p:ph type="ftr" sz="quarter" idx="11"/>
          </p:nvPr>
        </p:nvSpPr>
        <p:spPr/>
        <p:txBody>
          <a:bodyPr/>
          <a:lstStyle/>
          <a:p>
            <a:endParaRPr lang="en-PK"/>
          </a:p>
        </p:txBody>
      </p:sp>
    </p:spTree>
    <p:extLst>
      <p:ext uri="{BB962C8B-B14F-4D97-AF65-F5344CB8AC3E}">
        <p14:creationId xmlns:p14="http://schemas.microsoft.com/office/powerpoint/2010/main" val="496463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96DE9-51A0-47A5-AD7A-552410725E9B}"/>
              </a:ext>
            </a:extLst>
          </p:cNvPr>
          <p:cNvSpPr>
            <a:spLocks noGrp="1"/>
          </p:cNvSpPr>
          <p:nvPr>
            <p:ph type="title"/>
          </p:nvPr>
        </p:nvSpPr>
        <p:spPr/>
        <p:txBody>
          <a:bodyPr/>
          <a:lstStyle/>
          <a:p>
            <a:r>
              <a:rPr lang="en-US" dirty="0"/>
              <a:t>Literature Review (Theoretical Literature)</a:t>
            </a:r>
            <a:endParaRPr lang="en-PK" dirty="0"/>
          </a:p>
        </p:txBody>
      </p:sp>
      <p:sp>
        <p:nvSpPr>
          <p:cNvPr id="3" name="Content Placeholder 2">
            <a:extLst>
              <a:ext uri="{FF2B5EF4-FFF2-40B4-BE49-F238E27FC236}">
                <a16:creationId xmlns:a16="http://schemas.microsoft.com/office/drawing/2014/main" id="{389096AD-AD9F-4177-B893-E369702BB806}"/>
              </a:ext>
            </a:extLst>
          </p:cNvPr>
          <p:cNvSpPr>
            <a:spLocks noGrp="1"/>
          </p:cNvSpPr>
          <p:nvPr>
            <p:ph idx="1"/>
          </p:nvPr>
        </p:nvSpPr>
        <p:spPr/>
        <p:txBody>
          <a:bodyPr/>
          <a:lstStyle/>
          <a:p>
            <a:r>
              <a:rPr lang="en-US" sz="2400" b="1" dirty="0">
                <a:solidFill>
                  <a:srgbClr val="000000"/>
                </a:solidFill>
                <a:effectLst/>
                <a:latin typeface="Times New Roman" panose="02020603050405020304" pitchFamily="18" charset="0"/>
                <a:ea typeface="Calibri" panose="020F0502020204030204" pitchFamily="34" charset="0"/>
              </a:rPr>
              <a:t>The General Theory of Employment, Interest, and Money, written by John Maynard Keynes (1936)</a:t>
            </a:r>
          </a:p>
          <a:p>
            <a:pPr lvl="1"/>
            <a:r>
              <a:rPr lang="en-US" sz="1800" dirty="0">
                <a:solidFill>
                  <a:srgbClr val="000000"/>
                </a:solidFill>
                <a:effectLst/>
                <a:latin typeface="Times New Roman" panose="02020603050405020304" pitchFamily="18" charset="0"/>
                <a:ea typeface="Calibri" panose="020F0502020204030204" pitchFamily="34" charset="0"/>
              </a:rPr>
              <a:t>This </a:t>
            </a:r>
            <a:r>
              <a:rPr lang="en-US" sz="1800" dirty="0">
                <a:solidFill>
                  <a:srgbClr val="000000"/>
                </a:solidFill>
                <a:latin typeface="Times New Roman" panose="02020603050405020304" pitchFamily="18" charset="0"/>
                <a:ea typeface="Calibri" panose="020F0502020204030204" pitchFamily="34" charset="0"/>
              </a:rPr>
              <a:t>theory </a:t>
            </a:r>
            <a:r>
              <a:rPr lang="en-US" sz="1800" dirty="0">
                <a:solidFill>
                  <a:srgbClr val="000000"/>
                </a:solidFill>
                <a:effectLst/>
                <a:latin typeface="Times New Roman" panose="02020603050405020304" pitchFamily="18" charset="0"/>
                <a:ea typeface="Calibri" panose="020F0502020204030204" pitchFamily="34" charset="0"/>
              </a:rPr>
              <a:t>laid the groundwork for Keynesian economics.</a:t>
            </a:r>
          </a:p>
          <a:p>
            <a:pPr lvl="1"/>
            <a:r>
              <a:rPr lang="en-US" sz="1800" dirty="0">
                <a:solidFill>
                  <a:srgbClr val="000000"/>
                </a:solidFill>
                <a:effectLst/>
                <a:latin typeface="Times New Roman" panose="02020603050405020304" pitchFamily="18" charset="0"/>
                <a:ea typeface="Calibri" panose="020F0502020204030204" pitchFamily="34" charset="0"/>
              </a:rPr>
              <a:t>Keynesians believe that for efficiency to be at its highest, government intervention is required. </a:t>
            </a:r>
          </a:p>
          <a:p>
            <a:pPr lvl="1"/>
            <a:r>
              <a:rPr lang="en-US" sz="1800" dirty="0">
                <a:solidFill>
                  <a:srgbClr val="000000"/>
                </a:solidFill>
                <a:effectLst/>
                <a:latin typeface="Times New Roman" panose="02020603050405020304" pitchFamily="18" charset="0"/>
                <a:ea typeface="Calibri" panose="020F0502020204030204" pitchFamily="34" charset="0"/>
              </a:rPr>
              <a:t>They believe that governmental intervention in the market via expansionary economic policies will spur demand and boost investment, enabling full production. </a:t>
            </a:r>
          </a:p>
          <a:p>
            <a:r>
              <a:rPr lang="en-US" sz="2400" b="1" dirty="0">
                <a:solidFill>
                  <a:srgbClr val="000000"/>
                </a:solidFill>
                <a:effectLst/>
                <a:latin typeface="Times New Roman" panose="02020603050405020304" pitchFamily="18" charset="0"/>
                <a:ea typeface="Calibri" panose="020F0502020204030204" pitchFamily="34" charset="0"/>
              </a:rPr>
              <a:t>Quantity theory of Money (1956)</a:t>
            </a:r>
          </a:p>
          <a:p>
            <a:pPr lvl="1"/>
            <a:r>
              <a:rPr lang="en-US" sz="1800" dirty="0">
                <a:solidFill>
                  <a:srgbClr val="000000"/>
                </a:solidFill>
                <a:latin typeface="Times New Roman" panose="02020603050405020304" pitchFamily="18" charset="0"/>
                <a:ea typeface="Calibri" panose="020F0502020204030204" pitchFamily="34" charset="0"/>
              </a:rPr>
              <a:t>Milton Friedman</a:t>
            </a:r>
          </a:p>
          <a:p>
            <a:pPr lvl="1"/>
            <a:r>
              <a:rPr lang="en-US" sz="1800" dirty="0">
                <a:solidFill>
                  <a:srgbClr val="000000"/>
                </a:solidFill>
                <a:effectLst/>
                <a:latin typeface="Times New Roman" panose="02020603050405020304" pitchFamily="18" charset="0"/>
                <a:ea typeface="Calibri" panose="020F0502020204030204" pitchFamily="34" charset="0"/>
              </a:rPr>
              <a:t>Quantity Theory of Money linked inflation and economic growth by simply matching the entire amount of economic spending to the total amount of money in circulation. </a:t>
            </a:r>
          </a:p>
          <a:p>
            <a:pPr lvl="1"/>
            <a:r>
              <a:rPr lang="en-US" sz="1800" dirty="0">
                <a:solidFill>
                  <a:srgbClr val="000000"/>
                </a:solidFill>
                <a:latin typeface="Times New Roman" panose="02020603050405020304" pitchFamily="18" charset="0"/>
                <a:ea typeface="Calibri" panose="020F0502020204030204" pitchFamily="34" charset="0"/>
              </a:rPr>
              <a:t>M</a:t>
            </a:r>
            <a:r>
              <a:rPr lang="en-US" sz="1800" dirty="0">
                <a:solidFill>
                  <a:srgbClr val="000000"/>
                </a:solidFill>
                <a:effectLst/>
                <a:latin typeface="Times New Roman" panose="02020603050405020304" pitchFamily="18" charset="0"/>
                <a:ea typeface="Calibri" panose="020F0502020204030204" pitchFamily="34" charset="0"/>
              </a:rPr>
              <a:t>onetary theory argues that money expansion has a longer-term, more significant effect on pricing than it does on growth. If the money supply is growing more quickly than the economy, inflation will happen.</a:t>
            </a:r>
          </a:p>
          <a:p>
            <a:endParaRPr lang="en-PK" dirty="0"/>
          </a:p>
        </p:txBody>
      </p:sp>
      <p:sp>
        <p:nvSpPr>
          <p:cNvPr id="4" name="Date Placeholder 3">
            <a:extLst>
              <a:ext uri="{FF2B5EF4-FFF2-40B4-BE49-F238E27FC236}">
                <a16:creationId xmlns:a16="http://schemas.microsoft.com/office/drawing/2014/main" id="{75A019A7-DF5B-42AB-971C-EA45D18DAD59}"/>
              </a:ext>
            </a:extLst>
          </p:cNvPr>
          <p:cNvSpPr>
            <a:spLocks noGrp="1"/>
          </p:cNvSpPr>
          <p:nvPr>
            <p:ph type="dt" sz="half" idx="10"/>
          </p:nvPr>
        </p:nvSpPr>
        <p:spPr/>
        <p:txBody>
          <a:bodyPr/>
          <a:lstStyle/>
          <a:p>
            <a:endParaRPr lang="en-PK"/>
          </a:p>
        </p:txBody>
      </p:sp>
      <p:sp>
        <p:nvSpPr>
          <p:cNvPr id="5" name="Footer Placeholder 4">
            <a:extLst>
              <a:ext uri="{FF2B5EF4-FFF2-40B4-BE49-F238E27FC236}">
                <a16:creationId xmlns:a16="http://schemas.microsoft.com/office/drawing/2014/main" id="{B7E21D3F-7C97-4332-9713-D1CF47550870}"/>
              </a:ext>
            </a:extLst>
          </p:cNvPr>
          <p:cNvSpPr>
            <a:spLocks noGrp="1"/>
          </p:cNvSpPr>
          <p:nvPr>
            <p:ph type="ftr" sz="quarter" idx="11"/>
          </p:nvPr>
        </p:nvSpPr>
        <p:spPr/>
        <p:txBody>
          <a:bodyPr/>
          <a:lstStyle/>
          <a:p>
            <a:endParaRPr lang="en-PK"/>
          </a:p>
        </p:txBody>
      </p:sp>
    </p:spTree>
    <p:extLst>
      <p:ext uri="{BB962C8B-B14F-4D97-AF65-F5344CB8AC3E}">
        <p14:creationId xmlns:p14="http://schemas.microsoft.com/office/powerpoint/2010/main" val="3730180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96DE9-51A0-47A5-AD7A-552410725E9B}"/>
              </a:ext>
            </a:extLst>
          </p:cNvPr>
          <p:cNvSpPr>
            <a:spLocks noGrp="1"/>
          </p:cNvSpPr>
          <p:nvPr>
            <p:ph type="title"/>
          </p:nvPr>
        </p:nvSpPr>
        <p:spPr/>
        <p:txBody>
          <a:bodyPr/>
          <a:lstStyle/>
          <a:p>
            <a:r>
              <a:rPr lang="en-US" dirty="0"/>
              <a:t>Literature Review (Empirical Literature)</a:t>
            </a:r>
            <a:endParaRPr lang="en-PK" dirty="0"/>
          </a:p>
        </p:txBody>
      </p:sp>
      <p:sp>
        <p:nvSpPr>
          <p:cNvPr id="3" name="Content Placeholder 2">
            <a:extLst>
              <a:ext uri="{FF2B5EF4-FFF2-40B4-BE49-F238E27FC236}">
                <a16:creationId xmlns:a16="http://schemas.microsoft.com/office/drawing/2014/main" id="{389096AD-AD9F-4177-B893-E369702BB806}"/>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US" b="0" i="0" dirty="0">
                <a:effectLst/>
              </a:rPr>
              <a:t>Inflation can have a number of negative effects on economic growth, including:</a:t>
            </a:r>
          </a:p>
          <a:p>
            <a:pPr marL="742950" lvl="1" indent="-285750" algn="l">
              <a:buFont typeface="Arial" panose="020B0604020202020204" pitchFamily="34" charset="0"/>
              <a:buChar char="•"/>
            </a:pPr>
            <a:r>
              <a:rPr lang="en-US" b="0" i="0" dirty="0">
                <a:effectLst/>
              </a:rPr>
              <a:t>It can reduce the purchasing power of consumers, which can lead to a decrease in demand.</a:t>
            </a:r>
          </a:p>
          <a:p>
            <a:pPr marL="742950" lvl="1" indent="-285750" algn="l">
              <a:buFont typeface="Arial" panose="020B0604020202020204" pitchFamily="34" charset="0"/>
              <a:buChar char="•"/>
            </a:pPr>
            <a:r>
              <a:rPr lang="en-US" b="0" i="0" dirty="0">
                <a:effectLst/>
              </a:rPr>
              <a:t>It can make it more difficult for businesses to plan for the future, which can lead to a decrease in investment.</a:t>
            </a:r>
          </a:p>
          <a:p>
            <a:pPr marL="742950" lvl="1" indent="-285750" algn="l">
              <a:buFont typeface="Arial" panose="020B0604020202020204" pitchFamily="34" charset="0"/>
              <a:buChar char="•"/>
            </a:pPr>
            <a:r>
              <a:rPr lang="en-US" b="0" i="0" dirty="0">
                <a:effectLst/>
              </a:rPr>
              <a:t>It can lead to higher interest rates, which can also discourage investment.</a:t>
            </a:r>
          </a:p>
          <a:p>
            <a:pPr marL="742950" lvl="1" indent="-285750" algn="l">
              <a:buFont typeface="Arial" panose="020B0604020202020204" pitchFamily="34" charset="0"/>
              <a:buChar char="•"/>
            </a:pPr>
            <a:r>
              <a:rPr lang="en-US" b="0" i="0" dirty="0">
                <a:effectLst/>
              </a:rPr>
              <a:t>It can lead to uncertainty in the economy, which can make it more difficult for businesses to operate and for consumers to make decisions.</a:t>
            </a:r>
          </a:p>
          <a:p>
            <a:pPr algn="l">
              <a:buFont typeface="Arial" panose="020B0604020202020204" pitchFamily="34" charset="0"/>
              <a:buChar char="•"/>
            </a:pPr>
            <a:r>
              <a:rPr lang="en-US" b="0" i="0" dirty="0">
                <a:effectLst/>
              </a:rPr>
              <a:t>Unemployment can also have a number of negative effects on economic growth, including:</a:t>
            </a:r>
          </a:p>
          <a:p>
            <a:pPr marL="742950" lvl="1" indent="-285750" algn="l">
              <a:buFont typeface="Arial" panose="020B0604020202020204" pitchFamily="34" charset="0"/>
              <a:buChar char="•"/>
            </a:pPr>
            <a:r>
              <a:rPr lang="en-US" b="0" i="0" dirty="0">
                <a:effectLst/>
              </a:rPr>
              <a:t>It can reduce the output of the economy, as unemployed workers are not producing goods and services.</a:t>
            </a:r>
          </a:p>
          <a:p>
            <a:pPr marL="742950" lvl="1" indent="-285750" algn="l">
              <a:buFont typeface="Arial" panose="020B0604020202020204" pitchFamily="34" charset="0"/>
              <a:buChar char="•"/>
            </a:pPr>
            <a:r>
              <a:rPr lang="en-US" b="0" i="0" dirty="0">
                <a:effectLst/>
              </a:rPr>
              <a:t>It can lead to a decrease in demand, as unemployed workers have less money to spend.</a:t>
            </a:r>
          </a:p>
          <a:p>
            <a:pPr marL="742950" lvl="1" indent="-285750" algn="l">
              <a:buFont typeface="Arial" panose="020B0604020202020204" pitchFamily="34" charset="0"/>
              <a:buChar char="•"/>
            </a:pPr>
            <a:r>
              <a:rPr lang="en-US" b="0" i="0" dirty="0">
                <a:effectLst/>
              </a:rPr>
              <a:t>It can lead to a decrease in investment, as businesses may be less willing to invest if there is a large number of unemployed workers.</a:t>
            </a:r>
          </a:p>
          <a:p>
            <a:pPr marL="742950" lvl="1" indent="-285750" algn="l">
              <a:buFont typeface="Arial" panose="020B0604020202020204" pitchFamily="34" charset="0"/>
              <a:buChar char="•"/>
            </a:pPr>
            <a:r>
              <a:rPr lang="en-US" b="0" i="0" dirty="0">
                <a:effectLst/>
              </a:rPr>
              <a:t>It can lead to social problems, such as crime and poverty.</a:t>
            </a:r>
          </a:p>
          <a:p>
            <a:pPr marL="0" indent="0">
              <a:buNone/>
            </a:pPr>
            <a:endParaRPr lang="en-PK" dirty="0"/>
          </a:p>
        </p:txBody>
      </p:sp>
      <p:sp>
        <p:nvSpPr>
          <p:cNvPr id="4" name="Date Placeholder 3">
            <a:extLst>
              <a:ext uri="{FF2B5EF4-FFF2-40B4-BE49-F238E27FC236}">
                <a16:creationId xmlns:a16="http://schemas.microsoft.com/office/drawing/2014/main" id="{75A019A7-DF5B-42AB-971C-EA45D18DAD59}"/>
              </a:ext>
            </a:extLst>
          </p:cNvPr>
          <p:cNvSpPr>
            <a:spLocks noGrp="1"/>
          </p:cNvSpPr>
          <p:nvPr>
            <p:ph type="dt" sz="half" idx="10"/>
          </p:nvPr>
        </p:nvSpPr>
        <p:spPr/>
        <p:txBody>
          <a:bodyPr/>
          <a:lstStyle/>
          <a:p>
            <a:endParaRPr lang="en-PK"/>
          </a:p>
        </p:txBody>
      </p:sp>
      <p:sp>
        <p:nvSpPr>
          <p:cNvPr id="5" name="Footer Placeholder 4">
            <a:extLst>
              <a:ext uri="{FF2B5EF4-FFF2-40B4-BE49-F238E27FC236}">
                <a16:creationId xmlns:a16="http://schemas.microsoft.com/office/drawing/2014/main" id="{B7E21D3F-7C97-4332-9713-D1CF47550870}"/>
              </a:ext>
            </a:extLst>
          </p:cNvPr>
          <p:cNvSpPr>
            <a:spLocks noGrp="1"/>
          </p:cNvSpPr>
          <p:nvPr>
            <p:ph type="ftr" sz="quarter" idx="11"/>
          </p:nvPr>
        </p:nvSpPr>
        <p:spPr/>
        <p:txBody>
          <a:bodyPr/>
          <a:lstStyle/>
          <a:p>
            <a:endParaRPr lang="en-PK"/>
          </a:p>
        </p:txBody>
      </p:sp>
    </p:spTree>
    <p:extLst>
      <p:ext uri="{BB962C8B-B14F-4D97-AF65-F5344CB8AC3E}">
        <p14:creationId xmlns:p14="http://schemas.microsoft.com/office/powerpoint/2010/main" val="3765079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E78EE-3825-CF86-2959-93A9E13C8EF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Model-Equation-Hypothesis</a:t>
            </a:r>
            <a:endParaRPr lang="en-PK"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6E35FD-E205-0C3A-D639-D007397F3827}"/>
              </a:ext>
            </a:extLst>
          </p:cNvPr>
          <p:cNvSpPr>
            <a:spLocks noGrp="1"/>
          </p:cNvSpPr>
          <p:nvPr>
            <p:ph idx="1"/>
          </p:nvPr>
        </p:nvSpPr>
        <p:spPr/>
        <p:txBody>
          <a:bodyPr>
            <a:normAutofit fontScale="70000" lnSpcReduction="20000"/>
          </a:bodyPr>
          <a:lstStyle/>
          <a:p>
            <a:pPr marL="0" indent="0" algn="ctr">
              <a:lnSpc>
                <a:spcPct val="150000"/>
              </a:lnSpc>
              <a:spcAft>
                <a:spcPts val="800"/>
              </a:spcAft>
              <a:buNone/>
            </a:pP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Y</a:t>
            </a:r>
            <a:r>
              <a:rPr lang="en-US" sz="2400" b="1" baseline="-250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 β</a:t>
            </a:r>
            <a:r>
              <a:rPr lang="en-US" sz="2400" b="1"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 β</a:t>
            </a:r>
            <a:r>
              <a:rPr lang="en-US" sz="2400" b="1" baseline="-25000"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Infl</a:t>
            </a:r>
            <a:r>
              <a:rPr lang="en-US" sz="2400" b="1" baseline="-250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 β</a:t>
            </a:r>
            <a:r>
              <a:rPr lang="en-US" sz="2400" b="1" baseline="-25000"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Unemp</a:t>
            </a:r>
            <a:r>
              <a:rPr lang="en-US" sz="2400" b="1" baseline="-250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 β</a:t>
            </a:r>
            <a:r>
              <a:rPr lang="en-US" sz="2400" b="1" baseline="-25000" dirty="0">
                <a:effectLst/>
                <a:latin typeface="Times New Roman" panose="02020603050405020304" pitchFamily="18" charset="0"/>
                <a:ea typeface="Calibri" panose="020F0502020204030204" pitchFamily="34" charset="0"/>
                <a:cs typeface="Times New Roman" panose="02020603050405020304" pitchFamily="18" charset="0"/>
              </a:rPr>
              <a:t>3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ER</a:t>
            </a:r>
            <a:r>
              <a:rPr lang="en-US" sz="2400" b="1" baseline="-250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en-US" sz="2400" b="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β</a:t>
            </a:r>
            <a:r>
              <a:rPr lang="en-US" sz="2400" b="1" baseline="-25000" dirty="0">
                <a:effectLst/>
                <a:latin typeface="Times New Roman" panose="02020603050405020304" pitchFamily="18" charset="0"/>
                <a:ea typeface="Calibri" panose="020F0502020204030204" pitchFamily="34" charset="0"/>
                <a:cs typeface="Times New Roman" panose="02020603050405020304" pitchFamily="18" charset="0"/>
              </a:rPr>
              <a:t>4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MS</a:t>
            </a:r>
            <a:r>
              <a:rPr lang="en-US" sz="2400" b="1" baseline="-250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 β</a:t>
            </a:r>
            <a:r>
              <a:rPr lang="en-US" sz="2400" b="1" baseline="-25000" dirty="0">
                <a:effectLst/>
                <a:latin typeface="Times New Roman" panose="02020603050405020304" pitchFamily="18" charset="0"/>
                <a:ea typeface="Calibri" panose="020F0502020204030204" pitchFamily="34" charset="0"/>
                <a:cs typeface="Times New Roman" panose="02020603050405020304" pitchFamily="18" charset="0"/>
              </a:rPr>
              <a:t>5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Inv</a:t>
            </a:r>
            <a:r>
              <a:rPr lang="en-US" sz="2400" b="1" baseline="-250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en-US" sz="2400" b="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β</a:t>
            </a:r>
            <a:r>
              <a:rPr lang="en-US" sz="2400" b="1" baseline="-25000" dirty="0">
                <a:effectLst/>
                <a:latin typeface="Times New Roman" panose="02020603050405020304" pitchFamily="18" charset="0"/>
                <a:ea typeface="Calibri" panose="020F0502020204030204" pitchFamily="34" charset="0"/>
                <a:cs typeface="Times New Roman" panose="02020603050405020304" pitchFamily="18" charset="0"/>
              </a:rPr>
              <a:t>6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Sav</a:t>
            </a:r>
            <a:r>
              <a:rPr lang="en-US" sz="2400" b="1" baseline="-250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β</a:t>
            </a:r>
            <a:r>
              <a:rPr lang="en-US" sz="2400" b="1" baseline="-25000" dirty="0">
                <a:effectLst/>
                <a:latin typeface="Times New Roman" panose="02020603050405020304" pitchFamily="18" charset="0"/>
                <a:ea typeface="Calibri" panose="020F0502020204030204" pitchFamily="34" charset="0"/>
                <a:cs typeface="Times New Roman" panose="02020603050405020304" pitchFamily="18" charset="0"/>
              </a:rPr>
              <a:t>7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IR</a:t>
            </a:r>
            <a:r>
              <a:rPr lang="en-US" sz="2400" b="1" baseline="-250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 µ</a:t>
            </a:r>
            <a:r>
              <a:rPr lang="en-US" sz="2400" b="1" baseline="-25000" dirty="0">
                <a:effectLst/>
                <a:latin typeface="Times New Roman" panose="02020603050405020304" pitchFamily="18" charset="0"/>
                <a:ea typeface="Calibri" panose="020F0502020204030204" pitchFamily="34" charset="0"/>
                <a:cs typeface="Times New Roman" panose="02020603050405020304" pitchFamily="18" charset="0"/>
              </a:rPr>
              <a:t>it</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p>
            <a:pPr marL="571500" indent="-342900">
              <a:lnSpc>
                <a:spcPct val="120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Null Hypothesis</a:t>
            </a:r>
          </a:p>
          <a:p>
            <a:pPr indent="0" algn="ctr">
              <a:lnSpc>
                <a:spcPct val="120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H</a:t>
            </a:r>
            <a:r>
              <a:rPr lang="en-US" b="1"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b="1" dirty="0">
                <a:latin typeface="Times New Roman" panose="02020603050405020304" pitchFamily="18" charset="0"/>
                <a:ea typeface="Calibri" panose="020F0502020204030204" pitchFamily="34" charset="0"/>
                <a:cs typeface="Times New Roman" panose="02020603050405020304" pitchFamily="18" charset="0"/>
              </a:rPr>
              <a:t> :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β</a:t>
            </a:r>
            <a:r>
              <a:rPr lang="en-US" b="1" baseline="-25000"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0	</a:t>
            </a:r>
            <a:r>
              <a:rPr lang="en-US" b="1" dirty="0">
                <a:latin typeface="Times New Roman" panose="02020603050405020304" pitchFamily="18" charset="0"/>
                <a:ea typeface="Calibri" panose="020F0502020204030204" pitchFamily="34" charset="0"/>
                <a:cs typeface="Times New Roman" panose="02020603050405020304" pitchFamily="18" charset="0"/>
              </a:rPr>
              <a:t>H</a:t>
            </a:r>
            <a:r>
              <a:rPr lang="en-US" b="1"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b="1" dirty="0">
                <a:latin typeface="Times New Roman" panose="02020603050405020304" pitchFamily="18" charset="0"/>
                <a:ea typeface="Calibri" panose="020F0502020204030204" pitchFamily="34" charset="0"/>
                <a:cs typeface="Times New Roman" panose="02020603050405020304" pitchFamily="18" charset="0"/>
              </a:rPr>
              <a:t> :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β</a:t>
            </a:r>
            <a:r>
              <a:rPr lang="en-US" b="1" baseline="-25000" dirty="0">
                <a:ea typeface="Calibri" panose="020F0502020204030204" pitchFamily="34" charset="0"/>
              </a:rPr>
              <a:t>2</a:t>
            </a:r>
            <a:r>
              <a:rPr lang="en-US" b="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0</a:t>
            </a:r>
          </a:p>
          <a:p>
            <a:pPr lvl="1" indent="0">
              <a:lnSpc>
                <a:spcPct val="120000"/>
              </a:lnSpc>
              <a:spcAft>
                <a:spcPts val="800"/>
              </a:spcAft>
            </a:pPr>
            <a:r>
              <a:rPr lang="en-US" sz="2100" dirty="0">
                <a:latin typeface="Times New Roman" panose="02020603050405020304" pitchFamily="18" charset="0"/>
                <a:ea typeface="Calibri" panose="020F0502020204030204" pitchFamily="34" charset="0"/>
                <a:cs typeface="Times New Roman" panose="02020603050405020304" pitchFamily="18" charset="0"/>
              </a:rPr>
              <a:t>Impact of Inflation on Economic Growth is insignificant,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β</a:t>
            </a:r>
            <a:r>
              <a:rPr lang="en-US" sz="2400" b="1"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100" dirty="0">
                <a:latin typeface="Times New Roman" panose="02020603050405020304" pitchFamily="18" charset="0"/>
                <a:ea typeface="Calibri" panose="020F0502020204030204" pitchFamily="34" charset="0"/>
                <a:cs typeface="Times New Roman" panose="02020603050405020304" pitchFamily="18" charset="0"/>
              </a:rPr>
              <a:t> equal to 0. </a:t>
            </a:r>
          </a:p>
          <a:p>
            <a:pPr lvl="1" indent="0">
              <a:lnSpc>
                <a:spcPct val="120000"/>
              </a:lnSpc>
              <a:spcAft>
                <a:spcPts val="800"/>
              </a:spcAft>
            </a:pPr>
            <a:r>
              <a:rPr lang="en-US" sz="2100" dirty="0">
                <a:latin typeface="Times New Roman" panose="02020603050405020304" pitchFamily="18" charset="0"/>
                <a:ea typeface="Calibri" panose="020F0502020204030204" pitchFamily="34" charset="0"/>
                <a:cs typeface="Times New Roman" panose="02020603050405020304" pitchFamily="18" charset="0"/>
              </a:rPr>
              <a:t>Impact of Unemployment on Economic Growth is insignificant,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β</a:t>
            </a:r>
            <a:r>
              <a:rPr lang="en-US" b="1" baseline="-25000" dirty="0">
                <a:ea typeface="Calibri" panose="020F0502020204030204" pitchFamily="34" charset="0"/>
              </a:rPr>
              <a:t>2</a:t>
            </a:r>
            <a:r>
              <a:rPr lang="en-US" sz="2100" dirty="0">
                <a:latin typeface="Times New Roman" panose="02020603050405020304" pitchFamily="18" charset="0"/>
                <a:ea typeface="Calibri" panose="020F0502020204030204" pitchFamily="34" charset="0"/>
                <a:cs typeface="Times New Roman" panose="02020603050405020304" pitchFamily="18" charset="0"/>
              </a:rPr>
              <a:t> equal to 0.</a:t>
            </a:r>
          </a:p>
          <a:p>
            <a:pPr marL="571500" indent="-342900">
              <a:lnSpc>
                <a:spcPct val="120000"/>
              </a:lnSpc>
              <a:spcAft>
                <a:spcPts val="800"/>
              </a:spcAft>
            </a:pPr>
            <a:r>
              <a:rPr lang="en-US" sz="2400" b="1" dirty="0">
                <a:latin typeface="Times New Roman" panose="02020603050405020304" pitchFamily="18" charset="0"/>
                <a:cs typeface="Times New Roman" panose="02020603050405020304" pitchFamily="18" charset="0"/>
              </a:rPr>
              <a:t>Alternate Hypothesis</a:t>
            </a:r>
          </a:p>
          <a:p>
            <a:pPr indent="0" algn="ctr">
              <a:lnSpc>
                <a:spcPct val="120000"/>
              </a:lnSpc>
              <a:spcAft>
                <a:spcPts val="800"/>
              </a:spcAft>
            </a:pPr>
            <a:r>
              <a:rPr lang="en-US" sz="2900" b="1" dirty="0">
                <a:latin typeface="Times New Roman" panose="02020603050405020304" pitchFamily="18" charset="0"/>
                <a:ea typeface="Calibri" panose="020F0502020204030204" pitchFamily="34" charset="0"/>
                <a:cs typeface="Times New Roman" panose="02020603050405020304" pitchFamily="18" charset="0"/>
              </a:rPr>
              <a:t>H</a:t>
            </a:r>
            <a:r>
              <a:rPr lang="en-US" sz="2900" b="1"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900" b="1" dirty="0">
                <a:latin typeface="Times New Roman" panose="02020603050405020304" pitchFamily="18" charset="0"/>
                <a:ea typeface="Calibri" panose="020F0502020204030204" pitchFamily="34" charset="0"/>
                <a:cs typeface="Times New Roman" panose="02020603050405020304" pitchFamily="18" charset="0"/>
              </a:rPr>
              <a:t> : </a:t>
            </a:r>
            <a:r>
              <a:rPr lang="en-US" sz="2900" b="1" dirty="0">
                <a:effectLst/>
                <a:latin typeface="Times New Roman" panose="02020603050405020304" pitchFamily="18" charset="0"/>
                <a:ea typeface="Calibri" panose="020F0502020204030204" pitchFamily="34" charset="0"/>
                <a:cs typeface="Times New Roman" panose="02020603050405020304" pitchFamily="18" charset="0"/>
              </a:rPr>
              <a:t>β</a:t>
            </a:r>
            <a:r>
              <a:rPr lang="en-US" sz="2900" b="1" baseline="-25000"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sz="2900" b="1" dirty="0">
                <a:latin typeface="Times New Roman" panose="02020603050405020304" pitchFamily="18" charset="0"/>
                <a:ea typeface="Calibri" panose="020F0502020204030204" pitchFamily="34" charset="0"/>
                <a:cs typeface="Times New Roman" panose="02020603050405020304" pitchFamily="18" charset="0"/>
              </a:rPr>
              <a:t>≠ 0	H</a:t>
            </a:r>
            <a:r>
              <a:rPr lang="en-US" sz="2900" b="1"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900" b="1" dirty="0">
                <a:latin typeface="Times New Roman" panose="02020603050405020304" pitchFamily="18" charset="0"/>
                <a:ea typeface="Calibri" panose="020F0502020204030204" pitchFamily="34" charset="0"/>
                <a:cs typeface="Times New Roman" panose="02020603050405020304" pitchFamily="18" charset="0"/>
              </a:rPr>
              <a:t> : </a:t>
            </a:r>
            <a:r>
              <a:rPr lang="en-US" sz="2900" b="1" dirty="0">
                <a:effectLst/>
                <a:latin typeface="Times New Roman" panose="02020603050405020304" pitchFamily="18" charset="0"/>
                <a:ea typeface="Calibri" panose="020F0502020204030204" pitchFamily="34" charset="0"/>
                <a:cs typeface="Times New Roman" panose="02020603050405020304" pitchFamily="18" charset="0"/>
              </a:rPr>
              <a:t>β</a:t>
            </a:r>
            <a:r>
              <a:rPr lang="en-US" sz="2900" b="1" baseline="-25000" dirty="0">
                <a:ea typeface="Calibri" panose="020F0502020204030204" pitchFamily="34" charset="0"/>
              </a:rPr>
              <a:t>2</a:t>
            </a:r>
            <a:r>
              <a:rPr lang="en-US" sz="2900" b="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900" b="1" dirty="0">
                <a:latin typeface="Times New Roman" panose="02020603050405020304" pitchFamily="18" charset="0"/>
                <a:ea typeface="Calibri" panose="020F0502020204030204" pitchFamily="34" charset="0"/>
                <a:cs typeface="Times New Roman" panose="02020603050405020304" pitchFamily="18" charset="0"/>
              </a:rPr>
              <a:t>≠ 0</a:t>
            </a:r>
          </a:p>
          <a:p>
            <a:pPr lvl="1" indent="0">
              <a:lnSpc>
                <a:spcPct val="120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Impact of Inflation on Economic Growth is significant,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β</a:t>
            </a:r>
            <a:r>
              <a:rPr lang="en-US" sz="2400" b="1" baseline="-25000"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sz="2000" dirty="0">
                <a:latin typeface="Times New Roman" panose="02020603050405020304" pitchFamily="18" charset="0"/>
                <a:ea typeface="Calibri" panose="020F0502020204030204" pitchFamily="34" charset="0"/>
                <a:cs typeface="Times New Roman" panose="02020603050405020304" pitchFamily="18" charset="0"/>
              </a:rPr>
              <a:t> is not equal to 0.</a:t>
            </a:r>
          </a:p>
          <a:p>
            <a:pPr lvl="1" indent="0">
              <a:lnSpc>
                <a:spcPct val="120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Impact of Unemployment on Economic Growth is significant,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β</a:t>
            </a:r>
            <a:r>
              <a:rPr lang="en-US" sz="2000" b="1" baseline="-25000" dirty="0">
                <a:ea typeface="Calibri" panose="020F0502020204030204" pitchFamily="34" charset="0"/>
              </a:rPr>
              <a:t>2</a:t>
            </a:r>
            <a:r>
              <a:rPr lang="en-US" sz="2000" dirty="0">
                <a:latin typeface="Times New Roman" panose="02020603050405020304" pitchFamily="18" charset="0"/>
                <a:ea typeface="Calibri" panose="020F0502020204030204" pitchFamily="34" charset="0"/>
                <a:cs typeface="Times New Roman" panose="02020603050405020304" pitchFamily="18" charset="0"/>
              </a:rPr>
              <a:t> is not equal to 0.</a:t>
            </a:r>
          </a:p>
          <a:p>
            <a:endParaRPr lang="en-PK"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2D29ED9-888B-4130-B142-F1A8C663FFA4}"/>
              </a:ext>
            </a:extLst>
          </p:cNvPr>
          <p:cNvSpPr>
            <a:spLocks noGrp="1"/>
          </p:cNvSpPr>
          <p:nvPr>
            <p:ph type="dt" sz="half" idx="10"/>
          </p:nvPr>
        </p:nvSpPr>
        <p:spPr/>
        <p:txBody>
          <a:bodyPr/>
          <a:lstStyle/>
          <a:p>
            <a:endParaRPr lang="en-PK"/>
          </a:p>
        </p:txBody>
      </p:sp>
      <p:sp>
        <p:nvSpPr>
          <p:cNvPr id="5" name="Footer Placeholder 4">
            <a:extLst>
              <a:ext uri="{FF2B5EF4-FFF2-40B4-BE49-F238E27FC236}">
                <a16:creationId xmlns:a16="http://schemas.microsoft.com/office/drawing/2014/main" id="{4E252FFB-8FF3-444C-8BFC-76AFFB8DA9CD}"/>
              </a:ext>
            </a:extLst>
          </p:cNvPr>
          <p:cNvSpPr>
            <a:spLocks noGrp="1"/>
          </p:cNvSpPr>
          <p:nvPr>
            <p:ph type="ftr" sz="quarter" idx="11"/>
          </p:nvPr>
        </p:nvSpPr>
        <p:spPr/>
        <p:txBody>
          <a:bodyPr/>
          <a:lstStyle/>
          <a:p>
            <a:endParaRPr lang="en-PK"/>
          </a:p>
        </p:txBody>
      </p:sp>
    </p:spTree>
    <p:extLst>
      <p:ext uri="{BB962C8B-B14F-4D97-AF65-F5344CB8AC3E}">
        <p14:creationId xmlns:p14="http://schemas.microsoft.com/office/powerpoint/2010/main" val="1563111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AA6F0-8171-4436-BCB4-4B9160ACE907}"/>
              </a:ext>
            </a:extLst>
          </p:cNvPr>
          <p:cNvSpPr>
            <a:spLocks noGrp="1"/>
          </p:cNvSpPr>
          <p:nvPr>
            <p:ph type="title"/>
          </p:nvPr>
        </p:nvSpPr>
        <p:spPr/>
        <p:txBody>
          <a:bodyPr/>
          <a:lstStyle/>
          <a:p>
            <a:r>
              <a:rPr lang="en-US" dirty="0"/>
              <a:t>Quantification Table</a:t>
            </a:r>
            <a:endParaRPr lang="en-PK" dirty="0"/>
          </a:p>
        </p:txBody>
      </p:sp>
      <p:pic>
        <p:nvPicPr>
          <p:cNvPr id="4" name="Content Placeholder 3">
            <a:extLst>
              <a:ext uri="{FF2B5EF4-FFF2-40B4-BE49-F238E27FC236}">
                <a16:creationId xmlns:a16="http://schemas.microsoft.com/office/drawing/2014/main" id="{D0A8E244-3220-431D-905B-DAEF70A0607D}"/>
              </a:ext>
            </a:extLst>
          </p:cNvPr>
          <p:cNvPicPr>
            <a:picLocks noGrp="1" noChangeAspect="1"/>
          </p:cNvPicPr>
          <p:nvPr>
            <p:ph idx="1"/>
          </p:nvPr>
        </p:nvPicPr>
        <p:blipFill>
          <a:blip r:embed="rId2"/>
          <a:stretch>
            <a:fillRect/>
          </a:stretch>
        </p:blipFill>
        <p:spPr>
          <a:xfrm>
            <a:off x="374257" y="1871255"/>
            <a:ext cx="11443485" cy="4130710"/>
          </a:xfrm>
          <a:prstGeom prst="rect">
            <a:avLst/>
          </a:prstGeom>
        </p:spPr>
      </p:pic>
      <p:sp>
        <p:nvSpPr>
          <p:cNvPr id="3" name="Date Placeholder 2">
            <a:extLst>
              <a:ext uri="{FF2B5EF4-FFF2-40B4-BE49-F238E27FC236}">
                <a16:creationId xmlns:a16="http://schemas.microsoft.com/office/drawing/2014/main" id="{4FF3546F-5205-46AE-B460-DEE0DF607985}"/>
              </a:ext>
            </a:extLst>
          </p:cNvPr>
          <p:cNvSpPr>
            <a:spLocks noGrp="1"/>
          </p:cNvSpPr>
          <p:nvPr>
            <p:ph type="dt" sz="half" idx="10"/>
          </p:nvPr>
        </p:nvSpPr>
        <p:spPr/>
        <p:txBody>
          <a:bodyPr/>
          <a:lstStyle/>
          <a:p>
            <a:endParaRPr lang="en-PK"/>
          </a:p>
        </p:txBody>
      </p:sp>
      <p:sp>
        <p:nvSpPr>
          <p:cNvPr id="5" name="Footer Placeholder 4">
            <a:extLst>
              <a:ext uri="{FF2B5EF4-FFF2-40B4-BE49-F238E27FC236}">
                <a16:creationId xmlns:a16="http://schemas.microsoft.com/office/drawing/2014/main" id="{49523BCC-2AD3-4958-BC26-C0476509802A}"/>
              </a:ext>
            </a:extLst>
          </p:cNvPr>
          <p:cNvSpPr>
            <a:spLocks noGrp="1"/>
          </p:cNvSpPr>
          <p:nvPr>
            <p:ph type="ftr" sz="quarter" idx="11"/>
          </p:nvPr>
        </p:nvSpPr>
        <p:spPr/>
        <p:txBody>
          <a:bodyPr/>
          <a:lstStyle/>
          <a:p>
            <a:endParaRPr lang="en-PK"/>
          </a:p>
        </p:txBody>
      </p:sp>
    </p:spTree>
    <p:extLst>
      <p:ext uri="{BB962C8B-B14F-4D97-AF65-F5344CB8AC3E}">
        <p14:creationId xmlns:p14="http://schemas.microsoft.com/office/powerpoint/2010/main" val="1143290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C78C-19C4-4044-A104-EC6AFFB50B44}"/>
              </a:ext>
            </a:extLst>
          </p:cNvPr>
          <p:cNvSpPr>
            <a:spLocks noGrp="1"/>
          </p:cNvSpPr>
          <p:nvPr>
            <p:ph type="title"/>
          </p:nvPr>
        </p:nvSpPr>
        <p:spPr/>
        <p:txBody>
          <a:bodyPr/>
          <a:lstStyle/>
          <a:p>
            <a:r>
              <a:rPr lang="en-US" dirty="0"/>
              <a:t>Summary Statistics : Overall</a:t>
            </a:r>
            <a:endParaRPr lang="en-PK" dirty="0"/>
          </a:p>
        </p:txBody>
      </p:sp>
      <p:pic>
        <p:nvPicPr>
          <p:cNvPr id="8" name="Content Placeholder 7">
            <a:extLst>
              <a:ext uri="{FF2B5EF4-FFF2-40B4-BE49-F238E27FC236}">
                <a16:creationId xmlns:a16="http://schemas.microsoft.com/office/drawing/2014/main" id="{C399199E-13CB-47A5-8785-71E6A5CCDDF4}"/>
              </a:ext>
            </a:extLst>
          </p:cNvPr>
          <p:cNvPicPr>
            <a:picLocks noGrp="1" noChangeAspect="1"/>
          </p:cNvPicPr>
          <p:nvPr>
            <p:ph idx="1"/>
          </p:nvPr>
        </p:nvPicPr>
        <p:blipFill>
          <a:blip r:embed="rId2"/>
          <a:stretch>
            <a:fillRect/>
          </a:stretch>
        </p:blipFill>
        <p:spPr>
          <a:xfrm>
            <a:off x="2399490" y="1496135"/>
            <a:ext cx="7393020" cy="4418282"/>
          </a:xfrm>
          <a:prstGeom prst="rect">
            <a:avLst/>
          </a:prstGeom>
        </p:spPr>
      </p:pic>
    </p:spTree>
    <p:extLst>
      <p:ext uri="{BB962C8B-B14F-4D97-AF65-F5344CB8AC3E}">
        <p14:creationId xmlns:p14="http://schemas.microsoft.com/office/powerpoint/2010/main" val="1153939086"/>
      </p:ext>
    </p:extLst>
  </p:cSld>
  <p:clrMapOvr>
    <a:masterClrMapping/>
  </p:clrMapOvr>
</p:sld>
</file>

<file path=ppt/theme/theme1.xml><?xml version="1.0" encoding="utf-8"?>
<a:theme xmlns:a="http://schemas.openxmlformats.org/drawingml/2006/main" name="Theme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2" id="{BCA00EDC-CD71-44E0-9518-91CCA4CD1857}" vid="{172F01E8-5C9D-4234-A069-609E06FB11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105</TotalTime>
  <Words>4012</Words>
  <Application>Microsoft Office PowerPoint</Application>
  <PresentationFormat>Widescreen</PresentationFormat>
  <Paragraphs>217</Paragraphs>
  <Slides>46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Calibri Light</vt:lpstr>
      <vt:lpstr>Times New Roman</vt:lpstr>
      <vt:lpstr>Theme2</vt:lpstr>
      <vt:lpstr>Impact of Inflation and Unemployment on Economic Growth</vt:lpstr>
      <vt:lpstr>Introduction</vt:lpstr>
      <vt:lpstr>Literature Review (Historical Literature)</vt:lpstr>
      <vt:lpstr>Literature Review (Theoretical Literature)</vt:lpstr>
      <vt:lpstr>Literature Review (Theoretical Literature)</vt:lpstr>
      <vt:lpstr>Literature Review (Empirical Literature)</vt:lpstr>
      <vt:lpstr>Model-Equation-Hypothesis</vt:lpstr>
      <vt:lpstr>Quantification Table</vt:lpstr>
      <vt:lpstr>Summary Statistics : Overall</vt:lpstr>
      <vt:lpstr>Summary Statistics : Overall</vt:lpstr>
      <vt:lpstr>Summary Statistics: Developed Countries Data</vt:lpstr>
      <vt:lpstr>Summary Statistics: Developed Countries Data</vt:lpstr>
      <vt:lpstr>Summary Statistics: Developing Countries Data</vt:lpstr>
      <vt:lpstr>Summary Statistics: Developing Countries Data</vt:lpstr>
      <vt:lpstr>Correlation Matrix </vt:lpstr>
      <vt:lpstr>Correlation Matrix: Developed Countries</vt:lpstr>
      <vt:lpstr>Correlation Matrix: Developing Countries</vt:lpstr>
      <vt:lpstr>T-test of Mean Comparison</vt:lpstr>
      <vt:lpstr>Descriptive (Average 2021)</vt:lpstr>
      <vt:lpstr>Descriptive : Inflation (2002-2021)</vt:lpstr>
      <vt:lpstr>Descriptive : Unemployment (2002-2021)</vt:lpstr>
      <vt:lpstr>Hausman Test</vt:lpstr>
      <vt:lpstr>Regression (Overall)</vt:lpstr>
      <vt:lpstr>Regression (Overall)</vt:lpstr>
      <vt:lpstr>Regression (Overall)</vt:lpstr>
      <vt:lpstr>Regression (Developed)</vt:lpstr>
      <vt:lpstr>Regression (Developed)</vt:lpstr>
      <vt:lpstr>Regression (Developed)</vt:lpstr>
      <vt:lpstr>Regression (Developing)</vt:lpstr>
      <vt:lpstr>Regression (Developing)</vt:lpstr>
      <vt:lpstr>Regression (Developing)</vt:lpstr>
      <vt:lpstr>Policy Recommendations </vt:lpstr>
      <vt:lpstr>Policy Recommendations </vt:lpstr>
      <vt:lpstr>Implications</vt:lpstr>
      <vt:lpstr>Conclusion</vt:lpstr>
      <vt:lpstr>References</vt:lpstr>
      <vt:lpstr>References</vt:lpstr>
      <vt:lpstr>References</vt:lpstr>
      <vt:lpstr>References</vt:lpstr>
      <vt:lpstr>References</vt:lpstr>
      <vt:lpstr>References</vt:lpstr>
      <vt:lpstr>References</vt:lpstr>
      <vt:lpstr>References</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Inflation and Unemployment on Economic Growth</dc:title>
  <dc:creator>Sheikh Usman</dc:creator>
  <cp:lastModifiedBy>Sheikh Usman</cp:lastModifiedBy>
  <cp:revision>14</cp:revision>
  <cp:lastPrinted>2023-05-13T07:33:50Z</cp:lastPrinted>
  <dcterms:created xsi:type="dcterms:W3CDTF">2023-05-04T09:59:47Z</dcterms:created>
  <dcterms:modified xsi:type="dcterms:W3CDTF">2023-05-16T03:26:53Z</dcterms:modified>
</cp:coreProperties>
</file>