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4" r:id="rId9"/>
    <p:sldId id="276" r:id="rId10"/>
    <p:sldId id="270" r:id="rId11"/>
    <p:sldId id="273" r:id="rId12"/>
    <p:sldId id="271" r:id="rId13"/>
    <p:sldId id="272" r:id="rId14"/>
    <p:sldId id="277" r:id="rId15"/>
    <p:sldId id="278" r:id="rId16"/>
    <p:sldId id="279" r:id="rId17"/>
    <p:sldId id="280" r:id="rId18"/>
    <p:sldId id="286" r:id="rId19"/>
    <p:sldId id="281" r:id="rId20"/>
    <p:sldId id="282" r:id="rId21"/>
    <p:sldId id="287" r:id="rId22"/>
    <p:sldId id="296" r:id="rId23"/>
    <p:sldId id="297" r:id="rId24"/>
    <p:sldId id="284" r:id="rId25"/>
    <p:sldId id="288" r:id="rId26"/>
    <p:sldId id="283" r:id="rId27"/>
    <p:sldId id="294" r:id="rId28"/>
    <p:sldId id="285" r:id="rId29"/>
    <p:sldId id="295" r:id="rId30"/>
    <p:sldId id="290" r:id="rId31"/>
    <p:sldId id="291" r:id="rId32"/>
    <p:sldId id="292" r:id="rId33"/>
    <p:sldId id="293" r:id="rId34"/>
    <p:sldId id="289" r:id="rId35"/>
    <p:sldId id="264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D59F-599D-4600-A37F-4ECB888CD0B8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7764-6477-4594-BB58-B7A5E99F0F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327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D59F-599D-4600-A37F-4ECB888CD0B8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7764-6477-4594-BB58-B7A5E99F0F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775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D59F-599D-4600-A37F-4ECB888CD0B8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7764-6477-4594-BB58-B7A5E99F0F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355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D59F-599D-4600-A37F-4ECB888CD0B8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7764-6477-4594-BB58-B7A5E99F0F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207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D59F-599D-4600-A37F-4ECB888CD0B8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7764-6477-4594-BB58-B7A5E99F0F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233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D59F-599D-4600-A37F-4ECB888CD0B8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7764-6477-4594-BB58-B7A5E99F0F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354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D59F-599D-4600-A37F-4ECB888CD0B8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7764-6477-4594-BB58-B7A5E99F0F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786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D59F-599D-4600-A37F-4ECB888CD0B8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7764-6477-4594-BB58-B7A5E99F0F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735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D59F-599D-4600-A37F-4ECB888CD0B8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7764-6477-4594-BB58-B7A5E99F0F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323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D59F-599D-4600-A37F-4ECB888CD0B8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7764-6477-4594-BB58-B7A5E99F0F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975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D59F-599D-4600-A37F-4ECB888CD0B8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7764-6477-4594-BB58-B7A5E99F0F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7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8D59F-599D-4600-A37F-4ECB888CD0B8}" type="datetimeFigureOut">
              <a:rPr lang="ru-RU" smtClean="0"/>
              <a:t>28.09.2023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37764-6477-4594-BB58-B7A5E99F0F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00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0E4E74-3988-61F0-7E79-1D8732C8F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097" y="506437"/>
            <a:ext cx="8257736" cy="984741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Основы компьютерных сетей. </a:t>
            </a:r>
            <a:br>
              <a:rPr lang="en-US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Транспортный уровень.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5FC9A2-E176-ACF7-7085-371C7EC48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098" y="2304183"/>
            <a:ext cx="8257735" cy="2127139"/>
          </a:xfrm>
        </p:spPr>
        <p:txBody>
          <a:bodyPr>
            <a:normAutofit/>
          </a:bodyPr>
          <a:lstStyle/>
          <a:p>
            <a:r>
              <a:rPr lang="ru-RU" dirty="0"/>
              <a:t>Протоколы с гарантированной и негарантированной доставкой данных: TCP и UDP. Форматы TCP-сегмента и UDP-дейтаграммы. Сокеты. Технология перегруженного NAT(PAT). Диагностика транспортного уровня.</a:t>
            </a:r>
          </a:p>
        </p:txBody>
      </p:sp>
    </p:spTree>
    <p:extLst>
      <p:ext uri="{BB962C8B-B14F-4D97-AF65-F5344CB8AC3E}">
        <p14:creationId xmlns:p14="http://schemas.microsoft.com/office/powerpoint/2010/main" val="3281527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0E4E74-3988-61F0-7E79-1D8732C8F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098" y="320506"/>
            <a:ext cx="8257736" cy="63609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TCP</a:t>
            </a:r>
            <a:r>
              <a:rPr lang="ru-RU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22482D79-2E48-C82A-996F-E6236A705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098" y="1772528"/>
            <a:ext cx="8426548" cy="4346917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● Ориентирован на соединение. </a:t>
            </a:r>
          </a:p>
          <a:p>
            <a:pPr algn="l"/>
            <a:r>
              <a:rPr lang="ru-RU" dirty="0"/>
              <a:t>● Надежная передача. </a:t>
            </a:r>
          </a:p>
          <a:p>
            <a:pPr algn="l"/>
            <a:r>
              <a:rPr lang="ru-RU" dirty="0"/>
              <a:t>● Управление потоком.</a:t>
            </a:r>
          </a:p>
          <a:p>
            <a:pPr algn="l"/>
            <a:r>
              <a:rPr lang="ru-RU" dirty="0"/>
              <a:t>•Сегментирование данных полученных от протоколов прикладного уровня на дейтаграммы, для передачи по сети. •Нумерация и упорядочивание дейтаграмм. </a:t>
            </a:r>
          </a:p>
          <a:p>
            <a:pPr algn="l"/>
            <a:r>
              <a:rPr lang="ru-RU" dirty="0"/>
              <a:t>•Буферизация дейтаграмм. </a:t>
            </a:r>
          </a:p>
          <a:p>
            <a:pPr algn="l"/>
            <a:r>
              <a:rPr lang="ru-RU" dirty="0"/>
              <a:t>•Сопоставление и адресация процессов (приложение) и сетевых запросов (создание сокетов). </a:t>
            </a:r>
          </a:p>
          <a:p>
            <a:pPr algn="l"/>
            <a:r>
              <a:rPr lang="ru-RU" dirty="0"/>
              <a:t>•Управление интенсивностью передачи.</a:t>
            </a:r>
          </a:p>
        </p:txBody>
      </p:sp>
    </p:spTree>
    <p:extLst>
      <p:ext uri="{BB962C8B-B14F-4D97-AF65-F5344CB8AC3E}">
        <p14:creationId xmlns:p14="http://schemas.microsoft.com/office/powerpoint/2010/main" val="351329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0E4E74-3988-61F0-7E79-1D8732C8F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098" y="320506"/>
            <a:ext cx="8257736" cy="63609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TCP</a:t>
            </a:r>
            <a:r>
              <a:rPr lang="ru-RU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60F402-FBF5-1A37-E791-3AC9BF9B5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81" y="1240697"/>
            <a:ext cx="8543038" cy="549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405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0E4E74-3988-61F0-7E79-1D8732C8F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098" y="320506"/>
            <a:ext cx="8257736" cy="63609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TCP</a:t>
            </a:r>
            <a:r>
              <a:rPr lang="ru-RU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DBE0C98-5871-AA6B-D299-F7316643F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17" y="1096577"/>
            <a:ext cx="8548497" cy="466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15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0E4E74-3988-61F0-7E79-1D8732C8F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098" y="320506"/>
            <a:ext cx="8257736" cy="63609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TCP</a:t>
            </a:r>
            <a:r>
              <a:rPr lang="ru-RU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A4A2098-648E-DB8B-6F16-75FF367F26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5" t="17250" r="7492"/>
          <a:stretch/>
        </p:blipFill>
        <p:spPr bwMode="auto">
          <a:xfrm>
            <a:off x="436098" y="1313804"/>
            <a:ext cx="8222515" cy="501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5347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0E4E74-3988-61F0-7E79-1D8732C8F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098" y="320506"/>
            <a:ext cx="8257736" cy="63609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TCP</a:t>
            </a:r>
            <a:r>
              <a:rPr lang="ru-RU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F5D2867-40FA-1A8B-1278-190F8295E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385" y="956605"/>
            <a:ext cx="5095875" cy="215265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B468299-8006-EAAB-34F3-FC4AA2B3C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492" y="2971434"/>
            <a:ext cx="5523768" cy="343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271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0E4E74-3988-61F0-7E79-1D8732C8F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098" y="320506"/>
            <a:ext cx="8257736" cy="63609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TCP</a:t>
            </a:r>
            <a:r>
              <a:rPr lang="ru-RU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Метод скользящего окна: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7F915EA-D4AC-A1F9-B23F-6240E6CB3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98" y="1342292"/>
            <a:ext cx="8221628" cy="417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257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0E4E74-3988-61F0-7E79-1D8732C8F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098" y="320506"/>
            <a:ext cx="8257736" cy="63609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TCP</a:t>
            </a:r>
            <a:r>
              <a:rPr lang="ru-RU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Метод скользящего окна: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FE62981-7C2E-0468-EE64-300D93AA2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35" y="1519311"/>
            <a:ext cx="8644930" cy="407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639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0E4E74-3988-61F0-7E79-1D8732C8F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098" y="320506"/>
            <a:ext cx="8257736" cy="636099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Сокет (программный интерфейс):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7AB436-5CA5-7799-6F12-D73F9B55A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098" y="1111349"/>
            <a:ext cx="8426548" cy="531758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ru-RU" dirty="0"/>
              <a:t>Интерфейс сокета Беркли используется для взаимодействия между компьютерами в сети или процессами запущенными на компьютере. </a:t>
            </a:r>
          </a:p>
          <a:p>
            <a:pPr algn="l"/>
            <a:r>
              <a:rPr lang="ru-RU" dirty="0"/>
              <a:t>Сокеты – это стандарт интерфейсов для транспортных подсистем. </a:t>
            </a:r>
          </a:p>
          <a:p>
            <a:pPr algn="l"/>
            <a:r>
              <a:rPr lang="ru-RU" dirty="0"/>
              <a:t>Различные варианты сокетов могут быть реализованы в разных ОС и языках программирования. </a:t>
            </a:r>
          </a:p>
          <a:p>
            <a:pPr algn="l"/>
            <a:r>
              <a:rPr lang="ru-RU" dirty="0"/>
              <a:t>Операция SOCKET создает новый сокет и записывает его в таблицу транспортной подсистемы. </a:t>
            </a:r>
          </a:p>
          <a:p>
            <a:pPr algn="l"/>
            <a:r>
              <a:rPr lang="ru-RU" dirty="0"/>
              <a:t>Параметры вызова задают тип используемого формата адресации, тип применяемого сервиса (например, надежный поток байтов) и протокол. </a:t>
            </a:r>
          </a:p>
          <a:p>
            <a:pPr algn="l"/>
            <a:r>
              <a:rPr lang="ru-RU" dirty="0"/>
              <a:t>Сокет – логическая конструкция, уровень абстракции, для удобства взаимодействия приложения по сети. </a:t>
            </a:r>
          </a:p>
          <a:p>
            <a:pPr algn="l"/>
            <a:r>
              <a:rPr lang="ru-RU" dirty="0"/>
              <a:t>(</a:t>
            </a:r>
            <a:r>
              <a:rPr lang="en-US" dirty="0"/>
              <a:t>protocol, </a:t>
            </a:r>
            <a:r>
              <a:rPr lang="en-US" dirty="0" err="1"/>
              <a:t>dst</a:t>
            </a:r>
            <a:r>
              <a:rPr lang="en-US" dirty="0"/>
              <a:t> IP, </a:t>
            </a:r>
            <a:r>
              <a:rPr lang="en-US" dirty="0" err="1"/>
              <a:t>src</a:t>
            </a:r>
            <a:r>
              <a:rPr lang="en-US" dirty="0"/>
              <a:t> IP, </a:t>
            </a:r>
            <a:r>
              <a:rPr lang="en-US" dirty="0" err="1"/>
              <a:t>dst</a:t>
            </a:r>
            <a:r>
              <a:rPr lang="en-US" dirty="0"/>
              <a:t> PORT, </a:t>
            </a:r>
            <a:r>
              <a:rPr lang="en-US" dirty="0" err="1"/>
              <a:t>src</a:t>
            </a:r>
            <a:r>
              <a:rPr lang="en-US" dirty="0"/>
              <a:t> PORT) - 5-tuple </a:t>
            </a:r>
            <a:r>
              <a:rPr lang="ru-RU" dirty="0"/>
              <a:t>или </a:t>
            </a:r>
            <a:r>
              <a:rPr lang="en-US" dirty="0"/>
              <a:t>Socket</a:t>
            </a:r>
          </a:p>
          <a:p>
            <a:pPr algn="l"/>
            <a:r>
              <a:rPr lang="ru-RU" dirty="0"/>
              <a:t>Уникальный набор для конкретной </a:t>
            </a:r>
            <a:r>
              <a:rPr lang="ru-RU" dirty="0" err="1"/>
              <a:t>сесии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6444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0E4E74-3988-61F0-7E79-1D8732C8F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098" y="320506"/>
            <a:ext cx="8257736" cy="1001857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Список портов по умолчанию для популярных протоколов: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7AB436-5CA5-7799-6F12-D73F9B55A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097" y="1453664"/>
            <a:ext cx="3685736" cy="4600134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latin typeface="YS Text"/>
              </a:rPr>
              <a:t>21 – ftp</a:t>
            </a:r>
          </a:p>
          <a:p>
            <a:pPr algn="l"/>
            <a:r>
              <a:rPr lang="en-US" b="0" i="0" dirty="0">
                <a:effectLst/>
                <a:latin typeface="YS Text"/>
              </a:rPr>
              <a:t>22 – </a:t>
            </a:r>
            <a:r>
              <a:rPr lang="en-US" b="0" i="0" dirty="0" err="1">
                <a:effectLst/>
                <a:latin typeface="YS Text"/>
              </a:rPr>
              <a:t>ssh</a:t>
            </a:r>
            <a:endParaRPr lang="en-US" b="0" i="0" dirty="0">
              <a:effectLst/>
              <a:latin typeface="YS Text"/>
            </a:endParaRPr>
          </a:p>
          <a:p>
            <a:pPr algn="l"/>
            <a:r>
              <a:rPr lang="en-US" b="0" i="0" dirty="0">
                <a:effectLst/>
                <a:latin typeface="YS Text"/>
              </a:rPr>
              <a:t>23 – telnet</a:t>
            </a:r>
          </a:p>
          <a:p>
            <a:pPr algn="l"/>
            <a:r>
              <a:rPr lang="en-US" b="0" i="0" dirty="0">
                <a:effectLst/>
                <a:latin typeface="YS Text"/>
              </a:rPr>
              <a:t>25 – smtp</a:t>
            </a:r>
          </a:p>
          <a:p>
            <a:pPr algn="l"/>
            <a:r>
              <a:rPr lang="en-US" b="0" i="0" dirty="0">
                <a:effectLst/>
                <a:latin typeface="YS Text"/>
              </a:rPr>
              <a:t>43 – </a:t>
            </a:r>
            <a:r>
              <a:rPr lang="en-US" b="0" i="0" dirty="0" err="1">
                <a:effectLst/>
                <a:latin typeface="YS Text"/>
              </a:rPr>
              <a:t>whois</a:t>
            </a:r>
            <a:endParaRPr lang="en-US" b="0" i="0" dirty="0">
              <a:effectLst/>
              <a:latin typeface="YS Text"/>
            </a:endParaRPr>
          </a:p>
          <a:p>
            <a:pPr algn="l"/>
            <a:r>
              <a:rPr lang="en-US" b="0" i="0" dirty="0">
                <a:effectLst/>
                <a:latin typeface="YS Text"/>
              </a:rPr>
              <a:t>53 – </a:t>
            </a:r>
            <a:r>
              <a:rPr lang="en-US" b="0" i="0" dirty="0" err="1">
                <a:effectLst/>
                <a:latin typeface="YS Text"/>
              </a:rPr>
              <a:t>dns</a:t>
            </a:r>
            <a:endParaRPr lang="en-US" b="0" i="0" dirty="0">
              <a:effectLst/>
              <a:latin typeface="YS Text"/>
            </a:endParaRPr>
          </a:p>
          <a:p>
            <a:pPr algn="l"/>
            <a:r>
              <a:rPr lang="en-US" b="0" i="0" dirty="0">
                <a:effectLst/>
                <a:latin typeface="YS Text"/>
              </a:rPr>
              <a:t>68 – </a:t>
            </a:r>
            <a:r>
              <a:rPr lang="en-US" b="0" i="0" dirty="0" err="1">
                <a:effectLst/>
                <a:latin typeface="YS Text"/>
              </a:rPr>
              <a:t>dhcp</a:t>
            </a:r>
            <a:endParaRPr lang="en-US" b="0" i="0" dirty="0">
              <a:effectLst/>
              <a:latin typeface="YS Text"/>
            </a:endParaRPr>
          </a:p>
          <a:p>
            <a:pPr algn="l"/>
            <a:r>
              <a:rPr lang="en-US" b="0" i="0" dirty="0">
                <a:effectLst/>
                <a:latin typeface="YS Text"/>
              </a:rPr>
              <a:t>80 – http</a:t>
            </a:r>
          </a:p>
          <a:p>
            <a:pPr algn="l"/>
            <a:r>
              <a:rPr lang="en-US" b="0" i="0" dirty="0">
                <a:effectLst/>
                <a:latin typeface="YS Text"/>
              </a:rPr>
              <a:t>110 – pop3</a:t>
            </a:r>
          </a:p>
          <a:p>
            <a:pPr algn="l"/>
            <a:r>
              <a:rPr lang="en-US" b="0" i="0" dirty="0">
                <a:effectLst/>
                <a:latin typeface="YS Text"/>
              </a:rPr>
              <a:t>115 – sftp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1B140F19-81F6-7CB8-E200-8B3F6ABCCC45}"/>
              </a:ext>
            </a:extLst>
          </p:cNvPr>
          <p:cNvSpPr txBox="1">
            <a:spLocks/>
          </p:cNvSpPr>
          <p:nvPr/>
        </p:nvSpPr>
        <p:spPr>
          <a:xfrm>
            <a:off x="4572000" y="1453664"/>
            <a:ext cx="3685736" cy="4771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latin typeface="YS Text"/>
              </a:rPr>
              <a:t>119 – </a:t>
            </a:r>
            <a:r>
              <a:rPr lang="en-US" dirty="0" err="1">
                <a:latin typeface="YS Text"/>
              </a:rPr>
              <a:t>nntp</a:t>
            </a:r>
            <a:endParaRPr lang="en-US" dirty="0">
              <a:latin typeface="YS Text"/>
            </a:endParaRPr>
          </a:p>
          <a:p>
            <a:pPr algn="l"/>
            <a:r>
              <a:rPr lang="en-US" dirty="0">
                <a:latin typeface="YS Text"/>
              </a:rPr>
              <a:t>123 – </a:t>
            </a:r>
            <a:r>
              <a:rPr lang="en-US" dirty="0" err="1">
                <a:latin typeface="YS Text"/>
              </a:rPr>
              <a:t>ntp</a:t>
            </a:r>
            <a:endParaRPr lang="en-US" dirty="0">
              <a:latin typeface="YS Text"/>
            </a:endParaRPr>
          </a:p>
          <a:p>
            <a:pPr algn="l"/>
            <a:r>
              <a:rPr lang="en-US" dirty="0">
                <a:latin typeface="YS Text"/>
              </a:rPr>
              <a:t>139 – </a:t>
            </a:r>
            <a:r>
              <a:rPr lang="en-US" dirty="0" err="1">
                <a:latin typeface="YS Text"/>
              </a:rPr>
              <a:t>netbios</a:t>
            </a:r>
            <a:endParaRPr lang="en-US" dirty="0">
              <a:latin typeface="YS Text"/>
            </a:endParaRPr>
          </a:p>
          <a:p>
            <a:pPr algn="l"/>
            <a:r>
              <a:rPr lang="en-US" dirty="0">
                <a:latin typeface="YS Text"/>
              </a:rPr>
              <a:t>143 – </a:t>
            </a:r>
            <a:r>
              <a:rPr lang="en-US" dirty="0" err="1">
                <a:latin typeface="YS Text"/>
              </a:rPr>
              <a:t>imap</a:t>
            </a:r>
            <a:endParaRPr lang="en-US" dirty="0">
              <a:latin typeface="YS Text"/>
            </a:endParaRPr>
          </a:p>
          <a:p>
            <a:pPr algn="l"/>
            <a:r>
              <a:rPr lang="en-US" dirty="0">
                <a:latin typeface="YS Text"/>
              </a:rPr>
              <a:t>161 – </a:t>
            </a:r>
            <a:r>
              <a:rPr lang="en-US" dirty="0" err="1">
                <a:latin typeface="YS Text"/>
              </a:rPr>
              <a:t>snmp</a:t>
            </a:r>
            <a:endParaRPr lang="en-US" dirty="0">
              <a:latin typeface="YS Text"/>
            </a:endParaRPr>
          </a:p>
          <a:p>
            <a:pPr algn="l"/>
            <a:r>
              <a:rPr lang="en-US" dirty="0">
                <a:latin typeface="YS Text"/>
              </a:rPr>
              <a:t>179 – </a:t>
            </a:r>
            <a:r>
              <a:rPr lang="en-US" dirty="0" err="1">
                <a:latin typeface="YS Text"/>
              </a:rPr>
              <a:t>bgp</a:t>
            </a:r>
            <a:endParaRPr lang="en-US" dirty="0">
              <a:latin typeface="YS Text"/>
            </a:endParaRPr>
          </a:p>
          <a:p>
            <a:pPr algn="l"/>
            <a:r>
              <a:rPr lang="en-US" dirty="0">
                <a:latin typeface="YS Text"/>
              </a:rPr>
              <a:t>220 – imap3</a:t>
            </a:r>
          </a:p>
          <a:p>
            <a:pPr algn="l"/>
            <a:r>
              <a:rPr lang="en-US" dirty="0">
                <a:latin typeface="YS Text"/>
              </a:rPr>
              <a:t>389 – </a:t>
            </a:r>
            <a:r>
              <a:rPr lang="en-US" dirty="0" err="1">
                <a:latin typeface="YS Text"/>
              </a:rPr>
              <a:t>ldap</a:t>
            </a:r>
            <a:endParaRPr lang="en-US" dirty="0">
              <a:latin typeface="YS Text"/>
            </a:endParaRPr>
          </a:p>
          <a:p>
            <a:pPr algn="l"/>
            <a:r>
              <a:rPr lang="en-US" dirty="0">
                <a:latin typeface="YS Text"/>
              </a:rPr>
              <a:t>443 – https</a:t>
            </a:r>
          </a:p>
          <a:p>
            <a:pPr algn="l"/>
            <a:r>
              <a:rPr lang="en-US" dirty="0">
                <a:latin typeface="YS Text"/>
              </a:rPr>
              <a:t>993 – </a:t>
            </a:r>
            <a:r>
              <a:rPr lang="en-US" dirty="0" err="1">
                <a:latin typeface="YS Text"/>
              </a:rPr>
              <a:t>imaps</a:t>
            </a:r>
            <a:endParaRPr lang="en-US" dirty="0">
              <a:latin typeface="YS Text"/>
            </a:endParaRPr>
          </a:p>
        </p:txBody>
      </p:sp>
    </p:spTree>
    <p:extLst>
      <p:ext uri="{BB962C8B-B14F-4D97-AF65-F5344CB8AC3E}">
        <p14:creationId xmlns:p14="http://schemas.microsoft.com/office/powerpoint/2010/main" val="830189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0E4E74-3988-61F0-7E79-1D8732C8F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098" y="320506"/>
            <a:ext cx="8257736" cy="636099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Базовые операции сокетов для TCP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7AB436-5CA5-7799-6F12-D73F9B55A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098" y="956605"/>
            <a:ext cx="8426548" cy="5580889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/>
              <a:t>SOCKET (СОКЕТ) Создание нового сокета </a:t>
            </a:r>
          </a:p>
          <a:p>
            <a:pPr algn="l"/>
            <a:r>
              <a:rPr lang="ru-RU" dirty="0"/>
              <a:t>BIND (СВЯЗАТЬ) Привязать локальный адрес и сокет </a:t>
            </a:r>
          </a:p>
          <a:p>
            <a:pPr algn="l"/>
            <a:r>
              <a:rPr lang="ru-RU" dirty="0"/>
              <a:t>LISTEN (ОЖИДАТЬ) Слушать входящие соединения; указав размер очереди (</a:t>
            </a:r>
            <a:r>
              <a:rPr lang="en-US" dirty="0"/>
              <a:t>ESTABLISHED - </a:t>
            </a:r>
            <a:r>
              <a:rPr lang="ru-RU" dirty="0"/>
              <a:t>установлено</a:t>
            </a:r>
            <a:r>
              <a:rPr lang="en-US" dirty="0"/>
              <a:t>)</a:t>
            </a:r>
            <a:endParaRPr lang="ru-RU" dirty="0"/>
          </a:p>
          <a:p>
            <a:pPr algn="l"/>
            <a:r>
              <a:rPr lang="ru-RU" dirty="0"/>
              <a:t>ACCEPT (ПРИНЯТЬ) Подтвердить установление входящего соединения </a:t>
            </a:r>
          </a:p>
          <a:p>
            <a:pPr algn="l"/>
            <a:r>
              <a:rPr lang="ru-RU" dirty="0"/>
              <a:t>CONNECT (СОЕДИНИТЬ) Инициировать процесс установления соединения </a:t>
            </a:r>
          </a:p>
          <a:p>
            <a:pPr algn="l"/>
            <a:r>
              <a:rPr lang="ru-RU" dirty="0"/>
              <a:t>SEND (ПОСЛАТЬ) Передать информацию по установленному соединению </a:t>
            </a:r>
          </a:p>
          <a:p>
            <a:pPr algn="l"/>
            <a:r>
              <a:rPr lang="ru-RU" dirty="0"/>
              <a:t>RECEIVE (ПОЛУЧИТЬ) Принять информацию по установленному соединению </a:t>
            </a:r>
          </a:p>
          <a:p>
            <a:pPr algn="l"/>
            <a:r>
              <a:rPr lang="ru-RU" dirty="0"/>
              <a:t>CLOSE (ЗАКРЫТЬ) Закрыть сеанс связи и отправить сообщение о завершение соединения</a:t>
            </a:r>
          </a:p>
        </p:txBody>
      </p:sp>
    </p:spTree>
    <p:extLst>
      <p:ext uri="{BB962C8B-B14F-4D97-AF65-F5344CB8AC3E}">
        <p14:creationId xmlns:p14="http://schemas.microsoft.com/office/powerpoint/2010/main" val="2846897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0E4E74-3988-61F0-7E79-1D8732C8F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098" y="320506"/>
            <a:ext cx="8257736" cy="636099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План занятия: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5FC9A2-E176-ACF7-7085-371C7EC48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098" y="1097280"/>
            <a:ext cx="5148776" cy="5022166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Как работают протоколы транспортного уровня и чем они отличаются TCP/UDP; </a:t>
            </a:r>
          </a:p>
          <a:p>
            <a:pPr algn="l"/>
            <a:r>
              <a:rPr lang="ru-RU" dirty="0"/>
              <a:t>понятия сессии и сокета; </a:t>
            </a:r>
          </a:p>
          <a:p>
            <a:pPr algn="l"/>
            <a:r>
              <a:rPr lang="ru-RU" dirty="0"/>
              <a:t>какие протоколы прикладного уровня используются и для чего Сетевой уровень предоставляет сервис по передаче пакетов между сетями, обеспечивая прозрачный доступ в сеть для верхних протоколов. </a:t>
            </a:r>
          </a:p>
          <a:p>
            <a:pPr algn="l"/>
            <a:r>
              <a:rPr lang="ru-RU" dirty="0"/>
              <a:t>Какие задачи решает транспортный уровень?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E483ACC-EE82-A801-A671-0D9009CD8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874" y="1249520"/>
            <a:ext cx="3371629" cy="435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313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0E4E74-3988-61F0-7E79-1D8732C8F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098" y="320506"/>
            <a:ext cx="8257736" cy="636099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Технология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endParaRPr lang="ru-RU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7AB436-5CA5-7799-6F12-D73F9B55A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098" y="1378634"/>
            <a:ext cx="8426548" cy="5158860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NAT (Network Address Translation) — трансляция сетевых адресов. </a:t>
            </a:r>
          </a:p>
          <a:p>
            <a:pPr algn="l"/>
            <a:r>
              <a:rPr lang="ru-RU" dirty="0"/>
              <a:t>Процедура по изменению адресов в заголовках </a:t>
            </a:r>
            <a:r>
              <a:rPr lang="ru-RU" dirty="0" err="1"/>
              <a:t>IPпакетов</a:t>
            </a:r>
            <a:r>
              <a:rPr lang="ru-RU" dirty="0"/>
              <a:t> при их прохождении через маршрутизатор или другое устройство.</a:t>
            </a:r>
          </a:p>
          <a:p>
            <a:pPr algn="l"/>
            <a:r>
              <a:rPr lang="ru-RU" dirty="0"/>
              <a:t> Типы NAT: </a:t>
            </a:r>
          </a:p>
          <a:p>
            <a:pPr lvl="1" algn="l"/>
            <a:r>
              <a:rPr lang="ru-RU" dirty="0"/>
              <a:t>• Статический NAT. </a:t>
            </a:r>
          </a:p>
          <a:p>
            <a:pPr lvl="1" algn="l"/>
            <a:r>
              <a:rPr lang="ru-RU" dirty="0"/>
              <a:t>• Динамический NAT. </a:t>
            </a:r>
          </a:p>
          <a:p>
            <a:pPr lvl="1" algn="l"/>
            <a:r>
              <a:rPr lang="ru-RU" dirty="0"/>
              <a:t>• Перегруженный NAT.</a:t>
            </a:r>
          </a:p>
        </p:txBody>
      </p:sp>
    </p:spTree>
    <p:extLst>
      <p:ext uri="{BB962C8B-B14F-4D97-AF65-F5344CB8AC3E}">
        <p14:creationId xmlns:p14="http://schemas.microsoft.com/office/powerpoint/2010/main" val="2157427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0E4E74-3988-61F0-7E79-1D8732C8F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098" y="320506"/>
            <a:ext cx="8257736" cy="636099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Технология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endParaRPr lang="ru-RU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7AB436-5CA5-7799-6F12-D73F9B55A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098" y="1378634"/>
            <a:ext cx="8426548" cy="5158860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Локальные сети, не маршрутизируются в Интернете:</a:t>
            </a:r>
            <a:endParaRPr lang="en-US" dirty="0"/>
          </a:p>
          <a:p>
            <a:pPr algn="l"/>
            <a:r>
              <a:rPr lang="ru-RU" dirty="0"/>
              <a:t>10.0.0.0/8</a:t>
            </a:r>
          </a:p>
          <a:p>
            <a:pPr algn="l"/>
            <a:r>
              <a:rPr lang="ru-RU" dirty="0"/>
              <a:t>172.16.0.0/12</a:t>
            </a:r>
          </a:p>
          <a:p>
            <a:pPr algn="l"/>
            <a:r>
              <a:rPr lang="ru-RU" dirty="0"/>
              <a:t>192.168.0.0/16</a:t>
            </a:r>
          </a:p>
        </p:txBody>
      </p:sp>
    </p:spTree>
    <p:extLst>
      <p:ext uri="{BB962C8B-B14F-4D97-AF65-F5344CB8AC3E}">
        <p14:creationId xmlns:p14="http://schemas.microsoft.com/office/powerpoint/2010/main" val="1442083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0E4E74-3988-61F0-7E79-1D8732C8F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098" y="320506"/>
            <a:ext cx="8257736" cy="636099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Статический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endParaRPr lang="ru-RU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7AB436-5CA5-7799-6F12-D73F9B55A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098" y="941719"/>
            <a:ext cx="8426548" cy="773723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Технология статического NAT позволяет организовать сокрытие внутренних адресов и доступ к Интернет на сетевом уровне.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B5AA1F9-8155-7775-C25B-CB40C1B14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009" y="1735833"/>
            <a:ext cx="7338172" cy="480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304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0E4E74-3988-61F0-7E79-1D8732C8F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098" y="320506"/>
            <a:ext cx="8257736" cy="636099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Динамический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endParaRPr lang="ru-RU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7AB436-5CA5-7799-6F12-D73F9B55A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098" y="941720"/>
            <a:ext cx="8426548" cy="636100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ru-RU" dirty="0"/>
              <a:t>Если же количество машин больше, чем белых IP-адресов, и используются они не слишком часто, может использоваться динамический NAT.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AF37572-DA41-20BF-024C-59A72E8C5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62" y="1577820"/>
            <a:ext cx="6216537" cy="5143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511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0E4E74-3988-61F0-7E79-1D8732C8F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098" y="320506"/>
            <a:ext cx="8257736" cy="63609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Destination NAT. Source NAT.</a:t>
            </a:r>
            <a:endParaRPr lang="ru-RU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BADA336-4CAD-F960-DCFE-A95099D76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541" y="2165519"/>
            <a:ext cx="914400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776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0E4E74-3988-61F0-7E79-1D8732C8F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098" y="320506"/>
            <a:ext cx="8257736" cy="636099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Технология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endParaRPr lang="ru-RU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FFD1B938-43D5-EDC4-D098-26909F4A28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85A901E-5884-CC08-7C19-160B16BE19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9" t="7607" r="4923" b="4256"/>
          <a:stretch/>
        </p:blipFill>
        <p:spPr bwMode="auto">
          <a:xfrm>
            <a:off x="467" y="1350499"/>
            <a:ext cx="9148213" cy="5022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040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0E4E74-3988-61F0-7E79-1D8732C8F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098" y="320506"/>
            <a:ext cx="8257736" cy="636099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Перегруженный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(PAT, NAPT)</a:t>
            </a:r>
            <a:endParaRPr lang="ru-RU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C24FB2-9F3B-42EC-DF0B-4EF08C107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50" y="1549435"/>
            <a:ext cx="8430699" cy="498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106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0E4E74-3988-61F0-7E79-1D8732C8F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098" y="320506"/>
            <a:ext cx="8257736" cy="636099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 </a:t>
            </a:r>
            <a:r>
              <a:rPr lang="ru-RU" sz="3600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Forwarding</a:t>
            </a:r>
            <a:endParaRPr lang="ru-RU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7AB436-5CA5-7799-6F12-D73F9B55A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098" y="2222694"/>
            <a:ext cx="8426548" cy="4314799"/>
          </a:xfrm>
        </p:spPr>
        <p:txBody>
          <a:bodyPr>
            <a:normAutofit/>
          </a:bodyPr>
          <a:lstStyle/>
          <a:p>
            <a:pPr algn="l"/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Port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YS Text"/>
              </a:rPr>
              <a:t>Forwarding</a:t>
            </a:r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 - </a:t>
            </a:r>
            <a:r>
              <a:rPr lang="ru-RU" dirty="0">
                <a:solidFill>
                  <a:srgbClr val="333333"/>
                </a:solidFill>
                <a:latin typeface="YS Text"/>
              </a:rPr>
              <a:t>это технология, которая позволяет обращаться из Интернет к компьютеру во внутренней сети за маршрутизатором, использующим NAT. Доступ осуществляется при помощи перенаправления </a:t>
            </a:r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трафика определенных портов с внешнего адреса маршрутизатора на адрес выбранного компьютера в локальной сети.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8871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0E4E74-3988-61F0-7E79-1D8732C8F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098" y="320506"/>
            <a:ext cx="8257736" cy="636099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 Forwarding</a:t>
            </a:r>
            <a:endParaRPr lang="ru-RU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2607CC0-DD59-C5BC-19ED-E291DE63D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97" y="1378634"/>
            <a:ext cx="8612006" cy="469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8732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0E4E74-3988-61F0-7E79-1D8732C8F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098" y="320506"/>
            <a:ext cx="8257736" cy="636099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Практика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01BC17A-63FC-18B6-CDDC-5FE75F5C4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2" y="2434453"/>
            <a:ext cx="9031458" cy="264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208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0E4E74-3988-61F0-7E79-1D8732C8F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098" y="320506"/>
            <a:ext cx="8257736" cy="636099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Транспортный уровень: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34B8D1-8988-3FE6-A97D-CD8C5E9EE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5188"/>
            <a:ext cx="9144000" cy="512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4144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01BC17A-63FC-18B6-CDDC-5FE75F5C4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758"/>
            <a:ext cx="9031458" cy="2640453"/>
          </a:xfrm>
          <a:prstGeom prst="rect">
            <a:avLst/>
          </a:prstGeo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B193FBBE-338A-AF5B-E0CF-0A30D4997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858" y="2852211"/>
            <a:ext cx="7737232" cy="3794031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/>
              <a:t>NAT</a:t>
            </a:r>
          </a:p>
          <a:p>
            <a:pPr algn="l"/>
            <a:r>
              <a:rPr lang="en-US" dirty="0"/>
              <a:t>//1. </a:t>
            </a:r>
            <a:r>
              <a:rPr lang="ru-RU" dirty="0"/>
              <a:t>Направление трансляции</a:t>
            </a:r>
          </a:p>
          <a:p>
            <a:pPr algn="l"/>
            <a:r>
              <a:rPr lang="en-US" dirty="0" err="1"/>
              <a:t>Router#conf</a:t>
            </a:r>
            <a:r>
              <a:rPr lang="en-US" dirty="0"/>
              <a:t> t</a:t>
            </a:r>
          </a:p>
          <a:p>
            <a:pPr algn="l"/>
            <a:r>
              <a:rPr lang="en-US" dirty="0"/>
              <a:t>Router(config)#int </a:t>
            </a:r>
            <a:r>
              <a:rPr lang="en-US" dirty="0" err="1"/>
              <a:t>gigabitEthernet</a:t>
            </a:r>
            <a:r>
              <a:rPr lang="en-US" dirty="0"/>
              <a:t> 0/0/0  //</a:t>
            </a:r>
            <a:r>
              <a:rPr lang="ru-RU" dirty="0"/>
              <a:t>выбираем интерфейс, входящие пакеты которого будем транслировать</a:t>
            </a:r>
          </a:p>
          <a:p>
            <a:pPr algn="l"/>
            <a:r>
              <a:rPr lang="en-US" dirty="0"/>
              <a:t>Router(config-if)#ip </a:t>
            </a:r>
            <a:r>
              <a:rPr lang="en-US" dirty="0" err="1"/>
              <a:t>nat</a:t>
            </a:r>
            <a:r>
              <a:rPr lang="en-US" dirty="0"/>
              <a:t> ?</a:t>
            </a:r>
          </a:p>
          <a:p>
            <a:pPr algn="l"/>
            <a:r>
              <a:rPr lang="en-US" dirty="0"/>
              <a:t>  inside   </a:t>
            </a:r>
            <a:r>
              <a:rPr lang="en-US" dirty="0" err="1"/>
              <a:t>Inside</a:t>
            </a:r>
            <a:r>
              <a:rPr lang="en-US" dirty="0"/>
              <a:t> interface for address translation</a:t>
            </a:r>
          </a:p>
          <a:p>
            <a:pPr algn="l"/>
            <a:r>
              <a:rPr lang="en-US" dirty="0"/>
              <a:t>  outside  </a:t>
            </a:r>
            <a:r>
              <a:rPr lang="en-US" dirty="0" err="1"/>
              <a:t>Outside</a:t>
            </a:r>
            <a:r>
              <a:rPr lang="en-US" dirty="0"/>
              <a:t> interface for address translation</a:t>
            </a:r>
          </a:p>
          <a:p>
            <a:pPr algn="l"/>
            <a:r>
              <a:rPr lang="en-US" dirty="0"/>
              <a:t>Router(config-if)#ip </a:t>
            </a:r>
            <a:r>
              <a:rPr lang="en-US" dirty="0" err="1"/>
              <a:t>nat</a:t>
            </a:r>
            <a:r>
              <a:rPr lang="en-US" dirty="0"/>
              <a:t> inside  // </a:t>
            </a:r>
            <a:r>
              <a:rPr lang="ru-RU" dirty="0"/>
              <a:t>указываем сторону (внутренняя)</a:t>
            </a:r>
          </a:p>
          <a:p>
            <a:pPr algn="l"/>
            <a:r>
              <a:rPr lang="en-US" dirty="0"/>
              <a:t>Router(config-if)#exit</a:t>
            </a:r>
          </a:p>
          <a:p>
            <a:pPr algn="l"/>
            <a:r>
              <a:rPr lang="en-US" dirty="0"/>
              <a:t>Router(config)#int </a:t>
            </a:r>
            <a:r>
              <a:rPr lang="en-US" dirty="0" err="1"/>
              <a:t>gigabitEthernet</a:t>
            </a:r>
            <a:r>
              <a:rPr lang="en-US" dirty="0"/>
              <a:t> 0/0/1</a:t>
            </a:r>
          </a:p>
          <a:p>
            <a:pPr algn="l"/>
            <a:r>
              <a:rPr lang="en-US" dirty="0"/>
              <a:t>Router(config-if)#ip </a:t>
            </a:r>
            <a:r>
              <a:rPr lang="en-US" dirty="0" err="1"/>
              <a:t>nat</a:t>
            </a:r>
            <a:r>
              <a:rPr lang="en-US" dirty="0"/>
              <a:t> outside  // </a:t>
            </a:r>
            <a:r>
              <a:rPr lang="ru-RU" dirty="0"/>
              <a:t>внешняя</a:t>
            </a:r>
          </a:p>
        </p:txBody>
      </p:sp>
    </p:spTree>
    <p:extLst>
      <p:ext uri="{BB962C8B-B14F-4D97-AF65-F5344CB8AC3E}">
        <p14:creationId xmlns:p14="http://schemas.microsoft.com/office/powerpoint/2010/main" val="26247855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01BC17A-63FC-18B6-CDDC-5FE75F5C4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758"/>
            <a:ext cx="9031458" cy="2640453"/>
          </a:xfrm>
          <a:prstGeom prst="rect">
            <a:avLst/>
          </a:prstGeo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B193FBBE-338A-AF5B-E0CF-0A30D4997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248" y="2852211"/>
            <a:ext cx="7863841" cy="379403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NAT</a:t>
            </a:r>
          </a:p>
          <a:p>
            <a:pPr algn="l"/>
            <a:r>
              <a:rPr lang="ru-RU" dirty="0"/>
              <a:t>//2 выбрать трафик</a:t>
            </a:r>
          </a:p>
          <a:p>
            <a:pPr algn="l"/>
            <a:r>
              <a:rPr lang="en-US" dirty="0"/>
              <a:t>Router(config)#ip access-list ?</a:t>
            </a:r>
          </a:p>
          <a:p>
            <a:pPr algn="l"/>
            <a:r>
              <a:rPr lang="en-US" dirty="0"/>
              <a:t>  extended  </a:t>
            </a:r>
            <a:r>
              <a:rPr lang="en-US" dirty="0" err="1"/>
              <a:t>Extended</a:t>
            </a:r>
            <a:r>
              <a:rPr lang="en-US" dirty="0"/>
              <a:t> Access List</a:t>
            </a:r>
          </a:p>
          <a:p>
            <a:pPr algn="l"/>
            <a:r>
              <a:rPr lang="en-US" dirty="0"/>
              <a:t>  standard  </a:t>
            </a:r>
            <a:r>
              <a:rPr lang="en-US" dirty="0" err="1"/>
              <a:t>Standard</a:t>
            </a:r>
            <a:r>
              <a:rPr lang="en-US" dirty="0"/>
              <a:t> Access List</a:t>
            </a:r>
          </a:p>
          <a:p>
            <a:pPr algn="l"/>
            <a:r>
              <a:rPr lang="en-US" dirty="0"/>
              <a:t>Router(config)#ip access-list standard NAME-ACL</a:t>
            </a:r>
          </a:p>
        </p:txBody>
      </p:sp>
    </p:spTree>
    <p:extLst>
      <p:ext uri="{BB962C8B-B14F-4D97-AF65-F5344CB8AC3E}">
        <p14:creationId xmlns:p14="http://schemas.microsoft.com/office/powerpoint/2010/main" val="39825026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01BC17A-63FC-18B6-CDDC-5FE75F5C4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758"/>
            <a:ext cx="9031458" cy="2640453"/>
          </a:xfrm>
          <a:prstGeom prst="rect">
            <a:avLst/>
          </a:prstGeo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B193FBBE-338A-AF5B-E0CF-0A30D4997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842" y="2852211"/>
            <a:ext cx="7948247" cy="3794031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/>
              <a:t>NAT</a:t>
            </a:r>
          </a:p>
          <a:p>
            <a:pPr algn="l"/>
            <a:r>
              <a:rPr lang="ru-RU" dirty="0"/>
              <a:t>// 3 Настройка </a:t>
            </a:r>
            <a:r>
              <a:rPr lang="en-US" dirty="0"/>
              <a:t>NAT</a:t>
            </a:r>
          </a:p>
          <a:p>
            <a:pPr algn="l"/>
            <a:r>
              <a:rPr lang="en-US" dirty="0"/>
              <a:t>Router(config)#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nat</a:t>
            </a:r>
            <a:r>
              <a:rPr lang="en-US" dirty="0"/>
              <a:t> inside ?</a:t>
            </a:r>
          </a:p>
          <a:p>
            <a:pPr algn="l"/>
            <a:r>
              <a:rPr lang="en-US" dirty="0"/>
              <a:t>  source  </a:t>
            </a:r>
            <a:r>
              <a:rPr lang="en-US" dirty="0" err="1"/>
              <a:t>Source</a:t>
            </a:r>
            <a:r>
              <a:rPr lang="en-US" dirty="0"/>
              <a:t> address translation</a:t>
            </a:r>
          </a:p>
          <a:p>
            <a:pPr algn="l"/>
            <a:r>
              <a:rPr lang="en-US" dirty="0"/>
              <a:t>Router(config)#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nat</a:t>
            </a:r>
            <a:r>
              <a:rPr lang="en-US" dirty="0"/>
              <a:t> inside source ?</a:t>
            </a:r>
          </a:p>
          <a:p>
            <a:pPr algn="l"/>
            <a:r>
              <a:rPr lang="en-US" dirty="0"/>
              <a:t>  list    Specify access list describing local addresses</a:t>
            </a:r>
          </a:p>
          <a:p>
            <a:pPr algn="l"/>
            <a:r>
              <a:rPr lang="en-US" dirty="0"/>
              <a:t>  static  Specify static local-&gt;global mapping </a:t>
            </a:r>
          </a:p>
          <a:p>
            <a:pPr algn="l"/>
            <a:r>
              <a:rPr lang="en-US" dirty="0"/>
              <a:t>Router(config)#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nat</a:t>
            </a:r>
            <a:r>
              <a:rPr lang="en-US" dirty="0"/>
              <a:t> inside source list NAME-ACL interface </a:t>
            </a:r>
            <a:r>
              <a:rPr lang="en-US" dirty="0" err="1"/>
              <a:t>gigabitEthernet</a:t>
            </a:r>
            <a:r>
              <a:rPr lang="en-US" dirty="0"/>
              <a:t> 0/0/1 overload</a:t>
            </a:r>
          </a:p>
          <a:p>
            <a:pPr algn="l"/>
            <a:r>
              <a:rPr lang="en-US" dirty="0"/>
              <a:t>Router(config)#exit</a:t>
            </a:r>
          </a:p>
          <a:p>
            <a:pPr algn="l"/>
            <a:r>
              <a:rPr lang="en-US" dirty="0" err="1"/>
              <a:t>Router#show</a:t>
            </a: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nat</a:t>
            </a:r>
            <a:r>
              <a:rPr lang="en-US" dirty="0"/>
              <a:t> translations</a:t>
            </a:r>
          </a:p>
        </p:txBody>
      </p:sp>
    </p:spTree>
    <p:extLst>
      <p:ext uri="{BB962C8B-B14F-4D97-AF65-F5344CB8AC3E}">
        <p14:creationId xmlns:p14="http://schemas.microsoft.com/office/powerpoint/2010/main" val="34042030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01BC17A-63FC-18B6-CDDC-5FE75F5C4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758"/>
            <a:ext cx="9031458" cy="2640453"/>
          </a:xfrm>
          <a:prstGeom prst="rect">
            <a:avLst/>
          </a:prstGeo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B193FBBE-338A-AF5B-E0CF-0A30D4997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4572" y="2852211"/>
            <a:ext cx="8004518" cy="3794031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/>
              <a:t>//static port forwarding:  9.9.9.2:80 =&gt; 192.168.0.100:80</a:t>
            </a:r>
          </a:p>
          <a:p>
            <a:pPr algn="l"/>
            <a:r>
              <a:rPr lang="en-US" dirty="0"/>
              <a:t>Router(config)#int </a:t>
            </a:r>
            <a:r>
              <a:rPr lang="en-US" dirty="0" err="1"/>
              <a:t>gigabitEthernet</a:t>
            </a:r>
            <a:r>
              <a:rPr lang="en-US" dirty="0"/>
              <a:t> 0/0/0</a:t>
            </a:r>
          </a:p>
          <a:p>
            <a:pPr algn="l"/>
            <a:r>
              <a:rPr lang="en-US" dirty="0"/>
              <a:t>Router(config-if)#ip </a:t>
            </a:r>
            <a:r>
              <a:rPr lang="en-US" dirty="0" err="1"/>
              <a:t>nat</a:t>
            </a:r>
            <a:r>
              <a:rPr lang="en-US" dirty="0"/>
              <a:t> outside </a:t>
            </a:r>
          </a:p>
          <a:p>
            <a:pPr algn="l"/>
            <a:r>
              <a:rPr lang="en-US" dirty="0"/>
              <a:t>Router(config-if)#exit</a:t>
            </a:r>
          </a:p>
          <a:p>
            <a:pPr algn="l"/>
            <a:r>
              <a:rPr lang="en-US" dirty="0"/>
              <a:t>Router(config)#int </a:t>
            </a:r>
            <a:r>
              <a:rPr lang="en-US" dirty="0" err="1"/>
              <a:t>gigabitEthernet</a:t>
            </a:r>
            <a:r>
              <a:rPr lang="en-US" dirty="0"/>
              <a:t> 0/0/1</a:t>
            </a:r>
          </a:p>
          <a:p>
            <a:pPr algn="l"/>
            <a:r>
              <a:rPr lang="en-US" dirty="0"/>
              <a:t>Router(config-if)#ip </a:t>
            </a:r>
            <a:r>
              <a:rPr lang="en-US" dirty="0" err="1"/>
              <a:t>nat</a:t>
            </a:r>
            <a:r>
              <a:rPr lang="en-US" dirty="0"/>
              <a:t> inside </a:t>
            </a:r>
          </a:p>
          <a:p>
            <a:pPr algn="l"/>
            <a:r>
              <a:rPr lang="en-US" dirty="0"/>
              <a:t>Router(config-if)#exit</a:t>
            </a:r>
          </a:p>
          <a:p>
            <a:pPr algn="l"/>
            <a:r>
              <a:rPr lang="en-US" dirty="0"/>
              <a:t>Router(config)#ip </a:t>
            </a:r>
            <a:r>
              <a:rPr lang="en-US" dirty="0" err="1"/>
              <a:t>nat</a:t>
            </a:r>
            <a:r>
              <a:rPr lang="en-US" dirty="0"/>
              <a:t> inside source static </a:t>
            </a:r>
            <a:r>
              <a:rPr lang="en-US" dirty="0" err="1"/>
              <a:t>tcp</a:t>
            </a:r>
            <a:r>
              <a:rPr lang="en-US" dirty="0"/>
              <a:t> 192.168.0.100 80 9.9.9.2 80</a:t>
            </a:r>
          </a:p>
          <a:p>
            <a:pPr algn="l"/>
            <a:r>
              <a:rPr lang="en-US" dirty="0"/>
              <a:t>Router(config)#exit</a:t>
            </a:r>
          </a:p>
          <a:p>
            <a:pPr algn="l"/>
            <a:r>
              <a:rPr lang="en-US" dirty="0" err="1"/>
              <a:t>Router#show</a:t>
            </a: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nat</a:t>
            </a:r>
            <a:r>
              <a:rPr lang="en-US" dirty="0"/>
              <a:t> translations</a:t>
            </a:r>
          </a:p>
          <a:p>
            <a:pPr algn="l"/>
            <a:r>
              <a:rPr lang="en-US" dirty="0"/>
              <a:t>Pro  Inside global     Inside local       Outside local      Outside global</a:t>
            </a:r>
          </a:p>
          <a:p>
            <a:pPr algn="l"/>
            <a:r>
              <a:rPr lang="en-US" dirty="0" err="1"/>
              <a:t>tcp</a:t>
            </a:r>
            <a:r>
              <a:rPr lang="en-US" dirty="0"/>
              <a:t> 9.9.9.2:80         192.168.0.100:80   --- </a:t>
            </a:r>
          </a:p>
        </p:txBody>
      </p:sp>
    </p:spTree>
    <p:extLst>
      <p:ext uri="{BB962C8B-B14F-4D97-AF65-F5344CB8AC3E}">
        <p14:creationId xmlns:p14="http://schemas.microsoft.com/office/powerpoint/2010/main" val="15257316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0E4E74-3988-61F0-7E79-1D8732C8F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098" y="320506"/>
            <a:ext cx="8257736" cy="636099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Практика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0260F7-24B3-78CD-90B3-7A8FC970A6F5}"/>
              </a:ext>
            </a:extLst>
          </p:cNvPr>
          <p:cNvSpPr txBox="1"/>
          <p:nvPr/>
        </p:nvSpPr>
        <p:spPr>
          <a:xfrm>
            <a:off x="633047" y="1076570"/>
            <a:ext cx="74136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sz="2400" dirty="0"/>
              <a:t>Анализатор сетевого трафика </a:t>
            </a:r>
            <a:r>
              <a:rPr lang="ru-RU" sz="2400" dirty="0" err="1"/>
              <a:t>Wireshark</a:t>
            </a:r>
            <a:r>
              <a:rPr lang="ru-RU" sz="2400" dirty="0"/>
              <a:t>. </a:t>
            </a:r>
          </a:p>
          <a:p>
            <a:pPr marL="342900" indent="-342900">
              <a:buAutoNum type="arabicPeriod"/>
            </a:pPr>
            <a:r>
              <a:rPr lang="ru-RU" sz="2400" dirty="0"/>
              <a:t>Анализатор трафика в Cisco PT.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097A491-9470-A8A6-9F6A-BF130B9BC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559" y="4152680"/>
            <a:ext cx="4105275" cy="223837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3E44A10-45BE-F0E7-282B-7172CD997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09" y="2318750"/>
            <a:ext cx="4459195" cy="16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503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0E4E74-3988-61F0-7E79-1D8732C8F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098" y="320506"/>
            <a:ext cx="8257736" cy="636099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Домашнее задание: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434BEE-0326-00F4-0E3D-1CC4A0F6B657}"/>
              </a:ext>
            </a:extLst>
          </p:cNvPr>
          <p:cNvSpPr txBox="1"/>
          <p:nvPr/>
        </p:nvSpPr>
        <p:spPr>
          <a:xfrm>
            <a:off x="717451" y="2825319"/>
            <a:ext cx="77512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/>
              <a:t>Изучить методичку.</a:t>
            </a:r>
          </a:p>
        </p:txBody>
      </p:sp>
    </p:spTree>
    <p:extLst>
      <p:ext uri="{BB962C8B-B14F-4D97-AF65-F5344CB8AC3E}">
        <p14:creationId xmlns:p14="http://schemas.microsoft.com/office/powerpoint/2010/main" val="119107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0E4E74-3988-61F0-7E79-1D8732C8F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098" y="320506"/>
            <a:ext cx="8257736" cy="636099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Транспортный уровень: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79B1CD4-44DB-299D-6D15-28CBE00CC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66" y="956605"/>
            <a:ext cx="7818120" cy="586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802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0E4E74-3988-61F0-7E79-1D8732C8F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098" y="320506"/>
            <a:ext cx="8257736" cy="636099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Транспортный уровень: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22482D79-2E48-C82A-996F-E6236A705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098" y="1772528"/>
            <a:ext cx="8426548" cy="4346917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ru-RU" dirty="0"/>
              <a:t>Появляется новая сущность – Порт</a:t>
            </a:r>
          </a:p>
          <a:p>
            <a:pPr marL="457200" indent="-457200" algn="l">
              <a:buAutoNum type="arabicPeriod"/>
            </a:pPr>
            <a:r>
              <a:rPr lang="ru-RU" dirty="0"/>
              <a:t>Решает вопрос гарантированной доставки (если нужно)</a:t>
            </a:r>
          </a:p>
          <a:p>
            <a:pPr marL="457200" indent="-457200" algn="l">
              <a:buAutoNum type="arabicPeriod"/>
            </a:pPr>
            <a:r>
              <a:rPr lang="ru-RU" dirty="0"/>
              <a:t>Доставляет сообщение до конкретного приложения</a:t>
            </a:r>
          </a:p>
          <a:p>
            <a:pPr marL="457200" indent="-457200" algn="l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2862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0E4E74-3988-61F0-7E79-1D8732C8F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098" y="320506"/>
            <a:ext cx="8257736" cy="636099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Транспортный уровень: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22482D79-2E48-C82A-996F-E6236A705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098" y="1772528"/>
            <a:ext cx="8426548" cy="4346917"/>
          </a:xfrm>
        </p:spPr>
        <p:txBody>
          <a:bodyPr>
            <a:normAutofit/>
          </a:bodyPr>
          <a:lstStyle/>
          <a:p>
            <a:pPr marL="457200" indent="-457200" algn="l">
              <a:buAutoNum type="arabicPeriod"/>
            </a:pPr>
            <a:r>
              <a:rPr lang="ru-RU" dirty="0"/>
              <a:t>Появляется новая сущность – Порт</a:t>
            </a:r>
          </a:p>
          <a:p>
            <a:pPr marL="457200" indent="-457200" algn="l">
              <a:buAutoNum type="arabicPeriod"/>
            </a:pPr>
            <a:r>
              <a:rPr lang="ru-RU" dirty="0"/>
              <a:t>Решает вопрос гарантированной доставки (если нужно)</a:t>
            </a:r>
          </a:p>
          <a:p>
            <a:pPr marL="457200" indent="-457200" algn="l">
              <a:buAutoNum type="arabicPeriod"/>
            </a:pPr>
            <a:r>
              <a:rPr lang="ru-RU" dirty="0"/>
              <a:t>Доставляет сообщение до конкретного приложения</a:t>
            </a:r>
          </a:p>
          <a:p>
            <a:pPr algn="l"/>
            <a:endParaRPr lang="ru-RU" dirty="0"/>
          </a:p>
          <a:p>
            <a:pPr algn="l"/>
            <a:r>
              <a:rPr lang="en-US" dirty="0"/>
              <a:t>TCP  - </a:t>
            </a:r>
            <a:r>
              <a:rPr lang="ru-RU" dirty="0"/>
              <a:t>гарантированная доставка</a:t>
            </a:r>
            <a:endParaRPr lang="en-US" dirty="0"/>
          </a:p>
          <a:p>
            <a:pPr algn="l"/>
            <a:r>
              <a:rPr lang="en-US" dirty="0"/>
              <a:t>UDP </a:t>
            </a:r>
            <a:r>
              <a:rPr lang="ru-RU" dirty="0"/>
              <a:t>- негарантированная доставка</a:t>
            </a:r>
          </a:p>
        </p:txBody>
      </p:sp>
    </p:spTree>
    <p:extLst>
      <p:ext uri="{BB962C8B-B14F-4D97-AF65-F5344CB8AC3E}">
        <p14:creationId xmlns:p14="http://schemas.microsoft.com/office/powerpoint/2010/main" val="3821547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0E4E74-3988-61F0-7E79-1D8732C8F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098" y="320506"/>
            <a:ext cx="8257736" cy="63609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UDP </a:t>
            </a:r>
            <a:r>
              <a:rPr lang="ru-RU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383016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0E4E74-3988-61F0-7E79-1D8732C8F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098" y="320506"/>
            <a:ext cx="8257736" cy="63609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UDP </a:t>
            </a:r>
            <a:r>
              <a:rPr lang="ru-RU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2236036-E773-D3F9-A91C-B290E1128F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518"/>
          <a:stretch/>
        </p:blipFill>
        <p:spPr>
          <a:xfrm>
            <a:off x="629017" y="1245993"/>
            <a:ext cx="7885966" cy="1576897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AF323492-1969-4192-88DA-B126E10CD7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098" y="3429000"/>
            <a:ext cx="8426548" cy="2690445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User </a:t>
            </a:r>
            <a:r>
              <a:rPr lang="ru-RU" dirty="0" err="1"/>
              <a:t>Datagram</a:t>
            </a:r>
            <a:r>
              <a:rPr lang="ru-RU" dirty="0"/>
              <a:t> Protocol (UDP) – протокол передачи дейтаграмм пользователя. </a:t>
            </a:r>
          </a:p>
          <a:p>
            <a:pPr algn="l"/>
            <a:r>
              <a:rPr lang="ru-RU" dirty="0"/>
              <a:t>UDP: </a:t>
            </a:r>
          </a:p>
          <a:p>
            <a:pPr algn="l"/>
            <a:r>
              <a:rPr lang="ru-RU" dirty="0"/>
              <a:t>● без установления соединения </a:t>
            </a:r>
          </a:p>
          <a:p>
            <a:pPr algn="l"/>
            <a:r>
              <a:rPr lang="ru-RU" dirty="0"/>
              <a:t>● используется служебными протоколами в локальных сетях RIP, SNMP, DHCP, TFTP и потоковыми приложениями.</a:t>
            </a:r>
          </a:p>
        </p:txBody>
      </p:sp>
    </p:spTree>
    <p:extLst>
      <p:ext uri="{BB962C8B-B14F-4D97-AF65-F5344CB8AC3E}">
        <p14:creationId xmlns:p14="http://schemas.microsoft.com/office/powerpoint/2010/main" val="3861806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0E4E74-3988-61F0-7E79-1D8732C8F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098" y="320506"/>
            <a:ext cx="8257736" cy="63609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UDP </a:t>
            </a:r>
            <a:r>
              <a:rPr lang="ru-RU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AF323492-1969-4192-88DA-B126E10CD7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098" y="1519312"/>
            <a:ext cx="8426548" cy="4600134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Протокол работает без установления соединения, кроме того не используется подтверждение о доставки, что приводит к тому что передаваемые дейтаграммами могут быть потеряны и как следствие это не гарантирует доставку данных.</a:t>
            </a:r>
          </a:p>
          <a:p>
            <a:pPr algn="l"/>
            <a:r>
              <a:rPr lang="ru-RU" dirty="0"/>
              <a:t>Дейтаграммы могут поступать не в любой последовательности повторяться и не доходить до адреса назначения. </a:t>
            </a:r>
          </a:p>
          <a:p>
            <a:pPr algn="l"/>
            <a:r>
              <a:rPr lang="ru-RU" dirty="0"/>
              <a:t>Это все можно отнести к минусам в отличие от протокола TCP. Плюсом является возможность начать передачу данных без установления соединения. </a:t>
            </a:r>
          </a:p>
          <a:p>
            <a:pPr algn="l"/>
            <a:r>
              <a:rPr lang="ru-RU" dirty="0"/>
              <a:t>Пространство адресов протокола UDP, отделено от TCP-портов.</a:t>
            </a:r>
          </a:p>
        </p:txBody>
      </p:sp>
    </p:spTree>
    <p:extLst>
      <p:ext uri="{BB962C8B-B14F-4D97-AF65-F5344CB8AC3E}">
        <p14:creationId xmlns:p14="http://schemas.microsoft.com/office/powerpoint/2010/main" val="16849427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2746</TotalTime>
  <Words>1063</Words>
  <Application>Microsoft Office PowerPoint</Application>
  <PresentationFormat>Экран (4:3)</PresentationFormat>
  <Paragraphs>151</Paragraphs>
  <Slides>35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YS Text</vt:lpstr>
      <vt:lpstr>Тема Office</vt:lpstr>
      <vt:lpstr>Основы компьютерных сетей.  5. Транспортный уровень.</vt:lpstr>
      <vt:lpstr>План занятия:</vt:lpstr>
      <vt:lpstr>Транспортный уровень:</vt:lpstr>
      <vt:lpstr>Транспортный уровень:</vt:lpstr>
      <vt:lpstr>Транспортный уровень:</vt:lpstr>
      <vt:lpstr>Транспортный уровень:</vt:lpstr>
      <vt:lpstr>UDP :</vt:lpstr>
      <vt:lpstr>UDP :</vt:lpstr>
      <vt:lpstr>UDP :</vt:lpstr>
      <vt:lpstr>TCP:</vt:lpstr>
      <vt:lpstr>TCP:</vt:lpstr>
      <vt:lpstr>TCP:</vt:lpstr>
      <vt:lpstr>TCP:</vt:lpstr>
      <vt:lpstr>TCP:</vt:lpstr>
      <vt:lpstr>TCP. Метод скользящего окна:</vt:lpstr>
      <vt:lpstr>TCP. Метод скользящего окна:</vt:lpstr>
      <vt:lpstr>Сокет (программный интерфейс):</vt:lpstr>
      <vt:lpstr>Список портов по умолчанию для популярных протоколов:</vt:lpstr>
      <vt:lpstr>Базовые операции сокетов для TCP</vt:lpstr>
      <vt:lpstr>Технология NAT</vt:lpstr>
      <vt:lpstr>Технология NAT</vt:lpstr>
      <vt:lpstr>Статический NAT</vt:lpstr>
      <vt:lpstr>Динамический NAT</vt:lpstr>
      <vt:lpstr>Destination NAT. Source NAT.</vt:lpstr>
      <vt:lpstr>Технология NAT</vt:lpstr>
      <vt:lpstr>Перегруженный NAT (PAT, NAPT)</vt:lpstr>
      <vt:lpstr>Port Forwarding</vt:lpstr>
      <vt:lpstr>Port Forwarding</vt:lpstr>
      <vt:lpstr>Практика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Практика</vt:lpstr>
      <vt:lpstr>Домашнее задание: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компьютерных сетей. Технология Ethernet. Часть 2</dc:title>
  <dc:creator>Viktor Shablygin</dc:creator>
  <cp:lastModifiedBy>Viktor Shablygin</cp:lastModifiedBy>
  <cp:revision>15</cp:revision>
  <dcterms:created xsi:type="dcterms:W3CDTF">2023-09-09T05:53:35Z</dcterms:created>
  <dcterms:modified xsi:type="dcterms:W3CDTF">2023-09-28T15:32:01Z</dcterms:modified>
</cp:coreProperties>
</file>