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407" r:id="rId4"/>
    <p:sldId id="408" r:id="rId5"/>
    <p:sldId id="394" r:id="rId6"/>
    <p:sldId id="409" r:id="rId7"/>
    <p:sldId id="410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20" r:id="rId16"/>
    <p:sldId id="419" r:id="rId17"/>
    <p:sldId id="421" r:id="rId18"/>
    <p:sldId id="422" r:id="rId19"/>
    <p:sldId id="423" r:id="rId20"/>
    <p:sldId id="425" r:id="rId21"/>
    <p:sldId id="424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7" r:id="rId33"/>
    <p:sldId id="438" r:id="rId34"/>
    <p:sldId id="439" r:id="rId35"/>
    <p:sldId id="440" r:id="rId36"/>
    <p:sldId id="441" r:id="rId37"/>
    <p:sldId id="411" r:id="rId38"/>
    <p:sldId id="44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65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75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16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9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0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9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7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1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74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2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9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00CACD7-A31E-4491-BC19-9DF263A34F74}" type="datetimeFigureOut">
              <a:rPr lang="ru-RU" smtClean="0"/>
              <a:pPr/>
              <a:t>07.10.2023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2CAC424-D7DE-4923-82E6-5A8A88AB0D5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2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u/nosql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EC6E30-1FD3-BC29-0885-23AB5052CA39}"/>
              </a:ext>
            </a:extLst>
          </p:cNvPr>
          <p:cNvSpPr txBox="1"/>
          <p:nvPr/>
        </p:nvSpPr>
        <p:spPr>
          <a:xfrm>
            <a:off x="182878" y="5057506"/>
            <a:ext cx="11043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Arial" panose="020B0604020202020204" pitchFamily="34" charset="0"/>
              </a:rPr>
              <a:t>Тема 9: </a:t>
            </a:r>
            <a:endParaRPr lang="en-US" sz="3600" b="1" dirty="0">
              <a:latin typeface="Arial" panose="020B0604020202020204" pitchFamily="34" charset="0"/>
            </a:endParaRPr>
          </a:p>
          <a:p>
            <a:pPr algn="ctr"/>
            <a:r>
              <a:rPr lang="ru-RU" sz="3600" b="1" dirty="0">
                <a:latin typeface="Arial" panose="020B0604020202020204" pitchFamily="34" charset="0"/>
              </a:rPr>
              <a:t>Базы данных для разработчиков.</a:t>
            </a:r>
            <a:endParaRPr lang="en-US" sz="3600" b="1" dirty="0"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CDCE722-C1F4-D96B-888B-31D39C13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12" y="579214"/>
            <a:ext cx="8417072" cy="507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8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B233CE-4749-9B57-A03E-0B4A36D2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5" y="374601"/>
            <a:ext cx="9762977" cy="60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8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C73C83-1F2E-42F8-E4A3-9822AEC7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74" y="331733"/>
            <a:ext cx="9298746" cy="61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5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85BB63-6EC8-3EAE-4172-572E8366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2" y="512561"/>
            <a:ext cx="9115865" cy="58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29FECA-9659-7A39-C537-58ACC1B6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90" y="439843"/>
            <a:ext cx="8944876" cy="60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7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8DBE07-B343-1D57-39F8-61DFC1BF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76" y="523309"/>
            <a:ext cx="9811195" cy="577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166" y="1739688"/>
            <a:ext cx="10986868" cy="1946047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</a:rPr>
              <a:t>Реляционные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6835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8CC70E-3257-199B-B24B-7FB4957D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614498"/>
            <a:ext cx="10016197" cy="565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1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599710-A415-6C3D-A968-D5A59D74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66" y="623523"/>
            <a:ext cx="9402485" cy="56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7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A5C359-FFE8-CA42-B865-C5422172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78" y="601394"/>
            <a:ext cx="9990443" cy="5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3EAD54-A7C9-B87D-DE04-C46719E3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29" y="1143732"/>
            <a:ext cx="8799342" cy="522460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104C7D-F635-ECE0-35E0-FCACCC4C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563" y="164661"/>
            <a:ext cx="11045629" cy="770841"/>
          </a:xfrm>
        </p:spPr>
        <p:txBody>
          <a:bodyPr/>
          <a:lstStyle/>
          <a:p>
            <a:pPr marL="685800" algn="ctr"/>
            <a:r>
              <a:rPr lang="ru-RU" sz="2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Схема БД. Таблицы и данные</a:t>
            </a:r>
          </a:p>
        </p:txBody>
      </p:sp>
    </p:spTree>
    <p:extLst>
      <p:ext uri="{BB962C8B-B14F-4D97-AF65-F5344CB8AC3E}">
        <p14:creationId xmlns:p14="http://schemas.microsoft.com/office/powerpoint/2010/main" val="42686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4" y="783085"/>
            <a:ext cx="4529797" cy="692573"/>
          </a:xfrm>
        </p:spPr>
        <p:txBody>
          <a:bodyPr/>
          <a:lstStyle/>
          <a:p>
            <a:r>
              <a:rPr lang="ru-RU" sz="4800" b="1" dirty="0">
                <a:solidFill>
                  <a:schemeClr val="tx1"/>
                </a:solidFill>
              </a:rPr>
              <a:t>Цель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2199511"/>
            <a:ext cx="4529797" cy="3653284"/>
          </a:xfrm>
        </p:spPr>
        <p:txBody>
          <a:bodyPr>
            <a:normAutofit/>
          </a:bodyPr>
          <a:lstStyle/>
          <a:p>
            <a:pPr>
              <a:lnSpc>
                <a:spcPct val="9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400" kern="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Ознакомиться с основными понятиями связанными с базами данных. Научиться их проектировать и использовать.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C952F11-0339-3B81-BADD-95B5674909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FB8CCF-52EB-71DC-AAF2-C7FDD3B8E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21" y="1338126"/>
            <a:ext cx="6789174" cy="45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81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104C7D-F635-ECE0-35E0-FCACCC4C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95" y="1923123"/>
            <a:ext cx="11045629" cy="1505877"/>
          </a:xfrm>
        </p:spPr>
        <p:txBody>
          <a:bodyPr/>
          <a:lstStyle/>
          <a:p>
            <a:pPr marL="685800" algn="ctr"/>
            <a: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Пример схемы</a:t>
            </a:r>
          </a:p>
        </p:txBody>
      </p:sp>
    </p:spTree>
    <p:extLst>
      <p:ext uri="{BB962C8B-B14F-4D97-AF65-F5344CB8AC3E}">
        <p14:creationId xmlns:p14="http://schemas.microsoft.com/office/powerpoint/2010/main" val="260054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1D73A0-F578-0186-5E77-E2930125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69" y="365760"/>
            <a:ext cx="9195262" cy="5484275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EC1F048-4120-DCD0-08B2-4909C6DB6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197" y="5850035"/>
            <a:ext cx="11308959" cy="822960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solidFill>
                  <a:srgbClr val="000000"/>
                </a:solidFill>
                <a:latin typeface="-apple-system"/>
              </a:rPr>
              <a:t>Сколько произведений написал Лермонтов?</a:t>
            </a:r>
          </a:p>
          <a:p>
            <a:pPr algn="l"/>
            <a:r>
              <a:rPr lang="ru-RU" sz="2400" dirty="0">
                <a:solidFill>
                  <a:srgbClr val="000000"/>
                </a:solidFill>
                <a:latin typeface="-apple-system"/>
              </a:rPr>
              <a:t>Сколько авторов писали свои произведения с 1830 по 1840 годы?</a:t>
            </a:r>
          </a:p>
        </p:txBody>
      </p:sp>
    </p:spTree>
    <p:extLst>
      <p:ext uri="{BB962C8B-B14F-4D97-AF65-F5344CB8AC3E}">
        <p14:creationId xmlns:p14="http://schemas.microsoft.com/office/powerpoint/2010/main" val="339251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BA8128-0D52-C5AA-27C8-6D3F5453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83" y="1069145"/>
            <a:ext cx="10756434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E3C9AC-C863-9DD1-368B-8204F72B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1204742"/>
            <a:ext cx="7132319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5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526F68-D00C-4E9E-14EA-F202E24F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6" y="668834"/>
            <a:ext cx="7638757" cy="58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3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C37953-2583-CE66-3179-6962FC76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57" y="458894"/>
            <a:ext cx="9466827" cy="60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F1577B-8690-3CE6-0E2E-37D40C37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0" y="1617784"/>
            <a:ext cx="10911066" cy="403742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64971E1-BCC0-79F9-5EB6-9C6DE33CF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560" y="642963"/>
            <a:ext cx="11045629" cy="770841"/>
          </a:xfrm>
        </p:spPr>
        <p:txBody>
          <a:bodyPr/>
          <a:lstStyle/>
          <a:p>
            <a:pPr marL="685800" algn="ctr"/>
            <a:r>
              <a:rPr lang="ru-RU" sz="2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Пример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2249000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104C7D-F635-ECE0-35E0-FCACCC4C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95" y="1923123"/>
            <a:ext cx="11045629" cy="1505877"/>
          </a:xfrm>
        </p:spPr>
        <p:txBody>
          <a:bodyPr/>
          <a:lstStyle/>
          <a:p>
            <a:pPr marL="685800" algn="ctr"/>
            <a:r>
              <a:rPr lang="en-US" sz="4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Structured Query Language</a:t>
            </a:r>
            <a: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b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4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(SQL)</a:t>
            </a:r>
            <a:endParaRPr lang="ru-RU" sz="4800" b="1" kern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0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846B4B-E106-8895-3AD4-3BC79091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44" y="507929"/>
            <a:ext cx="10532912" cy="58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15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A4CD7E-5135-EB85-93A8-D74BCA6C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6" y="1220373"/>
            <a:ext cx="10565962" cy="441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166" y="1739688"/>
            <a:ext cx="10986868" cy="1946047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</a:rPr>
              <a:t>ВЕДЕНИЕ В БАЗЫ ДАННЫХ, </a:t>
            </a:r>
            <a:br>
              <a:rPr lang="ru-RU" sz="4800" b="1" dirty="0">
                <a:solidFill>
                  <a:schemeClr val="tx1"/>
                </a:solidFill>
              </a:rPr>
            </a:br>
            <a:r>
              <a:rPr lang="ru-RU" sz="4800" b="1" dirty="0">
                <a:solidFill>
                  <a:schemeClr val="tx1"/>
                </a:solidFill>
              </a:rPr>
              <a:t>ТИПЫ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445647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A372BB-BBC3-DD69-4CBD-B4CFAB75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22" y="522570"/>
            <a:ext cx="8981280" cy="58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88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C241B0-BF93-C970-56C7-EE1BD983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4" y="1913206"/>
            <a:ext cx="10783326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81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563" y="164661"/>
            <a:ext cx="11045629" cy="770841"/>
          </a:xfrm>
        </p:spPr>
        <p:txBody>
          <a:bodyPr/>
          <a:lstStyle/>
          <a:p>
            <a:pPr marL="685800" algn="ctr"/>
            <a:r>
              <a:rPr lang="ru-RU" sz="2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Типы запросов в </a:t>
            </a:r>
            <a:r>
              <a:rPr lang="en-US" sz="2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SQL</a:t>
            </a:r>
            <a:endParaRPr lang="ru-RU" sz="2800" b="1" kern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63" y="1125415"/>
            <a:ext cx="11308959" cy="545826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DDL (Data Definition Language) в SQL представляет набор команд, используемых для определения и изменения структуры базы данных. Они позволяют создавать, изменять и удалять таблицы, индексы, представления и другие объекты базы данных.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DML (Data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Manipulation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Language) в SQL - это набор команд, используемых для манипулирования данными в базе данных. Они позволяют вставлять, обновлять, удалять и извлекать данные из таблиц.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-apple-system"/>
              </a:rPr>
              <a:t>TCL (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Transaction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Control Language) в SQL - это набор команд, используемых для управления транзакциями в базе данных. Транзакция представляет собой логическую операцию или набор операций, которые должны быть выполнены как единое целое, либо все операции должны быть отменены.</a:t>
            </a:r>
          </a:p>
          <a:p>
            <a:pPr algn="l"/>
            <a:r>
              <a:rPr lang="ru-RU" dirty="0">
                <a:solidFill>
                  <a:srgbClr val="000000"/>
                </a:solidFill>
                <a:latin typeface="-apple-system"/>
              </a:rPr>
              <a:t>DCL (Data Control Language) в SQL - это набор команд, используемых для управления правами доступа и безопасностью в базе данных. Они позволяют управлять разрешениями пользователей на выполнение определенных операций с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038957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104C7D-F635-ECE0-35E0-FCACCC4C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95" y="1923123"/>
            <a:ext cx="11045629" cy="1505877"/>
          </a:xfrm>
        </p:spPr>
        <p:txBody>
          <a:bodyPr/>
          <a:lstStyle/>
          <a:p>
            <a:pPr marL="685800" algn="ctr"/>
            <a:r>
              <a:rPr lang="ru-RU" sz="4800" b="1" kern="0" dirty="0" err="1">
                <a:solidFill>
                  <a:schemeClr val="tx1"/>
                </a:solidFill>
                <a:latin typeface="Segoe UI" panose="020B0502040204020203" pitchFamily="34" charset="0"/>
              </a:rPr>
              <a:t>Нереляционные</a:t>
            </a:r>
            <a: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 базы данных (</a:t>
            </a:r>
            <a:r>
              <a:rPr lang="en-US" sz="4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NoSQL)</a:t>
            </a:r>
            <a:endParaRPr lang="ru-RU" sz="4800" b="1" kern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27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104C7D-F635-ECE0-35E0-FCACCC4C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292" y="206865"/>
            <a:ext cx="11045629" cy="791942"/>
          </a:xfrm>
        </p:spPr>
        <p:txBody>
          <a:bodyPr/>
          <a:lstStyle/>
          <a:p>
            <a:pPr marL="685800" algn="ctr"/>
            <a:r>
              <a:rPr lang="ru-RU" sz="3200" b="1" kern="0" dirty="0" err="1">
                <a:solidFill>
                  <a:schemeClr val="tx1"/>
                </a:solidFill>
                <a:latin typeface="Segoe UI" panose="020B0502040204020203" pitchFamily="34" charset="0"/>
              </a:rPr>
              <a:t>Нереляционные</a:t>
            </a:r>
            <a:r>
              <a:rPr lang="ru-RU" sz="32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 базы данных (</a:t>
            </a:r>
            <a:r>
              <a:rPr lang="en-US" sz="32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NoSQL)</a:t>
            </a:r>
            <a:endParaRPr lang="ru-RU" sz="3200" b="1" kern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0EA314-FCFF-9273-0346-78753FC4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6" y="1124023"/>
            <a:ext cx="9527198" cy="53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2CD23C-9EDE-68AD-18E7-28D4B0AD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8" y="379828"/>
            <a:ext cx="10389732" cy="5430129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2F9C8F94-781F-215F-BCA7-F07878165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904" y="5901397"/>
            <a:ext cx="11308959" cy="576776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000000"/>
                </a:solidFill>
                <a:latin typeface="-apple-system"/>
              </a:rPr>
              <a:t>Дополнительный материал: </a:t>
            </a:r>
            <a:r>
              <a:rPr lang="ru-RU" dirty="0">
                <a:solidFill>
                  <a:srgbClr val="000000"/>
                </a:solidFill>
                <a:latin typeface="-apple-system"/>
                <a:hlinkClick r:id="rId3"/>
              </a:rPr>
              <a:t>https://aws.amazon.com/ru/nosql/</a:t>
            </a: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58934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2C5594-DAE4-44D4-8708-A6E6FBD3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59" y="576775"/>
            <a:ext cx="10052756" cy="57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12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563" y="164661"/>
            <a:ext cx="11045629" cy="770841"/>
          </a:xfrm>
        </p:spPr>
        <p:txBody>
          <a:bodyPr/>
          <a:lstStyle/>
          <a:p>
            <a:pPr marL="685800" algn="ctr"/>
            <a:r>
              <a:rPr lang="ru-RU" sz="2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Итоги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63" y="1814732"/>
            <a:ext cx="11308959" cy="3924886"/>
          </a:xfrm>
        </p:spPr>
        <p:txBody>
          <a:bodyPr>
            <a:normAutofit/>
          </a:bodyPr>
          <a:lstStyle/>
          <a:p>
            <a:pPr algn="l"/>
            <a:r>
              <a:rPr lang="ru-RU" sz="3100" dirty="0">
                <a:solidFill>
                  <a:srgbClr val="000000"/>
                </a:solidFill>
                <a:latin typeface="-apple-system"/>
              </a:rPr>
              <a:t>Сегодня на занятии мы: </a:t>
            </a:r>
          </a:p>
          <a:p>
            <a:pPr algn="l"/>
            <a:r>
              <a:rPr lang="ru-RU" sz="3100" dirty="0">
                <a:solidFill>
                  <a:srgbClr val="000000"/>
                </a:solidFill>
                <a:latin typeface="-apple-system"/>
              </a:rPr>
              <a:t>1. познакомились с понятием базы данных; </a:t>
            </a:r>
          </a:p>
          <a:p>
            <a:pPr algn="l"/>
            <a:r>
              <a:rPr lang="ru-RU" sz="3100" dirty="0">
                <a:solidFill>
                  <a:srgbClr val="000000"/>
                </a:solidFill>
                <a:latin typeface="-apple-system"/>
              </a:rPr>
              <a:t>2. узнали о типах БД и СУБД; </a:t>
            </a:r>
          </a:p>
          <a:p>
            <a:pPr algn="l"/>
            <a:r>
              <a:rPr lang="ru-RU" sz="3100" dirty="0">
                <a:solidFill>
                  <a:srgbClr val="000000"/>
                </a:solidFill>
                <a:latin typeface="-apple-system"/>
              </a:rPr>
              <a:t>3. спроектировали базу данных интернет-магазина</a:t>
            </a:r>
            <a:r>
              <a:rPr lang="ru-RU" dirty="0"/>
              <a:t>. </a:t>
            </a: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7804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563" y="164661"/>
            <a:ext cx="11045629" cy="770841"/>
          </a:xfrm>
        </p:spPr>
        <p:txBody>
          <a:bodyPr/>
          <a:lstStyle/>
          <a:p>
            <a:pPr marL="685800" algn="ctr"/>
            <a:r>
              <a:rPr lang="ru-RU" sz="2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Домашнее задание</a:t>
            </a:r>
            <a:r>
              <a:rPr lang="en-US" sz="2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:</a:t>
            </a:r>
            <a:endParaRPr lang="ru-RU" sz="2800" b="1" kern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63" y="1814732"/>
            <a:ext cx="11308959" cy="392488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-apple-system"/>
              </a:rPr>
              <a:t>https://github.com/ShViktor72/Education/blob/main/software%20design/lesson_9/DB_Home_Work1.md</a:t>
            </a: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869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4" y="783085"/>
            <a:ext cx="4529797" cy="692573"/>
          </a:xfrm>
        </p:spPr>
        <p:txBody>
          <a:bodyPr/>
          <a:lstStyle/>
          <a:p>
            <a:r>
              <a:rPr lang="ru-RU" sz="4800" b="1" dirty="0">
                <a:solidFill>
                  <a:schemeClr val="tx1"/>
                </a:solidFill>
              </a:rPr>
              <a:t>План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475658"/>
            <a:ext cx="5078437" cy="4967345"/>
          </a:xfrm>
        </p:spPr>
        <p:txBody>
          <a:bodyPr>
            <a:normAutofit lnSpcReduction="10000"/>
          </a:bodyPr>
          <a:lstStyle/>
          <a:p>
            <a:pPr>
              <a:lnSpc>
                <a:spcPct val="9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4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Понятие базы данных (БД) 2. Система управления базами данных (СУБД) </a:t>
            </a:r>
          </a:p>
          <a:p>
            <a:pPr>
              <a:lnSpc>
                <a:spcPct val="9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4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3. Типы СУБД </a:t>
            </a:r>
          </a:p>
          <a:p>
            <a:pPr>
              <a:lnSpc>
                <a:spcPct val="9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4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4. Типы БД </a:t>
            </a:r>
          </a:p>
          <a:p>
            <a:pPr>
              <a:lnSpc>
                <a:spcPct val="9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4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5. Реляционные БД </a:t>
            </a:r>
          </a:p>
          <a:p>
            <a:pPr>
              <a:lnSpc>
                <a:spcPct val="9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4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6. </a:t>
            </a:r>
            <a:r>
              <a:rPr lang="en-US" sz="24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Structured Query Language (SQL) </a:t>
            </a:r>
            <a:endParaRPr lang="ru-RU" sz="2400" kern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7. </a:t>
            </a:r>
            <a:r>
              <a:rPr lang="ru-RU" sz="24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Нереляционные</a:t>
            </a:r>
            <a:r>
              <a:rPr lang="ru-RU" sz="24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базы данных (</a:t>
            </a:r>
            <a:r>
              <a:rPr lang="en-US" sz="24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NoSQL)</a:t>
            </a:r>
            <a:endParaRPr lang="ru-RU" sz="2400" kern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4E3281-A33E-66BE-743B-4A670060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248" y="945327"/>
            <a:ext cx="6623127" cy="496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4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563" y="164661"/>
            <a:ext cx="11045629" cy="770841"/>
          </a:xfrm>
        </p:spPr>
        <p:txBody>
          <a:bodyPr/>
          <a:lstStyle/>
          <a:p>
            <a:pPr marL="685800" algn="ctr"/>
            <a:r>
              <a:rPr lang="ru-RU" sz="2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База данных (БД)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63" y="1125415"/>
            <a:ext cx="11308959" cy="1153551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000000"/>
                </a:solidFill>
                <a:latin typeface="-apple-system"/>
              </a:rPr>
              <a:t>База данных – это набор взаимосвязанных данных и правила хранения этих данных.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2D6DF1-E334-5591-211C-F83C073C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54" y="2053516"/>
            <a:ext cx="66579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6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563" y="164661"/>
            <a:ext cx="11045629" cy="770841"/>
          </a:xfrm>
        </p:spPr>
        <p:txBody>
          <a:bodyPr/>
          <a:lstStyle/>
          <a:p>
            <a:pPr marL="685800" algn="ctr"/>
            <a:r>
              <a:rPr lang="ru-RU" sz="2800" b="1" kern="0" dirty="0">
                <a:solidFill>
                  <a:schemeClr val="tx1"/>
                </a:solidFill>
                <a:latin typeface="Segoe UI" panose="020B0502040204020203" pitchFamily="34" charset="0"/>
              </a:rPr>
              <a:t>Система Управления Базами Данных (СУБД)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63" y="1125415"/>
            <a:ext cx="11308959" cy="1153551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000000"/>
                </a:solidFill>
                <a:latin typeface="-apple-system"/>
              </a:rPr>
              <a:t>Система Управления Базами Данных – это комплекс программных средств для управления данными.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567F24-E48B-8BBB-9E71-7128A122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2468880"/>
            <a:ext cx="11183814" cy="35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724790-EBD5-616F-E112-D4687D9A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89" y="717453"/>
            <a:ext cx="10645672" cy="55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5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DC9691-F5C4-CF5E-B5FC-84BF682D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4" y="590844"/>
            <a:ext cx="10554381" cy="57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098A66-9C13-6DED-4CCE-81CA7BFE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5" y="284722"/>
            <a:ext cx="9636369" cy="632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38290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9141</TotalTime>
  <Words>402</Words>
  <Application>Microsoft Office PowerPoint</Application>
  <PresentationFormat>Широкоэкранный</PresentationFormat>
  <Paragraphs>38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-apple-system</vt:lpstr>
      <vt:lpstr>Arial</vt:lpstr>
      <vt:lpstr>Calibri Light</vt:lpstr>
      <vt:lpstr>Segoe UI</vt:lpstr>
      <vt:lpstr>Метрополия</vt:lpstr>
      <vt:lpstr>Презентация PowerPoint</vt:lpstr>
      <vt:lpstr>Цель занятия:</vt:lpstr>
      <vt:lpstr>ВЕДЕНИЕ В БАЗЫ ДАННЫХ,  ТИПЫ БАЗ ДАННЫХ</vt:lpstr>
      <vt:lpstr>План занятия:</vt:lpstr>
      <vt:lpstr>База данных (БД)</vt:lpstr>
      <vt:lpstr>Система Управления Базами Данных (СУБД)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Реляционные базы данных</vt:lpstr>
      <vt:lpstr>Презентация PowerPoint</vt:lpstr>
      <vt:lpstr>Презентация PowerPoint</vt:lpstr>
      <vt:lpstr>Презентация PowerPoint</vt:lpstr>
      <vt:lpstr>Схема БД. Таблицы и данные</vt:lpstr>
      <vt:lpstr>Пример схемы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решения</vt:lpstr>
      <vt:lpstr>Structured Query Language  (SQL)</vt:lpstr>
      <vt:lpstr>Презентация PowerPoint</vt:lpstr>
      <vt:lpstr>Презентация PowerPoint</vt:lpstr>
      <vt:lpstr>Презентация PowerPoint</vt:lpstr>
      <vt:lpstr>Презентация PowerPoint</vt:lpstr>
      <vt:lpstr>Типы запросов в SQL</vt:lpstr>
      <vt:lpstr>Нереляционные базы данных (NoSQL)</vt:lpstr>
      <vt:lpstr>Нереляционные базы данных (NoSQL)</vt:lpstr>
      <vt:lpstr>Презентация PowerPoint</vt:lpstr>
      <vt:lpstr>Презентация PowerPoint</vt:lpstr>
      <vt:lpstr>Итоги</vt:lpstr>
      <vt:lpstr>Домашнее задание: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Viktor Shablygin</cp:lastModifiedBy>
  <cp:revision>88</cp:revision>
  <dcterms:created xsi:type="dcterms:W3CDTF">2023-08-13T03:02:22Z</dcterms:created>
  <dcterms:modified xsi:type="dcterms:W3CDTF">2023-10-07T07:45:56Z</dcterms:modified>
</cp:coreProperties>
</file>