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2" r:id="rId9"/>
    <p:sldId id="275" r:id="rId10"/>
    <p:sldId id="263" r:id="rId11"/>
    <p:sldId id="264" r:id="rId12"/>
    <p:sldId id="265" r:id="rId13"/>
    <p:sldId id="269" r:id="rId14"/>
    <p:sldId id="267" r:id="rId15"/>
    <p:sldId id="270" r:id="rId16"/>
    <p:sldId id="279" r:id="rId17"/>
    <p:sldId id="276" r:id="rId18"/>
    <p:sldId id="280" r:id="rId19"/>
    <p:sldId id="277" r:id="rId20"/>
    <p:sldId id="281" r:id="rId21"/>
    <p:sldId id="271" r:id="rId22"/>
    <p:sldId id="272" r:id="rId23"/>
    <p:sldId id="273" r:id="rId24"/>
    <p:sldId id="268" r:id="rId25"/>
    <p:sldId id="282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32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77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35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20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3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35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78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73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32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97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7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00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7" y="855079"/>
            <a:ext cx="8257736" cy="636099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компьютерных сетей. Технология Ethernet. Часть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FC9A2-E176-ACF7-7085-371C7EC4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2304184"/>
            <a:ext cx="8257735" cy="1335722"/>
          </a:xfrm>
        </p:spPr>
        <p:txBody>
          <a:bodyPr/>
          <a:lstStyle/>
          <a:p>
            <a:r>
              <a:rPr lang="ru-RU" dirty="0"/>
              <a:t>Основные концепции технологии Ethernet. CSMA/CD. </a:t>
            </a:r>
          </a:p>
          <a:p>
            <a:r>
              <a:rPr lang="ru-RU" dirty="0"/>
              <a:t>MAC - адресация. Формат Ethernet фрейма. Коммутация. Диагностика канального уровня.</a:t>
            </a:r>
          </a:p>
        </p:txBody>
      </p:sp>
    </p:spTree>
    <p:extLst>
      <p:ext uri="{BB962C8B-B14F-4D97-AF65-F5344CB8AC3E}">
        <p14:creationId xmlns:p14="http://schemas.microsoft.com/office/powerpoint/2010/main" val="328152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B0857D-1014-03B1-D5A9-A0225E0EA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2" y="1709444"/>
            <a:ext cx="8847895" cy="34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5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201A54-AC77-37B4-26A8-305CC4227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26" y="984738"/>
            <a:ext cx="8898162" cy="479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3752F2-BF89-23A8-3072-A1BB05D8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04" y="1434905"/>
            <a:ext cx="8710383" cy="389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5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629DB9-640E-5B88-4B2C-3F0351826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1" y="1252025"/>
            <a:ext cx="8990572" cy="430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6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F4671F-850A-A836-D062-7CD4A9A54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24" y="1223523"/>
            <a:ext cx="8524151" cy="4164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001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64" y="587793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 коммутации</a:t>
            </a:r>
          </a:p>
        </p:txBody>
      </p:sp>
      <p:pic>
        <p:nvPicPr>
          <p:cNvPr id="7" name="image9.jpeg">
            <a:extLst>
              <a:ext uri="{FF2B5EF4-FFF2-40B4-BE49-F238E27FC236}">
                <a16:creationId xmlns:a16="http://schemas.microsoft.com/office/drawing/2014/main" id="{C8DD4D0B-3173-CE51-927A-914C1C3B2AA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088" y="1744394"/>
            <a:ext cx="8395823" cy="451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87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7" y="855079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Коммутатор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(Switch, Bridge) 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FC9A2-E176-ACF7-7085-371C7EC4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2304183"/>
            <a:ext cx="8257735" cy="3154081"/>
          </a:xfrm>
        </p:spPr>
        <p:txBody>
          <a:bodyPr/>
          <a:lstStyle/>
          <a:p>
            <a:pPr algn="l"/>
            <a:r>
              <a:rPr lang="ru-RU" dirty="0"/>
              <a:t>1. Коммутатор имеет буфер для хранения пакетов </a:t>
            </a:r>
          </a:p>
          <a:p>
            <a:pPr algn="l"/>
            <a:r>
              <a:rPr lang="ru-RU" dirty="0"/>
              <a:t>2. Не имеет своего </a:t>
            </a:r>
            <a:r>
              <a:rPr lang="en-US" dirty="0"/>
              <a:t>mac</a:t>
            </a:r>
            <a:r>
              <a:rPr lang="ru-RU" dirty="0"/>
              <a:t>-адреса</a:t>
            </a:r>
          </a:p>
          <a:p>
            <a:pPr algn="l"/>
            <a:r>
              <a:rPr lang="ru-RU" dirty="0"/>
              <a:t>3. Коммутатор имеет таблицу </a:t>
            </a:r>
            <a:r>
              <a:rPr lang="en-US" dirty="0"/>
              <a:t>mac</a:t>
            </a:r>
            <a:r>
              <a:rPr lang="ru-RU" dirty="0"/>
              <a:t>-адресов</a:t>
            </a:r>
            <a:r>
              <a:rPr lang="en-US" dirty="0"/>
              <a:t> (</a:t>
            </a:r>
            <a:r>
              <a:rPr lang="ru-RU" dirty="0"/>
              <a:t>заполняется по факту прибытия пакетов</a:t>
            </a:r>
            <a:r>
              <a:rPr lang="en-US" dirty="0"/>
              <a:t>)</a:t>
            </a:r>
            <a:r>
              <a:rPr lang="ru-RU" dirty="0"/>
              <a:t>. Один </a:t>
            </a:r>
            <a:r>
              <a:rPr lang="en-US" dirty="0"/>
              <a:t>mac-</a:t>
            </a:r>
            <a:r>
              <a:rPr lang="ru-RU" dirty="0"/>
              <a:t>адрес может быть привязан к одному интерфейсу. К одному интерфейсу может быть привязано множество </a:t>
            </a:r>
            <a:r>
              <a:rPr lang="en-US" dirty="0"/>
              <a:t>mac</a:t>
            </a:r>
            <a:r>
              <a:rPr lang="ru-RU" dirty="0"/>
              <a:t>-адресов.</a:t>
            </a: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031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64" y="587793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 destination unicast flood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A68914-A79C-BD4F-E6FE-60C386E261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" b="5708"/>
          <a:stretch/>
        </p:blipFill>
        <p:spPr bwMode="auto">
          <a:xfrm>
            <a:off x="710418" y="1477108"/>
            <a:ext cx="7723163" cy="505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025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7" y="855079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 destination unicast flood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FC9A2-E176-ACF7-7085-371C7EC4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2304183"/>
            <a:ext cx="8257735" cy="3154081"/>
          </a:xfrm>
        </p:spPr>
        <p:txBody>
          <a:bodyPr/>
          <a:lstStyle/>
          <a:p>
            <a:pPr algn="l"/>
            <a:r>
              <a:rPr lang="ru-RU" dirty="0"/>
              <a:t>Если в таблице нет </a:t>
            </a:r>
            <a:r>
              <a:rPr lang="en-US" dirty="0"/>
              <a:t>mac</a:t>
            </a:r>
            <a:r>
              <a:rPr lang="ru-RU" dirty="0"/>
              <a:t>-адреса получателя, коммутатор отправляет пакет во все интерфейсы</a:t>
            </a:r>
          </a:p>
        </p:txBody>
      </p:sp>
    </p:spTree>
    <p:extLst>
      <p:ext uri="{BB962C8B-B14F-4D97-AF65-F5344CB8AC3E}">
        <p14:creationId xmlns:p14="http://schemas.microsoft.com/office/powerpoint/2010/main" val="1185803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64" y="587793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 flood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7620BA-6AEC-84FC-1ABD-497111BE0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" t="19445" r="3540" b="6195"/>
          <a:stretch/>
        </p:blipFill>
        <p:spPr bwMode="auto">
          <a:xfrm>
            <a:off x="309489" y="1561514"/>
            <a:ext cx="8525021" cy="509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87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Четыре задачи, требующие решения: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FC9A2-E176-ACF7-7085-371C7EC4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1741476"/>
            <a:ext cx="8257735" cy="437797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1.Решить вопрос с адресацией фреймов. </a:t>
            </a:r>
          </a:p>
          <a:p>
            <a:pPr algn="l"/>
            <a:r>
              <a:rPr lang="ru-RU" dirty="0"/>
              <a:t>2.Решить вопрос проверки целостности фрейма после приёма. </a:t>
            </a:r>
          </a:p>
          <a:p>
            <a:pPr algn="l"/>
            <a:r>
              <a:rPr lang="ru-RU" dirty="0"/>
              <a:t>3.Решить, какому протоколу отдать этот пакет для дальнейшей обработки. </a:t>
            </a:r>
          </a:p>
          <a:p>
            <a:pPr algn="l"/>
            <a:r>
              <a:rPr lang="ru-RU" dirty="0"/>
              <a:t>4.Решить проблему с множественным доступом к среде передачи данных. </a:t>
            </a:r>
          </a:p>
          <a:p>
            <a:pPr algn="l"/>
            <a:r>
              <a:rPr lang="ru-RU" dirty="0"/>
              <a:t>На физическом уровне решить проблему адресации невозможно.</a:t>
            </a:r>
          </a:p>
        </p:txBody>
      </p:sp>
    </p:spTree>
    <p:extLst>
      <p:ext uri="{BB962C8B-B14F-4D97-AF65-F5344CB8AC3E}">
        <p14:creationId xmlns:p14="http://schemas.microsoft.com/office/powerpoint/2010/main" val="2316313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7" y="855079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 flood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FC9A2-E176-ACF7-7085-371C7EC4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2304183"/>
            <a:ext cx="8257735" cy="3154081"/>
          </a:xfrm>
        </p:spPr>
        <p:txBody>
          <a:bodyPr/>
          <a:lstStyle/>
          <a:p>
            <a:pPr algn="l"/>
            <a:r>
              <a:rPr lang="ru-RU" dirty="0"/>
              <a:t>Если в поле получателя </a:t>
            </a:r>
            <a:r>
              <a:rPr lang="en-US" dirty="0"/>
              <a:t>broadcast</a:t>
            </a:r>
            <a:r>
              <a:rPr lang="ru-RU" dirty="0"/>
              <a:t>, коммутатор отправляет пакет во все активные интерфейсы.</a:t>
            </a:r>
          </a:p>
          <a:p>
            <a:pPr algn="l"/>
            <a:r>
              <a:rPr lang="ru-RU" dirty="0"/>
              <a:t>Область распространения </a:t>
            </a:r>
            <a:r>
              <a:rPr lang="en-US" dirty="0" err="1"/>
              <a:t>brjadcast</a:t>
            </a:r>
            <a:r>
              <a:rPr lang="ru-RU" dirty="0"/>
              <a:t> пакета определяет </a:t>
            </a:r>
            <a:r>
              <a:rPr lang="en-US" dirty="0"/>
              <a:t>broadcast</a:t>
            </a:r>
            <a:r>
              <a:rPr lang="ru-RU" dirty="0"/>
              <a:t>-домен.</a:t>
            </a:r>
          </a:p>
        </p:txBody>
      </p:sp>
    </p:spTree>
    <p:extLst>
      <p:ext uri="{BB962C8B-B14F-4D97-AF65-F5344CB8AC3E}">
        <p14:creationId xmlns:p14="http://schemas.microsoft.com/office/powerpoint/2010/main" val="1373302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64" y="587793"/>
            <a:ext cx="8257736" cy="636099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Внутренний буфер коммутатора. </a:t>
            </a:r>
            <a:b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</a:t>
            </a:r>
            <a:r>
              <a:rPr lang="ru-RU" sz="36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6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234023-C7E6-7151-73EE-081754939887}"/>
              </a:ext>
            </a:extLst>
          </p:cNvPr>
          <p:cNvGrpSpPr>
            <a:grpSpLocks/>
          </p:cNvGrpSpPr>
          <p:nvPr/>
        </p:nvGrpSpPr>
        <p:grpSpPr bwMode="auto">
          <a:xfrm>
            <a:off x="673099" y="1787376"/>
            <a:ext cx="7797801" cy="4482831"/>
            <a:chOff x="3686" y="305"/>
            <a:chExt cx="12280" cy="8202"/>
          </a:xfrm>
        </p:grpSpPr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94F5D4F3-CB03-A422-46E8-C4163A871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5" y="586"/>
              <a:ext cx="12180" cy="7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DAEF5DDD-359B-91A6-6F96-908F1D6FF4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5" y="305"/>
              <a:ext cx="2030" cy="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4988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43167D-1E44-6632-8B2B-3766E9DA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4" y="942535"/>
            <a:ext cx="8990595" cy="492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00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8AE401-2EE1-3D89-0283-1BD3B5EB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412360"/>
            <a:ext cx="8648700" cy="8001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8D71A5-3863-7856-C889-0A354C0C14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02" b="3428"/>
          <a:stretch/>
        </p:blipFill>
        <p:spPr>
          <a:xfrm>
            <a:off x="538822" y="951398"/>
            <a:ext cx="8066356" cy="590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87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91DFE1-8414-3A83-B683-2316B042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4" y="1002323"/>
            <a:ext cx="9044886" cy="48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3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7" y="855079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 flood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FC9A2-E176-ACF7-7085-371C7EC4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2304183"/>
            <a:ext cx="8257735" cy="3154081"/>
          </a:xfrm>
        </p:spPr>
        <p:txBody>
          <a:bodyPr/>
          <a:lstStyle/>
          <a:p>
            <a:pPr algn="l"/>
            <a:r>
              <a:rPr lang="ru-RU" dirty="0"/>
              <a:t>Если в поле получателя </a:t>
            </a:r>
            <a:r>
              <a:rPr lang="en-US" dirty="0"/>
              <a:t>broadcast</a:t>
            </a:r>
            <a:r>
              <a:rPr lang="ru-RU" dirty="0"/>
              <a:t>, коммутатор отправляет пакет во все активные интерфейсы.</a:t>
            </a:r>
          </a:p>
          <a:p>
            <a:pPr algn="l"/>
            <a:r>
              <a:rPr lang="ru-RU" dirty="0"/>
              <a:t>Область распространения </a:t>
            </a:r>
            <a:r>
              <a:rPr lang="en-US" dirty="0" err="1"/>
              <a:t>brjadcast</a:t>
            </a:r>
            <a:r>
              <a:rPr lang="ru-RU" dirty="0"/>
              <a:t> пакета определяет </a:t>
            </a:r>
            <a:r>
              <a:rPr lang="en-US" dirty="0"/>
              <a:t>broadcast</a:t>
            </a:r>
            <a:r>
              <a:rPr lang="ru-RU" dirty="0"/>
              <a:t>-домен.</a:t>
            </a:r>
          </a:p>
        </p:txBody>
      </p:sp>
    </p:spTree>
    <p:extLst>
      <p:ext uri="{BB962C8B-B14F-4D97-AF65-F5344CB8AC3E}">
        <p14:creationId xmlns:p14="http://schemas.microsoft.com/office/powerpoint/2010/main" val="170713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0138C7-498F-1E7A-44BF-9041EA920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64" y="1195755"/>
            <a:ext cx="8529851" cy="414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8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64" y="587793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Адресация в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Ethernet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FC9A2-E176-ACF7-7085-371C7EC4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1741476"/>
            <a:ext cx="8257735" cy="437797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В качестве адресации устройств придумали MAC (</a:t>
            </a:r>
            <a:r>
              <a:rPr lang="ru-RU" dirty="0" err="1"/>
              <a:t>media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control</a:t>
            </a:r>
            <a:r>
              <a:rPr lang="ru-RU" dirty="0"/>
              <a:t>) адреса. </a:t>
            </a:r>
          </a:p>
          <a:p>
            <a:pPr algn="l"/>
            <a:r>
              <a:rPr lang="ru-RU" dirty="0"/>
              <a:t>MAC-адрес – уникальное(относительно) 6-ти байтовое число, которое принято записывать в HEX виде, например: </a:t>
            </a:r>
          </a:p>
          <a:p>
            <a:pPr algn="l"/>
            <a:r>
              <a:rPr lang="ru-RU" dirty="0"/>
              <a:t>00-11-95-1C-D8-02.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MAC-адрес присваивается сетевому устройству на заводе.</a:t>
            </a:r>
          </a:p>
        </p:txBody>
      </p:sp>
    </p:spTree>
    <p:extLst>
      <p:ext uri="{BB962C8B-B14F-4D97-AF65-F5344CB8AC3E}">
        <p14:creationId xmlns:p14="http://schemas.microsoft.com/office/powerpoint/2010/main" val="396008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64" y="587793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MAC-address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FC9A2-E176-ACF7-7085-371C7EC4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1741476"/>
            <a:ext cx="8257735" cy="1803582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MAC-адрес состоит из двух частей, первая распределяется между производителями оборудования, а вторая распределяется самим производителем. Таким образом по MAC-адресу можно понять фирму-производитель оборудования (если адрес не был </a:t>
            </a:r>
            <a:r>
              <a:rPr lang="ru-RU" dirty="0" err="1"/>
              <a:t>програмно</a:t>
            </a:r>
            <a:r>
              <a:rPr lang="ru-RU" dirty="0"/>
              <a:t> изменен).</a:t>
            </a:r>
          </a:p>
        </p:txBody>
      </p:sp>
      <p:pic>
        <p:nvPicPr>
          <p:cNvPr id="4" name="image3.jpeg">
            <a:extLst>
              <a:ext uri="{FF2B5EF4-FFF2-40B4-BE49-F238E27FC236}">
                <a16:creationId xmlns:a16="http://schemas.microsoft.com/office/drawing/2014/main" id="{5404A93B-DC5A-4BA4-6AD6-CD2BE08D51C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1121" y="3700487"/>
            <a:ext cx="4828540" cy="193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2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64" y="587793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Broadcast MAC 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адрес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FC9A2-E176-ACF7-7085-371C7EC4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1741476"/>
            <a:ext cx="8257735" cy="1687524"/>
          </a:xfrm>
        </p:spPr>
        <p:txBody>
          <a:bodyPr>
            <a:normAutofit/>
          </a:bodyPr>
          <a:lstStyle/>
          <a:p>
            <a:pPr algn="l"/>
            <a:endParaRPr lang="ru-RU" dirty="0"/>
          </a:p>
        </p:txBody>
      </p:sp>
      <p:pic>
        <p:nvPicPr>
          <p:cNvPr id="4" name="image4.jpeg">
            <a:extLst>
              <a:ext uri="{FF2B5EF4-FFF2-40B4-BE49-F238E27FC236}">
                <a16:creationId xmlns:a16="http://schemas.microsoft.com/office/drawing/2014/main" id="{CC1D6907-6977-9F72-7949-4EEA6A84378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853" y="3042603"/>
            <a:ext cx="7694295" cy="7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3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64" y="587793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Формат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Ethernet 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фрейма </a:t>
            </a:r>
          </a:p>
        </p:txBody>
      </p:sp>
      <p:pic>
        <p:nvPicPr>
          <p:cNvPr id="5" name="image5.jpeg">
            <a:extLst>
              <a:ext uri="{FF2B5EF4-FFF2-40B4-BE49-F238E27FC236}">
                <a16:creationId xmlns:a16="http://schemas.microsoft.com/office/drawing/2014/main" id="{BEDED21A-A633-4DEC-9446-3DA445868A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818" y="2362518"/>
            <a:ext cx="8000365" cy="2132965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39C62E-B3C1-4328-020F-0300EF24A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132" y="4994032"/>
            <a:ext cx="8257735" cy="1037382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AutoNum type="arabicPeriod"/>
            </a:pPr>
            <a:r>
              <a:rPr lang="ru-RU" dirty="0"/>
              <a:t>Адресация</a:t>
            </a:r>
          </a:p>
          <a:p>
            <a:pPr marL="457200" indent="-457200" algn="l">
              <a:buAutoNum type="arabicPeriod"/>
            </a:pPr>
            <a:r>
              <a:rPr lang="ru-RU" dirty="0"/>
              <a:t>Проверка целостности (бракованный пакет отбрасывается в точке ближайшей к проблеме)</a:t>
            </a:r>
          </a:p>
          <a:p>
            <a:pPr marL="457200" indent="-457200" algn="l">
              <a:buAutoNum type="arabicPeriod"/>
            </a:pPr>
            <a:r>
              <a:rPr lang="en-US" dirty="0"/>
              <a:t>Type – </a:t>
            </a:r>
            <a:r>
              <a:rPr lang="ru-RU" dirty="0"/>
              <a:t>протокол верхнего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307022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21CDB56-47B5-5CF5-6267-58C9D86EE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E97B3A-EF49-3DCA-8931-62D1EF4A5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704850"/>
            <a:ext cx="876300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94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264" y="587793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MTU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FC9A2-E176-ACF7-7085-371C7EC4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132" y="1355648"/>
            <a:ext cx="8257735" cy="218341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MTU (</a:t>
            </a:r>
            <a:r>
              <a:rPr lang="ru-RU" dirty="0" err="1"/>
              <a:t>Maximum</a:t>
            </a:r>
            <a:r>
              <a:rPr lang="ru-RU" dirty="0"/>
              <a:t> </a:t>
            </a:r>
            <a:r>
              <a:rPr lang="ru-RU" dirty="0" err="1"/>
              <a:t>Transmission</a:t>
            </a:r>
            <a:r>
              <a:rPr lang="ru-RU" dirty="0"/>
              <a:t> Unit; максимальная единица передачи) - максимальный размер пакета, который может быть передан по сети без фрагментации. </a:t>
            </a:r>
          </a:p>
          <a:p>
            <a:pPr algn="l"/>
            <a:r>
              <a:rPr lang="ru-RU" dirty="0"/>
              <a:t>Для Ethernet это значение составляет 1500 байт.</a:t>
            </a:r>
          </a:p>
        </p:txBody>
      </p:sp>
      <p:pic>
        <p:nvPicPr>
          <p:cNvPr id="4" name="image5.jpeg">
            <a:extLst>
              <a:ext uri="{FF2B5EF4-FFF2-40B4-BE49-F238E27FC236}">
                <a16:creationId xmlns:a16="http://schemas.microsoft.com/office/drawing/2014/main" id="{EE5A861A-EB90-F107-4250-101C3E7F151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4782" y="3670814"/>
            <a:ext cx="8000365" cy="213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6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7A16B3-C301-469C-4806-9D802B1B3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" y="829310"/>
            <a:ext cx="8792210" cy="5199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17279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167</TotalTime>
  <Words>364</Words>
  <Application>Microsoft Office PowerPoint</Application>
  <PresentationFormat>Экран (4:3)</PresentationFormat>
  <Paragraphs>41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Тема Office</vt:lpstr>
      <vt:lpstr>Основы компьютерных сетей. Технология Ethernet. Часть 2</vt:lpstr>
      <vt:lpstr>Четыре задачи, требующие решения:</vt:lpstr>
      <vt:lpstr>Адресация в Ethernet</vt:lpstr>
      <vt:lpstr>MAC-address</vt:lpstr>
      <vt:lpstr>Broadcast MAC адрес</vt:lpstr>
      <vt:lpstr>Формат Ethernet фрейма </vt:lpstr>
      <vt:lpstr>Презентация PowerPoint</vt:lpstr>
      <vt:lpstr>MTU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Таблица коммутации</vt:lpstr>
      <vt:lpstr>Коммутатор (Switch, Bridge) </vt:lpstr>
      <vt:lpstr>Unknow destination unicast flood</vt:lpstr>
      <vt:lpstr>Unknow destination unicast flood</vt:lpstr>
      <vt:lpstr>Broadcast flood</vt:lpstr>
      <vt:lpstr>Broadcast flood</vt:lpstr>
      <vt:lpstr>Внутренний буфер коммутатора.  Store and forward.</vt:lpstr>
      <vt:lpstr>Презентация PowerPoint</vt:lpstr>
      <vt:lpstr>Презентация PowerPoint</vt:lpstr>
      <vt:lpstr>Презентация PowerPoint</vt:lpstr>
      <vt:lpstr>Broadcast flood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компьютерных сетей. Технология Ethernet. Часть 2</dc:title>
  <dc:creator>Viktor Shablygin</dc:creator>
  <cp:lastModifiedBy>Viktor Shablygin</cp:lastModifiedBy>
  <cp:revision>5</cp:revision>
  <dcterms:created xsi:type="dcterms:W3CDTF">2023-09-09T05:53:35Z</dcterms:created>
  <dcterms:modified xsi:type="dcterms:W3CDTF">2023-09-12T17:30:01Z</dcterms:modified>
</cp:coreProperties>
</file>