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302" r:id="rId2"/>
    <p:sldId id="294" r:id="rId3"/>
    <p:sldId id="257" r:id="rId4"/>
    <p:sldId id="297" r:id="rId5"/>
    <p:sldId id="258" r:id="rId6"/>
    <p:sldId id="338" r:id="rId7"/>
    <p:sldId id="341" r:id="rId8"/>
    <p:sldId id="343" r:id="rId9"/>
    <p:sldId id="344" r:id="rId10"/>
    <p:sldId id="339" r:id="rId11"/>
    <p:sldId id="345" r:id="rId12"/>
    <p:sldId id="342" r:id="rId13"/>
    <p:sldId id="346" r:id="rId14"/>
    <p:sldId id="347" r:id="rId15"/>
    <p:sldId id="340" r:id="rId16"/>
    <p:sldId id="348" r:id="rId17"/>
    <p:sldId id="353" r:id="rId18"/>
    <p:sldId id="351" r:id="rId19"/>
    <p:sldId id="350" r:id="rId20"/>
    <p:sldId id="352" r:id="rId21"/>
    <p:sldId id="354" r:id="rId22"/>
    <p:sldId id="355" r:id="rId23"/>
    <p:sldId id="356" r:id="rId24"/>
    <p:sldId id="357" r:id="rId25"/>
    <p:sldId id="358" r:id="rId26"/>
    <p:sldId id="359" r:id="rId27"/>
    <p:sldId id="295" r:id="rId28"/>
    <p:sldId id="331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39703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2565779"/>
            <a:ext cx="10718292" cy="328701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69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3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4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7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hexlet.io/courses/js-asynchronous-programming" TargetMode="External"/><Relationship Id="rId2" Type="http://schemas.openxmlformats.org/officeDocument/2006/relationships/hyperlink" Target="https://ru.hexlet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195754"/>
            <a:ext cx="10782300" cy="5003329"/>
          </a:xfrm>
        </p:spPr>
        <p:txBody>
          <a:bodyPr>
            <a:norm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ПМ3 Разработка модулей</a:t>
            </a:r>
            <a:r>
              <a:rPr lang="ru-RU" sz="2800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ПО.</a:t>
            </a: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endParaRPr lang="ru-RU" sz="2800" b="1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 3.1 Понимать и применять принципы объектно- ориентированного и асинхронного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2621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81B092-BB87-A099-45EE-476A4912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78672-52DC-1A2B-87E1-9BD623576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602809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ru-RU" sz="4800" b="1" dirty="0" err="1"/>
              <a:t>Promise.all</a:t>
            </a:r>
            <a:r>
              <a:rPr lang="ru-RU" sz="4800" b="1" dirty="0"/>
              <a:t>. Обработка нескольких параллельных промисов.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6E59FA-3F72-BD22-BAC5-C295901D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250831"/>
            <a:ext cx="10965540" cy="4282704"/>
          </a:xfrm>
        </p:spPr>
        <p:txBody>
          <a:bodyPr>
            <a:normAutofit/>
          </a:bodyPr>
          <a:lstStyle/>
          <a:p>
            <a:r>
              <a:rPr lang="ru-RU" dirty="0"/>
              <a:t>Часто нужно запустить несколько асинхронных операций </a:t>
            </a:r>
            <a:r>
              <a:rPr lang="ru-RU" b="1" dirty="0"/>
              <a:t>параллельно</a:t>
            </a:r>
            <a:r>
              <a:rPr lang="ru-RU" dirty="0"/>
              <a:t> (например, загрузить данные с разных серверов или выполнить несколько задержек), а затем дождаться, когда все они завершатся, прежде чем продолжить.</a:t>
            </a:r>
          </a:p>
          <a:p>
            <a:r>
              <a:rPr lang="ru-RU" dirty="0"/>
              <a:t>Обычная цепочка промисов (.</a:t>
            </a:r>
            <a:r>
              <a:rPr lang="ru-RU" dirty="0" err="1"/>
              <a:t>then</a:t>
            </a:r>
            <a:r>
              <a:rPr lang="ru-RU" dirty="0"/>
              <a:t>) решает только последовательное выполнение. Для параллельных операций она неудобна.</a:t>
            </a:r>
          </a:p>
        </p:txBody>
      </p:sp>
    </p:spTree>
    <p:extLst>
      <p:ext uri="{BB962C8B-B14F-4D97-AF65-F5344CB8AC3E}">
        <p14:creationId xmlns:p14="http://schemas.microsoft.com/office/powerpoint/2010/main" val="177060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EDA11-6E31-294D-83EC-72D142F25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65936A-20C9-FB32-3AEC-FEFEFE221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Что такое </a:t>
            </a:r>
            <a:r>
              <a:rPr lang="ru-RU" b="1" dirty="0" err="1"/>
              <a:t>Promise.all</a:t>
            </a:r>
            <a:r>
              <a:rPr lang="ru-RU" b="1" dirty="0"/>
              <a:t>?</a:t>
            </a:r>
          </a:p>
          <a:p>
            <a:r>
              <a:rPr lang="ru-RU" dirty="0" err="1"/>
              <a:t>Promise.all</a:t>
            </a:r>
            <a:r>
              <a:rPr lang="ru-RU" dirty="0"/>
              <a:t> — это статический метод класса </a:t>
            </a:r>
            <a:r>
              <a:rPr lang="ru-RU" dirty="0" err="1"/>
              <a:t>Promise</a:t>
            </a:r>
            <a:r>
              <a:rPr lang="ru-RU" dirty="0"/>
              <a:t>, который принимает массив (или другой итерируемый объект) промисов и возвращает новый промис.</a:t>
            </a:r>
          </a:p>
          <a:p>
            <a:r>
              <a:rPr lang="ru-RU" dirty="0"/>
              <a:t>Если все промисы успешно завершились, то возвращается массив их результатов в том же порядке, в котором они были переданы.</a:t>
            </a:r>
          </a:p>
          <a:p>
            <a:r>
              <a:rPr lang="ru-RU" dirty="0"/>
              <a:t>Если хотя бы один промис завершился с ошибкой, весь </a:t>
            </a:r>
            <a:r>
              <a:rPr lang="ru-RU" dirty="0" err="1"/>
              <a:t>Promise.all</a:t>
            </a:r>
            <a:r>
              <a:rPr lang="ru-RU" dirty="0"/>
              <a:t> завершается с ошибкой (</a:t>
            </a:r>
            <a:r>
              <a:rPr lang="ru-RU" dirty="0" err="1"/>
              <a:t>reject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3381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0CBDA-383E-B7B8-E117-8E9B16B2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8F3DEC-A50E-8C5A-C34B-0E36E15BB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Синтаксис: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80D2F2-62CD-F577-720C-ED979AB9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09" y="1575581"/>
            <a:ext cx="10820581" cy="29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9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475061-D8B8-83D1-D24C-D6ADC8AF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0F627F-4436-BE55-4908-F0FFEF75D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 работы. Три асинхронные операции выполняются параллельно. Результат вернётся только тогда, когда завершатся все три задержки.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5C001D-48F6-52E6-B772-E3EC5B9C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50" y="1797295"/>
            <a:ext cx="7442322" cy="48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9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CDA126-049B-4581-0DB6-00C2E9B70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56BA15-20AF-90AA-7C0F-84E56F406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Когда полезно использовать </a:t>
            </a:r>
            <a:r>
              <a:rPr lang="ru-RU" dirty="0" err="1"/>
              <a:t>Promise.all</a:t>
            </a:r>
            <a:r>
              <a:rPr lang="ru-RU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Загрузка нескольких независимых ресурсов (например, разные API-запросы).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Одновременный запуск нескольких асинхронных вычислений.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Ожидание группы промисов, когда нужно продолжить только после их общего завершения.</a:t>
            </a:r>
          </a:p>
          <a:p>
            <a:r>
              <a:rPr lang="ru-RU" dirty="0"/>
              <a:t>Особенности: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Порядок результатов сохраняется (по порядку промисов в массиве, а не по времени их выполнения).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один промис завершился с ошибкой → весь </a:t>
            </a:r>
            <a:r>
              <a:rPr lang="ru-RU" dirty="0" err="1"/>
              <a:t>Promise.all</a:t>
            </a:r>
            <a:r>
              <a:rPr lang="ru-RU" dirty="0"/>
              <a:t> возвращает эту ошибку.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нужно дождаться выполнения всех промисов, даже с ошибками, используют </a:t>
            </a:r>
            <a:r>
              <a:rPr lang="ru-RU" dirty="0" err="1"/>
              <a:t>Promise.allSettled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✅ Вывод: </a:t>
            </a:r>
            <a:r>
              <a:rPr lang="ru-RU" dirty="0" err="1"/>
              <a:t>Promise.all</a:t>
            </a:r>
            <a:r>
              <a:rPr lang="ru-RU" dirty="0"/>
              <a:t> позволяет запускать несколько промисов </a:t>
            </a:r>
            <a:r>
              <a:rPr lang="ru-RU" dirty="0" err="1"/>
              <a:t>парал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09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E8E4D-D77A-EE51-F524-0F5B3B18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FC4BA-A98A-25A9-76EE-025C8AE08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265184"/>
          </a:xfrm>
        </p:spPr>
        <p:txBody>
          <a:bodyPr/>
          <a:lstStyle/>
          <a:p>
            <a:pPr algn="ctr"/>
            <a:r>
              <a:rPr lang="ru-RU" sz="4800" b="1" dirty="0">
                <a:latin typeface="+mn-lt"/>
              </a:rPr>
              <a:t>3. Обработка ошибок в цепочках промисов.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4FED6E-975A-8598-F730-40578567B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899138"/>
            <a:ext cx="10965540" cy="4634397"/>
          </a:xfrm>
        </p:spPr>
        <p:txBody>
          <a:bodyPr>
            <a:normAutofit/>
          </a:bodyPr>
          <a:lstStyle/>
          <a:p>
            <a:r>
              <a:rPr lang="ru-RU" b="1" dirty="0"/>
              <a:t>Ошибки в </a:t>
            </a:r>
            <a:r>
              <a:rPr lang="ru-RU" b="1" dirty="0" err="1"/>
              <a:t>Promise.all</a:t>
            </a:r>
            <a:r>
              <a:rPr lang="ru-RU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хотя бы один промис завершится с ошибкой, весь </a:t>
            </a:r>
            <a:r>
              <a:rPr lang="ru-RU" dirty="0" err="1"/>
              <a:t>Promise.all</a:t>
            </a:r>
            <a:r>
              <a:rPr lang="ru-RU" dirty="0"/>
              <a:t> переходит в состояние </a:t>
            </a:r>
            <a:r>
              <a:rPr lang="ru-RU" dirty="0" err="1"/>
              <a:t>rejected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Ошибка будет передана в .</a:t>
            </a:r>
            <a:r>
              <a:rPr lang="ru-RU" dirty="0" err="1"/>
              <a:t>catch</a:t>
            </a:r>
            <a:r>
              <a:rPr lang="ru-RU" dirty="0"/>
              <a:t>().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Успешные результаты других промисов при этом игнорируются.</a:t>
            </a:r>
          </a:p>
        </p:txBody>
      </p:sp>
    </p:spTree>
    <p:extLst>
      <p:ext uri="{BB962C8B-B14F-4D97-AF65-F5344CB8AC3E}">
        <p14:creationId xmlns:p14="http://schemas.microsoft.com/office/powerpoint/2010/main" val="145083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0A8844-3DC9-E9E3-11D7-001851907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937805-225C-DF78-6B11-F6379339F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B265AC-8A9D-A55E-5654-4C1005349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18" y="1012874"/>
            <a:ext cx="10402964" cy="52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2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F23680-3379-865D-D654-86B0389B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AF9908-AD32-DBE7-319D-E87AD605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В этом примере в .</a:t>
            </a:r>
            <a:r>
              <a:rPr lang="ru-RU" dirty="0" err="1"/>
              <a:t>catch</a:t>
            </a:r>
            <a:r>
              <a:rPr lang="ru-RU" dirty="0"/>
              <a:t>() попадёт ошибка из второго промиса, и весь </a:t>
            </a:r>
            <a:r>
              <a:rPr lang="ru-RU" dirty="0" err="1"/>
              <a:t>Promise.all</a:t>
            </a:r>
            <a:r>
              <a:rPr lang="ru-RU" dirty="0"/>
              <a:t> завершится с ней.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25A981-78C6-ED5D-926C-74A0393A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2" y="1502846"/>
            <a:ext cx="9988062" cy="510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9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95D6FE-16AA-813B-3C47-DB35AB4DA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BF881D-5D35-679C-6A50-661D57C75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781" y="337625"/>
            <a:ext cx="11049946" cy="6175716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Особые случаи: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нужно получить результаты всех промисов, даже с ошибками, используют </a:t>
            </a:r>
            <a:r>
              <a:rPr lang="ru-RU" dirty="0" err="1"/>
              <a:t>Promise.allSettled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Иногда полезно в .</a:t>
            </a:r>
            <a:r>
              <a:rPr lang="ru-RU" dirty="0" err="1"/>
              <a:t>catch</a:t>
            </a:r>
            <a:r>
              <a:rPr lang="ru-RU" dirty="0"/>
              <a:t>() возвращать запасное значение, чтобы цепочка не прерывалась полностью.</a:t>
            </a:r>
          </a:p>
          <a:p>
            <a:r>
              <a:rPr lang="ru-RU" b="1" dirty="0"/>
              <a:t>Рекомендации: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Всегда добавляйте .</a:t>
            </a:r>
            <a:r>
              <a:rPr lang="ru-RU" dirty="0" err="1"/>
              <a:t>catch</a:t>
            </a:r>
            <a:r>
              <a:rPr lang="ru-RU" dirty="0"/>
              <a:t>() в цепочки промисов для отладки и корректной обработки ошибок.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 использовании </a:t>
            </a:r>
            <a:r>
              <a:rPr lang="ru-RU" dirty="0" err="1"/>
              <a:t>Promise.all</a:t>
            </a:r>
            <a:r>
              <a:rPr lang="ru-RU" dirty="0"/>
              <a:t> учитывайте, что падение одного промиса обрушит весь результат.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Для «устойчивых» сценариев (например, загрузка сразу многих данных, где можно пропустить часть ошибок) применяйте </a:t>
            </a:r>
            <a:r>
              <a:rPr lang="ru-RU" dirty="0" err="1"/>
              <a:t>Promise.allSettled</a:t>
            </a:r>
            <a:r>
              <a:rPr lang="ru-RU" dirty="0"/>
              <a:t>.</a:t>
            </a:r>
          </a:p>
          <a:p>
            <a:r>
              <a:rPr lang="ru-RU" b="1" dirty="0"/>
              <a:t>✅ Вывод:</a:t>
            </a:r>
          </a:p>
          <a:p>
            <a:r>
              <a:rPr lang="ru-RU" dirty="0"/>
              <a:t>Ошибки в промисах обрабатываются с помощью .</a:t>
            </a:r>
            <a:r>
              <a:rPr lang="ru-RU" dirty="0" err="1"/>
              <a:t>catch</a:t>
            </a:r>
            <a:r>
              <a:rPr lang="ru-RU" dirty="0"/>
              <a:t>(). В цепочках .</a:t>
            </a:r>
            <a:r>
              <a:rPr lang="ru-RU" dirty="0" err="1"/>
              <a:t>catch</a:t>
            </a:r>
            <a:r>
              <a:rPr lang="ru-RU" dirty="0"/>
              <a:t>() перехватывает ошибку из любого предыдущего шага и позволяет продолжить выполнение. В </a:t>
            </a:r>
            <a:r>
              <a:rPr lang="ru-RU" dirty="0" err="1"/>
              <a:t>Promise.all</a:t>
            </a:r>
            <a:r>
              <a:rPr lang="ru-RU" dirty="0"/>
              <a:t> ошибка в одном промисе делает отклонённым весь результат — для более гибкой работы стоит использовать </a:t>
            </a:r>
            <a:r>
              <a:rPr lang="ru-RU" dirty="0" err="1"/>
              <a:t>Promise.allSettled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31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E49151-FF77-22E4-734E-09774786E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48301-13A1-C257-30CF-CAFD9963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180778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en-US" sz="4800" b="1" dirty="0" err="1"/>
              <a:t>Promise.race</a:t>
            </a:r>
            <a:r>
              <a:rPr lang="en-US" sz="4800" b="1" dirty="0"/>
              <a:t>, </a:t>
            </a:r>
            <a:r>
              <a:rPr lang="en-US" sz="4800" b="1" dirty="0" err="1"/>
              <a:t>Promise.allSettled</a:t>
            </a:r>
            <a:r>
              <a:rPr lang="en-US" sz="4800" b="1" dirty="0"/>
              <a:t>, </a:t>
            </a:r>
            <a:r>
              <a:rPr lang="en-US" sz="4800" b="1" dirty="0" err="1"/>
              <a:t>Promise.any</a:t>
            </a:r>
            <a:r>
              <a:rPr lang="en-US" sz="4800" b="1" dirty="0"/>
              <a:t>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626973-726C-25A7-D437-28C6B046D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997612"/>
            <a:ext cx="10965540" cy="4535923"/>
          </a:xfrm>
        </p:spPr>
        <p:txBody>
          <a:bodyPr>
            <a:normAutofit/>
          </a:bodyPr>
          <a:lstStyle/>
          <a:p>
            <a:r>
              <a:rPr lang="ru-RU" b="1" dirty="0" err="1"/>
              <a:t>Promise.race</a:t>
            </a:r>
            <a:r>
              <a:rPr lang="ru-RU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Принимает массив (или другой итерируемый объект) промисов.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Возвращает первый завершившийся промис — не важно, был он успешным или с ошибкой.</a:t>
            </a:r>
          </a:p>
        </p:txBody>
      </p:sp>
    </p:spTree>
    <p:extLst>
      <p:ext uri="{BB962C8B-B14F-4D97-AF65-F5344CB8AC3E}">
        <p14:creationId xmlns:p14="http://schemas.microsoft.com/office/powerpoint/2010/main" val="122435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54DB5E-F85D-AFAE-6E86-362F3ED154E4}"/>
              </a:ext>
            </a:extLst>
          </p:cNvPr>
          <p:cNvSpPr/>
          <p:nvPr/>
        </p:nvSpPr>
        <p:spPr>
          <a:xfrm>
            <a:off x="398206" y="334107"/>
            <a:ext cx="11432723" cy="525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Тема </a:t>
            </a:r>
            <a:r>
              <a:rPr lang="en-US" sz="4400" b="1" dirty="0">
                <a:solidFill>
                  <a:schemeClr val="tx1"/>
                </a:solidFill>
              </a:rPr>
              <a:t>2</a:t>
            </a:r>
            <a:r>
              <a:rPr lang="ru-RU" sz="4400" b="1" dirty="0">
                <a:solidFill>
                  <a:schemeClr val="tx1"/>
                </a:solidFill>
              </a:rPr>
              <a:t>. Асинхронно программирование.</a:t>
            </a:r>
          </a:p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Лекция </a:t>
            </a:r>
            <a:r>
              <a:rPr lang="en-US" sz="4400" b="1" dirty="0">
                <a:solidFill>
                  <a:schemeClr val="tx1"/>
                </a:solidFill>
              </a:rPr>
              <a:t>11</a:t>
            </a:r>
            <a:r>
              <a:rPr lang="ru-RU" sz="4400" b="1" dirty="0">
                <a:solidFill>
                  <a:schemeClr val="tx1"/>
                </a:solidFill>
              </a:rPr>
              <a:t>. Цепочки промисов и </a:t>
            </a:r>
            <a:r>
              <a:rPr lang="ru-RU" sz="4400" b="1" dirty="0" err="1">
                <a:solidFill>
                  <a:schemeClr val="tx1"/>
                </a:solidFill>
              </a:rPr>
              <a:t>Promise.all</a:t>
            </a:r>
            <a:r>
              <a:rPr lang="en-US" sz="4400" b="1" dirty="0">
                <a:solidFill>
                  <a:schemeClr val="tx1"/>
                </a:solidFill>
              </a:rPr>
              <a:t>.</a:t>
            </a:r>
            <a:endParaRPr lang="ru-RU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75C9B-2EE1-8C27-7B74-63E20DC8C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D118FD-BE45-6BE5-9215-FC247E3E0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Используется, когда нужно получить </a:t>
            </a:r>
            <a:r>
              <a:rPr lang="ru-RU" b="1" dirty="0"/>
              <a:t>самый быстрый результат</a:t>
            </a:r>
            <a:r>
              <a:rPr lang="ru-RU" dirty="0"/>
              <a:t> (например, при выборе самого быстрого сервера).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D3005B-2353-9897-857C-91A035A3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69" y="1434904"/>
            <a:ext cx="10922462" cy="22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0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F7A91-4F4D-1D55-A180-844B3CA3D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FB31CC-86BD-504F-146E-D50345B1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lnSpcReduction="10000"/>
          </a:bodyPr>
          <a:lstStyle/>
          <a:p>
            <a:r>
              <a:rPr lang="ru-RU" b="1" dirty="0" err="1"/>
              <a:t>Promise.allSettled</a:t>
            </a:r>
            <a:r>
              <a:rPr lang="ru-RU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Принимает массив промисов.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Возвращает промис, который всегда выполняется успешно, когда завершатся все промисы (успешно или с ошибкой).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Результат — массив объектов формата:</a:t>
            </a:r>
          </a:p>
          <a:p>
            <a:r>
              <a:rPr lang="en-US" dirty="0"/>
              <a:t>{ status: "fulfilled", value: ... }</a:t>
            </a:r>
          </a:p>
          <a:p>
            <a:r>
              <a:rPr lang="en-US" dirty="0"/>
              <a:t>{ status: "rejected", reason: ... }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Полезно, когда нужны результаты </a:t>
            </a:r>
            <a:r>
              <a:rPr lang="ru-RU" b="1" dirty="0"/>
              <a:t>всех операций</a:t>
            </a:r>
            <a:r>
              <a:rPr lang="ru-RU" dirty="0"/>
              <a:t>, даже если некоторые упали (например, загрузка набора файлов, где часть может не загрузиться).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84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8F193-D40C-88B1-F212-5A558DDDD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353E20-F122-CB3B-A200-E4D5503E6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597BD5-4827-FE0F-0109-974F4C0514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95" b="8807"/>
          <a:stretch>
            <a:fillRect/>
          </a:stretch>
        </p:blipFill>
        <p:spPr>
          <a:xfrm>
            <a:off x="766916" y="1153550"/>
            <a:ext cx="10037072" cy="30808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E0A1BD-879C-F83C-A524-27A6E7D5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38" b="33212"/>
          <a:stretch>
            <a:fillRect/>
          </a:stretch>
        </p:blipFill>
        <p:spPr>
          <a:xfrm>
            <a:off x="766916" y="4498144"/>
            <a:ext cx="10037072" cy="197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20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3A6B3-92EE-3D2F-90CB-AAF4A8E7B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D66921-15AA-8B25-2C81-7E78AE400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lnSpcReduction="10000"/>
          </a:bodyPr>
          <a:lstStyle/>
          <a:p>
            <a:r>
              <a:rPr lang="ru-RU" b="1" dirty="0" err="1"/>
              <a:t>Promise.any</a:t>
            </a:r>
            <a:r>
              <a:rPr lang="ru-RU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Принимает массив промисов.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Возвращает первый успешно завершившийся промис.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Ошибки игнорируются, пока хотя бы один промис не выполнится успешно.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все промисы завершились с ошибкой → возвращает ошибку типа </a:t>
            </a:r>
            <a:r>
              <a:rPr lang="ru-RU" dirty="0" err="1"/>
              <a:t>AggregateError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Используется, когда нужно дождаться </a:t>
            </a:r>
            <a:r>
              <a:rPr lang="ru-RU" b="1" dirty="0"/>
              <a:t>первого успешного результата</a:t>
            </a:r>
            <a:r>
              <a:rPr lang="ru-RU" dirty="0"/>
              <a:t>, а остальные можно игнорировать (например, когда делаем несколько запросов на разные источники данных и берём первый успешный).</a:t>
            </a:r>
          </a:p>
        </p:txBody>
      </p:sp>
    </p:spTree>
    <p:extLst>
      <p:ext uri="{BB962C8B-B14F-4D97-AF65-F5344CB8AC3E}">
        <p14:creationId xmlns:p14="http://schemas.microsoft.com/office/powerpoint/2010/main" val="1354977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C78C7D-DFC2-D6AE-A769-FF057F262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2B1FEC-82B6-1457-2875-2A8BA0F73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AE1F40-5F6F-77E9-8861-ADC15453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208502"/>
            <a:ext cx="10658168" cy="27714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96CF28-4BA2-75AF-B9E3-9D2FF544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470" b="20189"/>
          <a:stretch>
            <a:fillRect/>
          </a:stretch>
        </p:blipFill>
        <p:spPr>
          <a:xfrm>
            <a:off x="766916" y="4160420"/>
            <a:ext cx="10658168" cy="171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74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144EB-C7BA-FE0D-FDC3-5F1F9B2DF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BC5CAE-791E-8574-53AA-B2A291F03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Сравнение методов: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8F6646-4084-ECE0-9229-CCD3799C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49" y="1720398"/>
            <a:ext cx="10609435" cy="341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49A62D-59DE-7527-1005-EB3A3CBB3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9E41C0-1E0F-E86F-F56B-FAEC0CFC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✅ </a:t>
            </a:r>
            <a:r>
              <a:rPr lang="ru-RU" b="1" dirty="0"/>
              <a:t>Вывод (итоговое сравнение):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Promise.all</a:t>
            </a:r>
            <a:r>
              <a:rPr lang="ru-RU" dirty="0"/>
              <a:t> — ждём, пока выполнятся </a:t>
            </a:r>
            <a:r>
              <a:rPr lang="ru-RU" b="1" dirty="0"/>
              <a:t>все промисы успешно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Если хотя бы один промис упадёт → весь результат будет ошибкой.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Promise.race</a:t>
            </a:r>
            <a:r>
              <a:rPr lang="ru-RU" dirty="0"/>
              <a:t> — ждём </a:t>
            </a:r>
            <a:r>
              <a:rPr lang="ru-RU" b="1" dirty="0"/>
              <a:t>первый завершившийся промис</a:t>
            </a:r>
            <a:r>
              <a:rPr lang="ru-RU" dirty="0"/>
              <a:t> (успех или ошибка).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Promise.allSettled</a:t>
            </a:r>
            <a:r>
              <a:rPr lang="ru-RU" dirty="0"/>
              <a:t> — ждём завершения </a:t>
            </a:r>
            <a:r>
              <a:rPr lang="ru-RU" b="1" dirty="0"/>
              <a:t>всех промисов</a:t>
            </a:r>
            <a:r>
              <a:rPr lang="ru-RU" dirty="0"/>
              <a:t>, получаем массив статусов (</a:t>
            </a:r>
            <a:r>
              <a:rPr lang="ru-RU" i="1" dirty="0"/>
              <a:t>успех/ошибка</a:t>
            </a:r>
            <a:r>
              <a:rPr lang="ru-RU" dirty="0"/>
              <a:t>), ошибки не прерывают выполнение.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Promise.any</a:t>
            </a:r>
            <a:r>
              <a:rPr lang="ru-RU" dirty="0"/>
              <a:t> — ждём </a:t>
            </a:r>
            <a:r>
              <a:rPr lang="ru-RU" b="1" dirty="0"/>
              <a:t>первый успешный результат</a:t>
            </a:r>
            <a:r>
              <a:rPr lang="ru-RU" dirty="0"/>
              <a:t>, ошибки игнорируем, пока не упадут все (тогда будет </a:t>
            </a:r>
            <a:r>
              <a:rPr lang="ru-RU" dirty="0" err="1"/>
              <a:t>AggregateError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52916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Контрольные вопросы: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561514"/>
            <a:ext cx="11057456" cy="4868783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Что произойдёт, если хотя бы один промис в </a:t>
            </a:r>
            <a:r>
              <a:rPr lang="ru-RU" dirty="0" err="1">
                <a:latin typeface="Segoe UI" panose="020B0502040204020203" pitchFamily="34" charset="0"/>
              </a:rPr>
              <a:t>Promise.all</a:t>
            </a:r>
            <a:r>
              <a:rPr lang="ru-RU" dirty="0">
                <a:latin typeface="Segoe UI" panose="020B0502040204020203" pitchFamily="34" charset="0"/>
              </a:rPr>
              <a:t> завершится с ошибкой?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Чем отличается </a:t>
            </a:r>
            <a:r>
              <a:rPr lang="ru-RU" dirty="0" err="1">
                <a:latin typeface="Segoe UI" panose="020B0502040204020203" pitchFamily="34" charset="0"/>
              </a:rPr>
              <a:t>Promise.race</a:t>
            </a:r>
            <a:r>
              <a:rPr lang="ru-RU" dirty="0">
                <a:latin typeface="Segoe UI" panose="020B0502040204020203" pitchFamily="34" charset="0"/>
              </a:rPr>
              <a:t> от </a:t>
            </a:r>
            <a:r>
              <a:rPr lang="ru-RU" dirty="0" err="1">
                <a:latin typeface="Segoe UI" panose="020B0502040204020203" pitchFamily="34" charset="0"/>
              </a:rPr>
              <a:t>Promise.all</a:t>
            </a:r>
            <a:r>
              <a:rPr lang="ru-RU" dirty="0"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В чём особенность </a:t>
            </a:r>
            <a:r>
              <a:rPr lang="ru-RU" dirty="0" err="1">
                <a:latin typeface="Segoe UI" panose="020B0502040204020203" pitchFamily="34" charset="0"/>
              </a:rPr>
              <a:t>Promise.allSettled</a:t>
            </a:r>
            <a:r>
              <a:rPr lang="ru-RU" dirty="0">
                <a:latin typeface="Segoe UI" panose="020B0502040204020203" pitchFamily="34" charset="0"/>
              </a:rPr>
              <a:t>? Когда его стоит использовать?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Чем отличается </a:t>
            </a:r>
            <a:r>
              <a:rPr lang="ru-RU" dirty="0" err="1">
                <a:latin typeface="Segoe UI" panose="020B0502040204020203" pitchFamily="34" charset="0"/>
              </a:rPr>
              <a:t>Promise.any</a:t>
            </a:r>
            <a:r>
              <a:rPr lang="ru-RU" dirty="0">
                <a:latin typeface="Segoe UI" panose="020B0502040204020203" pitchFamily="34" charset="0"/>
              </a:rPr>
              <a:t> от </a:t>
            </a:r>
            <a:r>
              <a:rPr lang="ru-RU" dirty="0" err="1">
                <a:latin typeface="Segoe UI" panose="020B0502040204020203" pitchFamily="34" charset="0"/>
              </a:rPr>
              <a:t>Promise.race</a:t>
            </a:r>
            <a:r>
              <a:rPr lang="ru-RU" dirty="0"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Что произойдёт, если все промисы в </a:t>
            </a:r>
            <a:r>
              <a:rPr lang="ru-RU" dirty="0" err="1">
                <a:latin typeface="Segoe UI" panose="020B0502040204020203" pitchFamily="34" charset="0"/>
              </a:rPr>
              <a:t>Promise.any</a:t>
            </a:r>
            <a:r>
              <a:rPr lang="ru-RU" dirty="0">
                <a:latin typeface="Segoe UI" panose="020B0502040204020203" pitchFamily="34" charset="0"/>
              </a:rPr>
              <a:t> завершатся с ошибкой?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09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Домашнее задание:</a:t>
            </a:r>
          </a:p>
        </p:txBody>
      </p:sp>
      <p:sp>
        <p:nvSpPr>
          <p:cNvPr id="4" name="AutoShape 2">
            <a:hlinkClick r:id="rId2"/>
            <a:extLst>
              <a:ext uri="{FF2B5EF4-FFF2-40B4-BE49-F238E27FC236}">
                <a16:creationId xmlns:a16="http://schemas.microsoft.com/office/drawing/2014/main" id="{C2B42C88-2D75-465B-A062-384A5FF97CF7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666750" y="1589088"/>
            <a:ext cx="11058525" cy="48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dirty="0"/>
              <a:t>1. </a:t>
            </a:r>
            <a:r>
              <a:rPr lang="en-US" dirty="0">
                <a:hlinkClick r:id="rId3"/>
              </a:rPr>
              <a:t>https://ru.hexlet.io/courses/js-asynchronous-programming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2. Повторить материал лекции.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679706-3B5D-81C3-75D1-CE244A9BD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85" y="2452174"/>
            <a:ext cx="57816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5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Материалы лекций: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674055"/>
            <a:ext cx="10718291" cy="4178741"/>
          </a:xfrm>
        </p:spPr>
        <p:txBody>
          <a:bodyPr>
            <a:normAutofit/>
          </a:bodyPr>
          <a:lstStyle/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https://github.com/ShViktor72/Education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C3C681-640A-5675-16FC-A797A4A06C22}"/>
              </a:ext>
            </a:extLst>
          </p:cNvPr>
          <p:cNvSpPr txBox="1">
            <a:spLocks/>
          </p:cNvSpPr>
          <p:nvPr/>
        </p:nvSpPr>
        <p:spPr>
          <a:xfrm>
            <a:off x="603503" y="3688100"/>
            <a:ext cx="10782300" cy="692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Обратная связь: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0E472AC-A2C4-713D-80F1-1A6693BAB896}"/>
              </a:ext>
            </a:extLst>
          </p:cNvPr>
          <p:cNvSpPr txBox="1">
            <a:spLocks/>
          </p:cNvSpPr>
          <p:nvPr/>
        </p:nvSpPr>
        <p:spPr>
          <a:xfrm>
            <a:off x="603504" y="4139894"/>
            <a:ext cx="10718291" cy="13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colledge20education23@gmail.com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800" b="1" dirty="0">
                <a:solidFill>
                  <a:schemeClr val="tx1"/>
                </a:solidFill>
              </a:rPr>
              <a:t>Цель занятия: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463040"/>
            <a:ext cx="10782300" cy="4996754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2800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Понять, как использовать цепочки промисов для последовательной обработки асинхронных операций и как обрабатывать несколько параллельных операций с помощью </a:t>
            </a:r>
            <a:r>
              <a:rPr lang="ru-RU" sz="4400" b="1" dirty="0" err="1">
                <a:latin typeface="+mn-lt"/>
              </a:rPr>
              <a:t>Promise.all</a:t>
            </a:r>
            <a:r>
              <a:rPr lang="ru-RU" sz="4400" b="1" dirty="0">
                <a:latin typeface="+mn-lt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08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8"/>
            <a:ext cx="10782300" cy="350410"/>
          </a:xfrm>
        </p:spPr>
        <p:txBody>
          <a:bodyPr/>
          <a:lstStyle/>
          <a:p>
            <a:r>
              <a:rPr lang="ru-RU" sz="4800" b="1" kern="0" dirty="0">
                <a:solidFill>
                  <a:schemeClr val="tx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Учебные вопросы: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547446"/>
            <a:ext cx="10954217" cy="486810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ru-RU" sz="4400" b="1" dirty="0">
                <a:latin typeface="+mn-lt"/>
              </a:rPr>
              <a:t>Что такое цепочка промисов и как она работает?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Promise.all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. Обработка нескольких параллельных промисов.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ru-RU" sz="4400" b="1" dirty="0"/>
              <a:t>Обработка ошибок в цепочках промисов.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4. </a:t>
            </a:r>
            <a:r>
              <a:rPr lang="en-US" sz="4400" b="1" dirty="0" err="1"/>
              <a:t>Promise.race</a:t>
            </a:r>
            <a:r>
              <a:rPr lang="en-US" sz="4400" b="1" dirty="0"/>
              <a:t>, </a:t>
            </a:r>
            <a:r>
              <a:rPr lang="en-US" sz="4400" b="1" dirty="0" err="1"/>
              <a:t>Promise.allSettled</a:t>
            </a:r>
            <a:r>
              <a:rPr lang="en-US" sz="4400" b="1" dirty="0"/>
              <a:t>, </a:t>
            </a:r>
            <a:r>
              <a:rPr lang="en-US" sz="4400" b="1" dirty="0" err="1"/>
              <a:t>Promise.any</a:t>
            </a:r>
            <a:r>
              <a:rPr lang="en-US" sz="4400" b="1" dirty="0"/>
              <a:t>.</a:t>
            </a:r>
            <a:endParaRPr lang="ru-RU" sz="4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055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152643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ru-RU" sz="4800" b="1" dirty="0">
                <a:latin typeface="+mn-lt"/>
              </a:rPr>
              <a:t>Что такое цепочка промисов и как она работает?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688123"/>
            <a:ext cx="10965540" cy="4845412"/>
          </a:xfrm>
        </p:spPr>
        <p:txBody>
          <a:bodyPr>
            <a:normAutofit/>
          </a:bodyPr>
          <a:lstStyle/>
          <a:p>
            <a:r>
              <a:rPr lang="ru-RU" dirty="0" err="1"/>
              <a:t>Promise</a:t>
            </a:r>
            <a:r>
              <a:rPr lang="ru-RU" dirty="0"/>
              <a:t> — это объект в JavaScript, который представляет результат асинхронной операции: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ожидание (pending),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успех (</a:t>
            </a:r>
            <a:r>
              <a:rPr lang="ru-RU" dirty="0" err="1"/>
              <a:t>fulfilled</a:t>
            </a:r>
            <a:r>
              <a:rPr lang="ru-RU" dirty="0"/>
              <a:t>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ошибка (</a:t>
            </a:r>
            <a:r>
              <a:rPr lang="ru-RU" dirty="0" err="1"/>
              <a:t>rejected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Чтобы обработать результат, используется метод .</a:t>
            </a:r>
            <a:r>
              <a:rPr lang="ru-RU" dirty="0" err="1"/>
              <a:t>then</a:t>
            </a:r>
            <a:r>
              <a:rPr lang="ru-RU" dirty="0"/>
              <a:t>() (для успешного результата) и .</a:t>
            </a:r>
            <a:r>
              <a:rPr lang="ru-RU" dirty="0" err="1"/>
              <a:t>catch</a:t>
            </a:r>
            <a:r>
              <a:rPr lang="ru-RU" dirty="0"/>
              <a:t>() (для ошибки).</a:t>
            </a:r>
          </a:p>
        </p:txBody>
      </p:sp>
    </p:spTree>
    <p:extLst>
      <p:ext uri="{BB962C8B-B14F-4D97-AF65-F5344CB8AC3E}">
        <p14:creationId xmlns:p14="http://schemas.microsoft.com/office/powerpoint/2010/main" val="560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Цепочка промисов </a:t>
            </a:r>
            <a:r>
              <a:rPr lang="ru-RU" dirty="0"/>
              <a:t>— это последовательность вызовов .</a:t>
            </a:r>
            <a:r>
              <a:rPr lang="ru-RU" dirty="0" err="1"/>
              <a:t>then</a:t>
            </a:r>
            <a:r>
              <a:rPr lang="ru-RU" dirty="0"/>
              <a:t>(), где каждый следующий .</a:t>
            </a:r>
            <a:r>
              <a:rPr lang="ru-RU" dirty="0" err="1"/>
              <a:t>then</a:t>
            </a:r>
            <a:r>
              <a:rPr lang="ru-RU" dirty="0"/>
              <a:t>() получает результат из предыдущего.</a:t>
            </a:r>
          </a:p>
          <a:p>
            <a:r>
              <a:rPr lang="ru-RU" dirty="0"/>
              <a:t>Таким образом можно выполнять несколько асинхронных операций по порядку, не погружаясь в «ад </a:t>
            </a:r>
            <a:r>
              <a:rPr lang="ru-RU" dirty="0" err="1"/>
              <a:t>колбэков</a:t>
            </a:r>
            <a:r>
              <a:rPr lang="ru-RU" dirty="0"/>
              <a:t>».</a:t>
            </a:r>
          </a:p>
          <a:p>
            <a:endParaRPr lang="ru-RU" dirty="0"/>
          </a:p>
          <a:p>
            <a:r>
              <a:rPr lang="ru-RU" b="1" dirty="0"/>
              <a:t>Принцип работы: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Каждый вызов .</a:t>
            </a:r>
            <a:r>
              <a:rPr lang="ru-RU" dirty="0" err="1"/>
              <a:t>then</a:t>
            </a:r>
            <a:r>
              <a:rPr lang="ru-RU" dirty="0"/>
              <a:t>() возвращает новый промис.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Результат функции внутри .</a:t>
            </a:r>
            <a:r>
              <a:rPr lang="ru-RU" dirty="0" err="1"/>
              <a:t>then</a:t>
            </a:r>
            <a:r>
              <a:rPr lang="ru-RU" dirty="0"/>
              <a:t>() передаётся в следующий .</a:t>
            </a:r>
            <a:r>
              <a:rPr lang="ru-RU" dirty="0" err="1"/>
              <a:t>then</a:t>
            </a:r>
            <a:r>
              <a:rPr lang="ru-RU" dirty="0"/>
              <a:t>().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внутри .</a:t>
            </a:r>
            <a:r>
              <a:rPr lang="ru-RU" dirty="0" err="1"/>
              <a:t>then</a:t>
            </a:r>
            <a:r>
              <a:rPr lang="ru-RU" dirty="0"/>
              <a:t>() возвращается обычное значение → оно автоматически «оборачивается» в промис.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возвращается другой промис → выполнение «ждёт» его завершения.</a:t>
            </a:r>
          </a:p>
        </p:txBody>
      </p:sp>
    </p:spTree>
    <p:extLst>
      <p:ext uri="{BB962C8B-B14F-4D97-AF65-F5344CB8AC3E}">
        <p14:creationId xmlns:p14="http://schemas.microsoft.com/office/powerpoint/2010/main" val="38200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F76A1-2D7D-EC71-EE4E-6011B7830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9BFD2A-BA83-EF55-DCB7-F08933891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34918"/>
            <a:ext cx="11049946" cy="6236220"/>
          </a:xfrm>
        </p:spPr>
        <p:txBody>
          <a:bodyPr>
            <a:normAutofit/>
          </a:bodyPr>
          <a:lstStyle/>
          <a:p>
            <a:r>
              <a:rPr lang="ru-RU" b="1" dirty="0"/>
              <a:t>Пример цепочки</a:t>
            </a:r>
            <a:r>
              <a:rPr lang="en-US" b="1" dirty="0"/>
              <a:t>. </a:t>
            </a:r>
            <a:r>
              <a:rPr lang="ru-RU" b="1" dirty="0"/>
              <a:t>Здесь каждый .</a:t>
            </a:r>
            <a:r>
              <a:rPr lang="ru-RU" b="1" dirty="0" err="1"/>
              <a:t>then</a:t>
            </a:r>
            <a:r>
              <a:rPr lang="ru-RU" b="1" dirty="0"/>
              <a:t>() получает результат из предыдущего и передаёт его дальше.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92BC82-69BE-743F-8D8F-BA3A1270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83" y="1266092"/>
            <a:ext cx="5048674" cy="53569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F02552-2C7D-AD22-BFAA-2A8A814C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663"/>
          <a:stretch>
            <a:fillRect/>
          </a:stretch>
        </p:blipFill>
        <p:spPr>
          <a:xfrm>
            <a:off x="7193060" y="1266092"/>
            <a:ext cx="3349607" cy="53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7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223C6-E598-9582-C658-E11D475B5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16ECE9-B760-7DC2-1BE5-3E1FC7153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Асинхронный пример. Здесь шаги выполняются последовательно, несмотря на асинхронные задержки.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53EC25-1CF4-279F-38B0-31C6760B0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1473444"/>
            <a:ext cx="7118709" cy="48359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51DCDC-C096-FA5C-88B9-DF304D6148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142"/>
          <a:stretch>
            <a:fillRect/>
          </a:stretch>
        </p:blipFill>
        <p:spPr>
          <a:xfrm>
            <a:off x="8156844" y="1512130"/>
            <a:ext cx="2956634" cy="479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4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AC2180-104C-B9FB-BECE-5E17AB6F6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118ED8-EE1F-26EB-314D-01AC15C53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Зачем нужны цепочки: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Для последовательного выполнения асинхронных задач.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Чтобы упростить код и избежать вложенных </a:t>
            </a:r>
            <a:r>
              <a:rPr lang="ru-RU" dirty="0" err="1"/>
              <a:t>колбэков</a:t>
            </a:r>
            <a:r>
              <a:rPr lang="ru-RU" dirty="0"/>
              <a:t> («</a:t>
            </a:r>
            <a:r>
              <a:rPr lang="ru-RU" dirty="0" err="1"/>
              <a:t>callback</a:t>
            </a:r>
            <a:r>
              <a:rPr lang="ru-RU" dirty="0"/>
              <a:t> </a:t>
            </a:r>
            <a:r>
              <a:rPr lang="ru-RU" dirty="0" err="1"/>
              <a:t>hell</a:t>
            </a:r>
            <a:r>
              <a:rPr lang="ru-RU" dirty="0"/>
              <a:t>»).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Для удобной передачи результатов от одной операции к следующей.</a:t>
            </a:r>
          </a:p>
          <a:p>
            <a:endParaRPr lang="ru-RU" dirty="0"/>
          </a:p>
          <a:p>
            <a:r>
              <a:rPr lang="ru-RU" dirty="0"/>
              <a:t>✅ Вывод:</a:t>
            </a:r>
          </a:p>
          <a:p>
            <a:r>
              <a:rPr lang="ru-RU" dirty="0"/>
              <a:t>Цепочка промисов — это механизм, позволяющий выполнять асинхронные операции шаг за шагом, передавая результат от одного .</a:t>
            </a:r>
            <a:r>
              <a:rPr lang="ru-RU" dirty="0" err="1"/>
              <a:t>then</a:t>
            </a:r>
            <a:r>
              <a:rPr lang="ru-RU" dirty="0"/>
              <a:t>() к другому. </a:t>
            </a:r>
          </a:p>
          <a:p>
            <a:r>
              <a:rPr lang="ru-RU" dirty="0"/>
              <a:t>Каждый .</a:t>
            </a:r>
            <a:r>
              <a:rPr lang="ru-RU" dirty="0" err="1"/>
              <a:t>then</a:t>
            </a:r>
            <a:r>
              <a:rPr lang="ru-RU" dirty="0"/>
              <a:t>() создаёт новый промис и может возвращать как значение, так и другой промис.</a:t>
            </a:r>
          </a:p>
        </p:txBody>
      </p:sp>
    </p:spTree>
    <p:extLst>
      <p:ext uri="{BB962C8B-B14F-4D97-AF65-F5344CB8AC3E}">
        <p14:creationId xmlns:p14="http://schemas.microsoft.com/office/powerpoint/2010/main" val="2672167773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3035</TotalTime>
  <Words>1232</Words>
  <Application>Microsoft Office PowerPoint</Application>
  <PresentationFormat>Широкоэкранный</PresentationFormat>
  <Paragraphs>130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Arial</vt:lpstr>
      <vt:lpstr>Segoe UI</vt:lpstr>
      <vt:lpstr>Метрополия</vt:lpstr>
      <vt:lpstr>Презентация PowerPoint</vt:lpstr>
      <vt:lpstr>Презентация PowerPoint</vt:lpstr>
      <vt:lpstr>Цель занятия:</vt:lpstr>
      <vt:lpstr>Учебные вопросы:</vt:lpstr>
      <vt:lpstr>1. Что такое цепочка промисов и как она работает?</vt:lpstr>
      <vt:lpstr>Презентация PowerPoint</vt:lpstr>
      <vt:lpstr>Презентация PowerPoint</vt:lpstr>
      <vt:lpstr>Презентация PowerPoint</vt:lpstr>
      <vt:lpstr>Презентация PowerPoint</vt:lpstr>
      <vt:lpstr>2. Promise.all. Обработка нескольких параллельных промисов.</vt:lpstr>
      <vt:lpstr>Презентация PowerPoint</vt:lpstr>
      <vt:lpstr>Презентация PowerPoint</vt:lpstr>
      <vt:lpstr>Презентация PowerPoint</vt:lpstr>
      <vt:lpstr>Презентация PowerPoint</vt:lpstr>
      <vt:lpstr>3. Обработка ошибок в цепочках промисов.</vt:lpstr>
      <vt:lpstr>Презентация PowerPoint</vt:lpstr>
      <vt:lpstr>Презентация PowerPoint</vt:lpstr>
      <vt:lpstr>Презентация PowerPoint</vt:lpstr>
      <vt:lpstr>4. Promise.race, Promise.allSettled, Promise.any.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Контрольные вопросы:</vt:lpstr>
      <vt:lpstr>Домашнее задание:</vt:lpstr>
      <vt:lpstr>Материалы лекций: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user</cp:lastModifiedBy>
  <cp:revision>45</cp:revision>
  <dcterms:created xsi:type="dcterms:W3CDTF">2023-08-13T03:02:22Z</dcterms:created>
  <dcterms:modified xsi:type="dcterms:W3CDTF">2025-09-05T19:16:34Z</dcterms:modified>
</cp:coreProperties>
</file>