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302" r:id="rId2"/>
    <p:sldId id="294" r:id="rId3"/>
    <p:sldId id="257" r:id="rId4"/>
    <p:sldId id="297" r:id="rId5"/>
    <p:sldId id="258" r:id="rId6"/>
    <p:sldId id="338" r:id="rId7"/>
    <p:sldId id="342" r:id="rId8"/>
    <p:sldId id="343" r:id="rId9"/>
    <p:sldId id="345" r:id="rId10"/>
    <p:sldId id="346" r:id="rId11"/>
    <p:sldId id="347" r:id="rId12"/>
    <p:sldId id="344" r:id="rId13"/>
    <p:sldId id="339" r:id="rId14"/>
    <p:sldId id="348" r:id="rId15"/>
    <p:sldId id="349" r:id="rId16"/>
    <p:sldId id="350" r:id="rId17"/>
    <p:sldId id="351" r:id="rId18"/>
    <p:sldId id="352" r:id="rId19"/>
    <p:sldId id="341" r:id="rId20"/>
    <p:sldId id="354" r:id="rId21"/>
    <p:sldId id="358" r:id="rId22"/>
    <p:sldId id="359" r:id="rId23"/>
    <p:sldId id="360" r:id="rId24"/>
    <p:sldId id="361" r:id="rId25"/>
    <p:sldId id="362" r:id="rId26"/>
    <p:sldId id="340" r:id="rId27"/>
    <p:sldId id="363" r:id="rId28"/>
    <p:sldId id="364" r:id="rId29"/>
    <p:sldId id="353" r:id="rId30"/>
    <p:sldId id="355" r:id="rId31"/>
    <p:sldId id="356" r:id="rId32"/>
    <p:sldId id="365" r:id="rId33"/>
    <p:sldId id="357" r:id="rId34"/>
    <p:sldId id="366" r:id="rId35"/>
    <p:sldId id="367" r:id="rId36"/>
    <p:sldId id="368" r:id="rId37"/>
    <p:sldId id="369" r:id="rId38"/>
    <p:sldId id="370" r:id="rId39"/>
    <p:sldId id="295" r:id="rId40"/>
    <p:sldId id="331" r:id="rId41"/>
    <p:sldId id="29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9703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565779"/>
            <a:ext cx="10718292" cy="328701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3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4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7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hexlet.io/courses/js-asynchronous-programming" TargetMode="External"/><Relationship Id="rId2" Type="http://schemas.openxmlformats.org/officeDocument/2006/relationships/hyperlink" Target="https://ru.hexlet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069145"/>
            <a:ext cx="10782300" cy="5129938"/>
          </a:xfrm>
        </p:spPr>
        <p:txBody>
          <a:bodyPr>
            <a:norm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ПМ3 Разработка модулей</a:t>
            </a:r>
            <a:r>
              <a:rPr lang="ru-RU" sz="2800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ПО.</a:t>
            </a: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endParaRPr lang="ru-RU" sz="2800" b="1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 3.1 Понимать и применять принципы объектно- ориентированного и асинхронного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2621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280777-4FA5-C801-AF5C-0982426C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74EBCE-AA5A-758B-F630-DC5BC0651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Совместное использование.</a:t>
            </a:r>
          </a:p>
          <a:p>
            <a:r>
              <a:rPr lang="ru-RU" dirty="0"/>
              <a:t>Обычно </a:t>
            </a:r>
            <a:r>
              <a:rPr lang="ru-RU" dirty="0" err="1"/>
              <a:t>async</a:t>
            </a:r>
            <a:r>
              <a:rPr lang="ru-RU" dirty="0"/>
              <a:t> и </a:t>
            </a:r>
            <a:r>
              <a:rPr lang="ru-RU" dirty="0" err="1"/>
              <a:t>await</a:t>
            </a:r>
            <a:r>
              <a:rPr lang="ru-RU" dirty="0"/>
              <a:t> используются вместе: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async</a:t>
            </a:r>
            <a:r>
              <a:rPr lang="ru-RU" dirty="0"/>
              <a:t> делает функцию асинхронной и возвращает промис.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await</a:t>
            </a:r>
            <a:r>
              <a:rPr lang="ru-RU" dirty="0"/>
              <a:t> позволяет пошагово «распаковывать» результаты асинхронных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102808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33109-C9BA-D68C-3E62-31230286B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93B02B-182B-9C9C-C119-2AEC80C9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👉 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39E181-2A26-412A-C12E-84E43E5B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222789"/>
            <a:ext cx="10658168" cy="47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89B0C8-9CEA-B149-A321-835A51D96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53C83A-73A9-9880-1336-68E48EF94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Назначение </a:t>
            </a:r>
            <a:r>
              <a:rPr lang="ru-RU" b="1" dirty="0" err="1"/>
              <a:t>async</a:t>
            </a:r>
            <a:r>
              <a:rPr lang="ru-RU" b="1" dirty="0"/>
              <a:t>/</a:t>
            </a:r>
            <a:r>
              <a:rPr lang="ru-RU" b="1" dirty="0" err="1"/>
              <a:t>await</a:t>
            </a:r>
            <a:r>
              <a:rPr lang="ru-RU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Делает асинхронный код простым и читаемым.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Убирает «лесенку» из .</a:t>
            </a:r>
            <a:r>
              <a:rPr lang="ru-RU" dirty="0" err="1"/>
              <a:t>then</a:t>
            </a:r>
            <a:r>
              <a:rPr lang="ru-RU" dirty="0"/>
              <a:t>().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Упрощает обработку ошибок (с помощью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Подходит как для последовательных, так и для параллельных операций.</a:t>
            </a:r>
          </a:p>
          <a:p>
            <a:endParaRPr lang="ru-RU" dirty="0"/>
          </a:p>
          <a:p>
            <a:r>
              <a:rPr lang="ru-RU" b="1" dirty="0"/>
              <a:t>✅ 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async</a:t>
            </a:r>
            <a:r>
              <a:rPr lang="ru-RU" dirty="0"/>
              <a:t> и </a:t>
            </a:r>
            <a:r>
              <a:rPr lang="ru-RU" dirty="0" err="1"/>
              <a:t>await</a:t>
            </a:r>
            <a:r>
              <a:rPr lang="ru-RU" dirty="0"/>
              <a:t> — это синтаксический сахар над промисами.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async</a:t>
            </a:r>
            <a:r>
              <a:rPr lang="ru-RU" dirty="0"/>
              <a:t> превращает функцию в асинхронную и гарантирует возврат промиса.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await</a:t>
            </a:r>
            <a:r>
              <a:rPr lang="ru-RU" dirty="0"/>
              <a:t> позволяет писать асинхронный код в виде «обычного последовательного кода», делая программы понятнее и удобнее для поддержки.</a:t>
            </a:r>
          </a:p>
        </p:txBody>
      </p:sp>
    </p:spTree>
    <p:extLst>
      <p:ext uri="{BB962C8B-B14F-4D97-AF65-F5344CB8AC3E}">
        <p14:creationId xmlns:p14="http://schemas.microsoft.com/office/powerpoint/2010/main" val="238601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B241B-C762-7CB1-7402-CAEE8A6A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929E6-01D8-685B-F896-14BBFBA2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251117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ru-RU" sz="4800" b="1" dirty="0"/>
              <a:t>Как </a:t>
            </a:r>
            <a:r>
              <a:rPr lang="ru-RU" sz="4800" b="1" dirty="0" err="1"/>
              <a:t>async</a:t>
            </a:r>
            <a:r>
              <a:rPr lang="ru-RU" sz="4800" b="1" dirty="0"/>
              <a:t>-функция возвращает значения.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CE29D7-B503-A0B2-27F7-1FA96A5E6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702191"/>
            <a:ext cx="10965540" cy="4831344"/>
          </a:xfrm>
        </p:spPr>
        <p:txBody>
          <a:bodyPr>
            <a:normAutofit/>
          </a:bodyPr>
          <a:lstStyle/>
          <a:p>
            <a:r>
              <a:rPr lang="ru-RU" b="1" dirty="0"/>
              <a:t>Особенность </a:t>
            </a:r>
            <a:r>
              <a:rPr lang="ru-RU" b="1" dirty="0" err="1"/>
              <a:t>async</a:t>
            </a:r>
            <a:r>
              <a:rPr lang="ru-RU" b="1" dirty="0"/>
              <a:t>-функции.</a:t>
            </a:r>
          </a:p>
          <a:p>
            <a:r>
              <a:rPr lang="ru-RU" dirty="0"/>
              <a:t>Любая функция, объявленная с ключевым словом </a:t>
            </a:r>
            <a:r>
              <a:rPr lang="ru-RU" dirty="0" err="1"/>
              <a:t>async</a:t>
            </a:r>
            <a:r>
              <a:rPr lang="ru-RU" dirty="0"/>
              <a:t>, всегда возвращает промис.</a:t>
            </a:r>
          </a:p>
          <a:p>
            <a:r>
              <a:rPr lang="ru-RU" dirty="0"/>
              <a:t>Даже если в ней явно вернуть обычное значение, оно автоматически будет обёрнуто в </a:t>
            </a:r>
            <a:r>
              <a:rPr lang="ru-RU" dirty="0" err="1"/>
              <a:t>Promise.resolve</a:t>
            </a:r>
            <a:r>
              <a:rPr lang="ru-RU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25050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383A02-4F2B-B449-BDF9-A432A8760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E74833-0661-30C3-DF1F-0C90914F3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Возврат обычного значения</a:t>
            </a:r>
          </a:p>
          <a:p>
            <a:r>
              <a:rPr lang="ru-RU" dirty="0"/>
              <a:t>👉 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На самом деле f() возвращает промис, который завершается успешно и содержит число 42.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0009F5-DA3A-409B-883F-38EB3635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64" y="1670830"/>
            <a:ext cx="8644084" cy="31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5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9C512-B60A-705A-5510-15D28E05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1B3FB3-DB9D-2E4D-7AE3-311337C30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Возврат промиса.</a:t>
            </a:r>
          </a:p>
          <a:p>
            <a:r>
              <a:rPr lang="ru-RU" dirty="0"/>
              <a:t>Если </a:t>
            </a:r>
            <a:r>
              <a:rPr lang="ru-RU" dirty="0" err="1"/>
              <a:t>async</a:t>
            </a:r>
            <a:r>
              <a:rPr lang="ru-RU" dirty="0"/>
              <a:t>-функция возвращает промис, он используется напрямую.</a:t>
            </a:r>
          </a:p>
          <a:p>
            <a:r>
              <a:rPr lang="ru-RU" dirty="0"/>
              <a:t>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Здесь значение не оборачивается повторно — используется исходный промис.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E81E01-386B-F0B3-E83E-9D02567C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24" y="2255665"/>
            <a:ext cx="9473346" cy="29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614E23-4D79-C3EF-F511-B57583F0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2FDF29-D53C-1415-FA4B-ABEC74F28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Поведение при ошибке.</a:t>
            </a:r>
          </a:p>
          <a:p>
            <a:r>
              <a:rPr lang="ru-RU" dirty="0"/>
              <a:t>Если внутри </a:t>
            </a:r>
            <a:r>
              <a:rPr lang="ru-RU" dirty="0" err="1"/>
              <a:t>async</a:t>
            </a:r>
            <a:r>
              <a:rPr lang="ru-RU" dirty="0"/>
              <a:t>-функции выбросить исключение (</a:t>
            </a:r>
            <a:r>
              <a:rPr lang="ru-RU" dirty="0" err="1"/>
              <a:t>throw</a:t>
            </a:r>
            <a:r>
              <a:rPr lang="ru-RU" dirty="0"/>
              <a:t>), оно превращается в отклонённый промис (</a:t>
            </a:r>
            <a:r>
              <a:rPr lang="ru-RU" dirty="0" err="1"/>
              <a:t>Promise.reject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4995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A938C-E094-A11D-F46B-464F2458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C1056-CB2B-EAAF-79CB-545289859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👉 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Таким образом, любое исключение автоматически конвертируется в отклонённый промис.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F78C07-3763-FE1C-0181-9E7F8E13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06" y="1084530"/>
            <a:ext cx="9760188" cy="32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8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35084-1A92-B7B0-990B-0A4ACBD7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A07F7D-6A06-048A-A703-B687DE01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Итог.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async</a:t>
            </a:r>
            <a:r>
              <a:rPr lang="ru-RU" dirty="0"/>
              <a:t>-функция гарантированно возвращает промис.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возвращается обычное значение → оно становится результатом успешно выполненного промиса.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возвращается промис → он используется как есть.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возникает ошибка → она превращается в </a:t>
            </a:r>
            <a:r>
              <a:rPr lang="ru-RU" dirty="0" err="1"/>
              <a:t>Promise.reject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✅ 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async</a:t>
            </a:r>
            <a:r>
              <a:rPr lang="ru-RU" dirty="0"/>
              <a:t> делает поведение функций предсказуемым: всё, что они возвращают, всегда становится промисом.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Это позволяет единообразно работать с асинхронным кодом — через .</a:t>
            </a:r>
            <a:r>
              <a:rPr lang="ru-RU" dirty="0" err="1"/>
              <a:t>then</a:t>
            </a:r>
            <a:r>
              <a:rPr lang="ru-RU" dirty="0"/>
              <a:t>() или с помощью </a:t>
            </a:r>
            <a:r>
              <a:rPr lang="ru-RU" dirty="0" err="1"/>
              <a:t>await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14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BFB2B-E95F-9A4E-6D7B-ECAA69DB4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10863-427F-49B7-262D-16F3589F0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659080"/>
          </a:xfrm>
        </p:spPr>
        <p:txBody>
          <a:bodyPr/>
          <a:lstStyle/>
          <a:p>
            <a:pPr algn="ctr"/>
            <a:r>
              <a:rPr lang="ru-RU" sz="4800" b="1" dirty="0">
                <a:latin typeface="+mn-lt"/>
              </a:rPr>
              <a:t>3. Использование </a:t>
            </a:r>
            <a:r>
              <a:rPr lang="ru-RU" sz="4800" b="1" dirty="0" err="1">
                <a:latin typeface="+mn-lt"/>
              </a:rPr>
              <a:t>await</a:t>
            </a:r>
            <a:r>
              <a:rPr lang="ru-RU" sz="4800" b="1" dirty="0">
                <a:latin typeface="+mn-lt"/>
              </a:rPr>
              <a:t> для последовательного выполнения асинхронных операций.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FFBAD-AB40-EB97-7DC8-39C20873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138289"/>
            <a:ext cx="10965540" cy="4395246"/>
          </a:xfrm>
        </p:spPr>
        <p:txBody>
          <a:bodyPr>
            <a:normAutofit/>
          </a:bodyPr>
          <a:lstStyle/>
          <a:p>
            <a:r>
              <a:rPr lang="ru-RU" b="1" dirty="0"/>
              <a:t>Проблема параллельных задач.</a:t>
            </a:r>
          </a:p>
          <a:p>
            <a:r>
              <a:rPr lang="ru-RU" dirty="0"/>
              <a:t>При использовании промисов часто приходится писать цепочки .</a:t>
            </a:r>
            <a:r>
              <a:rPr lang="ru-RU" dirty="0" err="1"/>
              <a:t>then</a:t>
            </a:r>
            <a:r>
              <a:rPr lang="ru-RU" dirty="0"/>
              <a:t>(), которые быстро становятся неудобными и плохо читаемыми.</a:t>
            </a:r>
          </a:p>
          <a:p>
            <a:r>
              <a:rPr lang="ru-RU" dirty="0"/>
              <a:t>С помощью </a:t>
            </a:r>
            <a:r>
              <a:rPr lang="ru-RU" dirty="0" err="1"/>
              <a:t>await</a:t>
            </a:r>
            <a:r>
              <a:rPr lang="ru-RU" dirty="0"/>
              <a:t> можно выполнять асинхронные шаги последовательно, почти как обычные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80784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54DB5E-F85D-AFAE-6E86-362F3ED154E4}"/>
              </a:ext>
            </a:extLst>
          </p:cNvPr>
          <p:cNvSpPr/>
          <p:nvPr/>
        </p:nvSpPr>
        <p:spPr>
          <a:xfrm>
            <a:off x="398206" y="334107"/>
            <a:ext cx="11432723" cy="525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Тема 2. Асинхронно программирование.</a:t>
            </a:r>
          </a:p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Лекция 12. </a:t>
            </a:r>
            <a:r>
              <a:rPr lang="ru-RU" sz="4400" b="1" dirty="0" err="1">
                <a:solidFill>
                  <a:schemeClr val="tx1"/>
                </a:solidFill>
              </a:rPr>
              <a:t>Async</a:t>
            </a:r>
            <a:r>
              <a:rPr lang="ru-RU" sz="4400" b="1" dirty="0">
                <a:solidFill>
                  <a:schemeClr val="tx1"/>
                </a:solidFill>
              </a:rPr>
              <a:t>/</a:t>
            </a:r>
            <a:r>
              <a:rPr lang="ru-RU" sz="4400" b="1" dirty="0" err="1">
                <a:solidFill>
                  <a:schemeClr val="tx1"/>
                </a:solidFill>
              </a:rPr>
              <a:t>Await</a:t>
            </a:r>
            <a:r>
              <a:rPr lang="ru-RU" sz="4400" b="1" dirty="0">
                <a:solidFill>
                  <a:schemeClr val="tx1"/>
                </a:solidFill>
              </a:rPr>
              <a:t> и обработка ошибок.</a:t>
            </a:r>
          </a:p>
        </p:txBody>
      </p:sp>
    </p:spTree>
    <p:extLst>
      <p:ext uri="{BB962C8B-B14F-4D97-AF65-F5344CB8AC3E}">
        <p14:creationId xmlns:p14="http://schemas.microsoft.com/office/powerpoint/2010/main" val="18260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30CCF-CE6A-27BE-8F13-DD612C7E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4EBB9E-711A-FFF5-9EEC-2D07619BE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Как</a:t>
            </a:r>
            <a:r>
              <a:rPr lang="ru-RU" dirty="0"/>
              <a:t> работает </a:t>
            </a:r>
            <a:r>
              <a:rPr lang="ru-RU" dirty="0" err="1"/>
              <a:t>await</a:t>
            </a:r>
            <a:r>
              <a:rPr lang="ru-RU" dirty="0"/>
              <a:t>?</a:t>
            </a:r>
          </a:p>
          <a:p>
            <a:r>
              <a:rPr lang="ru-RU" dirty="0"/>
              <a:t>Ключевое слово </a:t>
            </a:r>
            <a:r>
              <a:rPr lang="ru-RU" dirty="0" err="1"/>
              <a:t>await</a:t>
            </a:r>
            <a:r>
              <a:rPr lang="ru-RU" dirty="0"/>
              <a:t> используется только внутри </a:t>
            </a:r>
            <a:r>
              <a:rPr lang="ru-RU" dirty="0" err="1"/>
              <a:t>async</a:t>
            </a:r>
            <a:r>
              <a:rPr lang="ru-RU" dirty="0"/>
              <a:t>-функций.</a:t>
            </a:r>
          </a:p>
          <a:p>
            <a:r>
              <a:rPr lang="ru-RU" dirty="0"/>
              <a:t>Оно «останавливает» выполнение функции до тех пор, пока промис не завершится.</a:t>
            </a:r>
          </a:p>
          <a:p>
            <a:r>
              <a:rPr lang="ru-RU" dirty="0"/>
              <a:t>При этом главный поток JavaScript не блокируется — выполняются другие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14632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A8D17-C6FB-EA45-D360-8F5C1F445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690B6E-32DD-F9FD-74E3-13D397BF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Пример: шаги с задержкой.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A6B6DC-7711-38A7-A2CA-923EBCD4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32" y="1001296"/>
            <a:ext cx="10176577" cy="43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65654F-D4C5-C2FE-C2DE-70DDB867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4C43B2-352A-D6F2-3943-38E4A9D1F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📌 Здесь каждое выполнение дожидается предыдущего. Результат: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AB24AE-0ED7-861C-043F-05D8D6F9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70" y="1753883"/>
            <a:ext cx="9868259" cy="35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1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D9FAB-A78A-2A40-10F8-5AE7B554E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7AD4C5-4FC0-2C99-6A8F-0323FB14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Сравнение с цепочкой промисов</a:t>
            </a:r>
          </a:p>
          <a:p>
            <a:r>
              <a:rPr lang="ru-RU" dirty="0"/>
              <a:t>Тот же пример без </a:t>
            </a:r>
            <a:r>
              <a:rPr lang="ru-RU" dirty="0" err="1"/>
              <a:t>await</a:t>
            </a:r>
            <a:r>
              <a:rPr lang="ru-RU" dirty="0"/>
              <a:t> выглядел бы так: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Функционально результат тот же, но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 выглядит компактнее и понятнее.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8CEF4C-A356-0243-6FA3-DC89AB7C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4" y="1484495"/>
            <a:ext cx="6522868" cy="40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F16E9-C20F-0D68-7949-B9E69394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70B3DB-0C25-F4B5-2F4E-EC654A3D0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 с вычислениями: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85F02D-DAC7-206A-5B6E-9FDE0B0E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90" y="1209676"/>
            <a:ext cx="9540420" cy="50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6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BDA987-66D7-124A-082C-4060EBE5B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37BAEA-9131-16A5-3FF4-7CB9B90A4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/>
          </a:bodyPr>
          <a:lstStyle/>
          <a:p>
            <a:r>
              <a:rPr lang="ru-RU" dirty="0"/>
              <a:t>Когда использовать?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нужно выполнить задачи строго по порядку (например, запрос → обработка → сохранение).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важна читаемость и простота кода.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сочетании с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 для удобной обработки ошибок.</a:t>
            </a:r>
          </a:p>
          <a:p>
            <a:endParaRPr lang="ru-RU" dirty="0"/>
          </a:p>
          <a:p>
            <a:r>
              <a:rPr lang="ru-RU" dirty="0"/>
              <a:t>✅ 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await</a:t>
            </a:r>
            <a:r>
              <a:rPr lang="ru-RU" dirty="0"/>
              <a:t> позволяет «развернуть» промисы в пошаговый код.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Асинхронные операции выполняются последовательно, и это делает код проще, чем длинные цепочки .</a:t>
            </a:r>
            <a:r>
              <a:rPr lang="ru-RU" dirty="0" err="1"/>
              <a:t>then</a:t>
            </a:r>
            <a:r>
              <a:rPr lang="ru-RU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76047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498E4-B918-C18D-8CD7-2645B0B8F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7BA96-860E-E254-97A7-4F1DA0D5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166710"/>
          </a:xfrm>
        </p:spPr>
        <p:txBody>
          <a:bodyPr/>
          <a:lstStyle/>
          <a:p>
            <a:pPr algn="ctr"/>
            <a:r>
              <a:rPr lang="ru-RU" sz="4800" b="1" dirty="0">
                <a:latin typeface="+mn-lt"/>
              </a:rPr>
              <a:t>4. Обработка ошибок: конструкция </a:t>
            </a:r>
            <a:r>
              <a:rPr lang="ru-RU" sz="4800" b="1" dirty="0" err="1">
                <a:latin typeface="+mn-lt"/>
              </a:rPr>
              <a:t>try</a:t>
            </a:r>
            <a:r>
              <a:rPr lang="ru-RU" sz="4800" b="1" dirty="0">
                <a:latin typeface="+mn-lt"/>
              </a:rPr>
              <a:t>/</a:t>
            </a:r>
            <a:r>
              <a:rPr lang="ru-RU" sz="4800" b="1" dirty="0" err="1">
                <a:latin typeface="+mn-lt"/>
              </a:rPr>
              <a:t>catch</a:t>
            </a:r>
            <a:r>
              <a:rPr lang="ru-RU" sz="4800" b="1" dirty="0">
                <a:latin typeface="+mn-lt"/>
              </a:rPr>
              <a:t> в асинхронных функциях.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E7C080-9575-C35F-E75F-EEB8228ED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786597"/>
            <a:ext cx="10965540" cy="4746938"/>
          </a:xfrm>
        </p:spPr>
        <p:txBody>
          <a:bodyPr>
            <a:normAutofit/>
          </a:bodyPr>
          <a:lstStyle/>
          <a:p>
            <a:r>
              <a:rPr lang="ru-RU" b="1" dirty="0"/>
              <a:t>Проблема обработки ошибок.</a:t>
            </a:r>
          </a:p>
          <a:p>
            <a:r>
              <a:rPr lang="ru-RU" dirty="0"/>
              <a:t>В цепочках промисов ошибки перехватываются через .</a:t>
            </a:r>
            <a:r>
              <a:rPr lang="ru-RU" dirty="0" err="1"/>
              <a:t>catch</a:t>
            </a:r>
            <a:r>
              <a:rPr lang="ru-RU" dirty="0"/>
              <a:t>().</a:t>
            </a:r>
          </a:p>
          <a:p>
            <a:r>
              <a:rPr lang="ru-RU" dirty="0"/>
              <a:t>При использовании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 удобно применять знакомую конструкцию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, которая делает код более «синхронным» на вид.</a:t>
            </a:r>
          </a:p>
        </p:txBody>
      </p:sp>
    </p:spTree>
    <p:extLst>
      <p:ext uri="{BB962C8B-B14F-4D97-AF65-F5344CB8AC3E}">
        <p14:creationId xmlns:p14="http://schemas.microsoft.com/office/powerpoint/2010/main" val="926689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6BBCC-C61F-D260-5040-A7CEB48E7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B34B81-AB5C-EFB3-AED8-DCE9101EC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Синтаксис: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789FD4-C437-B417-F34D-255B9995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15" y="1363429"/>
            <a:ext cx="10376969" cy="43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4F7D5-55B0-1997-B144-29FC2F3E0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97CE0-DECB-6E7C-B7E6-866DF0DAB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Простой 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Здесь </a:t>
            </a:r>
            <a:r>
              <a:rPr lang="ru-RU" dirty="0" err="1"/>
              <a:t>Promise.reject</a:t>
            </a:r>
            <a:r>
              <a:rPr lang="ru-RU" dirty="0"/>
              <a:t> выбрасывает ошибку, и она сразу попадает в блок 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49AC7F-F1F5-A620-8B1B-6C167BC6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670" b="23333"/>
          <a:stretch>
            <a:fillRect/>
          </a:stretch>
        </p:blipFill>
        <p:spPr>
          <a:xfrm>
            <a:off x="1417612" y="4614711"/>
            <a:ext cx="9463085" cy="6606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76EC66-1C08-9472-D122-3DCC261E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11" y="986506"/>
            <a:ext cx="9463085" cy="35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79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6092D8-F731-DB4E-0850-5BD2B10C9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4D9221-032C-F342-74C8-65EF428AA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Несколько </a:t>
            </a:r>
            <a:r>
              <a:rPr lang="ru-RU" b="1" dirty="0" err="1"/>
              <a:t>await</a:t>
            </a:r>
            <a:r>
              <a:rPr lang="ru-RU" b="1" dirty="0"/>
              <a:t> в одном </a:t>
            </a:r>
            <a:r>
              <a:rPr lang="ru-RU" b="1" dirty="0" err="1"/>
              <a:t>try</a:t>
            </a:r>
            <a:r>
              <a:rPr lang="ru-RU" b="1" dirty="0"/>
              <a:t>.</a:t>
            </a:r>
          </a:p>
          <a:p>
            <a:r>
              <a:rPr lang="ru-RU" dirty="0"/>
              <a:t>Можно использовать один блок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 для целой последовательности асинхронных операций.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Как только ошибка возникла, выполнение внутри </a:t>
            </a:r>
            <a:r>
              <a:rPr lang="ru-RU" dirty="0" err="1"/>
              <a:t>try</a:t>
            </a:r>
            <a:r>
              <a:rPr lang="ru-RU" dirty="0"/>
              <a:t> прерывается, управление передаётся в 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0369B6-06F0-8A96-24A7-46D35A51D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41" y="1883020"/>
            <a:ext cx="7638318" cy="35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800" b="1" dirty="0">
                <a:solidFill>
                  <a:schemeClr val="tx1"/>
                </a:solidFill>
              </a:rPr>
              <a:t>Цель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463040"/>
            <a:ext cx="10782300" cy="4996754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2800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Познакомиться с синтаксисом </a:t>
            </a:r>
            <a:r>
              <a:rPr lang="ru-RU" sz="4400" b="1" dirty="0" err="1">
                <a:latin typeface="+mn-lt"/>
              </a:rPr>
              <a:t>async</a:t>
            </a:r>
            <a:r>
              <a:rPr lang="ru-RU" sz="4400" b="1" dirty="0">
                <a:latin typeface="+mn-lt"/>
              </a:rPr>
              <a:t>/</a:t>
            </a:r>
            <a:r>
              <a:rPr lang="ru-RU" sz="4400" b="1" dirty="0" err="1">
                <a:latin typeface="+mn-lt"/>
              </a:rPr>
              <a:t>await</a:t>
            </a:r>
            <a:r>
              <a:rPr lang="ru-RU" sz="4400" b="1" dirty="0">
                <a:latin typeface="+mn-lt"/>
              </a:rPr>
              <a:t> для работы с асинхронным кодом, научиться правильно обрабатывать ошибки с помощью </a:t>
            </a:r>
            <a:r>
              <a:rPr lang="ru-RU" sz="4400" b="1" dirty="0" err="1">
                <a:latin typeface="+mn-lt"/>
              </a:rPr>
              <a:t>try</a:t>
            </a:r>
            <a:r>
              <a:rPr lang="ru-RU" sz="4400" b="1" dirty="0">
                <a:latin typeface="+mn-lt"/>
              </a:rPr>
              <a:t>/</a:t>
            </a:r>
            <a:r>
              <a:rPr lang="ru-RU" sz="4400" b="1" dirty="0" err="1">
                <a:latin typeface="+mn-lt"/>
              </a:rPr>
              <a:t>catch</a:t>
            </a:r>
            <a:r>
              <a:rPr lang="ru-RU" sz="4400" b="1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08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525AB-F6F3-C0D2-4FA7-6C0E2A287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A55296-823E-213D-7678-D47B2FD6D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Локальная обработка ошибок.</a:t>
            </a:r>
          </a:p>
          <a:p>
            <a:r>
              <a:rPr lang="ru-RU" dirty="0"/>
              <a:t>Иногда удобно использовать несколько блоков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 для разных этапов.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C21ADF-B287-0425-4FB2-E9EB2958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01" y="2024281"/>
            <a:ext cx="7425397" cy="46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65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67FDD-BE16-8707-5AEC-73780CD4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D5BD46-9A3D-D0A5-16ED-DFFFD9A32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Совместимость с .</a:t>
            </a:r>
            <a:r>
              <a:rPr lang="ru-RU" b="1" dirty="0" err="1"/>
              <a:t>catch</a:t>
            </a:r>
            <a:r>
              <a:rPr lang="ru-RU" b="1" dirty="0"/>
              <a:t>()</a:t>
            </a:r>
          </a:p>
          <a:p>
            <a:r>
              <a:rPr lang="ru-RU" dirty="0" err="1"/>
              <a:t>async</a:t>
            </a:r>
            <a:r>
              <a:rPr lang="ru-RU" dirty="0"/>
              <a:t>-функция всегда возвращает промис, поэтому можно комбинировать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 и .</a:t>
            </a:r>
            <a:r>
              <a:rPr lang="ru-RU" dirty="0" err="1"/>
              <a:t>catch</a:t>
            </a:r>
            <a:r>
              <a:rPr lang="ru-RU" dirty="0"/>
              <a:t>().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2075A0-4BB0-3590-34A2-DB3CBEF4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15" y="2319996"/>
            <a:ext cx="10857769" cy="23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55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B5C97-B3E4-0426-DBDB-8F5C51FD8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28DFA6-220E-83B0-A395-F2F9A7FF9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Когда использовать </a:t>
            </a:r>
            <a:r>
              <a:rPr lang="ru-RU" b="1" dirty="0" err="1"/>
              <a:t>try</a:t>
            </a:r>
            <a:r>
              <a:rPr lang="ru-RU" b="1" dirty="0"/>
              <a:t>/</a:t>
            </a:r>
            <a:r>
              <a:rPr lang="ru-RU" b="1" dirty="0" err="1"/>
              <a:t>catch</a:t>
            </a:r>
            <a:r>
              <a:rPr lang="ru-RU" b="1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нужно перехватить ошибку в нескольких </a:t>
            </a:r>
            <a:r>
              <a:rPr lang="ru-RU" dirty="0" err="1"/>
              <a:t>await</a:t>
            </a:r>
            <a:r>
              <a:rPr lang="ru-RU" dirty="0"/>
              <a:t> подряд.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ошибки нужно обрабатывать поэтапно.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код должен оставаться читаемым и линейным.</a:t>
            </a:r>
          </a:p>
          <a:p>
            <a:endParaRPr lang="ru-RU" dirty="0"/>
          </a:p>
          <a:p>
            <a:r>
              <a:rPr lang="ru-RU" dirty="0"/>
              <a:t>✅ 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Обработка ошибок в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 выполняется привычным способом — через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Это делает код более ясным по сравнению с .</a:t>
            </a:r>
            <a:r>
              <a:rPr lang="ru-RU" dirty="0" err="1"/>
              <a:t>catch</a:t>
            </a:r>
            <a:r>
              <a:rPr lang="ru-RU" dirty="0"/>
              <a:t>(), особенно если есть несколько последовательных шагов.</a:t>
            </a:r>
          </a:p>
        </p:txBody>
      </p:sp>
    </p:spTree>
    <p:extLst>
      <p:ext uri="{BB962C8B-B14F-4D97-AF65-F5344CB8AC3E}">
        <p14:creationId xmlns:p14="http://schemas.microsoft.com/office/powerpoint/2010/main" val="1868220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74FF0-7E07-A4A4-FDAD-ED2F8FC9A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F1AC2-D7F6-4366-321D-E9163444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124507"/>
          </a:xfrm>
        </p:spPr>
        <p:txBody>
          <a:bodyPr/>
          <a:lstStyle/>
          <a:p>
            <a:pPr algn="ctr"/>
            <a:r>
              <a:rPr lang="ru-RU" sz="4800" b="1" dirty="0">
                <a:latin typeface="+mn-lt"/>
              </a:rPr>
              <a:t>5. Сравнение стиля кода: промисы (.</a:t>
            </a:r>
            <a:r>
              <a:rPr lang="ru-RU" sz="4800" b="1" dirty="0" err="1">
                <a:latin typeface="+mn-lt"/>
              </a:rPr>
              <a:t>then</a:t>
            </a:r>
            <a:r>
              <a:rPr lang="ru-RU" sz="4800" b="1" dirty="0">
                <a:latin typeface="+mn-lt"/>
              </a:rPr>
              <a:t>/.</a:t>
            </a:r>
            <a:r>
              <a:rPr lang="ru-RU" sz="4800" b="1" dirty="0" err="1">
                <a:latin typeface="+mn-lt"/>
              </a:rPr>
              <a:t>catch</a:t>
            </a:r>
            <a:r>
              <a:rPr lang="ru-RU" sz="4800" b="1" dirty="0">
                <a:latin typeface="+mn-lt"/>
              </a:rPr>
              <a:t>) и </a:t>
            </a:r>
            <a:r>
              <a:rPr lang="ru-RU" sz="4800" b="1" dirty="0" err="1">
                <a:latin typeface="+mn-lt"/>
              </a:rPr>
              <a:t>async</a:t>
            </a:r>
            <a:r>
              <a:rPr lang="ru-RU" sz="4800" b="1" dirty="0">
                <a:latin typeface="+mn-lt"/>
              </a:rPr>
              <a:t>/</a:t>
            </a:r>
            <a:r>
              <a:rPr lang="ru-RU" sz="4800" b="1" dirty="0" err="1">
                <a:latin typeface="+mn-lt"/>
              </a:rPr>
              <a:t>await</a:t>
            </a:r>
            <a:r>
              <a:rPr lang="ru-RU" sz="4800" b="1" dirty="0">
                <a:latin typeface="+mn-lt"/>
              </a:rPr>
              <a:t>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46BE02-73D9-6D1E-1D6F-78D76D876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236763"/>
            <a:ext cx="10965540" cy="4296772"/>
          </a:xfrm>
        </p:spPr>
        <p:txBody>
          <a:bodyPr>
            <a:normAutofit/>
          </a:bodyPr>
          <a:lstStyle/>
          <a:p>
            <a:r>
              <a:rPr lang="ru-RU" b="1" dirty="0"/>
              <a:t>Работа с промисами через .</a:t>
            </a:r>
            <a:r>
              <a:rPr lang="ru-RU" b="1" dirty="0" err="1"/>
              <a:t>then</a:t>
            </a:r>
            <a:r>
              <a:rPr lang="ru-RU" b="1" dirty="0"/>
              <a:t>()/.</a:t>
            </a:r>
            <a:r>
              <a:rPr lang="ru-RU" b="1" dirty="0" err="1"/>
              <a:t>catch</a:t>
            </a:r>
            <a:r>
              <a:rPr lang="ru-RU" b="1" dirty="0"/>
              <a:t>()</a:t>
            </a:r>
          </a:p>
          <a:p>
            <a:r>
              <a:rPr lang="ru-RU" dirty="0"/>
              <a:t>Когда мы используем промисы в «чистом» виде, код строится на последовательности методов .</a:t>
            </a:r>
            <a:r>
              <a:rPr lang="ru-RU" dirty="0" err="1"/>
              <a:t>then</a:t>
            </a:r>
            <a:r>
              <a:rPr lang="ru-RU" dirty="0"/>
              <a:t>() и .</a:t>
            </a:r>
            <a:r>
              <a:rPr lang="ru-RU" dirty="0" err="1"/>
              <a:t>catch</a:t>
            </a:r>
            <a:r>
              <a:rPr lang="ru-RU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222771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C28186-25A1-D7CE-D5A4-CD8F71E9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9E4057-36BF-09CC-B940-EA25B3F3B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👉 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Здесь шаги выполняются последовательно, но из-за вложенности .</a:t>
            </a:r>
            <a:r>
              <a:rPr lang="ru-RU" dirty="0" err="1"/>
              <a:t>then</a:t>
            </a:r>
            <a:r>
              <a:rPr lang="ru-RU" dirty="0"/>
              <a:t>() код выглядит как «лесенка».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AB619E-7EE2-8E1E-E046-B98435BA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75" y="899232"/>
            <a:ext cx="7670849" cy="47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39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909EE-7C8B-0037-1FFA-F1BBE7AC2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15917C-DE6A-48AD-B1DF-8688EC660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Работа с </a:t>
            </a:r>
            <a:r>
              <a:rPr lang="ru-RU" b="1" dirty="0" err="1"/>
              <a:t>async</a:t>
            </a:r>
            <a:r>
              <a:rPr lang="ru-RU" b="1" dirty="0"/>
              <a:t>/</a:t>
            </a:r>
            <a:r>
              <a:rPr lang="ru-RU" b="1" dirty="0" err="1"/>
              <a:t>await</a:t>
            </a:r>
            <a:endParaRPr lang="ru-RU" b="1" dirty="0"/>
          </a:p>
          <a:p>
            <a:r>
              <a:rPr lang="ru-RU" dirty="0"/>
              <a:t>Те же операции можно выразить через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, и код становится похож на обычный синхронный.</a:t>
            </a:r>
          </a:p>
        </p:txBody>
      </p:sp>
    </p:spTree>
    <p:extLst>
      <p:ext uri="{BB962C8B-B14F-4D97-AF65-F5344CB8AC3E}">
        <p14:creationId xmlns:p14="http://schemas.microsoft.com/office/powerpoint/2010/main" val="1621552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9764D-CF6E-D18A-FFFE-ABBFAB0C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EFE504-E4B2-33E2-0161-DD0E02A84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👉 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Теперь структура линейная: каждый шаг выполняется после предыдущего, а ошибки ловятся через привычный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CE5EA2-1A45-D1D8-450A-081DC89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94" y="876079"/>
            <a:ext cx="7965831" cy="49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01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045A9-B918-66FA-F0FA-CD618E06B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495606-8D1F-6D31-BAF1-677C4E35E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Сравнение читаемости.</a:t>
            </a:r>
          </a:p>
          <a:p>
            <a:r>
              <a:rPr lang="ru-RU" dirty="0"/>
              <a:t>.</a:t>
            </a:r>
            <a:r>
              <a:rPr lang="ru-RU" dirty="0" err="1"/>
              <a:t>then</a:t>
            </a:r>
            <a:r>
              <a:rPr lang="ru-RU" dirty="0"/>
              <a:t>/.</a:t>
            </a:r>
            <a:r>
              <a:rPr lang="ru-RU" dirty="0" err="1"/>
              <a:t>catch</a:t>
            </a:r>
            <a:r>
              <a:rPr lang="ru-RU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Хорошо видно, где каждый шаг обрабатывает результат.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 становится менее читаемым при большом количестве последовательных операций.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Более естественен для параллельных операций (</a:t>
            </a:r>
            <a:r>
              <a:rPr lang="ru-RU" dirty="0" err="1"/>
              <a:t>Promise.all</a:t>
            </a:r>
            <a:r>
              <a:rPr lang="ru-RU" dirty="0"/>
              <a:t>, </a:t>
            </a:r>
            <a:r>
              <a:rPr lang="ru-RU" dirty="0" err="1"/>
              <a:t>Promise.race</a:t>
            </a:r>
            <a:r>
              <a:rPr lang="ru-RU" dirty="0"/>
              <a:t>).</a:t>
            </a:r>
          </a:p>
          <a:p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Выглядит как синхронный код → легче понимать.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Удобен для длинных последовательностей операций.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Ошибки удобно обрабатывать через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Иногда приходится комбинировать с методами промисов (</a:t>
            </a:r>
            <a:r>
              <a:rPr lang="ru-RU" dirty="0" err="1"/>
              <a:t>Promise.all</a:t>
            </a:r>
            <a:r>
              <a:rPr lang="ru-RU" dirty="0"/>
              <a:t>) для параллельных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2388115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F4108-1154-966C-A21A-29BFC1774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41B03D-3265-DCDD-70C9-B09DC22D0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Когда использовать.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задачи последовательные и важна читаемость → лучше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задачи параллельные → часто проще и короче через </a:t>
            </a:r>
            <a:r>
              <a:rPr lang="ru-RU" dirty="0" err="1"/>
              <a:t>Promise.all</a:t>
            </a:r>
            <a:r>
              <a:rPr lang="ru-RU" dirty="0"/>
              <a:t> + .</a:t>
            </a:r>
            <a:r>
              <a:rPr lang="ru-RU" dirty="0" err="1"/>
              <a:t>then</a:t>
            </a:r>
            <a:r>
              <a:rPr lang="ru-RU" dirty="0"/>
              <a:t>().</a:t>
            </a:r>
          </a:p>
          <a:p>
            <a:r>
              <a:rPr lang="ru-RU" dirty="0"/>
              <a:t>В реальных проектах оба подхода часто сочетаются.</a:t>
            </a:r>
          </a:p>
          <a:p>
            <a:r>
              <a:rPr lang="ru-RU" dirty="0"/>
              <a:t>✅ 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 — это синтаксический сахар над промисами.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 с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 проще и ближе к привычному пошаговому стилю, тогда как .</a:t>
            </a:r>
            <a:r>
              <a:rPr lang="ru-RU" dirty="0" err="1"/>
              <a:t>then</a:t>
            </a:r>
            <a:r>
              <a:rPr lang="ru-RU" dirty="0"/>
              <a:t>/.</a:t>
            </a:r>
            <a:r>
              <a:rPr lang="ru-RU" dirty="0" err="1"/>
              <a:t>catch</a:t>
            </a:r>
            <a:r>
              <a:rPr lang="ru-RU" dirty="0"/>
              <a:t> остаётся полезным для параллельных операций и более низкоуровневой работы с промисами.</a:t>
            </a:r>
          </a:p>
        </p:txBody>
      </p:sp>
    </p:spTree>
    <p:extLst>
      <p:ext uri="{BB962C8B-B14F-4D97-AF65-F5344CB8AC3E}">
        <p14:creationId xmlns:p14="http://schemas.microsoft.com/office/powerpoint/2010/main" val="2477197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Контрольные вопросы: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294228"/>
            <a:ext cx="11057456" cy="5136069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возвращает функция, объявленная с ключевым словом </a:t>
            </a:r>
            <a:r>
              <a:rPr lang="ru-RU" dirty="0" err="1">
                <a:latin typeface="Segoe UI" panose="020B0502040204020203" pitchFamily="34" charset="0"/>
              </a:rPr>
              <a:t>async</a:t>
            </a:r>
            <a:r>
              <a:rPr lang="ru-RU" dirty="0"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В чём отличие работы с асинхронными операциями через .</a:t>
            </a:r>
            <a:r>
              <a:rPr lang="ru-RU" dirty="0" err="1">
                <a:latin typeface="Segoe UI" panose="020B0502040204020203" pitchFamily="34" charset="0"/>
              </a:rPr>
              <a:t>then</a:t>
            </a:r>
            <a:r>
              <a:rPr lang="ru-RU" dirty="0">
                <a:latin typeface="Segoe UI" panose="020B0502040204020203" pitchFamily="34" charset="0"/>
              </a:rPr>
              <a:t>() и через </a:t>
            </a:r>
            <a:r>
              <a:rPr lang="ru-RU" dirty="0" err="1">
                <a:latin typeface="Segoe UI" panose="020B0502040204020203" pitchFamily="34" charset="0"/>
              </a:rPr>
              <a:t>await</a:t>
            </a:r>
            <a:r>
              <a:rPr lang="ru-RU" dirty="0"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произойдёт, если внутри </a:t>
            </a:r>
            <a:r>
              <a:rPr lang="ru-RU" dirty="0" err="1">
                <a:latin typeface="Segoe UI" panose="020B0502040204020203" pitchFamily="34" charset="0"/>
              </a:rPr>
              <a:t>async</a:t>
            </a:r>
            <a:r>
              <a:rPr lang="ru-RU" dirty="0">
                <a:latin typeface="Segoe UI" panose="020B0502040204020203" pitchFamily="34" charset="0"/>
              </a:rPr>
              <a:t>-функции выбросить исключение?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Как правильно перехватить ошибку в </a:t>
            </a:r>
            <a:r>
              <a:rPr lang="ru-RU" dirty="0" err="1">
                <a:latin typeface="Segoe UI" panose="020B0502040204020203" pitchFamily="34" charset="0"/>
              </a:rPr>
              <a:t>async</a:t>
            </a:r>
            <a:r>
              <a:rPr lang="ru-RU" dirty="0">
                <a:latin typeface="Segoe UI" panose="020B0502040204020203" pitchFamily="34" charset="0"/>
              </a:rPr>
              <a:t>-функции?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Можно ли использовать </a:t>
            </a:r>
            <a:r>
              <a:rPr lang="ru-RU" dirty="0" err="1">
                <a:latin typeface="Segoe UI" panose="020B0502040204020203" pitchFamily="34" charset="0"/>
              </a:rPr>
              <a:t>await</a:t>
            </a:r>
            <a:r>
              <a:rPr lang="ru-RU" dirty="0">
                <a:latin typeface="Segoe UI" panose="020B0502040204020203" pitchFamily="34" charset="0"/>
              </a:rPr>
              <a:t> вне </a:t>
            </a:r>
            <a:r>
              <a:rPr lang="ru-RU" dirty="0" err="1">
                <a:latin typeface="Segoe UI" panose="020B0502040204020203" pitchFamily="34" charset="0"/>
              </a:rPr>
              <a:t>async</a:t>
            </a:r>
            <a:r>
              <a:rPr lang="ru-RU" dirty="0">
                <a:latin typeface="Segoe UI" panose="020B0502040204020203" pitchFamily="34" charset="0"/>
              </a:rPr>
              <a:t>-функции?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Почему </a:t>
            </a:r>
            <a:r>
              <a:rPr lang="ru-RU" dirty="0" err="1">
                <a:latin typeface="Segoe UI" panose="020B0502040204020203" pitchFamily="34" charset="0"/>
              </a:rPr>
              <a:t>await</a:t>
            </a:r>
            <a:r>
              <a:rPr lang="ru-RU" dirty="0">
                <a:latin typeface="Segoe UI" panose="020B0502040204020203" pitchFamily="34" charset="0"/>
              </a:rPr>
              <a:t> «останавливает» выполнение функции, но не блокирует весь поток JavaScript?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Как можно переписать цепочку промисов на </a:t>
            </a:r>
            <a:r>
              <a:rPr lang="ru-RU" dirty="0" err="1">
                <a:latin typeface="Segoe UI" panose="020B0502040204020203" pitchFamily="34" charset="0"/>
              </a:rPr>
              <a:t>async</a:t>
            </a:r>
            <a:r>
              <a:rPr lang="ru-RU" dirty="0">
                <a:latin typeface="Segoe UI" panose="020B0502040204020203" pitchFamily="34" charset="0"/>
              </a:rPr>
              <a:t>/</a:t>
            </a:r>
            <a:r>
              <a:rPr lang="ru-RU" dirty="0" err="1">
                <a:latin typeface="Segoe UI" panose="020B0502040204020203" pitchFamily="34" charset="0"/>
              </a:rPr>
              <a:t>await</a:t>
            </a:r>
            <a:r>
              <a:rPr lang="ru-RU" dirty="0"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В чём преимущества </a:t>
            </a:r>
            <a:r>
              <a:rPr lang="ru-RU" dirty="0" err="1">
                <a:latin typeface="Segoe UI" panose="020B0502040204020203" pitchFamily="34" charset="0"/>
              </a:rPr>
              <a:t>async</a:t>
            </a:r>
            <a:r>
              <a:rPr lang="ru-RU" dirty="0">
                <a:latin typeface="Segoe UI" panose="020B0502040204020203" pitchFamily="34" charset="0"/>
              </a:rPr>
              <a:t>/</a:t>
            </a:r>
            <a:r>
              <a:rPr lang="ru-RU" dirty="0" err="1">
                <a:latin typeface="Segoe UI" panose="020B0502040204020203" pitchFamily="34" charset="0"/>
              </a:rPr>
              <a:t>await</a:t>
            </a:r>
            <a:r>
              <a:rPr lang="ru-RU" dirty="0">
                <a:latin typeface="Segoe UI" panose="020B0502040204020203" pitchFamily="34" charset="0"/>
              </a:rPr>
              <a:t> по сравнению с использованием только промисов?</a:t>
            </a:r>
          </a:p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350410"/>
          </a:xfrm>
        </p:spPr>
        <p:txBody>
          <a:bodyPr/>
          <a:lstStyle/>
          <a:p>
            <a: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Учебные вопросы: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120878"/>
            <a:ext cx="10954217" cy="5547208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1.</a:t>
            </a:r>
            <a:r>
              <a:rPr lang="ru-RU" sz="4400" b="1" dirty="0">
                <a:latin typeface="+mn-lt"/>
              </a:rPr>
              <a:t> Что такое </a:t>
            </a:r>
            <a:r>
              <a:rPr lang="ru-RU" sz="4400" b="1" dirty="0" err="1">
                <a:latin typeface="+mn-lt"/>
              </a:rPr>
              <a:t>async</a:t>
            </a:r>
            <a:r>
              <a:rPr lang="ru-RU" sz="4400" b="1" dirty="0">
                <a:latin typeface="+mn-lt"/>
              </a:rPr>
              <a:t> и </a:t>
            </a:r>
            <a:r>
              <a:rPr lang="ru-RU" sz="4400" b="1" dirty="0" err="1">
                <a:latin typeface="+mn-lt"/>
              </a:rPr>
              <a:t>await</a:t>
            </a:r>
            <a:r>
              <a:rPr lang="ru-RU" sz="4400" b="1" dirty="0">
                <a:latin typeface="+mn-lt"/>
              </a:rPr>
              <a:t>: синтаксис и назначение.</a:t>
            </a:r>
            <a:endParaRPr lang="ru-RU" sz="4400" b="1" dirty="0">
              <a:solidFill>
                <a:schemeClr val="tx1"/>
              </a:solidFill>
              <a:latin typeface="+mn-lt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2. Как 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async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-функция возвращает значения (автоматическое обёртывание в 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Promise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3. Использование 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await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 для последовательного выполнения асинхронных операций.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4. Обработка ошибок: конструкция </a:t>
            </a:r>
            <a:r>
              <a:rPr lang="ru-RU" sz="4400" b="1" dirty="0" err="1">
                <a:latin typeface="+mn-lt"/>
              </a:rPr>
              <a:t>try</a:t>
            </a:r>
            <a:r>
              <a:rPr lang="ru-RU" sz="4400" b="1" dirty="0">
                <a:latin typeface="+mn-lt"/>
              </a:rPr>
              <a:t>/</a:t>
            </a:r>
            <a:r>
              <a:rPr lang="ru-RU" sz="4400" b="1" dirty="0" err="1">
                <a:latin typeface="+mn-lt"/>
              </a:rPr>
              <a:t>catch</a:t>
            </a:r>
            <a:r>
              <a:rPr lang="ru-RU" sz="4400" b="1" dirty="0">
                <a:latin typeface="+mn-lt"/>
              </a:rPr>
              <a:t> в асинхронных функциях.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5. Сравнение стиля кода: промисы (.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then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/.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catch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) и 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async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await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6. Практические примеры: переписывание кода с промисов на </a:t>
            </a:r>
            <a:r>
              <a:rPr lang="ru-RU" sz="4400" b="1" dirty="0" err="1">
                <a:latin typeface="+mn-lt"/>
              </a:rPr>
              <a:t>async</a:t>
            </a:r>
            <a:r>
              <a:rPr lang="ru-RU" sz="4400" b="1" dirty="0">
                <a:latin typeface="+mn-lt"/>
              </a:rPr>
              <a:t>/</a:t>
            </a:r>
            <a:r>
              <a:rPr lang="ru-RU" sz="4400" b="1" dirty="0" err="1">
                <a:latin typeface="+mn-lt"/>
              </a:rPr>
              <a:t>await</a:t>
            </a:r>
            <a:r>
              <a:rPr lang="ru-RU" sz="4400" b="1" dirty="0">
                <a:latin typeface="+mn-lt"/>
              </a:rPr>
              <a:t>.</a:t>
            </a:r>
            <a:endParaRPr lang="ru-RU" sz="4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0553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Домашнее задание:</a:t>
            </a:r>
          </a:p>
        </p:txBody>
      </p:sp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C2B42C88-2D75-465B-A062-384A5FF97CF7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666750" y="1589088"/>
            <a:ext cx="11058525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/>
              <a:t>1. </a:t>
            </a:r>
            <a:r>
              <a:rPr lang="en-US" dirty="0">
                <a:hlinkClick r:id="rId3"/>
              </a:rPr>
              <a:t>https://ru.hexlet.io/courses/js-asynchronous-programming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2. Повторить материал лекции.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5BA8EC-09B7-312F-BCB3-036E9BCA9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034" y="2255959"/>
            <a:ext cx="6010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5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Материалы лекций: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674055"/>
            <a:ext cx="10718291" cy="4178741"/>
          </a:xfrm>
        </p:spPr>
        <p:txBody>
          <a:bodyPr>
            <a:normAutofit/>
          </a:bodyPr>
          <a:lstStyle/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https://github.com/ShViktor72/Education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2025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C3C681-640A-5675-16FC-A797A4A06C22}"/>
              </a:ext>
            </a:extLst>
          </p:cNvPr>
          <p:cNvSpPr txBox="1">
            <a:spLocks/>
          </p:cNvSpPr>
          <p:nvPr/>
        </p:nvSpPr>
        <p:spPr>
          <a:xfrm>
            <a:off x="603503" y="3688100"/>
            <a:ext cx="10782300" cy="692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Обратная связь: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0E472AC-A2C4-713D-80F1-1A6693BAB896}"/>
              </a:ext>
            </a:extLst>
          </p:cNvPr>
          <p:cNvSpPr txBox="1">
            <a:spLocks/>
          </p:cNvSpPr>
          <p:nvPr/>
        </p:nvSpPr>
        <p:spPr>
          <a:xfrm>
            <a:off x="603504" y="4139894"/>
            <a:ext cx="10718291" cy="13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colledge20education23@gmail.com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941627"/>
          </a:xfrm>
        </p:spPr>
        <p:txBody>
          <a:bodyPr/>
          <a:lstStyle/>
          <a:p>
            <a:pPr algn="ctr"/>
            <a:r>
              <a:rPr lang="ru-RU" sz="4800" b="1" dirty="0"/>
              <a:t>1. Что такое </a:t>
            </a:r>
            <a:r>
              <a:rPr lang="ru-RU" sz="4800" b="1" dirty="0" err="1"/>
              <a:t>async</a:t>
            </a:r>
            <a:r>
              <a:rPr lang="ru-RU" sz="4800" b="1" dirty="0"/>
              <a:t> и </a:t>
            </a:r>
            <a:r>
              <a:rPr lang="ru-RU" sz="4800" b="1" dirty="0" err="1"/>
              <a:t>await</a:t>
            </a:r>
            <a:r>
              <a:rPr lang="ru-RU" sz="4800" b="1" dirty="0"/>
              <a:t>: синтаксис и назначение.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575582"/>
            <a:ext cx="10965540" cy="4957953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Проблема, которую решают </a:t>
            </a:r>
            <a:r>
              <a:rPr lang="ru-RU" b="1" dirty="0" err="1"/>
              <a:t>async</a:t>
            </a:r>
            <a:r>
              <a:rPr lang="ru-RU" b="1" dirty="0"/>
              <a:t>/</a:t>
            </a:r>
            <a:r>
              <a:rPr lang="ru-RU" b="1" dirty="0" err="1"/>
              <a:t>await</a:t>
            </a:r>
            <a:r>
              <a:rPr lang="ru-RU" b="1" dirty="0"/>
              <a:t>.</a:t>
            </a:r>
          </a:p>
          <a:p>
            <a:r>
              <a:rPr lang="ru-RU" dirty="0"/>
              <a:t>До появления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 асинхронный код в JavaScript писали: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через </a:t>
            </a:r>
            <a:r>
              <a:rPr lang="ru-RU" dirty="0" err="1"/>
              <a:t>колбэки</a:t>
            </a:r>
            <a:r>
              <a:rPr lang="ru-RU" dirty="0"/>
              <a:t> (</a:t>
            </a:r>
            <a:r>
              <a:rPr lang="ru-RU" dirty="0" err="1"/>
              <a:t>callback</a:t>
            </a:r>
            <a:r>
              <a:rPr lang="ru-RU" dirty="0"/>
              <a:t> </a:t>
            </a:r>
            <a:r>
              <a:rPr lang="ru-RU" dirty="0" err="1"/>
              <a:t>hell</a:t>
            </a:r>
            <a:r>
              <a:rPr lang="ru-RU" dirty="0"/>
              <a:t>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через промисы и .</a:t>
            </a:r>
            <a:r>
              <a:rPr lang="ru-RU" dirty="0" err="1"/>
              <a:t>then</a:t>
            </a:r>
            <a:r>
              <a:rPr lang="ru-RU" dirty="0"/>
              <a:t>()-цепочки.</a:t>
            </a:r>
          </a:p>
          <a:p>
            <a:r>
              <a:rPr lang="ru-RU" dirty="0"/>
              <a:t>Оба подхода работают, но код часто получается сложным для чтения.</a:t>
            </a:r>
          </a:p>
          <a:p>
            <a:r>
              <a:rPr lang="ru-RU" dirty="0"/>
              <a:t>Синтаксис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 позволяет писать асинхронный код в стиле последовательного (синхронного) кода, делая его понятнее.</a:t>
            </a:r>
          </a:p>
        </p:txBody>
      </p:sp>
    </p:spTree>
    <p:extLst>
      <p:ext uri="{BB962C8B-B14F-4D97-AF65-F5344CB8AC3E}">
        <p14:creationId xmlns:p14="http://schemas.microsoft.com/office/powerpoint/2010/main" val="560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Ключевое слово </a:t>
            </a:r>
            <a:r>
              <a:rPr lang="ru-RU" b="1" dirty="0" err="1"/>
              <a:t>async</a:t>
            </a:r>
            <a:r>
              <a:rPr lang="ru-RU" b="1" dirty="0"/>
              <a:t>.</a:t>
            </a:r>
          </a:p>
          <a:p>
            <a:r>
              <a:rPr lang="ru-RU" dirty="0"/>
              <a:t>Используется для объявления асинхронной функции.</a:t>
            </a:r>
          </a:p>
          <a:p>
            <a:r>
              <a:rPr lang="ru-RU" b="1" dirty="0"/>
              <a:t>Любая </a:t>
            </a:r>
            <a:r>
              <a:rPr lang="ru-RU" b="1" dirty="0" err="1"/>
              <a:t>async</a:t>
            </a:r>
            <a:r>
              <a:rPr lang="ru-RU" b="1" dirty="0"/>
              <a:t>-функция всегда возвращает промис.</a:t>
            </a:r>
          </a:p>
          <a:p>
            <a:r>
              <a:rPr lang="ru-RU" dirty="0"/>
              <a:t>Если функция возвращает значение, оно автоматически оборачивается в </a:t>
            </a:r>
            <a:r>
              <a:rPr lang="ru-RU" dirty="0" err="1"/>
              <a:t>Promise.resolve</a:t>
            </a:r>
            <a:r>
              <a:rPr lang="ru-RU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8200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FFDEF-6F04-6B43-BBCE-DFF58A225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60DF1-D643-B304-E729-D8D06875F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👉 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Здесь функция вернула строку, но на самом деле </a:t>
            </a:r>
            <a:r>
              <a:rPr lang="ru-RU" dirty="0" err="1"/>
              <a:t>hello</a:t>
            </a:r>
            <a:r>
              <a:rPr lang="ru-RU" dirty="0"/>
              <a:t>() вернула </a:t>
            </a:r>
            <a:r>
              <a:rPr lang="ru-RU" b="1" dirty="0"/>
              <a:t>промис</a:t>
            </a:r>
            <a:r>
              <a:rPr lang="ru-RU" dirty="0"/>
              <a:t>, который успешно завершился этим значением.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5ECB8-3552-CCC0-7027-B8CF42AF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226526"/>
            <a:ext cx="10574658" cy="31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3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341DC-569A-899D-E741-3DAB20B28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55E971-5CBC-6FAC-044A-5F0E4F59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Ключевое слово </a:t>
            </a:r>
            <a:r>
              <a:rPr lang="ru-RU" b="1" dirty="0" err="1"/>
              <a:t>await</a:t>
            </a:r>
            <a:r>
              <a:rPr lang="ru-RU" b="1" dirty="0"/>
              <a:t>.</a:t>
            </a:r>
          </a:p>
          <a:p>
            <a:r>
              <a:rPr lang="ru-RU" dirty="0"/>
              <a:t>Работает только внутри </a:t>
            </a:r>
            <a:r>
              <a:rPr lang="ru-RU" dirty="0" err="1"/>
              <a:t>async</a:t>
            </a:r>
            <a:r>
              <a:rPr lang="ru-RU" dirty="0"/>
              <a:t>-функций.</a:t>
            </a:r>
          </a:p>
          <a:p>
            <a:r>
              <a:rPr lang="ru-RU" dirty="0"/>
              <a:t>Приостанавливает выполнение функции, пока промис не выполнится.</a:t>
            </a:r>
          </a:p>
          <a:p>
            <a:r>
              <a:rPr lang="ru-RU" dirty="0"/>
              <a:t>Возвращает результат промиса.</a:t>
            </a:r>
          </a:p>
        </p:txBody>
      </p:sp>
    </p:spTree>
    <p:extLst>
      <p:ext uri="{BB962C8B-B14F-4D97-AF65-F5344CB8AC3E}">
        <p14:creationId xmlns:p14="http://schemas.microsoft.com/office/powerpoint/2010/main" val="261867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F3CBF-37E5-BBAE-A3A8-9502511D2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AE176-2347-AB9B-EAE1-A1F471C8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👉 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В момент вызова </a:t>
            </a:r>
            <a:r>
              <a:rPr lang="ru-RU" b="1" dirty="0" err="1"/>
              <a:t>await</a:t>
            </a:r>
            <a:r>
              <a:rPr lang="ru-RU" dirty="0"/>
              <a:t> функция ждёт промис, но поток JavaScript при этом не блокируется — другие задачи продолжают выполняться.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3DB998-4E16-12F8-7899-D717E05F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47" y="1028407"/>
            <a:ext cx="9586906" cy="39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43067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3019</TotalTime>
  <Words>1449</Words>
  <Application>Microsoft Office PowerPoint</Application>
  <PresentationFormat>Широкоэкранный</PresentationFormat>
  <Paragraphs>250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4" baseType="lpstr">
      <vt:lpstr>Arial</vt:lpstr>
      <vt:lpstr>Segoe UI</vt:lpstr>
      <vt:lpstr>Метрополия</vt:lpstr>
      <vt:lpstr>Презентация PowerPoint</vt:lpstr>
      <vt:lpstr>Презентация PowerPoint</vt:lpstr>
      <vt:lpstr>Цель занятия:</vt:lpstr>
      <vt:lpstr>Учебные вопросы:</vt:lpstr>
      <vt:lpstr>1. Что такое async и await: синтаксис и назначение.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Как async-функция возвращает значения.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Использование await для последовательного выполнения асинхронных операций.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Обработка ошибок: конструкция try/catch в асинхронных функциях.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5. Сравнение стиля кода: промисы (.then/.catch) и async/await.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Контрольные вопросы:</vt:lpstr>
      <vt:lpstr>Домашнее задание:</vt:lpstr>
      <vt:lpstr>Материалы лекций: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user</cp:lastModifiedBy>
  <cp:revision>45</cp:revision>
  <dcterms:created xsi:type="dcterms:W3CDTF">2023-08-13T03:02:22Z</dcterms:created>
  <dcterms:modified xsi:type="dcterms:W3CDTF">2025-09-06T05:49:42Z</dcterms:modified>
</cp:coreProperties>
</file>