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5" r:id="rId1"/>
  </p:sldMasterIdLst>
  <p:sldIdLst>
    <p:sldId id="302" r:id="rId2"/>
    <p:sldId id="294" r:id="rId3"/>
    <p:sldId id="257" r:id="rId4"/>
    <p:sldId id="297" r:id="rId5"/>
    <p:sldId id="258" r:id="rId6"/>
    <p:sldId id="338" r:id="rId7"/>
    <p:sldId id="343" r:id="rId8"/>
    <p:sldId id="344" r:id="rId9"/>
    <p:sldId id="345" r:id="rId10"/>
    <p:sldId id="347" r:id="rId11"/>
    <p:sldId id="339" r:id="rId12"/>
    <p:sldId id="346" r:id="rId13"/>
    <p:sldId id="348" r:id="rId14"/>
    <p:sldId id="349" r:id="rId15"/>
    <p:sldId id="350" r:id="rId16"/>
    <p:sldId id="351" r:id="rId17"/>
    <p:sldId id="340" r:id="rId18"/>
    <p:sldId id="352" r:id="rId19"/>
    <p:sldId id="353" r:id="rId20"/>
    <p:sldId id="354" r:id="rId21"/>
    <p:sldId id="355" r:id="rId22"/>
    <p:sldId id="356" r:id="rId23"/>
    <p:sldId id="359" r:id="rId24"/>
    <p:sldId id="357" r:id="rId25"/>
    <p:sldId id="358" r:id="rId26"/>
    <p:sldId id="360" r:id="rId27"/>
    <p:sldId id="341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42" r:id="rId37"/>
    <p:sldId id="369" r:id="rId38"/>
    <p:sldId id="372" r:id="rId39"/>
    <p:sldId id="373" r:id="rId40"/>
    <p:sldId id="374" r:id="rId41"/>
    <p:sldId id="370" r:id="rId42"/>
    <p:sldId id="377" r:id="rId43"/>
    <p:sldId id="378" r:id="rId44"/>
    <p:sldId id="371" r:id="rId45"/>
    <p:sldId id="379" r:id="rId46"/>
    <p:sldId id="375" r:id="rId47"/>
    <p:sldId id="376" r:id="rId48"/>
    <p:sldId id="380" r:id="rId49"/>
    <p:sldId id="381" r:id="rId50"/>
    <p:sldId id="382" r:id="rId51"/>
    <p:sldId id="383" r:id="rId52"/>
    <p:sldId id="385" r:id="rId53"/>
    <p:sldId id="384" r:id="rId54"/>
    <p:sldId id="386" r:id="rId55"/>
    <p:sldId id="387" r:id="rId56"/>
    <p:sldId id="295" r:id="rId57"/>
    <p:sldId id="331" r:id="rId58"/>
    <p:sldId id="291" r:id="rId5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6E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82" autoAdjust="0"/>
    <p:restoredTop sz="94660"/>
  </p:normalViewPr>
  <p:slideViewPr>
    <p:cSldViewPr snapToGrid="0">
      <p:cViewPr varScale="1">
        <p:scale>
          <a:sx n="68" d="100"/>
          <a:sy n="68" d="100"/>
        </p:scale>
        <p:origin x="4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1397039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2565779"/>
            <a:ext cx="10718292" cy="3287017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00CACD7-A31E-4491-BC19-9DF263A34F74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2CAC424-D7DE-4923-82E6-5A8A88AB0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503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ACD7-A31E-4491-BC19-9DF263A34F74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424-D7DE-4923-82E6-5A8A88AB0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239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ACD7-A31E-4491-BC19-9DF263A34F74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424-D7DE-4923-82E6-5A8A88AB0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3691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ACD7-A31E-4491-BC19-9DF263A34F74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424-D7DE-4923-82E6-5A8A88AB0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59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ACD7-A31E-4491-BC19-9DF263A34F74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424-D7DE-4923-82E6-5A8A88AB0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136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ACD7-A31E-4491-BC19-9DF263A34F74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424-D7DE-4923-82E6-5A8A88AB0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26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ACD7-A31E-4491-BC19-9DF263A34F74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424-D7DE-4923-82E6-5A8A88AB0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84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ACD7-A31E-4491-BC19-9DF263A34F74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424-D7DE-4923-82E6-5A8A88AB0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4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ACD7-A31E-4491-BC19-9DF263A34F74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424-D7DE-4923-82E6-5A8A88AB0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494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ACD7-A31E-4491-BC19-9DF263A34F74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A2CAC424-D7DE-4923-82E6-5A8A88AB0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017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00CACD7-A31E-4491-BC19-9DF263A34F74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2CAC424-D7DE-4923-82E6-5A8A88AB0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86749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00CACD7-A31E-4491-BC19-9DF263A34F74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A2CAC424-D7DE-4923-82E6-5A8A88AB0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87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http.cat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ru.hexlet.io/courses/js-asynchronous-programming" TargetMode="External"/><Relationship Id="rId2" Type="http://schemas.openxmlformats.org/officeDocument/2006/relationships/hyperlink" Target="https://ru.hexlet.io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1026942"/>
            <a:ext cx="10782300" cy="5172141"/>
          </a:xfrm>
        </p:spPr>
        <p:txBody>
          <a:bodyPr>
            <a:normAutofit/>
          </a:bodyPr>
          <a:lstStyle/>
          <a:p>
            <a:pPr lvl="0" algn="ctr">
              <a:lnSpc>
                <a:spcPct val="120000"/>
              </a:lnSpc>
              <a:spcBef>
                <a:spcPts val="0"/>
              </a:spcBef>
              <a:buSzPts val="1000"/>
              <a:tabLst>
                <a:tab pos="457200" algn="l"/>
              </a:tabLst>
            </a:pPr>
            <a:r>
              <a:rPr lang="ru-RU" sz="2800" b="1" kern="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ПМ3 Разработка модулей</a:t>
            </a:r>
            <a:r>
              <a:rPr lang="ru-RU" sz="2800" b="1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kern="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ПО.</a:t>
            </a:r>
          </a:p>
          <a:p>
            <a:pPr lvl="0" algn="ctr">
              <a:lnSpc>
                <a:spcPct val="120000"/>
              </a:lnSpc>
              <a:spcBef>
                <a:spcPts val="0"/>
              </a:spcBef>
              <a:buSzPts val="1000"/>
              <a:tabLst>
                <a:tab pos="457200" algn="l"/>
              </a:tabLst>
            </a:pPr>
            <a:endParaRPr lang="ru-RU" sz="2800" b="1" kern="0" dirty="0">
              <a:solidFill>
                <a:schemeClr val="tx1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>
              <a:lnSpc>
                <a:spcPct val="120000"/>
              </a:lnSpc>
              <a:spcBef>
                <a:spcPts val="0"/>
              </a:spcBef>
              <a:buSzPts val="1000"/>
              <a:tabLst>
                <a:tab pos="457200" algn="l"/>
              </a:tabLst>
            </a:pPr>
            <a:r>
              <a:rPr lang="ru-RU" sz="2800" b="1" kern="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РО 3.1 Понимать и применять принципы объектно- ориентированного и асинхронного программирования.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1526214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CF967E-C11B-4E4A-966C-B75C594A9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62DEED7-65A4-B2C6-41C2-2AF88AFDC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Ключевые методы для работы с HTTP-запросами в JS: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err="1"/>
              <a:t>XMLHttpRequest</a:t>
            </a:r>
            <a:r>
              <a:rPr lang="ru-RU" dirty="0"/>
              <a:t> — </a:t>
            </a:r>
            <a:r>
              <a:rPr lang="ru-RU" b="1" dirty="0"/>
              <a:t>старый способ</a:t>
            </a:r>
            <a:r>
              <a:rPr lang="ru-RU" dirty="0"/>
              <a:t>, появился ещё до появления промисов.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err="1"/>
              <a:t>fetch</a:t>
            </a:r>
            <a:r>
              <a:rPr lang="ru-RU" dirty="0"/>
              <a:t> — </a:t>
            </a:r>
            <a:r>
              <a:rPr lang="ru-RU" b="1" dirty="0"/>
              <a:t>современный метод</a:t>
            </a:r>
            <a:r>
              <a:rPr lang="ru-RU" dirty="0"/>
              <a:t>, основанный на промисах, удобнее и проще в использовании.</a:t>
            </a:r>
          </a:p>
          <a:p>
            <a:endParaRPr lang="ru-RU" dirty="0"/>
          </a:p>
          <a:p>
            <a:r>
              <a:rPr lang="ru-RU" b="1" dirty="0"/>
              <a:t>✅ Вывод: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HTTP-запросы — это механизм взаимодействия браузера с сервером.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В JavaScript они позволяют создавать динамичные веб-приложения: получать и отправлять данные асинхронно, не перезагружая страницу.</a:t>
            </a:r>
          </a:p>
        </p:txBody>
      </p:sp>
    </p:spTree>
    <p:extLst>
      <p:ext uri="{BB962C8B-B14F-4D97-AF65-F5344CB8AC3E}">
        <p14:creationId xmlns:p14="http://schemas.microsoft.com/office/powerpoint/2010/main" val="3427836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CC893B-63AA-C4AD-BAAA-AC07B8F18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9E1CEA-0DE3-1271-DE05-B6825ACD7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324465"/>
            <a:ext cx="10782300" cy="1279252"/>
          </a:xfrm>
        </p:spPr>
        <p:txBody>
          <a:bodyPr/>
          <a:lstStyle/>
          <a:p>
            <a:pPr algn="ctr"/>
            <a:r>
              <a:rPr lang="ru-RU" sz="4800" b="1" dirty="0">
                <a:solidFill>
                  <a:schemeClr val="tx1"/>
                </a:solidFill>
                <a:latin typeface="+mn-lt"/>
              </a:rPr>
              <a:t>2. История: </a:t>
            </a:r>
            <a:r>
              <a:rPr lang="ru-RU" sz="4800" b="1" dirty="0" err="1">
                <a:solidFill>
                  <a:schemeClr val="tx1"/>
                </a:solidFill>
                <a:latin typeface="+mn-lt"/>
              </a:rPr>
              <a:t>XMLHttpRequest</a:t>
            </a:r>
            <a:r>
              <a:rPr lang="ru-RU" sz="4800" b="1" dirty="0">
                <a:solidFill>
                  <a:schemeClr val="tx1"/>
                </a:solidFill>
                <a:latin typeface="+mn-lt"/>
              </a:rPr>
              <a:t> и его особенности.</a:t>
            </a:r>
            <a:endParaRPr lang="ru-RU" sz="4800" b="1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5C66C62-87AD-77EE-9552-D7F9AA7BBF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2025748"/>
            <a:ext cx="10965540" cy="4507787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Что такое </a:t>
            </a:r>
            <a:r>
              <a:rPr lang="ru-RU" b="1" dirty="0" err="1"/>
              <a:t>XMLHttpRequest</a:t>
            </a:r>
            <a:r>
              <a:rPr lang="ru-RU" b="1" dirty="0"/>
              <a:t>?</a:t>
            </a:r>
          </a:p>
          <a:p>
            <a:r>
              <a:rPr lang="ru-RU" dirty="0" err="1"/>
              <a:t>XMLHttpRequest</a:t>
            </a:r>
            <a:r>
              <a:rPr lang="ru-RU" dirty="0"/>
              <a:t> — это встроенный объект в JavaScript, с помощью которого можно: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отправлять запросы на сервер,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получать ответы от сервера,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работать асинхронно (в фоне).</a:t>
            </a:r>
            <a:endParaRPr lang="en-US" dirty="0"/>
          </a:p>
          <a:p>
            <a:endParaRPr lang="en-US" dirty="0"/>
          </a:p>
          <a:p>
            <a:r>
              <a:rPr lang="ru-RU" dirty="0"/>
              <a:t>📌 Несмотря на название, XHR работает не только с XML, а чаще всего — с JSON (данные в виде обычного текста, похожего на JavaScript-объекты).</a:t>
            </a:r>
          </a:p>
        </p:txBody>
      </p:sp>
    </p:spTree>
    <p:extLst>
      <p:ext uri="{BB962C8B-B14F-4D97-AF65-F5344CB8AC3E}">
        <p14:creationId xmlns:p14="http://schemas.microsoft.com/office/powerpoint/2010/main" val="415130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7B47D8-01A0-78B4-492A-EC9CFF532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1785C7A-E3B6-A883-6C52-C7CD33F2B3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r>
              <a:rPr lang="ru-RU" b="1" dirty="0"/>
              <a:t>Простейший запрос выглядит так: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F9F51F-AB3B-3859-8FF5-C93B1E651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29" y="1060625"/>
            <a:ext cx="10318941" cy="524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898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61AA72-3FCB-755F-DAE1-FAF3359F40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49D7888-5D64-FB71-0EAD-0C1EDA2D8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r>
              <a:rPr lang="ru-RU" dirty="0"/>
              <a:t>Результат: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2AACEC2-11FA-E8FA-0980-EC77317CC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78" y="1494617"/>
            <a:ext cx="11144044" cy="365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949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B1C2CA-994B-C235-1138-F617646481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4DA6FB-2DD0-390F-2C3C-1CD5C3732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 fontScale="92500"/>
          </a:bodyPr>
          <a:lstStyle/>
          <a:p>
            <a:r>
              <a:rPr lang="ru-RU" b="1" dirty="0"/>
              <a:t>Пояснение к </a:t>
            </a:r>
            <a:r>
              <a:rPr lang="ru-RU" b="1" dirty="0" err="1"/>
              <a:t>xhr.open</a:t>
            </a:r>
            <a:r>
              <a:rPr lang="ru-RU" b="1" dirty="0"/>
              <a:t>("GET", "...")</a:t>
            </a:r>
          </a:p>
          <a:p>
            <a:r>
              <a:rPr lang="ru-RU" dirty="0"/>
              <a:t>Метод </a:t>
            </a:r>
            <a:r>
              <a:rPr lang="ru-RU" dirty="0" err="1"/>
              <a:t>open</a:t>
            </a:r>
            <a:r>
              <a:rPr lang="ru-RU" dirty="0"/>
              <a:t>() настраивает запрос: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Первый параметр — метод HTTP (например, "GET", "POST" и др.).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Второй параметр — адрес (URL), куда мы отправляем запрос.</a:t>
            </a:r>
          </a:p>
          <a:p>
            <a:r>
              <a:rPr lang="ru-RU" b="1" dirty="0"/>
              <a:t>В примере:</a:t>
            </a:r>
          </a:p>
          <a:p>
            <a:r>
              <a:rPr lang="ru-RU" dirty="0" err="1"/>
              <a:t>xhr.open</a:t>
            </a:r>
            <a:r>
              <a:rPr lang="ru-RU" dirty="0"/>
              <a:t>("GET", "https://jsonplaceholder.typicode.com/posts/1");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"GET" означает: «получи данные с сервера».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Адрес "https://jsonplaceholder.typicode.com/posts/1" — это тестовый сервер, который вернёт один пост в формате JSON.</a:t>
            </a:r>
          </a:p>
        </p:txBody>
      </p:sp>
    </p:spTree>
    <p:extLst>
      <p:ext uri="{BB962C8B-B14F-4D97-AF65-F5344CB8AC3E}">
        <p14:creationId xmlns:p14="http://schemas.microsoft.com/office/powerpoint/2010/main" val="1288743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F792F5-DBDC-C56D-D130-EA899859F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7F41559-538F-F9E0-44DF-FB570CE4E3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r>
              <a:rPr lang="ru-RU" b="1" dirty="0"/>
              <a:t>Кратко про методы HTTP:</a:t>
            </a:r>
          </a:p>
          <a:p>
            <a:endParaRPr lang="ru-RU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b="1" dirty="0"/>
              <a:t>GET</a:t>
            </a:r>
            <a:r>
              <a:rPr lang="ru-RU" dirty="0"/>
              <a:t> — получить данные (самый частый вариант).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POST — отправить новые данные на сервер.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PUT — обновить существующие данные.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DELETE — удалить данные.</a:t>
            </a:r>
          </a:p>
        </p:txBody>
      </p:sp>
    </p:spTree>
    <p:extLst>
      <p:ext uri="{BB962C8B-B14F-4D97-AF65-F5344CB8AC3E}">
        <p14:creationId xmlns:p14="http://schemas.microsoft.com/office/powerpoint/2010/main" val="516059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7B0FD5-6994-3818-BFAA-42351BBAD0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9C9A1F-ABF0-22A1-144B-3EC51E107E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r>
              <a:rPr lang="ru-RU" b="1" dirty="0"/>
              <a:t>Особенности XHR: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Поддерживается всеми браузерами.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Можно использовать события (</a:t>
            </a:r>
            <a:r>
              <a:rPr lang="ru-RU" dirty="0" err="1"/>
              <a:t>onload</a:t>
            </a:r>
            <a:r>
              <a:rPr lang="ru-RU" dirty="0"/>
              <a:t>, </a:t>
            </a:r>
            <a:r>
              <a:rPr lang="ru-RU" dirty="0" err="1"/>
              <a:t>onerror</a:t>
            </a:r>
            <a:r>
              <a:rPr lang="ru-RU" dirty="0"/>
              <a:t>, </a:t>
            </a:r>
            <a:r>
              <a:rPr lang="ru-RU" dirty="0" err="1"/>
              <a:t>onprogress</a:t>
            </a:r>
            <a:r>
              <a:rPr lang="ru-RU" dirty="0"/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Код получается более «тяжёлым», чем с </a:t>
            </a:r>
            <a:r>
              <a:rPr lang="ru-RU" dirty="0" err="1"/>
              <a:t>fetch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b="1" dirty="0"/>
              <a:t>✅ Вывод: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err="1"/>
              <a:t>XMLHttpRequest</a:t>
            </a:r>
            <a:r>
              <a:rPr lang="ru-RU" dirty="0"/>
              <a:t> — </a:t>
            </a:r>
            <a:r>
              <a:rPr lang="ru-RU" b="1" dirty="0"/>
              <a:t>старый способ </a:t>
            </a:r>
            <a:r>
              <a:rPr lang="ru-RU" dirty="0"/>
              <a:t>работы с HTTP-запросами, который дал начало AJAX.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Он </a:t>
            </a:r>
            <a:r>
              <a:rPr lang="ru-RU" b="1" dirty="0"/>
              <a:t>до сих пор работает</a:t>
            </a:r>
            <a:r>
              <a:rPr lang="ru-RU" dirty="0"/>
              <a:t>, но для новых проектов удобнее использовать </a:t>
            </a:r>
            <a:r>
              <a:rPr lang="ru-RU" dirty="0" err="1"/>
              <a:t>fetch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6247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84C4A2-CEC2-230B-9AF1-54D962037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9BC1E4-BEB7-9FB5-530D-9F16F38A5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324465"/>
            <a:ext cx="10782300" cy="1237049"/>
          </a:xfrm>
        </p:spPr>
        <p:txBody>
          <a:bodyPr/>
          <a:lstStyle/>
          <a:p>
            <a:pPr algn="ctr"/>
            <a:r>
              <a:rPr lang="ru-RU" sz="4800" b="1" dirty="0">
                <a:solidFill>
                  <a:schemeClr val="tx1"/>
                </a:solidFill>
                <a:latin typeface="+mn-lt"/>
              </a:rPr>
              <a:t>3. </a:t>
            </a:r>
            <a:r>
              <a:rPr lang="ru-RU" sz="4800" b="1" dirty="0"/>
              <a:t>Современный подход: метод </a:t>
            </a:r>
            <a:r>
              <a:rPr lang="en-US" sz="4800" b="1" dirty="0"/>
              <a:t>fetch.</a:t>
            </a:r>
            <a:endParaRPr lang="ru-RU" sz="4800" b="1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BE5E3B-217F-FB04-5C73-989C62FE26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1927274"/>
            <a:ext cx="10965540" cy="4606261"/>
          </a:xfrm>
        </p:spPr>
        <p:txBody>
          <a:bodyPr>
            <a:normAutofit/>
          </a:bodyPr>
          <a:lstStyle/>
          <a:p>
            <a:r>
              <a:rPr lang="ru-RU" b="1" dirty="0"/>
              <a:t>Что такое </a:t>
            </a:r>
            <a:r>
              <a:rPr lang="en-US" b="1" dirty="0"/>
              <a:t>fetch?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err="1"/>
              <a:t>fetch</a:t>
            </a:r>
            <a:r>
              <a:rPr lang="ru-RU" dirty="0"/>
              <a:t> — это встроенный в браузеры (и новые версии Node.js) метод для выполнения HTTP-запросов.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Он заменяет устаревший </a:t>
            </a:r>
            <a:r>
              <a:rPr lang="ru-RU" dirty="0" err="1"/>
              <a:t>XMLHttpRequest</a:t>
            </a:r>
            <a:r>
              <a:rPr lang="ru-RU" dirty="0"/>
              <a:t> и основан на промисах.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Удобнее и проще для чтения кода.</a:t>
            </a:r>
          </a:p>
        </p:txBody>
      </p:sp>
    </p:spTree>
    <p:extLst>
      <p:ext uri="{BB962C8B-B14F-4D97-AF65-F5344CB8AC3E}">
        <p14:creationId xmlns:p14="http://schemas.microsoft.com/office/powerpoint/2010/main" val="2451192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0A86CF-ADAD-3558-A718-78BB0340E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09A930-C419-88A7-CAEF-E5934DDA0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 fontScale="92500"/>
          </a:bodyPr>
          <a:lstStyle/>
          <a:p>
            <a:r>
              <a:rPr lang="ru-RU" dirty="0"/>
              <a:t>Синтаксис: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err="1"/>
              <a:t>url</a:t>
            </a:r>
            <a:r>
              <a:rPr lang="ru-RU" dirty="0"/>
              <a:t> — адрес, куда отправляется запрос.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err="1"/>
              <a:t>options</a:t>
            </a:r>
            <a:r>
              <a:rPr lang="ru-RU" dirty="0"/>
              <a:t> — объект с настройками (метод, заголовки, тело запроса). По умолчанию используется метод GET.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EA41F45-6047-2F7B-EC86-B720C7F32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392" y="1021959"/>
            <a:ext cx="6780556" cy="393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415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112B70-B2A1-1BBB-1726-19F428A4C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A5C13AF-D624-DC0A-6FC6-54899525E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r>
              <a:rPr lang="ru-RU" b="1" dirty="0"/>
              <a:t>Простейший пример (</a:t>
            </a:r>
            <a:r>
              <a:rPr lang="en-US" b="1" dirty="0"/>
              <a:t>GET-</a:t>
            </a:r>
            <a:r>
              <a:rPr lang="ru-RU" b="1" dirty="0"/>
              <a:t>запрос):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b="1" dirty="0"/>
              <a:t>Здесь: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err="1"/>
              <a:t>fetch</a:t>
            </a:r>
            <a:r>
              <a:rPr lang="ru-RU" dirty="0"/>
              <a:t> возвращает промис.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err="1"/>
              <a:t>response.json</a:t>
            </a:r>
            <a:r>
              <a:rPr lang="ru-RU" dirty="0"/>
              <a:t>() тоже возвращает промис, поэтому нужен второй .</a:t>
            </a:r>
            <a:r>
              <a:rPr lang="ru-RU" dirty="0" err="1"/>
              <a:t>then</a:t>
            </a:r>
            <a:r>
              <a:rPr lang="ru-RU" dirty="0"/>
              <a:t>().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85E8031-525F-E38B-5D2E-F918BCBD9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16" y="1522828"/>
            <a:ext cx="10464090" cy="190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304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B54DB5E-F85D-AFAE-6E86-362F3ED154E4}"/>
              </a:ext>
            </a:extLst>
          </p:cNvPr>
          <p:cNvSpPr/>
          <p:nvPr/>
        </p:nvSpPr>
        <p:spPr>
          <a:xfrm>
            <a:off x="398206" y="334107"/>
            <a:ext cx="11432723" cy="52507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solidFill>
                <a:schemeClr val="tx1"/>
              </a:solidFill>
            </a:endParaRPr>
          </a:p>
          <a:p>
            <a:pPr algn="ctr"/>
            <a:r>
              <a:rPr lang="ru-RU" sz="4400" b="1" dirty="0">
                <a:solidFill>
                  <a:schemeClr val="tx1"/>
                </a:solidFill>
              </a:rPr>
              <a:t>Тема 2. Асинхронно программирование.</a:t>
            </a:r>
          </a:p>
          <a:p>
            <a:pPr algn="ctr"/>
            <a:endParaRPr lang="ru-RU" sz="4400" b="1" dirty="0">
              <a:solidFill>
                <a:schemeClr val="tx1"/>
              </a:solidFill>
            </a:endParaRPr>
          </a:p>
          <a:p>
            <a:pPr algn="ctr"/>
            <a:r>
              <a:rPr lang="ru-RU" sz="4400" b="1" dirty="0">
                <a:solidFill>
                  <a:schemeClr val="tx1"/>
                </a:solidFill>
              </a:rPr>
              <a:t>Лекция 13. Асинхронные операции в реальности: HTTP-запросы.</a:t>
            </a:r>
          </a:p>
        </p:txBody>
      </p:sp>
    </p:spTree>
    <p:extLst>
      <p:ext uri="{BB962C8B-B14F-4D97-AF65-F5344CB8AC3E}">
        <p14:creationId xmlns:p14="http://schemas.microsoft.com/office/powerpoint/2010/main" val="182608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C0CE22-7275-2030-F6B4-8CC4F4531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6819D0C-80A4-476D-770B-CA3CE44F0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r>
              <a:rPr lang="ru-RU" b="1" dirty="0"/>
              <a:t>Результат: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45C36F5-E3D1-A5F7-9F22-0E17D6D90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42" y="1472711"/>
            <a:ext cx="10674742" cy="318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55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4CE6BF-14CF-26DF-BFBB-F5B2A761F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87B0BE0-6120-BD9F-5C9B-4635AC654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/>
              <a:t>Пример с </a:t>
            </a:r>
            <a:r>
              <a:rPr lang="ru-RU" b="1" dirty="0" err="1"/>
              <a:t>async</a:t>
            </a:r>
            <a:r>
              <a:rPr lang="ru-RU" b="1" dirty="0"/>
              <a:t>/</a:t>
            </a:r>
            <a:r>
              <a:rPr lang="ru-RU" b="1" dirty="0" err="1"/>
              <a:t>await</a:t>
            </a:r>
            <a:r>
              <a:rPr lang="ru-RU" b="1" dirty="0"/>
              <a:t>.</a:t>
            </a:r>
          </a:p>
          <a:p>
            <a:r>
              <a:rPr lang="ru-RU" dirty="0"/>
              <a:t>Тот же запрос можно записать проще: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📌 Код выглядит как «синхронный», но работает асинхронно.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DB92BE8-A5C5-A039-F471-17184C0DF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048" y="1677425"/>
            <a:ext cx="10519036" cy="379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682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A64432-DEBF-8CD8-59B3-FA90332CE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CA7D785-9583-31BA-95B5-953345A49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1167618"/>
            <a:ext cx="11049946" cy="5303520"/>
          </a:xfrm>
        </p:spPr>
        <p:txBody>
          <a:bodyPr>
            <a:normAutofit/>
          </a:bodyPr>
          <a:lstStyle/>
          <a:p>
            <a:r>
              <a:rPr lang="ru-RU" b="1" dirty="0"/>
              <a:t>Настройка методов и параметров</a:t>
            </a:r>
            <a:r>
              <a:rPr lang="en-US" b="1" dirty="0"/>
              <a:t>.</a:t>
            </a:r>
            <a:endParaRPr lang="ru-RU" b="1" dirty="0"/>
          </a:p>
          <a:p>
            <a:r>
              <a:rPr lang="ru-RU" dirty="0"/>
              <a:t>По умолчанию </a:t>
            </a:r>
            <a:r>
              <a:rPr lang="ru-RU" dirty="0" err="1"/>
              <a:t>fetch</a:t>
            </a:r>
            <a:r>
              <a:rPr lang="ru-RU" dirty="0"/>
              <a:t> делает запрос методом GET, но можно указать другие методы HTTP.</a:t>
            </a:r>
          </a:p>
        </p:txBody>
      </p:sp>
    </p:spTree>
    <p:extLst>
      <p:ext uri="{BB962C8B-B14F-4D97-AF65-F5344CB8AC3E}">
        <p14:creationId xmlns:p14="http://schemas.microsoft.com/office/powerpoint/2010/main" val="2126012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EAE04F-2CCC-9F5F-2655-C3FEFD0CA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D6FB4C4-F060-BD4C-F8B6-91F89B430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r>
              <a:rPr lang="ru-RU" dirty="0"/>
              <a:t>👉 Пример POST-запроса: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5F4E5E2-F2AF-7F80-AB29-088E9CD77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65" y="1042914"/>
            <a:ext cx="9447555" cy="567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480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844DED-5F31-044C-1E13-FE2DD6741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4148CDA-1198-CF1E-26DE-09C6391B8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r>
              <a:rPr lang="ru-RU" dirty="0"/>
              <a:t>Особенности </a:t>
            </a:r>
            <a:r>
              <a:rPr lang="ru-RU" dirty="0" err="1"/>
              <a:t>fetch</a:t>
            </a:r>
            <a:r>
              <a:rPr lang="en-US" dirty="0"/>
              <a:t>:</a:t>
            </a:r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Всегда возвращает промис.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Ошибка в .</a:t>
            </a:r>
            <a:r>
              <a:rPr lang="ru-RU" dirty="0" err="1"/>
              <a:t>catch</a:t>
            </a:r>
            <a:r>
              <a:rPr lang="ru-RU" dirty="0"/>
              <a:t>() возникает только при проблемах сети (например, нет интернета).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Если сервер ответил с кодом ошибки (404, 500), это не считается ошибкой — нужно проверять </a:t>
            </a:r>
            <a:r>
              <a:rPr lang="ru-RU" dirty="0" err="1"/>
              <a:t>response.ok</a:t>
            </a:r>
            <a:r>
              <a:rPr lang="ru-RU" dirty="0"/>
              <a:t> и </a:t>
            </a:r>
            <a:r>
              <a:rPr lang="ru-RU" dirty="0" err="1"/>
              <a:t>response.status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5369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577A95-23F0-1481-1D90-11EB51FA3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27DF3DA-C964-0A85-40DC-749100AFB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r>
              <a:rPr lang="ru-RU" dirty="0"/>
              <a:t>👉 Пример проверки: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80EFED7-E540-BCF7-863C-7B511D616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008" y="950434"/>
            <a:ext cx="9751036" cy="376140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906C6C0-91E2-887D-B377-2F7715FD4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278" y="4851066"/>
            <a:ext cx="8739444" cy="186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1541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0536EC-9A3C-B655-6ABB-6E905D69C0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0FB4E37-1834-87F8-BA3D-E8EE58376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647114"/>
            <a:ext cx="10965540" cy="5886421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Сравнение с </a:t>
            </a:r>
            <a:r>
              <a:rPr lang="ru-RU" dirty="0" err="1"/>
              <a:t>XMLHttpRequest</a:t>
            </a:r>
            <a:r>
              <a:rPr lang="en-US" dirty="0"/>
              <a:t>:</a:t>
            </a:r>
            <a:endParaRPr lang="ru-RU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r>
              <a:rPr lang="ru-RU" dirty="0"/>
              <a:t>✅ Вывод: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err="1"/>
              <a:t>fetch</a:t>
            </a:r>
            <a:r>
              <a:rPr lang="ru-RU" dirty="0"/>
              <a:t> — современный и удобный способ выполнения HTTP-запросов.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Он основан на промисах и легко сочетается с </a:t>
            </a:r>
            <a:r>
              <a:rPr lang="ru-RU" dirty="0" err="1"/>
              <a:t>async</a:t>
            </a:r>
            <a:r>
              <a:rPr lang="ru-RU" dirty="0"/>
              <a:t>/</a:t>
            </a:r>
            <a:r>
              <a:rPr lang="ru-RU" dirty="0" err="1"/>
              <a:t>await</a:t>
            </a:r>
            <a:r>
              <a:rPr lang="ru-RU" dirty="0"/>
              <a:t>, делая код понятным и читаемым.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A1A1750-0D2E-B17B-D0F3-37AC8ED06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72" y="1287120"/>
            <a:ext cx="11120284" cy="193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762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3F7529-99A9-3480-B3D1-3990927CF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8DC859-43B3-AA14-8984-00DD43186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324465"/>
            <a:ext cx="10782300" cy="680739"/>
          </a:xfrm>
        </p:spPr>
        <p:txBody>
          <a:bodyPr/>
          <a:lstStyle/>
          <a:p>
            <a:pPr algn="ctr"/>
            <a:r>
              <a:rPr lang="ru-RU" sz="4800" b="1" dirty="0">
                <a:solidFill>
                  <a:schemeClr val="tx1"/>
                </a:solidFill>
                <a:latin typeface="+mn-lt"/>
              </a:rPr>
              <a:t>4. </a:t>
            </a:r>
            <a:r>
              <a:rPr lang="en-US" sz="4800" b="1" dirty="0"/>
              <a:t>fetch </a:t>
            </a:r>
            <a:r>
              <a:rPr lang="ru-RU" sz="4800" b="1" dirty="0"/>
              <a:t>и промисы.</a:t>
            </a:r>
            <a:endParaRPr lang="ru-RU" sz="4800" b="1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FA30D5-0CDD-2B55-B618-1806605FD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1005204"/>
            <a:ext cx="10965540" cy="5528331"/>
          </a:xfrm>
        </p:spPr>
        <p:txBody>
          <a:bodyPr>
            <a:normAutofit/>
          </a:bodyPr>
          <a:lstStyle/>
          <a:p>
            <a:r>
              <a:rPr lang="ru-RU" b="1" dirty="0"/>
              <a:t>Что возвращает </a:t>
            </a:r>
            <a:r>
              <a:rPr lang="ru-RU" b="1" dirty="0" err="1"/>
              <a:t>fetch</a:t>
            </a:r>
            <a:r>
              <a:rPr lang="ru-RU" b="1" dirty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Вызов </a:t>
            </a:r>
            <a:r>
              <a:rPr lang="ru-RU" dirty="0" err="1"/>
              <a:t>fetch</a:t>
            </a:r>
            <a:r>
              <a:rPr lang="ru-RU" dirty="0"/>
              <a:t>(</a:t>
            </a:r>
            <a:r>
              <a:rPr lang="ru-RU" dirty="0" err="1"/>
              <a:t>url</a:t>
            </a:r>
            <a:r>
              <a:rPr lang="ru-RU" dirty="0"/>
              <a:t>) сразу возвращает промис.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Этот промис переходит в состояние </a:t>
            </a:r>
            <a:r>
              <a:rPr lang="ru-RU" dirty="0" err="1"/>
              <a:t>fulfilled</a:t>
            </a:r>
            <a:r>
              <a:rPr lang="ru-RU" dirty="0"/>
              <a:t> (успешно), когда получен ответ от сервера (даже если это ошибка 404 или 500).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Результат — объект Response, который содержит: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ru-RU" sz="3200" dirty="0" err="1">
                <a:solidFill>
                  <a:schemeClr val="tx1"/>
                </a:solidFill>
              </a:rPr>
              <a:t>status</a:t>
            </a:r>
            <a:r>
              <a:rPr lang="ru-RU" sz="3200" dirty="0">
                <a:solidFill>
                  <a:schemeClr val="tx1"/>
                </a:solidFill>
              </a:rPr>
              <a:t> (код ответа: 200, 404, 500 и т. д.),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ru-RU" sz="3200" dirty="0" err="1">
                <a:solidFill>
                  <a:schemeClr val="tx1"/>
                </a:solidFill>
              </a:rPr>
              <a:t>ok</a:t>
            </a:r>
            <a:r>
              <a:rPr lang="ru-RU" sz="3200" dirty="0">
                <a:solidFill>
                  <a:schemeClr val="tx1"/>
                </a:solidFill>
              </a:rPr>
              <a:t> (</a:t>
            </a:r>
            <a:r>
              <a:rPr lang="ru-RU" sz="3200" dirty="0" err="1">
                <a:solidFill>
                  <a:schemeClr val="tx1"/>
                </a:solidFill>
              </a:rPr>
              <a:t>true</a:t>
            </a:r>
            <a:r>
              <a:rPr lang="ru-RU" sz="3200" dirty="0">
                <a:solidFill>
                  <a:schemeClr val="tx1"/>
                </a:solidFill>
              </a:rPr>
              <a:t>, если статус в диапазоне 200–299),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</a:rPr>
              <a:t>методы для чтения тела ответа: .</a:t>
            </a:r>
            <a:r>
              <a:rPr lang="ru-RU" sz="3200" dirty="0" err="1">
                <a:solidFill>
                  <a:schemeClr val="tx1"/>
                </a:solidFill>
              </a:rPr>
              <a:t>json</a:t>
            </a:r>
            <a:r>
              <a:rPr lang="ru-RU" sz="3200" dirty="0">
                <a:solidFill>
                  <a:schemeClr val="tx1"/>
                </a:solidFill>
              </a:rPr>
              <a:t>(), .</a:t>
            </a:r>
            <a:r>
              <a:rPr lang="ru-RU" sz="3200" dirty="0" err="1">
                <a:solidFill>
                  <a:schemeClr val="tx1"/>
                </a:solidFill>
              </a:rPr>
              <a:t>text</a:t>
            </a:r>
            <a:r>
              <a:rPr lang="ru-RU" sz="3200" dirty="0">
                <a:solidFill>
                  <a:schemeClr val="tx1"/>
                </a:solidFill>
              </a:rPr>
              <a:t>(), .</a:t>
            </a:r>
            <a:r>
              <a:rPr lang="ru-RU" sz="3200" dirty="0" err="1">
                <a:solidFill>
                  <a:schemeClr val="tx1"/>
                </a:solidFill>
              </a:rPr>
              <a:t>blob</a:t>
            </a:r>
            <a:r>
              <a:rPr lang="ru-RU" sz="3200" dirty="0">
                <a:solidFill>
                  <a:schemeClr val="tx1"/>
                </a:solidFill>
              </a:rPr>
              <a:t>(), .</a:t>
            </a:r>
            <a:r>
              <a:rPr lang="ru-RU" sz="3200" dirty="0" err="1">
                <a:solidFill>
                  <a:schemeClr val="tx1"/>
                </a:solidFill>
              </a:rPr>
              <a:t>arrayBuffer</a:t>
            </a:r>
            <a:r>
              <a:rPr lang="ru-RU" sz="3200" dirty="0">
                <a:solidFill>
                  <a:schemeClr val="tx1"/>
                </a:solidFill>
              </a:rPr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3066173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B5F5B9-87A3-C9C5-578F-C647E8DCC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788C9BF-08FD-8956-623A-8EA37F544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731520"/>
            <a:ext cx="10965540" cy="5802015"/>
          </a:xfrm>
        </p:spPr>
        <p:txBody>
          <a:bodyPr>
            <a:normAutofit/>
          </a:bodyPr>
          <a:lstStyle/>
          <a:p>
            <a:r>
              <a:rPr lang="ru-RU" dirty="0"/>
              <a:t>👉 Пример: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F504E54-D07B-CD90-146A-FFE0CB4EF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64" y="1910055"/>
            <a:ext cx="11076892" cy="115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2771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EBC595-7D9D-B48A-A159-3CFEDE9A4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96F8E99-5B6A-BCC3-948C-48E1C1A0EA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633046"/>
            <a:ext cx="10965540" cy="5900489"/>
          </a:xfrm>
        </p:spPr>
        <p:txBody>
          <a:bodyPr>
            <a:normAutofit/>
          </a:bodyPr>
          <a:lstStyle/>
          <a:p>
            <a:r>
              <a:rPr lang="ru-RU" b="1" dirty="0"/>
              <a:t>Работа с .</a:t>
            </a:r>
            <a:r>
              <a:rPr lang="ru-RU" b="1" dirty="0" err="1"/>
              <a:t>then</a:t>
            </a:r>
            <a:r>
              <a:rPr lang="ru-RU" b="1" dirty="0"/>
              <a:t>()</a:t>
            </a:r>
          </a:p>
          <a:p>
            <a:r>
              <a:rPr lang="ru-RU" dirty="0"/>
              <a:t>Так как </a:t>
            </a:r>
            <a:r>
              <a:rPr lang="ru-RU" dirty="0" err="1"/>
              <a:t>fetch</a:t>
            </a:r>
            <a:r>
              <a:rPr lang="ru-RU" dirty="0"/>
              <a:t> возвращает промис, можно использовать .</a:t>
            </a:r>
            <a:r>
              <a:rPr lang="ru-RU" dirty="0" err="1"/>
              <a:t>then</a:t>
            </a:r>
            <a:r>
              <a:rPr lang="ru-RU" dirty="0"/>
              <a:t>() для обработки ответа.</a:t>
            </a:r>
          </a:p>
          <a:p>
            <a:r>
              <a:rPr lang="ru-RU" dirty="0"/>
              <a:t>👉 Пример: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1223FCF-CE67-DCB7-A49C-3F86D33AA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944" y="2657255"/>
            <a:ext cx="9917871" cy="363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126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DC379-D00A-6F7E-7358-82B129BCF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692573"/>
          </a:xfrm>
        </p:spPr>
        <p:txBody>
          <a:bodyPr/>
          <a:lstStyle/>
          <a:p>
            <a:r>
              <a:rPr lang="ru-RU" sz="4800" b="1" dirty="0">
                <a:solidFill>
                  <a:schemeClr val="tx1"/>
                </a:solidFill>
              </a:rPr>
              <a:t>Цель занятия: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1463040"/>
            <a:ext cx="10782300" cy="4996754"/>
          </a:xfrm>
        </p:spPr>
        <p:txBody>
          <a:bodyPr>
            <a:norm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ru-RU" sz="2800" kern="0" dirty="0">
              <a:solidFill>
                <a:schemeClr val="tx1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sz="4400" dirty="0"/>
              <a:t>Показать, как работают асинхронные HTTP-запросы в JavaScript, разобрать инструменты </a:t>
            </a:r>
            <a:r>
              <a:rPr lang="ru-RU" sz="4400" b="1" dirty="0" err="1"/>
              <a:t>fetch</a:t>
            </a:r>
            <a:r>
              <a:rPr lang="ru-RU" sz="4400" dirty="0"/>
              <a:t> и </a:t>
            </a:r>
            <a:r>
              <a:rPr lang="ru-RU" sz="4400" b="1" dirty="0" err="1"/>
              <a:t>XMLHttpRequest</a:t>
            </a:r>
            <a:r>
              <a:rPr lang="ru-RU" sz="4400" dirty="0"/>
              <a:t>, их связь с промисами и использование в реальных приложениях.</a:t>
            </a:r>
          </a:p>
        </p:txBody>
      </p:sp>
    </p:spTree>
    <p:extLst>
      <p:ext uri="{BB962C8B-B14F-4D97-AF65-F5344CB8AC3E}">
        <p14:creationId xmlns:p14="http://schemas.microsoft.com/office/powerpoint/2010/main" val="3527081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CD2071-F59A-C3F5-E723-264C24D4C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8EB51A5-E67A-34C7-1C82-B89AF96D8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661182"/>
            <a:ext cx="10965540" cy="5872353"/>
          </a:xfrm>
        </p:spPr>
        <p:txBody>
          <a:bodyPr>
            <a:normAutofit/>
          </a:bodyPr>
          <a:lstStyle/>
          <a:p>
            <a:r>
              <a:rPr lang="ru-RU" dirty="0"/>
              <a:t>Результат: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6893D83-7D87-6F77-539B-8F6A4CE2E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89" y="1688123"/>
            <a:ext cx="11014364" cy="351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4621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30C642-F6B6-ED4B-89E3-23E437BD1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68F08B0-4644-7CB1-1024-169733865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90844"/>
            <a:ext cx="10965540" cy="5942692"/>
          </a:xfrm>
        </p:spPr>
        <p:txBody>
          <a:bodyPr>
            <a:normAutofit/>
          </a:bodyPr>
          <a:lstStyle/>
          <a:p>
            <a:r>
              <a:rPr lang="ru-RU" b="1" dirty="0"/>
              <a:t>Важный момент: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Первый .</a:t>
            </a:r>
            <a:r>
              <a:rPr lang="ru-RU" dirty="0" err="1"/>
              <a:t>then</a:t>
            </a:r>
            <a:r>
              <a:rPr lang="ru-RU" dirty="0"/>
              <a:t>() получает объект Response.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Чтобы получить данные, нужно вызвать метод (.</a:t>
            </a:r>
            <a:r>
              <a:rPr lang="ru-RU" dirty="0" err="1"/>
              <a:t>json</a:t>
            </a:r>
            <a:r>
              <a:rPr lang="ru-RU" dirty="0"/>
              <a:t>(), .</a:t>
            </a:r>
            <a:r>
              <a:rPr lang="ru-RU" dirty="0" err="1"/>
              <a:t>text</a:t>
            </a:r>
            <a:r>
              <a:rPr lang="ru-RU" dirty="0"/>
              <a:t>(), и т.д.), который тоже возвращает промис.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Поэтому используется второй .</a:t>
            </a:r>
            <a:r>
              <a:rPr lang="ru-RU" dirty="0" err="1"/>
              <a:t>then</a:t>
            </a:r>
            <a:r>
              <a:rPr lang="ru-RU" dirty="0"/>
              <a:t>() для получения результата.</a:t>
            </a:r>
          </a:p>
        </p:txBody>
      </p:sp>
    </p:spTree>
    <p:extLst>
      <p:ext uri="{BB962C8B-B14F-4D97-AF65-F5344CB8AC3E}">
        <p14:creationId xmlns:p14="http://schemas.microsoft.com/office/powerpoint/2010/main" val="38533450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5785EA-130F-E490-1A39-737818AE6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DB830B-565F-DB03-22EE-C3F58673E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633046"/>
            <a:ext cx="10965540" cy="5900489"/>
          </a:xfrm>
        </p:spPr>
        <p:txBody>
          <a:bodyPr>
            <a:normAutofit/>
          </a:bodyPr>
          <a:lstStyle/>
          <a:p>
            <a:r>
              <a:rPr lang="ru-RU" b="1" dirty="0"/>
              <a:t>Работа с .</a:t>
            </a:r>
            <a:r>
              <a:rPr lang="ru-RU" b="1" dirty="0" err="1"/>
              <a:t>catch</a:t>
            </a:r>
            <a:r>
              <a:rPr lang="ru-RU" b="1" dirty="0"/>
              <a:t>()</a:t>
            </a:r>
          </a:p>
          <a:p>
            <a:r>
              <a:rPr lang="ru-RU" dirty="0"/>
              <a:t>Метод .</a:t>
            </a:r>
            <a:r>
              <a:rPr lang="ru-RU" dirty="0" err="1"/>
              <a:t>catch</a:t>
            </a:r>
            <a:r>
              <a:rPr lang="ru-RU" dirty="0"/>
              <a:t>() нужен для обработки сетевых ошибок (например, если нет интернета или сервер недоступен).</a:t>
            </a:r>
          </a:p>
          <a:p>
            <a:r>
              <a:rPr lang="ru-RU" dirty="0"/>
              <a:t>Ошибки HTTP (404, 500) сами по себе не вызывают .</a:t>
            </a:r>
            <a:r>
              <a:rPr lang="ru-RU" dirty="0" err="1"/>
              <a:t>catch</a:t>
            </a:r>
            <a:r>
              <a:rPr lang="ru-RU" dirty="0"/>
              <a:t>(), их нужно проверять вручную через </a:t>
            </a:r>
            <a:r>
              <a:rPr lang="ru-RU" dirty="0" err="1"/>
              <a:t>response.ok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04756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769BB4-293A-3E2A-CFEE-597A3E896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41EB08-9CF0-AEAC-3A62-7CFD61E4A0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20506"/>
            <a:ext cx="10965540" cy="6013030"/>
          </a:xfrm>
        </p:spPr>
        <p:txBody>
          <a:bodyPr>
            <a:normAutofit/>
          </a:bodyPr>
          <a:lstStyle/>
          <a:p>
            <a:r>
              <a:rPr lang="ru-RU" dirty="0"/>
              <a:t>Пример</a:t>
            </a:r>
            <a:r>
              <a:rPr lang="en-US" dirty="0"/>
              <a:t>.</a:t>
            </a:r>
            <a:r>
              <a:rPr lang="ru-RU" dirty="0"/>
              <a:t> Здесь .</a:t>
            </a:r>
            <a:r>
              <a:rPr lang="ru-RU" dirty="0" err="1"/>
              <a:t>catch</a:t>
            </a:r>
            <a:r>
              <a:rPr lang="ru-RU" dirty="0"/>
              <a:t>() перехватит ошибку, которую мы явно сгенерировали через </a:t>
            </a:r>
            <a:r>
              <a:rPr lang="ru-RU" dirty="0" err="1"/>
              <a:t>throw</a:t>
            </a:r>
            <a:r>
              <a:rPr lang="ru-RU" dirty="0"/>
              <a:t>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F49E73A-EC81-D265-DEA5-EF4886368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66" y="1698134"/>
            <a:ext cx="10852998" cy="346173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A5B8BAB-0E0D-D1A2-6E04-80694F1DC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916" y="5343840"/>
            <a:ext cx="10819499" cy="118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7646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F38B0D-ABAF-F05D-D376-2130DBBAB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A712FF9-06F0-3E77-19F2-31107AFC5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675250"/>
            <a:ext cx="10965540" cy="5858286"/>
          </a:xfrm>
        </p:spPr>
        <p:txBody>
          <a:bodyPr>
            <a:normAutofit fontScale="92500"/>
          </a:bodyPr>
          <a:lstStyle/>
          <a:p>
            <a:r>
              <a:rPr lang="ru-RU" b="1" dirty="0"/>
              <a:t>Последовательная обработка</a:t>
            </a:r>
            <a:r>
              <a:rPr lang="en-US" b="1" dirty="0"/>
              <a:t>.</a:t>
            </a:r>
            <a:endParaRPr lang="ru-RU" b="1" dirty="0"/>
          </a:p>
          <a:p>
            <a:r>
              <a:rPr lang="ru-RU" dirty="0"/>
              <a:t>Можно строить цепочки .</a:t>
            </a:r>
            <a:r>
              <a:rPr lang="ru-RU" dirty="0" err="1"/>
              <a:t>then</a:t>
            </a:r>
            <a:r>
              <a:rPr lang="ru-RU" dirty="0"/>
              <a:t>() для поэтапной обработки.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📌 Здесь мы сначала загружаем пост, потом по его </a:t>
            </a:r>
            <a:r>
              <a:rPr lang="ru-RU" dirty="0" err="1"/>
              <a:t>userId</a:t>
            </a:r>
            <a:r>
              <a:rPr lang="ru-RU" dirty="0"/>
              <a:t> получаем автора. Всё строится на цепочке промисов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F44BCC-2DDD-14FE-FADE-97C8FA7EB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82" y="2149499"/>
            <a:ext cx="10522701" cy="314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1373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67BCD8-6290-BA02-EACB-0432A977E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EE34065-AE14-902A-E7BA-DE0D74496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675250"/>
            <a:ext cx="10965540" cy="585828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Результат: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✅ Вывод: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fetch </a:t>
            </a:r>
            <a:r>
              <a:rPr lang="ru-RU" dirty="0"/>
              <a:t>возвращает промис с объектом </a:t>
            </a:r>
            <a:r>
              <a:rPr lang="en-US" dirty="0"/>
              <a:t>Response.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Чтобы получить данные, нужно вызвать метод (.</a:t>
            </a:r>
            <a:r>
              <a:rPr lang="en-US" dirty="0" err="1"/>
              <a:t>json</a:t>
            </a:r>
            <a:r>
              <a:rPr lang="en-US" dirty="0"/>
              <a:t>(), .text() </a:t>
            </a:r>
            <a:r>
              <a:rPr lang="ru-RU" dirty="0"/>
              <a:t>и др.), который возвращает ещё один промис.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Ошибки сети обрабатываются через .</a:t>
            </a:r>
            <a:r>
              <a:rPr lang="en-US" dirty="0"/>
              <a:t>catch().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Ошибки </a:t>
            </a:r>
            <a:r>
              <a:rPr lang="en-US" dirty="0"/>
              <a:t>HTTP (404, 500) </a:t>
            </a:r>
            <a:r>
              <a:rPr lang="ru-RU" dirty="0"/>
              <a:t>нужно проверять вручную через </a:t>
            </a:r>
            <a:r>
              <a:rPr lang="en-US" dirty="0" err="1"/>
              <a:t>response.ok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response.status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2B07B2-5374-95FA-7ECD-32AC166E4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16" y="1323095"/>
            <a:ext cx="11471767" cy="112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8099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00B7F9-45CA-7283-9CAA-B99454B3B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11F8C-46C4-11A8-2D25-1DE27F8AD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324465"/>
            <a:ext cx="10782300" cy="1293320"/>
          </a:xfrm>
        </p:spPr>
        <p:txBody>
          <a:bodyPr/>
          <a:lstStyle/>
          <a:p>
            <a:pPr algn="ctr"/>
            <a:r>
              <a:rPr lang="ru-RU" sz="4800" b="1" dirty="0">
                <a:latin typeface="+mn-lt"/>
              </a:rPr>
              <a:t>5. Использование </a:t>
            </a:r>
            <a:r>
              <a:rPr lang="ru-RU" sz="4800" b="1" dirty="0" err="1">
                <a:latin typeface="+mn-lt"/>
              </a:rPr>
              <a:t>async</a:t>
            </a:r>
            <a:r>
              <a:rPr lang="ru-RU" sz="4800" b="1" dirty="0">
                <a:latin typeface="+mn-lt"/>
              </a:rPr>
              <a:t>/</a:t>
            </a:r>
            <a:r>
              <a:rPr lang="ru-RU" sz="4800" b="1" dirty="0" err="1">
                <a:latin typeface="+mn-lt"/>
              </a:rPr>
              <a:t>await</a:t>
            </a:r>
            <a:r>
              <a:rPr lang="ru-RU" sz="4800" b="1" dirty="0">
                <a:latin typeface="+mn-lt"/>
              </a:rPr>
              <a:t> для HTTP-запросов</a:t>
            </a:r>
            <a:endParaRPr lang="ru-RU" sz="4800" b="1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B6F5D30-B42E-BEDE-7AAD-7681244F5D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1955409"/>
            <a:ext cx="10965540" cy="4578126"/>
          </a:xfrm>
        </p:spPr>
        <p:txBody>
          <a:bodyPr>
            <a:normAutofit/>
          </a:bodyPr>
          <a:lstStyle/>
          <a:p>
            <a:r>
              <a:rPr lang="ru-RU" dirty="0"/>
              <a:t>Зачем использовать </a:t>
            </a:r>
            <a:r>
              <a:rPr lang="ru-RU" dirty="0" err="1"/>
              <a:t>async</a:t>
            </a:r>
            <a:r>
              <a:rPr lang="ru-RU" dirty="0"/>
              <a:t>/</a:t>
            </a:r>
            <a:r>
              <a:rPr lang="ru-RU" dirty="0" err="1"/>
              <a:t>await</a:t>
            </a:r>
            <a:r>
              <a:rPr lang="ru-RU" dirty="0"/>
              <a:t>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Работа с </a:t>
            </a:r>
            <a:r>
              <a:rPr lang="ru-RU" dirty="0" err="1"/>
              <a:t>fetch</a:t>
            </a:r>
            <a:r>
              <a:rPr lang="ru-RU" dirty="0"/>
              <a:t> через .</a:t>
            </a:r>
            <a:r>
              <a:rPr lang="ru-RU" dirty="0" err="1"/>
              <a:t>then</a:t>
            </a:r>
            <a:r>
              <a:rPr lang="ru-RU" dirty="0"/>
              <a:t>() и .</a:t>
            </a:r>
            <a:r>
              <a:rPr lang="ru-RU" dirty="0" err="1"/>
              <a:t>catch</a:t>
            </a:r>
            <a:r>
              <a:rPr lang="ru-RU" dirty="0"/>
              <a:t>() может делать код вложенным и менее читаемым.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err="1"/>
              <a:t>async</a:t>
            </a:r>
            <a:r>
              <a:rPr lang="ru-RU" dirty="0"/>
              <a:t>/</a:t>
            </a:r>
            <a:r>
              <a:rPr lang="ru-RU" dirty="0" err="1"/>
              <a:t>await</a:t>
            </a:r>
            <a:r>
              <a:rPr lang="ru-RU" dirty="0"/>
              <a:t> позволяет писать асинхронный код в пошаговом стиле, похожем на обычный синхронный.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Это упрощает логику и особенно полезно, когда нужно сделать несколько запросов подряд.</a:t>
            </a:r>
          </a:p>
        </p:txBody>
      </p:sp>
    </p:spTree>
    <p:extLst>
      <p:ext uri="{BB962C8B-B14F-4D97-AF65-F5344CB8AC3E}">
        <p14:creationId xmlns:p14="http://schemas.microsoft.com/office/powerpoint/2010/main" val="13291201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08D686-3328-2CA6-2307-E8D405E66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2DC8B2E-DC93-745F-CB82-B8A0E7C359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365760"/>
            <a:ext cx="10965540" cy="6167776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Пример: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📌 Здесь: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err="1"/>
              <a:t>await</a:t>
            </a:r>
            <a:r>
              <a:rPr lang="ru-RU" dirty="0"/>
              <a:t> </a:t>
            </a:r>
            <a:r>
              <a:rPr lang="ru-RU" dirty="0" err="1"/>
              <a:t>fetch</a:t>
            </a:r>
            <a:r>
              <a:rPr lang="ru-RU" dirty="0"/>
              <a:t>(...) ждёт завершения запроса.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err="1"/>
              <a:t>await</a:t>
            </a:r>
            <a:r>
              <a:rPr lang="ru-RU" dirty="0"/>
              <a:t> </a:t>
            </a:r>
            <a:r>
              <a:rPr lang="ru-RU" dirty="0" err="1"/>
              <a:t>response.json</a:t>
            </a:r>
            <a:r>
              <a:rPr lang="ru-RU" dirty="0"/>
              <a:t>() ждёт преобразования ответа в JSON.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Ошибки (например, если нет интернета) ловятся в </a:t>
            </a:r>
            <a:r>
              <a:rPr lang="ru-RU" dirty="0" err="1"/>
              <a:t>try</a:t>
            </a:r>
            <a:r>
              <a:rPr lang="ru-RU" dirty="0"/>
              <a:t>/</a:t>
            </a:r>
            <a:r>
              <a:rPr lang="ru-RU" dirty="0" err="1"/>
              <a:t>catch</a:t>
            </a:r>
            <a:r>
              <a:rPr lang="ru-RU" dirty="0"/>
              <a:t>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7BA59CA-98D6-6778-00F0-EDB0B6C4D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36" y="814901"/>
            <a:ext cx="10764528" cy="375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537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BE0489-7B26-1677-5582-BDFC28125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B7D498E-03BF-D79E-A10F-EA26A203CF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675250"/>
            <a:ext cx="10965540" cy="5858286"/>
          </a:xfrm>
        </p:spPr>
        <p:txBody>
          <a:bodyPr>
            <a:normAutofit/>
          </a:bodyPr>
          <a:lstStyle/>
          <a:p>
            <a:r>
              <a:rPr lang="ru-RU" dirty="0"/>
              <a:t>Результат:</a:t>
            </a:r>
            <a:br>
              <a:rPr lang="ru-RU" dirty="0"/>
            </a:b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A8C704A-EC64-8C5A-3267-1A9E84DA1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16" y="1337236"/>
            <a:ext cx="10522095" cy="308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9598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1FD923-A9EB-84A7-D097-BAFF05A70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7FF578-5E6E-D255-51C2-1B32F1BC3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675250"/>
            <a:ext cx="10965540" cy="5858286"/>
          </a:xfrm>
        </p:spPr>
        <p:txBody>
          <a:bodyPr>
            <a:normAutofit/>
          </a:bodyPr>
          <a:lstStyle/>
          <a:p>
            <a:r>
              <a:rPr lang="ru-RU" b="1" dirty="0"/>
              <a:t>Проверка успешности ответа.</a:t>
            </a:r>
          </a:p>
          <a:p>
            <a:r>
              <a:rPr lang="ru-RU" dirty="0"/>
              <a:t>Важно помнить: </a:t>
            </a:r>
            <a:r>
              <a:rPr lang="ru-RU" dirty="0" err="1"/>
              <a:t>fetch</a:t>
            </a:r>
            <a:r>
              <a:rPr lang="ru-RU" dirty="0"/>
              <a:t> не выбрасывает ошибку при кодах 404 или 500.</a:t>
            </a:r>
          </a:p>
          <a:p>
            <a:r>
              <a:rPr lang="ru-RU" dirty="0"/>
              <a:t>Поэтому нужно проверять </a:t>
            </a:r>
            <a:r>
              <a:rPr lang="ru-RU" dirty="0" err="1"/>
              <a:t>response.ok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353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DC379-D00A-6F7E-7358-82B129BCF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770468"/>
            <a:ext cx="10782300" cy="350410"/>
          </a:xfrm>
        </p:spPr>
        <p:txBody>
          <a:bodyPr/>
          <a:lstStyle/>
          <a:p>
            <a:r>
              <a:rPr lang="ru-RU" sz="4800" b="1" kern="0" dirty="0">
                <a:solidFill>
                  <a:schemeClr val="tx1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Учебные вопросы:</a:t>
            </a:r>
            <a:endParaRPr lang="ru-RU" sz="4800" b="1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1547446"/>
            <a:ext cx="10954217" cy="4868102"/>
          </a:xfrm>
        </p:spPr>
        <p:txBody>
          <a:bodyPr>
            <a:normAutofit fontScale="77500" lnSpcReduction="20000"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sz="4400" b="1" dirty="0">
                <a:solidFill>
                  <a:schemeClr val="tx1"/>
                </a:solidFill>
                <a:latin typeface="+mn-lt"/>
              </a:rPr>
              <a:t>1.</a:t>
            </a:r>
            <a:r>
              <a:rPr lang="ru-RU" sz="4400" b="1" dirty="0">
                <a:latin typeface="+mn-lt"/>
              </a:rPr>
              <a:t> Что такое HTTP-запрос и зачем он нужен в JS.</a:t>
            </a:r>
            <a:endParaRPr lang="ru-RU" sz="4400" b="1" dirty="0">
              <a:solidFill>
                <a:schemeClr val="tx1"/>
              </a:solidFill>
              <a:latin typeface="+mn-lt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sz="4400" b="1" dirty="0"/>
              <a:t>2. История: </a:t>
            </a:r>
            <a:r>
              <a:rPr lang="ru-RU" sz="4400" b="1" dirty="0" err="1"/>
              <a:t>XMLHttpRequest</a:t>
            </a:r>
            <a:r>
              <a:rPr lang="ru-RU" sz="4400" b="1" dirty="0"/>
              <a:t> и его особенности.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sz="4400" b="1" dirty="0"/>
              <a:t>3. Современный подход: метод </a:t>
            </a:r>
            <a:r>
              <a:rPr lang="en-US" sz="4400" b="1" dirty="0"/>
              <a:t>fetch.</a:t>
            </a:r>
            <a:endParaRPr lang="ru-RU" sz="4400" b="1" dirty="0"/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sz="4400" b="1" dirty="0"/>
              <a:t>4. </a:t>
            </a:r>
            <a:r>
              <a:rPr lang="en-US" sz="4400" b="1" dirty="0"/>
              <a:t>fetch </a:t>
            </a:r>
            <a:r>
              <a:rPr lang="ru-RU" sz="4400" b="1" dirty="0"/>
              <a:t>и промисы.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sz="4400" b="1" dirty="0"/>
              <a:t>5. Использование </a:t>
            </a:r>
            <a:r>
              <a:rPr lang="ru-RU" sz="4400" b="1" dirty="0" err="1"/>
              <a:t>async</a:t>
            </a:r>
            <a:r>
              <a:rPr lang="ru-RU" sz="4400" b="1" dirty="0"/>
              <a:t>/</a:t>
            </a:r>
            <a:r>
              <a:rPr lang="ru-RU" sz="4400" b="1" dirty="0" err="1"/>
              <a:t>await</a:t>
            </a:r>
            <a:r>
              <a:rPr lang="ru-RU" sz="4400" b="1" dirty="0"/>
              <a:t> для HTTP-запросов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sz="4400" b="1" dirty="0"/>
              <a:t>6. Обработка ошибок: сетевые ошибки и статус ответа.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ru-RU" sz="4400" b="1" dirty="0"/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ru-RU" sz="4400" b="1" dirty="0"/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ru-RU" sz="4400" b="1" dirty="0"/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ru-RU" sz="4400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805530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72D7EB-7623-9FFE-0199-5269351C8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F3A0B54-4A86-CE00-5B64-BE1421FDCC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675250"/>
            <a:ext cx="10965540" cy="5858286"/>
          </a:xfrm>
        </p:spPr>
        <p:txBody>
          <a:bodyPr>
            <a:normAutofit/>
          </a:bodyPr>
          <a:lstStyle/>
          <a:p>
            <a:r>
              <a:rPr lang="ru-RU" dirty="0"/>
              <a:t>📌 Здесь при 404 запрос дойдёт до </a:t>
            </a:r>
            <a:r>
              <a:rPr lang="ru-RU" dirty="0" err="1"/>
              <a:t>throw</a:t>
            </a:r>
            <a:r>
              <a:rPr lang="ru-RU" dirty="0"/>
              <a:t>, и управление перейдёт в </a:t>
            </a:r>
            <a:r>
              <a:rPr lang="ru-RU" dirty="0" err="1"/>
              <a:t>catch</a:t>
            </a:r>
            <a:r>
              <a:rPr lang="ru-RU" dirty="0"/>
              <a:t>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B043FDE-3BAF-7C8B-6E29-3EC4254DC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16" y="1646871"/>
            <a:ext cx="10658168" cy="4423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8477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C7440A-A83A-309E-B6C8-E946B03A9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FE47324-3F45-5B3E-A534-FDBD961BE3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324464"/>
            <a:ext cx="10965540" cy="6209072"/>
          </a:xfrm>
        </p:spPr>
        <p:txBody>
          <a:bodyPr>
            <a:normAutofit/>
          </a:bodyPr>
          <a:lstStyle/>
          <a:p>
            <a:r>
              <a:rPr lang="ru-RU" b="1" dirty="0"/>
              <a:t>Последовательные запросы</a:t>
            </a:r>
            <a:r>
              <a:rPr lang="en-US" b="1" dirty="0"/>
              <a:t>.</a:t>
            </a:r>
            <a:endParaRPr lang="ru-RU" b="1" dirty="0"/>
          </a:p>
          <a:p>
            <a:r>
              <a:rPr lang="ru-RU" dirty="0"/>
              <a:t>Если нужно выполнить несколько запросов один за другим: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77FAA41-2A34-4835-DCBF-59A5F113E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281" y="1809602"/>
            <a:ext cx="10433437" cy="472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9622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D4E870-2620-45CD-2C86-C8F63C4CE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95E22D3-F74D-1089-EF7E-05E127D04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225083"/>
            <a:ext cx="10965540" cy="6308453"/>
          </a:xfrm>
        </p:spPr>
        <p:txBody>
          <a:bodyPr>
            <a:normAutofit/>
          </a:bodyPr>
          <a:lstStyle/>
          <a:p>
            <a:r>
              <a:rPr lang="ru-RU" b="1" dirty="0"/>
              <a:t>Параллельные запросы</a:t>
            </a:r>
            <a:r>
              <a:rPr lang="en-US" b="1" dirty="0"/>
              <a:t>.</a:t>
            </a:r>
            <a:endParaRPr lang="ru-RU" b="1" dirty="0"/>
          </a:p>
          <a:p>
            <a:r>
              <a:rPr lang="ru-RU" dirty="0"/>
              <a:t>Если запросы независимы, их лучше выполнять параллельно через </a:t>
            </a:r>
            <a:r>
              <a:rPr lang="ru-RU" dirty="0" err="1"/>
              <a:t>Promise.all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/>
              <a:t>Оба запроса выполняются одновременно, что экономит время.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4B67ACC-D2B7-03A1-1449-E1CBED816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472" y="2088173"/>
            <a:ext cx="7574573" cy="454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3207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7D03AE-F6D2-711F-2C09-297A73DAC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1886472-AC66-6548-ED1F-F9E066E4B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675250"/>
            <a:ext cx="10965540" cy="5858286"/>
          </a:xfrm>
        </p:spPr>
        <p:txBody>
          <a:bodyPr>
            <a:normAutofit/>
          </a:bodyPr>
          <a:lstStyle/>
          <a:p>
            <a:r>
              <a:rPr lang="ru-RU" b="1" dirty="0"/>
              <a:t>Вывод: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err="1"/>
              <a:t>async</a:t>
            </a:r>
            <a:r>
              <a:rPr lang="ru-RU" dirty="0"/>
              <a:t>/</a:t>
            </a:r>
            <a:r>
              <a:rPr lang="ru-RU" dirty="0" err="1"/>
              <a:t>await</a:t>
            </a:r>
            <a:r>
              <a:rPr lang="ru-RU" dirty="0"/>
              <a:t> делает работу с </a:t>
            </a:r>
            <a:r>
              <a:rPr lang="ru-RU" dirty="0" err="1"/>
              <a:t>fetch</a:t>
            </a:r>
            <a:r>
              <a:rPr lang="ru-RU" dirty="0"/>
              <a:t> более простой и наглядной.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Можно использовать </a:t>
            </a:r>
            <a:r>
              <a:rPr lang="ru-RU" dirty="0" err="1"/>
              <a:t>try</a:t>
            </a:r>
            <a:r>
              <a:rPr lang="ru-RU" dirty="0"/>
              <a:t>/</a:t>
            </a:r>
            <a:r>
              <a:rPr lang="ru-RU" dirty="0" err="1"/>
              <a:t>catch</a:t>
            </a:r>
            <a:r>
              <a:rPr lang="ru-RU" dirty="0"/>
              <a:t> для перехвата ошибок.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Для последовательных операций код выглядит линейным.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Для параллельных запросов удобно сочетать </a:t>
            </a:r>
            <a:r>
              <a:rPr lang="ru-RU" dirty="0" err="1"/>
              <a:t>await</a:t>
            </a:r>
            <a:r>
              <a:rPr lang="ru-RU" dirty="0"/>
              <a:t> с </a:t>
            </a:r>
            <a:r>
              <a:rPr lang="ru-RU" dirty="0" err="1"/>
              <a:t>Promise.all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80614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91ABF5-2DA5-E829-D63C-9E92E91A8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A9930-82DF-F3E0-20D8-678FD9AF1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324465"/>
            <a:ext cx="10782300" cy="1208913"/>
          </a:xfrm>
        </p:spPr>
        <p:txBody>
          <a:bodyPr/>
          <a:lstStyle/>
          <a:p>
            <a:pPr algn="ctr"/>
            <a:r>
              <a:rPr lang="ru-RU" sz="4800" b="1" dirty="0">
                <a:solidFill>
                  <a:schemeClr val="tx1"/>
                </a:solidFill>
                <a:latin typeface="+mn-lt"/>
              </a:rPr>
              <a:t>6. </a:t>
            </a:r>
            <a:r>
              <a:rPr lang="ru-RU" sz="4800" b="1" dirty="0">
                <a:latin typeface="+mn-lt"/>
              </a:rPr>
              <a:t>Обработка ошибок: сетевые ошибки и статус ответа.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1A246F6-75D8-0DF7-1A4A-47EA2AC04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1674056"/>
            <a:ext cx="10965540" cy="4859480"/>
          </a:xfrm>
        </p:spPr>
        <p:txBody>
          <a:bodyPr>
            <a:normAutofit/>
          </a:bodyPr>
          <a:lstStyle/>
          <a:p>
            <a:r>
              <a:rPr lang="ru-RU" dirty="0"/>
              <a:t>При работе с </a:t>
            </a:r>
            <a:r>
              <a:rPr lang="ru-RU" dirty="0" err="1"/>
              <a:t>fetch</a:t>
            </a:r>
            <a:r>
              <a:rPr lang="ru-RU" dirty="0"/>
              <a:t> и HTTP-запросами можно столкнуться с двумя основными типами ошибок: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Сетевые ошибки — когда запрос вообще не дошёл до сервера (например, нет интернета, неверный домен).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Ошибки статуса ответа — сервер ответил, но с кодом, который указывает на проблему (404 — «не найдено», 500 — «внутренняя ошибка»).</a:t>
            </a:r>
          </a:p>
        </p:txBody>
      </p:sp>
    </p:spTree>
    <p:extLst>
      <p:ext uri="{BB962C8B-B14F-4D97-AF65-F5344CB8AC3E}">
        <p14:creationId xmlns:p14="http://schemas.microsoft.com/office/powerpoint/2010/main" val="6276037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AD85E7-3A41-FB3E-D8D3-89122C25E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44C0D17-DBD6-0095-D606-6D8EC9236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956602"/>
            <a:ext cx="10965540" cy="5576933"/>
          </a:xfrm>
        </p:spPr>
        <p:txBody>
          <a:bodyPr>
            <a:normAutofit/>
          </a:bodyPr>
          <a:lstStyle/>
          <a:p>
            <a:r>
              <a:rPr lang="ru-RU" b="1" dirty="0"/>
              <a:t>Сетевые ошибки.</a:t>
            </a:r>
          </a:p>
          <a:p>
            <a:r>
              <a:rPr lang="ru-RU" dirty="0"/>
              <a:t>Если сеть недоступна или сервер «не отвечает», промис </a:t>
            </a:r>
            <a:r>
              <a:rPr lang="ru-RU" dirty="0" err="1"/>
              <a:t>fetch</a:t>
            </a:r>
            <a:r>
              <a:rPr lang="ru-RU" dirty="0"/>
              <a:t> переходит в </a:t>
            </a:r>
            <a:r>
              <a:rPr lang="ru-RU" dirty="0" err="1"/>
              <a:t>reject</a:t>
            </a:r>
            <a:r>
              <a:rPr lang="ru-RU" dirty="0"/>
              <a:t>, и ошибка ловится в .</a:t>
            </a:r>
            <a:r>
              <a:rPr lang="ru-RU" dirty="0" err="1"/>
              <a:t>catch</a:t>
            </a:r>
            <a:r>
              <a:rPr lang="ru-RU" dirty="0"/>
              <a:t>() или </a:t>
            </a:r>
            <a:r>
              <a:rPr lang="ru-RU" dirty="0" err="1"/>
              <a:t>try</a:t>
            </a:r>
            <a:r>
              <a:rPr lang="ru-RU" dirty="0"/>
              <a:t>/</a:t>
            </a:r>
            <a:r>
              <a:rPr lang="ru-RU" dirty="0" err="1"/>
              <a:t>catch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29113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F1856A-4F08-C6BC-87CB-27D26F7A5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50FC9C8-69EC-2A65-16C2-3EE4E1F30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323557"/>
            <a:ext cx="10965540" cy="6209979"/>
          </a:xfrm>
        </p:spPr>
        <p:txBody>
          <a:bodyPr>
            <a:normAutofit lnSpcReduction="10000"/>
          </a:bodyPr>
          <a:lstStyle/>
          <a:p>
            <a:r>
              <a:rPr lang="ru-RU" dirty="0"/>
              <a:t>👉 Пример: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📌 Здесь </a:t>
            </a:r>
            <a:r>
              <a:rPr lang="en-US" dirty="0"/>
              <a:t>catch </a:t>
            </a:r>
            <a:r>
              <a:rPr lang="ru-RU" dirty="0"/>
              <a:t>перехватит ошибку (например, «</a:t>
            </a:r>
            <a:r>
              <a:rPr lang="en-US" dirty="0"/>
              <a:t>Failed to fetch»).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2446761-E497-2A8A-196C-57FFBDA54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989" y="898354"/>
            <a:ext cx="10406022" cy="365028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E6F4A37-6A4F-0FB5-A952-76E34DDFE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989" y="4623768"/>
            <a:ext cx="10406022" cy="99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6958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E0DB91-126F-BE15-5E45-83B692A7F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BAEE529-8963-C7F2-8CE8-A71C2372EB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675250"/>
            <a:ext cx="10965540" cy="5858286"/>
          </a:xfrm>
        </p:spPr>
        <p:txBody>
          <a:bodyPr>
            <a:normAutofit/>
          </a:bodyPr>
          <a:lstStyle/>
          <a:p>
            <a:r>
              <a:rPr lang="ru-RU" b="1" dirty="0"/>
              <a:t>Ошибки статуса ответа</a:t>
            </a:r>
            <a:r>
              <a:rPr lang="en-US" b="1" dirty="0"/>
              <a:t>.</a:t>
            </a:r>
            <a:endParaRPr lang="ru-RU" b="1" dirty="0"/>
          </a:p>
          <a:p>
            <a:r>
              <a:rPr lang="ru-RU" dirty="0"/>
              <a:t>Важно: </a:t>
            </a:r>
            <a:r>
              <a:rPr lang="ru-RU" dirty="0" err="1"/>
              <a:t>fetch</a:t>
            </a:r>
            <a:r>
              <a:rPr lang="ru-RU" dirty="0"/>
              <a:t> не выбрасывает ошибку, если сервер вернул 404 или 500.</a:t>
            </a:r>
          </a:p>
          <a:p>
            <a:r>
              <a:rPr lang="ru-RU" dirty="0"/>
              <a:t>Вместо этого нужно вручную проверить свойства ответа: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err="1"/>
              <a:t>response.ok</a:t>
            </a:r>
            <a:r>
              <a:rPr lang="ru-RU" dirty="0"/>
              <a:t> → </a:t>
            </a:r>
            <a:r>
              <a:rPr lang="ru-RU" dirty="0" err="1"/>
              <a:t>true</a:t>
            </a:r>
            <a:r>
              <a:rPr lang="ru-RU" dirty="0"/>
              <a:t>, если статус в диапазоне 200–299.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err="1"/>
              <a:t>response.status</a:t>
            </a:r>
            <a:r>
              <a:rPr lang="ru-RU" dirty="0"/>
              <a:t> → сам код ответа.</a:t>
            </a:r>
          </a:p>
        </p:txBody>
      </p:sp>
    </p:spTree>
    <p:extLst>
      <p:ext uri="{BB962C8B-B14F-4D97-AF65-F5344CB8AC3E}">
        <p14:creationId xmlns:p14="http://schemas.microsoft.com/office/powerpoint/2010/main" val="3372909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90E94F-4266-1F97-43DE-ABE96F66A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579E04D-E3A8-7B6F-1392-CA55B7D80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675250"/>
            <a:ext cx="10965540" cy="5858286"/>
          </a:xfrm>
        </p:spPr>
        <p:txBody>
          <a:bodyPr>
            <a:normAutofit/>
          </a:bodyPr>
          <a:lstStyle/>
          <a:p>
            <a:r>
              <a:rPr lang="ru-RU" dirty="0"/>
              <a:t>Пример: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📌 В этом примере сервер вернёт 404, поэтому данные не будут обработаны.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FBA3B55-C2AD-B40F-D602-ACC529412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16" y="1210408"/>
            <a:ext cx="10658168" cy="350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758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D245E2-B83F-4C68-6FB0-885819AB6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12CA79B-6AA0-9A24-7A29-8E44167BE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464234"/>
            <a:ext cx="10965540" cy="6069302"/>
          </a:xfrm>
        </p:spPr>
        <p:txBody>
          <a:bodyPr>
            <a:normAutofit lnSpcReduction="10000"/>
          </a:bodyPr>
          <a:lstStyle/>
          <a:p>
            <a:r>
              <a:rPr lang="ru-RU" b="1" dirty="0"/>
              <a:t>Распространённые коды ответов: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200 — </a:t>
            </a:r>
            <a:r>
              <a:rPr lang="en-US" dirty="0"/>
              <a:t>OK (</a:t>
            </a:r>
            <a:r>
              <a:rPr lang="ru-RU" dirty="0"/>
              <a:t>успех, данные получены).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201 — </a:t>
            </a:r>
            <a:r>
              <a:rPr lang="en-US" dirty="0"/>
              <a:t>Created (</a:t>
            </a:r>
            <a:r>
              <a:rPr lang="ru-RU" dirty="0"/>
              <a:t>новый ресурс создан, например при </a:t>
            </a:r>
            <a:r>
              <a:rPr lang="en-US" dirty="0"/>
              <a:t>POST-</a:t>
            </a:r>
            <a:r>
              <a:rPr lang="ru-RU" dirty="0"/>
              <a:t>запросе).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400 — </a:t>
            </a:r>
            <a:r>
              <a:rPr lang="en-US" dirty="0"/>
              <a:t>Bad Request (</a:t>
            </a:r>
            <a:r>
              <a:rPr lang="ru-RU" dirty="0"/>
              <a:t>ошибка клиента, неправильный запрос).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401 — </a:t>
            </a:r>
            <a:r>
              <a:rPr lang="en-US" dirty="0"/>
              <a:t>Unauthorized (</a:t>
            </a:r>
            <a:r>
              <a:rPr lang="ru-RU" dirty="0"/>
              <a:t>нужна авторизация).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403 — </a:t>
            </a:r>
            <a:r>
              <a:rPr lang="en-US" dirty="0"/>
              <a:t>Forbidden (</a:t>
            </a:r>
            <a:r>
              <a:rPr lang="ru-RU" dirty="0"/>
              <a:t>нет прав доступа).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404 — </a:t>
            </a:r>
            <a:r>
              <a:rPr lang="en-US" dirty="0"/>
              <a:t>Not Found (</a:t>
            </a:r>
            <a:r>
              <a:rPr lang="ru-RU" dirty="0"/>
              <a:t>ресурс не найден).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500 — </a:t>
            </a:r>
            <a:r>
              <a:rPr lang="en-US" dirty="0"/>
              <a:t>Internal Server Error (</a:t>
            </a:r>
            <a:r>
              <a:rPr lang="ru-RU" dirty="0"/>
              <a:t>ошибка на стороне сервера).</a:t>
            </a:r>
            <a:endParaRPr lang="en-US" dirty="0"/>
          </a:p>
          <a:p>
            <a:r>
              <a:rPr lang="ru-RU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Все коды: </a:t>
            </a:r>
            <a:r>
              <a:rPr lang="en-US" dirty="0">
                <a:solidFill>
                  <a:srgbClr val="2370CD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https://http.cat/</a:t>
            </a:r>
            <a:endParaRPr lang="en-US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3267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DC379-D00A-6F7E-7358-82B129BCF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324465"/>
            <a:ext cx="10782300" cy="1208913"/>
          </a:xfrm>
        </p:spPr>
        <p:txBody>
          <a:bodyPr/>
          <a:lstStyle/>
          <a:p>
            <a:pPr algn="ctr"/>
            <a:r>
              <a:rPr lang="ru-RU" sz="4800" b="1" dirty="0">
                <a:solidFill>
                  <a:schemeClr val="tx1"/>
                </a:solidFill>
                <a:latin typeface="+mn-lt"/>
              </a:rPr>
              <a:t>1. </a:t>
            </a:r>
            <a:r>
              <a:rPr lang="ru-RU" sz="4800" b="1" dirty="0"/>
              <a:t>Что такое HTTP-запрос и зачем он нужен в JS.</a:t>
            </a:r>
            <a:endParaRPr lang="ru-RU" sz="4800" b="1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1716258"/>
            <a:ext cx="10965540" cy="4817277"/>
          </a:xfrm>
        </p:spPr>
        <p:txBody>
          <a:bodyPr>
            <a:normAutofit/>
          </a:bodyPr>
          <a:lstStyle/>
          <a:p>
            <a:r>
              <a:rPr lang="ru-RU" dirty="0"/>
              <a:t>HTTP-запрос — это обращение клиента (обычно браузера) к серверу по протоколу HTTP (</a:t>
            </a:r>
            <a:r>
              <a:rPr lang="ru-RU" dirty="0" err="1"/>
              <a:t>HyperText</a:t>
            </a:r>
            <a:r>
              <a:rPr lang="ru-RU" dirty="0"/>
              <a:t> Transfer Protocol) с целью получить или отправить данные.</a:t>
            </a:r>
          </a:p>
          <a:p>
            <a:r>
              <a:rPr lang="ru-RU" dirty="0"/>
              <a:t>В JavaScript HTTP-запросы используются для обмена информацией между веб-страницей и сервером без перезагрузки страницы.</a:t>
            </a:r>
          </a:p>
        </p:txBody>
      </p:sp>
    </p:spTree>
    <p:extLst>
      <p:ext uri="{BB962C8B-B14F-4D97-AF65-F5344CB8AC3E}">
        <p14:creationId xmlns:p14="http://schemas.microsoft.com/office/powerpoint/2010/main" val="560037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BC5623-2565-1652-1CFE-BC81D045D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2313C8D-C125-A735-8266-4E306DB111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253218"/>
            <a:ext cx="10965540" cy="6280318"/>
          </a:xfrm>
        </p:spPr>
        <p:txBody>
          <a:bodyPr>
            <a:normAutofit fontScale="70000" lnSpcReduction="20000"/>
          </a:bodyPr>
          <a:lstStyle/>
          <a:p>
            <a:r>
              <a:rPr lang="ru-RU" b="1" dirty="0"/>
              <a:t>Комбинированный подход.</a:t>
            </a:r>
          </a:p>
          <a:p>
            <a:r>
              <a:rPr lang="ru-RU" dirty="0"/>
              <a:t>Можно объединить проверку сети и статуса в одном блоке </a:t>
            </a:r>
            <a:r>
              <a:rPr lang="ru-RU" dirty="0" err="1"/>
              <a:t>try</a:t>
            </a:r>
            <a:r>
              <a:rPr lang="ru-RU" dirty="0"/>
              <a:t>/</a:t>
            </a:r>
            <a:r>
              <a:rPr lang="ru-RU" dirty="0" err="1"/>
              <a:t>catch</a:t>
            </a:r>
            <a:r>
              <a:rPr lang="ru-RU" dirty="0"/>
              <a:t>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📌 Здесь: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Если нет интернета → попадём в </a:t>
            </a:r>
            <a:r>
              <a:rPr lang="ru-RU" dirty="0" err="1"/>
              <a:t>catch</a:t>
            </a:r>
            <a:r>
              <a:rPr lang="ru-RU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Если сервер вернул 404 → сработает </a:t>
            </a:r>
            <a:r>
              <a:rPr lang="ru-RU" dirty="0" err="1"/>
              <a:t>throw</a:t>
            </a:r>
            <a:r>
              <a:rPr lang="ru-RU" dirty="0"/>
              <a:t>, и тоже попадём в </a:t>
            </a:r>
            <a:r>
              <a:rPr lang="ru-RU" dirty="0" err="1"/>
              <a:t>catch</a:t>
            </a:r>
            <a:r>
              <a:rPr lang="ru-RU" dirty="0"/>
              <a:t>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CCDA16A-C75C-4583-AF0F-9E7654BFA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16" y="937241"/>
            <a:ext cx="10459102" cy="423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3414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5D2AD4-0160-6427-0017-DF5A210D1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2972FD1-437B-170A-5E8E-F567FE955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675250"/>
            <a:ext cx="10965540" cy="5858286"/>
          </a:xfrm>
        </p:spPr>
        <p:txBody>
          <a:bodyPr>
            <a:normAutofit/>
          </a:bodyPr>
          <a:lstStyle/>
          <a:p>
            <a:r>
              <a:rPr lang="ru-RU" b="1" dirty="0"/>
              <a:t>✅ Вывод: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err="1"/>
              <a:t>fetch</a:t>
            </a:r>
            <a:r>
              <a:rPr lang="ru-RU" dirty="0"/>
              <a:t> может завершиться ошибкой из-за проблем с сетью.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Ошибки HTTP (404, 500) не считаются сетевыми — их нужно проверять через </a:t>
            </a:r>
            <a:r>
              <a:rPr lang="ru-RU" dirty="0" err="1"/>
              <a:t>response.ok</a:t>
            </a:r>
            <a:r>
              <a:rPr lang="ru-RU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Хороший стиль: всегда оборачивать запросы в </a:t>
            </a:r>
            <a:r>
              <a:rPr lang="ru-RU" dirty="0" err="1"/>
              <a:t>try</a:t>
            </a:r>
            <a:r>
              <a:rPr lang="ru-RU" dirty="0"/>
              <a:t>/</a:t>
            </a:r>
            <a:r>
              <a:rPr lang="ru-RU" dirty="0" err="1"/>
              <a:t>catch</a:t>
            </a:r>
            <a:r>
              <a:rPr lang="ru-RU" dirty="0"/>
              <a:t> и проверять </a:t>
            </a:r>
            <a:r>
              <a:rPr lang="ru-RU" dirty="0" err="1"/>
              <a:t>response.status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59916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1A28BE-E226-593D-6530-360674EF8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9190AF-ADC7-E8CD-068D-A7806C153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324465"/>
            <a:ext cx="10782300" cy="1363658"/>
          </a:xfrm>
        </p:spPr>
        <p:txBody>
          <a:bodyPr/>
          <a:lstStyle/>
          <a:p>
            <a:pPr algn="ctr"/>
            <a:r>
              <a:rPr lang="ru-RU" sz="4800" b="1" dirty="0">
                <a:latin typeface="+mn-lt"/>
              </a:rPr>
              <a:t>Практические примеры: работа с публичными API.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866D56A-ED6B-4EB5-E2F2-20B5B5B9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1688124"/>
            <a:ext cx="10965540" cy="4845412"/>
          </a:xfrm>
        </p:spPr>
        <p:txBody>
          <a:bodyPr>
            <a:normAutofit/>
          </a:bodyPr>
          <a:lstStyle/>
          <a:p>
            <a:r>
              <a:rPr lang="ru-RU" dirty="0"/>
              <a:t>При работе с </a:t>
            </a:r>
            <a:r>
              <a:rPr lang="ru-RU" dirty="0" err="1"/>
              <a:t>fetch</a:t>
            </a:r>
            <a:r>
              <a:rPr lang="ru-RU" dirty="0"/>
              <a:t> и HTTP-запросами можно столкнуться с двумя основными типами ошибок: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Сетевые ошибки — когда запрос вообще не дошёл до сервера (например, нет интернета, неверный домен).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Ошибки статуса ответа — сервер ответил, но с кодом, который указывает на проблему (404 — «не найдено», 500 — «внутренняя ошибка»).</a:t>
            </a:r>
          </a:p>
        </p:txBody>
      </p:sp>
    </p:spTree>
    <p:extLst>
      <p:ext uri="{BB962C8B-B14F-4D97-AF65-F5344CB8AC3E}">
        <p14:creationId xmlns:p14="http://schemas.microsoft.com/office/powerpoint/2010/main" val="10010679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F536FE-282F-AE5C-CDB5-B92DF1555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283D4E1-D992-BE92-6CB3-5D3A7E609A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675250"/>
            <a:ext cx="10965540" cy="5858286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Например:</a:t>
            </a:r>
            <a:br>
              <a:rPr lang="ru-RU" dirty="0"/>
            </a:br>
            <a:r>
              <a:rPr lang="ru-RU" dirty="0"/>
              <a:t>1. Курсы валют. </a:t>
            </a:r>
            <a:r>
              <a:rPr lang="en-US" dirty="0" err="1"/>
              <a:t>ExchangeRate</a:t>
            </a:r>
            <a:r>
              <a:rPr lang="en-US" dirty="0"/>
              <a:t> API: exchangerate-api.com</a:t>
            </a:r>
          </a:p>
          <a:p>
            <a:r>
              <a:rPr lang="en-US" dirty="0"/>
              <a:t>2. </a:t>
            </a:r>
            <a:r>
              <a:rPr lang="ru-RU" dirty="0"/>
              <a:t>Криптовалюты. </a:t>
            </a:r>
            <a:r>
              <a:rPr lang="en-US" dirty="0" err="1"/>
              <a:t>CoinGecko</a:t>
            </a:r>
            <a:r>
              <a:rPr lang="en-US" dirty="0"/>
              <a:t> API: coingecko.com/</a:t>
            </a:r>
            <a:r>
              <a:rPr lang="en-US" dirty="0" err="1"/>
              <a:t>en</a:t>
            </a:r>
            <a:r>
              <a:rPr lang="en-US" dirty="0"/>
              <a:t>/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3. </a:t>
            </a:r>
            <a:r>
              <a:rPr lang="ru-RU" dirty="0"/>
              <a:t>Погода. </a:t>
            </a:r>
            <a:r>
              <a:rPr lang="en-US" dirty="0" err="1"/>
              <a:t>OpenWeatherMap</a:t>
            </a:r>
            <a:r>
              <a:rPr lang="en-US" dirty="0"/>
              <a:t>: openweathermap.org/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4. </a:t>
            </a:r>
            <a:r>
              <a:rPr lang="ru-RU" dirty="0"/>
              <a:t>Случайные факты. </a:t>
            </a:r>
            <a:r>
              <a:rPr lang="en-US" dirty="0"/>
              <a:t>Random Facts API: uselessfacts.jsph.pl</a:t>
            </a:r>
          </a:p>
          <a:p>
            <a:r>
              <a:rPr lang="en-US" dirty="0"/>
              <a:t>5. </a:t>
            </a:r>
            <a:r>
              <a:rPr lang="ru-RU" dirty="0"/>
              <a:t>Цитаты. </a:t>
            </a:r>
            <a:r>
              <a:rPr lang="en-US" dirty="0"/>
              <a:t>Quotable API: quotable.io</a:t>
            </a:r>
          </a:p>
          <a:p>
            <a:r>
              <a:rPr lang="en-US" dirty="0"/>
              <a:t>6. </a:t>
            </a:r>
            <a:r>
              <a:rPr lang="ru-RU" dirty="0"/>
              <a:t>Генерация случайных данных. </a:t>
            </a:r>
            <a:r>
              <a:rPr lang="en-US" dirty="0"/>
              <a:t>randomuser.me</a:t>
            </a:r>
          </a:p>
          <a:p>
            <a:r>
              <a:rPr lang="en-US" dirty="0"/>
              <a:t>7. </a:t>
            </a:r>
            <a:r>
              <a:rPr lang="ru-RU" dirty="0"/>
              <a:t>Данные о животных. </a:t>
            </a:r>
          </a:p>
          <a:p>
            <a:r>
              <a:rPr lang="en-US" dirty="0"/>
              <a:t>Dog API: </a:t>
            </a:r>
            <a:r>
              <a:rPr lang="en-US" dirty="0" err="1"/>
              <a:t>dog.ceo</a:t>
            </a:r>
            <a:r>
              <a:rPr lang="en-US" dirty="0"/>
              <a:t>/dog-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Cat API: thecatapi.com</a:t>
            </a:r>
            <a:r>
              <a:rPr lang="ru-RU" dirty="0"/>
              <a:t>. </a:t>
            </a:r>
          </a:p>
          <a:p>
            <a:r>
              <a:rPr lang="en-US" dirty="0"/>
              <a:t>8. </a:t>
            </a:r>
            <a:r>
              <a:rPr lang="ru-RU" dirty="0"/>
              <a:t>Рецепты. </a:t>
            </a:r>
            <a:r>
              <a:rPr lang="en-US" dirty="0"/>
              <a:t>Recipe API: spoonacular.com/food-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9. </a:t>
            </a:r>
            <a:r>
              <a:rPr lang="ru-RU" dirty="0"/>
              <a:t>Факты о стране. </a:t>
            </a:r>
            <a:r>
              <a:rPr lang="en-US" dirty="0"/>
              <a:t>REST Countries API: restcountries.com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94471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BB4129-0E5D-EDA2-BB66-C1763A599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B7A2CF6-AC5C-4B8A-849C-795783FC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675250"/>
            <a:ext cx="10965540" cy="5858286"/>
          </a:xfrm>
        </p:spPr>
        <p:txBody>
          <a:bodyPr>
            <a:normAutofit/>
          </a:bodyPr>
          <a:lstStyle/>
          <a:p>
            <a:r>
              <a:rPr lang="ru-RU" b="1" dirty="0"/>
              <a:t>Курсы валют — </a:t>
            </a:r>
            <a:r>
              <a:rPr lang="ru-RU" b="1" dirty="0" err="1"/>
              <a:t>ExchangeRate</a:t>
            </a:r>
            <a:r>
              <a:rPr lang="ru-RU" b="1" dirty="0"/>
              <a:t> </a:t>
            </a:r>
            <a:r>
              <a:rPr lang="ru-RU" dirty="0"/>
              <a:t>API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2CD99C2-F5FC-E137-C211-301055607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640" y="1241179"/>
            <a:ext cx="10322023" cy="321827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C8F7D73-32FF-5195-DE22-6671062B8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40" y="4610685"/>
            <a:ext cx="10353508" cy="139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6108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C7F9FD-91D4-8482-BF49-88DB8499B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F81F939-B9A2-B485-9501-DA971749D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675250"/>
            <a:ext cx="10965540" cy="5858286"/>
          </a:xfrm>
        </p:spPr>
        <p:txBody>
          <a:bodyPr>
            <a:normAutofit/>
          </a:bodyPr>
          <a:lstStyle/>
          <a:p>
            <a:r>
              <a:rPr lang="ru-RU" dirty="0"/>
              <a:t>Данные о стране — REST </a:t>
            </a:r>
            <a:r>
              <a:rPr lang="ru-RU" dirty="0" err="1"/>
              <a:t>Countries</a:t>
            </a:r>
            <a:r>
              <a:rPr lang="ru-RU" dirty="0"/>
              <a:t> API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CA5BA9-468F-DB57-89F6-705E0CAE3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38" y="1160217"/>
            <a:ext cx="10157167" cy="316973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3AE1A16-95E9-94D3-202F-1F796F0F6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037" y="4452971"/>
            <a:ext cx="10157167" cy="192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103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DC379-D00A-6F7E-7358-82B129BCF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512" y="427703"/>
            <a:ext cx="10782300" cy="692573"/>
          </a:xfrm>
        </p:spPr>
        <p:txBody>
          <a:bodyPr/>
          <a:lstStyle/>
          <a:p>
            <a:pPr algn="ctr"/>
            <a:r>
              <a:rPr lang="ru-RU" sz="4000" b="1" dirty="0">
                <a:solidFill>
                  <a:schemeClr val="tx1"/>
                </a:solidFill>
                <a:latin typeface="Segoe UI" panose="020B0502040204020203" pitchFamily="34" charset="0"/>
              </a:rPr>
              <a:t>Контрольные вопросы: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1561514"/>
            <a:ext cx="11057456" cy="4868783"/>
          </a:xfrm>
        </p:spPr>
        <p:txBody>
          <a:bodyPr>
            <a:normAutofit fontScale="92500" lnSpcReduction="20000"/>
          </a:bodyPr>
          <a:lstStyle/>
          <a:p>
            <a:pPr marL="457200" indent="-45720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dirty="0">
                <a:latin typeface="Segoe UI" panose="020B0502040204020203" pitchFamily="34" charset="0"/>
              </a:rPr>
              <a:t>Что такое HTTP-запросы и как они связаны с асинхронностью в JS?</a:t>
            </a:r>
          </a:p>
          <a:p>
            <a:pPr marL="457200" indent="-45720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dirty="0">
                <a:latin typeface="Segoe UI" panose="020B0502040204020203" pitchFamily="34" charset="0"/>
              </a:rPr>
              <a:t>Чем отличается </a:t>
            </a:r>
            <a:r>
              <a:rPr lang="ru-RU" dirty="0" err="1">
                <a:latin typeface="Segoe UI" panose="020B0502040204020203" pitchFamily="34" charset="0"/>
              </a:rPr>
              <a:t>XMLHttpRequest</a:t>
            </a:r>
            <a:r>
              <a:rPr lang="ru-RU" dirty="0">
                <a:latin typeface="Segoe UI" panose="020B0502040204020203" pitchFamily="34" charset="0"/>
              </a:rPr>
              <a:t> от </a:t>
            </a:r>
            <a:r>
              <a:rPr lang="ru-RU" dirty="0" err="1">
                <a:latin typeface="Segoe UI" panose="020B0502040204020203" pitchFamily="34" charset="0"/>
              </a:rPr>
              <a:t>fetch</a:t>
            </a:r>
            <a:r>
              <a:rPr lang="ru-RU" dirty="0">
                <a:latin typeface="Segoe UI" panose="020B0502040204020203" pitchFamily="34" charset="0"/>
              </a:rPr>
              <a:t>?</a:t>
            </a:r>
          </a:p>
          <a:p>
            <a:pPr marL="457200" indent="-45720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dirty="0">
                <a:latin typeface="Segoe UI" panose="020B0502040204020203" pitchFamily="34" charset="0"/>
              </a:rPr>
              <a:t>Что возвращает метод </a:t>
            </a:r>
            <a:r>
              <a:rPr lang="ru-RU" dirty="0" err="1">
                <a:latin typeface="Segoe UI" panose="020B0502040204020203" pitchFamily="34" charset="0"/>
              </a:rPr>
              <a:t>fetch</a:t>
            </a:r>
            <a:r>
              <a:rPr lang="ru-RU" dirty="0">
                <a:latin typeface="Segoe UI" panose="020B0502040204020203" pitchFamily="34" charset="0"/>
              </a:rPr>
              <a:t>?</a:t>
            </a:r>
          </a:p>
          <a:p>
            <a:pPr marL="457200" indent="-45720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dirty="0">
                <a:latin typeface="Segoe UI" panose="020B0502040204020203" pitchFamily="34" charset="0"/>
              </a:rPr>
              <a:t>Почему </a:t>
            </a:r>
            <a:r>
              <a:rPr lang="ru-RU" dirty="0" err="1">
                <a:latin typeface="Segoe UI" panose="020B0502040204020203" pitchFamily="34" charset="0"/>
              </a:rPr>
              <a:t>fetch</a:t>
            </a:r>
            <a:r>
              <a:rPr lang="ru-RU" dirty="0">
                <a:latin typeface="Segoe UI" panose="020B0502040204020203" pitchFamily="34" charset="0"/>
              </a:rPr>
              <a:t> удобнее использовать с промисами?</a:t>
            </a:r>
          </a:p>
          <a:p>
            <a:pPr marL="457200" indent="-45720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dirty="0">
                <a:latin typeface="Segoe UI" panose="020B0502040204020203" pitchFamily="34" charset="0"/>
              </a:rPr>
              <a:t>Как обрабатывать ошибки при запросах?</a:t>
            </a:r>
          </a:p>
          <a:p>
            <a:pPr marL="457200" indent="-45720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dirty="0">
                <a:latin typeface="Segoe UI" panose="020B0502040204020203" pitchFamily="34" charset="0"/>
              </a:rPr>
              <a:t>Чем отличается ошибка сети от статуса ответа сервера?</a:t>
            </a:r>
          </a:p>
          <a:p>
            <a:pPr marL="457200" indent="-45720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dirty="0">
                <a:latin typeface="Segoe UI" panose="020B0502040204020203" pitchFamily="34" charset="0"/>
              </a:rPr>
              <a:t>Как использовать </a:t>
            </a:r>
            <a:r>
              <a:rPr lang="ru-RU" dirty="0" err="1">
                <a:latin typeface="Segoe UI" panose="020B0502040204020203" pitchFamily="34" charset="0"/>
              </a:rPr>
              <a:t>async</a:t>
            </a:r>
            <a:r>
              <a:rPr lang="ru-RU" dirty="0">
                <a:latin typeface="Segoe UI" panose="020B0502040204020203" pitchFamily="34" charset="0"/>
              </a:rPr>
              <a:t>/</a:t>
            </a:r>
            <a:r>
              <a:rPr lang="ru-RU" dirty="0" err="1">
                <a:latin typeface="Segoe UI" panose="020B0502040204020203" pitchFamily="34" charset="0"/>
              </a:rPr>
              <a:t>await</a:t>
            </a:r>
            <a:r>
              <a:rPr lang="ru-RU" dirty="0">
                <a:latin typeface="Segoe UI" panose="020B0502040204020203" pitchFamily="34" charset="0"/>
              </a:rPr>
              <a:t> для написания более читаемого кода запросов?</a:t>
            </a:r>
          </a:p>
          <a:p>
            <a:pPr marL="457200" indent="-45720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dirty="0">
                <a:latin typeface="Segoe UI" panose="020B0502040204020203" pitchFamily="34" charset="0"/>
              </a:rPr>
              <a:t>В каких случаях всё ещё может использоваться </a:t>
            </a:r>
            <a:r>
              <a:rPr lang="ru-RU" dirty="0" err="1">
                <a:latin typeface="Segoe UI" panose="020B0502040204020203" pitchFamily="34" charset="0"/>
              </a:rPr>
              <a:t>XMLHttpRequest</a:t>
            </a:r>
            <a:r>
              <a:rPr lang="ru-RU" dirty="0">
                <a:latin typeface="Segoe UI" panose="020B0502040204020203" pitchFamily="34" charset="0"/>
              </a:rPr>
              <a:t>?</a:t>
            </a:r>
            <a:endParaRPr lang="ru-RU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3091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DC379-D00A-6F7E-7358-82B129BCF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512" y="427703"/>
            <a:ext cx="10782300" cy="692573"/>
          </a:xfrm>
        </p:spPr>
        <p:txBody>
          <a:bodyPr/>
          <a:lstStyle/>
          <a:p>
            <a:pPr algn="ctr"/>
            <a:r>
              <a:rPr lang="ru-RU" sz="4000" b="1" dirty="0">
                <a:solidFill>
                  <a:schemeClr val="tx1"/>
                </a:solidFill>
                <a:latin typeface="Segoe UI" panose="020B0502040204020203" pitchFamily="34" charset="0"/>
              </a:rPr>
              <a:t>Домашнее задание:</a:t>
            </a:r>
          </a:p>
        </p:txBody>
      </p:sp>
      <p:sp>
        <p:nvSpPr>
          <p:cNvPr id="4" name="AutoShape 2">
            <a:hlinkClick r:id="rId2"/>
            <a:extLst>
              <a:ext uri="{FF2B5EF4-FFF2-40B4-BE49-F238E27FC236}">
                <a16:creationId xmlns:a16="http://schemas.microsoft.com/office/drawing/2014/main" id="{C2B42C88-2D75-465B-A062-384A5FF97CF7}"/>
              </a:ext>
            </a:extLst>
          </p:cNvPr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666750" y="1589088"/>
            <a:ext cx="11058525" cy="484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ru-RU" dirty="0"/>
              <a:t>1. </a:t>
            </a:r>
            <a:r>
              <a:rPr lang="en-US" dirty="0">
                <a:hlinkClick r:id="rId3"/>
              </a:rPr>
              <a:t>https://ru.hexlet.io/courses/js-asynchronous-programming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2. Повторить материал лекции.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DB349D6-FD0D-C7C6-3786-F5A94595E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8441" y="2368391"/>
            <a:ext cx="8014902" cy="212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8250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DC379-D00A-6F7E-7358-82B129BCF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692573"/>
          </a:xfrm>
        </p:spPr>
        <p:txBody>
          <a:bodyPr/>
          <a:lstStyle/>
          <a:p>
            <a:r>
              <a:rPr lang="ru-RU" sz="4000" b="1" dirty="0">
                <a:solidFill>
                  <a:schemeClr val="tx1"/>
                </a:solidFill>
                <a:latin typeface="Segoe UI" panose="020B0502040204020203" pitchFamily="34" charset="0"/>
              </a:rPr>
              <a:t>Материалы лекций: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1674055"/>
            <a:ext cx="10718291" cy="4178741"/>
          </a:xfrm>
        </p:spPr>
        <p:txBody>
          <a:bodyPr>
            <a:normAutofit/>
          </a:bodyPr>
          <a:lstStyle/>
          <a:p>
            <a:pPr algn="just">
              <a:tabLst>
                <a:tab pos="457200" algn="l"/>
              </a:tabLst>
            </a:pPr>
            <a:endParaRPr lang="ru-RU" dirty="0">
              <a:solidFill>
                <a:schemeClr val="tx1"/>
              </a:solidFill>
              <a:latin typeface="Segoe UI" panose="020B0502040204020203" pitchFamily="34" charset="0"/>
            </a:endParaRPr>
          </a:p>
          <a:p>
            <a:pPr algn="just">
              <a:tabLst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  <a:t>https://github.com/ShViktor72/Education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</a:rPr>
              <a:t>2025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0C3C681-640A-5675-16FC-A797A4A06C22}"/>
              </a:ext>
            </a:extLst>
          </p:cNvPr>
          <p:cNvSpPr txBox="1">
            <a:spLocks/>
          </p:cNvSpPr>
          <p:nvPr/>
        </p:nvSpPr>
        <p:spPr>
          <a:xfrm>
            <a:off x="603503" y="3688100"/>
            <a:ext cx="10782300" cy="6925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/>
                </a:solidFill>
                <a:latin typeface="Segoe UI" panose="020B0502040204020203" pitchFamily="34" charset="0"/>
              </a:rPr>
              <a:t>Обратная связь: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20E472AC-A2C4-713D-80F1-1A6693BAB896}"/>
              </a:ext>
            </a:extLst>
          </p:cNvPr>
          <p:cNvSpPr txBox="1">
            <a:spLocks/>
          </p:cNvSpPr>
          <p:nvPr/>
        </p:nvSpPr>
        <p:spPr>
          <a:xfrm>
            <a:off x="603504" y="4139894"/>
            <a:ext cx="10718291" cy="1336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tabLst>
                <a:tab pos="457200" algn="l"/>
              </a:tabLst>
            </a:pPr>
            <a:endParaRPr lang="ru-RU" dirty="0">
              <a:solidFill>
                <a:schemeClr val="tx1"/>
              </a:solidFill>
              <a:latin typeface="Segoe UI" panose="020B0502040204020203" pitchFamily="34" charset="0"/>
            </a:endParaRPr>
          </a:p>
          <a:p>
            <a:pPr algn="just">
              <a:tabLst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  <a:t>colledge20education23@gmail.com</a:t>
            </a:r>
            <a:endParaRPr lang="ru-RU" dirty="0">
              <a:solidFill>
                <a:schemeClr val="tx1"/>
              </a:solidFill>
              <a:latin typeface="Segoe UI" panose="020B0502040204020203" pitchFamily="34" charset="0"/>
            </a:endParaRPr>
          </a:p>
          <a:p>
            <a:pPr algn="just">
              <a:tabLst>
                <a:tab pos="457200" algn="l"/>
              </a:tabLst>
            </a:pPr>
            <a:endParaRPr lang="ru-RU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517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Picture background">
            <a:extLst>
              <a:ext uri="{FF2B5EF4-FFF2-40B4-BE49-F238E27FC236}">
                <a16:creationId xmlns:a16="http://schemas.microsoft.com/office/drawing/2014/main" id="{758CEAA3-F72C-E44E-CB64-432F5A5F21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268" b="3408"/>
          <a:stretch>
            <a:fillRect/>
          </a:stretch>
        </p:blipFill>
        <p:spPr>
          <a:xfrm>
            <a:off x="-1" y="-20357"/>
            <a:ext cx="12323299" cy="693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012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DF707D-6FDE-EBEF-8125-599230A4E5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2AC2EE-C78A-0CB9-FF0D-522896B1D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r>
              <a:rPr lang="ru-RU" b="1" dirty="0"/>
              <a:t>Роль в веб-разработке.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Позволяют загружать данные (например, список товаров, новости, посты).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Дают возможность отправлять данные на сервер (формы, сообщения, результаты работы пользователя).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Используются для связи с API (Application </a:t>
            </a:r>
            <a:r>
              <a:rPr lang="ru-RU" dirty="0" err="1"/>
              <a:t>Programming</a:t>
            </a:r>
            <a:r>
              <a:rPr lang="ru-RU" dirty="0"/>
              <a:t> Interface) — наборами готовых функций сервера, которые возвращают данные в формате JSON или XML.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Являются основой для динамических приложений (SPA, чаты, онлайн-магазины, соцсети).</a:t>
            </a:r>
          </a:p>
        </p:txBody>
      </p:sp>
    </p:spTree>
    <p:extLst>
      <p:ext uri="{BB962C8B-B14F-4D97-AF65-F5344CB8AC3E}">
        <p14:creationId xmlns:p14="http://schemas.microsoft.com/office/powerpoint/2010/main" val="3812996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B6DBB2-28BC-596E-F94F-D94363820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814B6D8-CA0C-BE0E-CEE5-4CFFD73EF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r>
              <a:rPr lang="ru-RU" b="1" dirty="0"/>
              <a:t>Как это связано с JavaScript?</a:t>
            </a:r>
          </a:p>
          <a:p>
            <a:r>
              <a:rPr lang="ru-RU" dirty="0"/>
              <a:t>JavaScript может делать асинхронные запросы к серверу: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запрос отправляется,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JS продолжает выполнять другие задачи,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когда сервер отвечает, результат обрабатывается (через </a:t>
            </a:r>
            <a:r>
              <a:rPr lang="ru-RU" dirty="0" err="1"/>
              <a:t>колбэки</a:t>
            </a:r>
            <a:r>
              <a:rPr lang="ru-RU" dirty="0"/>
              <a:t>, промисы или </a:t>
            </a:r>
            <a:r>
              <a:rPr lang="ru-RU" dirty="0" err="1"/>
              <a:t>async</a:t>
            </a:r>
            <a:r>
              <a:rPr lang="ru-RU" dirty="0"/>
              <a:t>/</a:t>
            </a:r>
            <a:r>
              <a:rPr lang="ru-RU" dirty="0" err="1"/>
              <a:t>await</a:t>
            </a:r>
            <a:r>
              <a:rPr lang="ru-RU" dirty="0"/>
              <a:t>).</a:t>
            </a:r>
          </a:p>
          <a:p>
            <a:endParaRPr lang="ru-RU" dirty="0"/>
          </a:p>
          <a:p>
            <a:r>
              <a:rPr lang="ru-RU" dirty="0"/>
              <a:t>📌 Это позволяет создавать интерфейсы, которые не блокируются во время ожидания ответа от сервера.</a:t>
            </a:r>
          </a:p>
        </p:txBody>
      </p:sp>
    </p:spTree>
    <p:extLst>
      <p:ext uri="{BB962C8B-B14F-4D97-AF65-F5344CB8AC3E}">
        <p14:creationId xmlns:p14="http://schemas.microsoft.com/office/powerpoint/2010/main" val="1313161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10220D-BBA9-02E0-604D-E802EE6CD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A53443-4E44-A918-E761-3766C43B8C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r>
              <a:rPr lang="ru-RU" b="1" dirty="0"/>
              <a:t>Пример реальной задачи.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Пользователь открывает интернет-магазин.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Страница не содержит всех данных сразу.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JavaScript выполняет HTTP-запрос к серверу: «дай список товаров».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Сервер возвращает JSON с товарами.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JS строит список товаров прямо в браузере без перезагрузки страницы.</a:t>
            </a:r>
          </a:p>
        </p:txBody>
      </p:sp>
    </p:spTree>
    <p:extLst>
      <p:ext uri="{BB962C8B-B14F-4D97-AF65-F5344CB8AC3E}">
        <p14:creationId xmlns:p14="http://schemas.microsoft.com/office/powerpoint/2010/main" val="2962049188"/>
      </p:ext>
    </p:extLst>
  </p:cSld>
  <p:clrMapOvr>
    <a:masterClrMapping/>
  </p:clrMapOvr>
</p:sld>
</file>

<file path=ppt/theme/theme1.xml><?xml version="1.0" encoding="utf-8"?>
<a:theme xmlns:a="http://schemas.openxmlformats.org/drawingml/2006/main" name="Метрополия">
  <a:themeElements>
    <a:clrScheme name="Метрополия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TM03457491[[fn=Метрополия]]</Template>
  <TotalTime>3103</TotalTime>
  <Words>2118</Words>
  <Application>Microsoft Office PowerPoint</Application>
  <PresentationFormat>Широкоэкранный</PresentationFormat>
  <Paragraphs>305</Paragraphs>
  <Slides>58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58</vt:i4>
      </vt:variant>
    </vt:vector>
  </HeadingPairs>
  <TitlesOfParts>
    <vt:vector size="61" baseType="lpstr">
      <vt:lpstr>Arial</vt:lpstr>
      <vt:lpstr>Segoe UI</vt:lpstr>
      <vt:lpstr>Метрополия</vt:lpstr>
      <vt:lpstr>Презентация PowerPoint</vt:lpstr>
      <vt:lpstr>Презентация PowerPoint</vt:lpstr>
      <vt:lpstr>Цель занятия:</vt:lpstr>
      <vt:lpstr>Учебные вопросы:</vt:lpstr>
      <vt:lpstr>1. Что такое HTTP-запрос и зачем он нужен в JS.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2. История: XMLHttpRequest и его особенности.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3. Современный подход: метод fetch.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4. fetch и промисы.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5. Использование async/await для HTTP-запросов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6. Обработка ошибок: сетевые ошибки и статус ответа.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Практические примеры: работа с публичными API.</vt:lpstr>
      <vt:lpstr>Презентация PowerPoint</vt:lpstr>
      <vt:lpstr>Презентация PowerPoint</vt:lpstr>
      <vt:lpstr>Презентация PowerPoint</vt:lpstr>
      <vt:lpstr>Контрольные вопросы:</vt:lpstr>
      <vt:lpstr>Домашнее задание:</vt:lpstr>
      <vt:lpstr>Материалы лекций: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Viktor</dc:creator>
  <cp:lastModifiedBy>user</cp:lastModifiedBy>
  <cp:revision>47</cp:revision>
  <dcterms:created xsi:type="dcterms:W3CDTF">2023-08-13T03:02:22Z</dcterms:created>
  <dcterms:modified xsi:type="dcterms:W3CDTF">2025-09-06T09:42:28Z</dcterms:modified>
</cp:coreProperties>
</file>