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302" r:id="rId2"/>
    <p:sldId id="294" r:id="rId3"/>
    <p:sldId id="257" r:id="rId4"/>
    <p:sldId id="297" r:id="rId5"/>
    <p:sldId id="258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39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364" r:id="rId70"/>
    <p:sldId id="331" r:id="rId71"/>
    <p:sldId id="29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9703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565779"/>
            <a:ext cx="10718292" cy="328701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vault-developer.github.io/event-loop-explorer/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js-asynchronous-programming" TargetMode="External"/><Relationship Id="rId2" Type="http://schemas.openxmlformats.org/officeDocument/2006/relationships/hyperlink" Target="https://ru.hexle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322363"/>
            <a:ext cx="10782300" cy="4876720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ПМ3 Разработка модулей</a:t>
            </a:r>
            <a:r>
              <a:rPr lang="ru-RU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ru-RU" sz="2800" b="1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 3.1 Понимать и применять принципы объектно- ориентированного и асинхронного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2621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Что произойдёт?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Скрипт «зависает» на 5 секунд.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Пользователь не может кликнуть, печатать, </a:t>
            </a:r>
            <a:r>
              <a:rPr lang="ru-RU" dirty="0" err="1"/>
              <a:t>скроллить</a:t>
            </a:r>
            <a:r>
              <a:rPr lang="ru-RU" dirty="0"/>
              <a:t> → </a:t>
            </a:r>
            <a:r>
              <a:rPr lang="ru-RU" b="1" dirty="0"/>
              <a:t>браузер заморожен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Только после завершения </a:t>
            </a:r>
            <a:r>
              <a:rPr lang="ru-RU" dirty="0" err="1"/>
              <a:t>heavy</a:t>
            </a:r>
            <a:r>
              <a:rPr lang="ru-RU" dirty="0"/>
              <a:t>() выполнение продолжится.</a:t>
            </a:r>
          </a:p>
          <a:p>
            <a:r>
              <a:rPr lang="ru-RU" dirty="0"/>
              <a:t>👉 Это классическая проблема </a:t>
            </a:r>
            <a:r>
              <a:rPr lang="ru-RU" dirty="0" err="1"/>
              <a:t>однопоточности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63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Как решается проблема?</a:t>
            </a:r>
          </a:p>
          <a:p>
            <a:r>
              <a:rPr lang="ru-RU" dirty="0"/>
              <a:t>Вместо синхронного «тяжёлого» кода — использование асинхронных операций: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Таймеры (</a:t>
            </a: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Асинхронные </a:t>
            </a:r>
            <a:r>
              <a:rPr lang="en-US" dirty="0"/>
              <a:t>API (fetch, </a:t>
            </a:r>
            <a:r>
              <a:rPr lang="en-US" dirty="0" err="1"/>
              <a:t>XMLHttpRequest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События (</a:t>
            </a:r>
            <a:r>
              <a:rPr lang="en-US" dirty="0" err="1"/>
              <a:t>addEventListener</a:t>
            </a:r>
            <a:r>
              <a:rPr lang="en-US" dirty="0"/>
              <a:t>).</a:t>
            </a:r>
          </a:p>
          <a:p>
            <a:r>
              <a:rPr lang="ru-RU" dirty="0"/>
              <a:t>Таким образом «долгие» задачи выносятся из основного потока, и </a:t>
            </a:r>
            <a:r>
              <a:rPr lang="en-US" dirty="0"/>
              <a:t>UI </a:t>
            </a:r>
            <a:r>
              <a:rPr lang="ru-RU" dirty="0"/>
              <a:t>остаётся отзывчивым.</a:t>
            </a:r>
          </a:p>
        </p:txBody>
      </p:sp>
    </p:spTree>
    <p:extLst>
      <p:ext uri="{BB962C8B-B14F-4D97-AF65-F5344CB8AC3E}">
        <p14:creationId xmlns:p14="http://schemas.microsoft.com/office/powerpoint/2010/main" val="24908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✅ Выводы: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JS — однопоточный язык: выполняет только одну задачу за раз.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Все вызовы идут через 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Stack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задача тяжёлая → весь поток блокируется.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Чтобы избежать зависаний, нужны асинхронные механизмы (это и есть основа дальнейших лекций).</a:t>
            </a:r>
          </a:p>
        </p:txBody>
      </p:sp>
    </p:spTree>
    <p:extLst>
      <p:ext uri="{BB962C8B-B14F-4D97-AF65-F5344CB8AC3E}">
        <p14:creationId xmlns:p14="http://schemas.microsoft.com/office/powerpoint/2010/main" val="387709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34959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>
                <a:solidFill>
                  <a:schemeClr val="tx1"/>
                </a:solidFill>
                <a:latin typeface="+mn-lt"/>
              </a:rPr>
              <a:t>2. Синхронный </a:t>
            </a:r>
            <a:r>
              <a:rPr lang="en-US" sz="4800" b="1" dirty="0">
                <a:solidFill>
                  <a:schemeClr val="tx1"/>
                </a:solidFill>
                <a:latin typeface="+mn-lt"/>
              </a:rPr>
              <a:t>vs </a:t>
            </a:r>
            <a:r>
              <a:rPr lang="ru-RU" sz="4800" b="1" dirty="0">
                <a:solidFill>
                  <a:schemeClr val="tx1"/>
                </a:solidFill>
                <a:latin typeface="+mn-lt"/>
              </a:rPr>
              <a:t>асинхронный код.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800665"/>
            <a:ext cx="10965540" cy="4732870"/>
          </a:xfrm>
        </p:spPr>
        <p:txBody>
          <a:bodyPr>
            <a:normAutofit/>
          </a:bodyPr>
          <a:lstStyle/>
          <a:p>
            <a:r>
              <a:rPr lang="ru-RU" b="1" dirty="0"/>
              <a:t>Синхронный код: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Выполняется</a:t>
            </a:r>
            <a:r>
              <a:rPr lang="ru-RU" b="1" dirty="0"/>
              <a:t> </a:t>
            </a:r>
            <a:r>
              <a:rPr lang="ru-RU" dirty="0"/>
              <a:t>строго построчно сверху вниз.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Каждая операция ждёт завершения предыдущей.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Подходит для быстрых вычислений (арифметика, работа с массивами).</a:t>
            </a:r>
          </a:p>
          <a:p>
            <a:r>
              <a:rPr lang="ru-RU" dirty="0"/>
              <a:t>Минус: если операция долгая или блокирующая (например, чтение файла, запрос в сеть), то весь поток «замораживается».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2266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Асинхронный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Операции могут быть отложены во времени.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Основной поток не ждёт их завершения, а продолжает выполнять другие инструкции.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Асинхронный код нужен, когда задача занимает время: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HTTP-запросы,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работа с базами данных,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таймеры,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реакция на пользовательские события.</a:t>
            </a:r>
          </a:p>
          <a:p>
            <a:r>
              <a:rPr lang="ru-RU" dirty="0"/>
              <a:t>👉 Асинхронность позволяет не блокировать UI и делает приложения отзывчивыми.</a:t>
            </a:r>
          </a:p>
        </p:txBody>
      </p:sp>
    </p:spTree>
    <p:extLst>
      <p:ext uri="{BB962C8B-B14F-4D97-AF65-F5344CB8AC3E}">
        <p14:creationId xmlns:p14="http://schemas.microsoft.com/office/powerpoint/2010/main" val="98111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 (асинхронность через </a:t>
            </a:r>
            <a:r>
              <a:rPr lang="en-US" dirty="0" err="1"/>
              <a:t>setTimeout</a:t>
            </a:r>
            <a:r>
              <a:rPr lang="en-US" dirty="0"/>
              <a:t>):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29E44F-C5AE-4A36-B1C1-92F2B236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6" y="1387060"/>
            <a:ext cx="10415288" cy="45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1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Что здесь происходит?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JavaScript</a:t>
            </a:r>
            <a:r>
              <a:rPr lang="ru-RU" dirty="0"/>
              <a:t> умеет делать только одно дело за раз.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Строка console.log("1") — просто печать. Сразу видим </a:t>
            </a:r>
            <a:r>
              <a:rPr lang="ru-RU" b="1" dirty="0"/>
              <a:t>1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setTimeout</a:t>
            </a:r>
            <a:r>
              <a:rPr lang="ru-RU" dirty="0"/>
              <a:t>(..., 1000) — это как поручение «позвони мне через секунду». JS не ждёт секунду, а идёт дальше по коду.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console.log("3") печатается сразу — видим </a:t>
            </a:r>
            <a:r>
              <a:rPr lang="ru-RU" b="1" dirty="0"/>
              <a:t>3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Примерно через секунду «звонок» по поручению срабатывает, и печатается </a:t>
            </a:r>
            <a:r>
              <a:rPr lang="ru-RU" b="1" dirty="0"/>
              <a:t>2</a:t>
            </a:r>
            <a:r>
              <a:rPr lang="ru-RU" dirty="0"/>
              <a:t> (через 1 секунду).</a:t>
            </a:r>
          </a:p>
        </p:txBody>
      </p:sp>
    </p:spTree>
    <p:extLst>
      <p:ext uri="{BB962C8B-B14F-4D97-AF65-F5344CB8AC3E}">
        <p14:creationId xmlns:p14="http://schemas.microsoft.com/office/powerpoint/2010/main" val="8845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Итоговый порядок в консоли: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D80973-1E56-4876-A24D-B342083A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46" y="1240997"/>
            <a:ext cx="3925913" cy="48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3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Бытовая аналогия.</a:t>
            </a:r>
          </a:p>
          <a:p>
            <a:r>
              <a:rPr lang="ru-RU" dirty="0"/>
              <a:t>Представьте кафе: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 говорите бариста: «Налейте кофе» → он ставит готовиться (это </a:t>
            </a:r>
            <a:r>
              <a:rPr lang="ru-RU" dirty="0" err="1"/>
              <a:t>setTimeout</a:t>
            </a:r>
            <a:r>
              <a:rPr lang="ru-RU" dirty="0"/>
              <a:t>/запрос в будущее).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Пока кофе готовится, бариста обслуживает следующего клиента (идёт дальше по коду).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Как только кофе готов — бариста зовёт вас (выполняет вашу функцию).</a:t>
            </a:r>
          </a:p>
        </p:txBody>
      </p:sp>
    </p:spTree>
    <p:extLst>
      <p:ext uri="{BB962C8B-B14F-4D97-AF65-F5344CB8AC3E}">
        <p14:creationId xmlns:p14="http://schemas.microsoft.com/office/powerpoint/2010/main" val="36687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Асинхронность = «не жди — продолжай работать; когда будет готово, вернись к задаче».</a:t>
            </a:r>
          </a:p>
          <a:p>
            <a:r>
              <a:rPr lang="ru-RU" dirty="0"/>
              <a:t>Даже если поставить </a:t>
            </a:r>
            <a:r>
              <a:rPr lang="ru-RU" dirty="0" err="1"/>
              <a:t>setTimeout</a:t>
            </a:r>
            <a:r>
              <a:rPr lang="ru-RU" dirty="0"/>
              <a:t>(</a:t>
            </a:r>
            <a:r>
              <a:rPr lang="ru-RU" dirty="0" err="1"/>
              <a:t>fn</a:t>
            </a:r>
            <a:r>
              <a:rPr lang="ru-RU" dirty="0"/>
              <a:t>, 0), «перезвон» случится после текущих дел:</a:t>
            </a:r>
          </a:p>
          <a:p>
            <a:r>
              <a:rPr lang="ru-RU" dirty="0" err="1"/>
              <a:t>setTimeout</a:t>
            </a:r>
            <a:r>
              <a:rPr lang="ru-RU" dirty="0"/>
              <a:t>(() =&gt; console.log('A'), 0);</a:t>
            </a:r>
          </a:p>
          <a:p>
            <a:r>
              <a:rPr lang="ru-RU" dirty="0"/>
              <a:t>console.log('B'); // сначала B, потом A</a:t>
            </a:r>
          </a:p>
          <a:p>
            <a:r>
              <a:rPr lang="ru-RU" dirty="0"/>
              <a:t>Если в момент «перезвона» JS занят (например, у вас тяжёлый цикл), сообщение придёт чуть позже, когда освободится.</a:t>
            </a:r>
          </a:p>
        </p:txBody>
      </p:sp>
    </p:spTree>
    <p:extLst>
      <p:ext uri="{BB962C8B-B14F-4D97-AF65-F5344CB8AC3E}">
        <p14:creationId xmlns:p14="http://schemas.microsoft.com/office/powerpoint/2010/main" val="38106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4DB5E-F85D-AFAE-6E86-362F3ED154E4}"/>
              </a:ext>
            </a:extLst>
          </p:cNvPr>
          <p:cNvSpPr/>
          <p:nvPr/>
        </p:nvSpPr>
        <p:spPr>
          <a:xfrm>
            <a:off x="398206" y="334107"/>
            <a:ext cx="11432723" cy="525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Тема 2. Асинхронно программирование.</a:t>
            </a:r>
          </a:p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>
                <a:solidFill>
                  <a:schemeClr val="tx1"/>
                </a:solidFill>
              </a:rPr>
              <a:t>Лекция 8. </a:t>
            </a:r>
            <a:r>
              <a:rPr lang="ru-RU" sz="4400" b="1" dirty="0">
                <a:solidFill>
                  <a:schemeClr val="tx1"/>
                </a:solidFill>
              </a:rPr>
              <a:t>Основы асинхронности и стек вызовов.</a:t>
            </a:r>
          </a:p>
        </p:txBody>
      </p:sp>
    </p:spTree>
    <p:extLst>
      <p:ext uri="{BB962C8B-B14F-4D97-AF65-F5344CB8AC3E}">
        <p14:creationId xmlns:p14="http://schemas.microsoft.com/office/powerpoint/2010/main" val="1826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9EE89D-4CE0-40B7-95B0-78C991A4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4" y="2338754"/>
            <a:ext cx="10852140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✅ Вывод по вопросу: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Синхронный код — проще, но блокирует поток.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Асинхронный код — сложнее в организации, но позволяет JS обрабатывать длительные операции, не мешая работе пользователя.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реальных приложениях оба подхода комбинируются, но критически важные действия (сеть, работа с файловой системой) почти всегда выполняются асинхронно.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88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815018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>
                <a:solidFill>
                  <a:schemeClr val="tx1"/>
                </a:solidFill>
                <a:latin typeface="+mn-lt"/>
              </a:rPr>
              <a:t>Где используется асинхронность.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364566"/>
            <a:ext cx="10965540" cy="516896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JavaScript</a:t>
            </a:r>
            <a:r>
              <a:rPr lang="ru-RU" dirty="0"/>
              <a:t> однопоточный → выполняет только одно действие за раз.</a:t>
            </a:r>
          </a:p>
          <a:p>
            <a:r>
              <a:rPr lang="ru-RU" dirty="0"/>
              <a:t>Если бы он всегда работал синхронно, то: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сайт зависал бы при загрузке больших картинок;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кнопки не реагировали бы, пока идёт сетевой запрос;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анимации тормозили бы во время тяжёлых вычислений.</a:t>
            </a:r>
          </a:p>
          <a:p>
            <a:endParaRPr lang="ru-RU" dirty="0"/>
          </a:p>
          <a:p>
            <a:r>
              <a:rPr lang="ru-RU" dirty="0"/>
              <a:t>👉 Асинхронный код решает проблему: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даёт возможность не блокировать интерфейс;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позволяет браузеру/серверу делать другие дела, пока задача «ждёт ответа»;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делает программы отзывчивыми для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429287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Сеть (HTTP-запросы, работа с API)</a:t>
            </a:r>
          </a:p>
          <a:p>
            <a:endParaRPr lang="ru-RU" dirty="0"/>
          </a:p>
          <a:p>
            <a:r>
              <a:rPr lang="ru-RU" dirty="0"/>
              <a:t>Когда мы загружаем данные с сервера, это может занять секунды.</a:t>
            </a:r>
          </a:p>
          <a:p>
            <a:r>
              <a:rPr lang="ru-RU" dirty="0"/>
              <a:t>Если делать синхронно → сайт «замёрзнет».</a:t>
            </a:r>
          </a:p>
          <a:p>
            <a:r>
              <a:rPr lang="ru-RU" dirty="0"/>
              <a:t>Поэтому в JS запросы всегда асинхронные.</a:t>
            </a:r>
          </a:p>
        </p:txBody>
      </p:sp>
    </p:spTree>
    <p:extLst>
      <p:ext uri="{BB962C8B-B14F-4D97-AF65-F5344CB8AC3E}">
        <p14:creationId xmlns:p14="http://schemas.microsoft.com/office/powerpoint/2010/main" val="161285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62139"/>
            <a:ext cx="11049946" cy="6208999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C485C2-8F8C-476E-8E65-47F0911B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50" y="919364"/>
            <a:ext cx="9404026" cy="55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 err="1"/>
              <a:t>JSONPlaceholder</a:t>
            </a:r>
            <a:r>
              <a:rPr lang="ru-RU" dirty="0"/>
              <a:t> — это бесплатный сервис, который имитирует работу настоящего API.</a:t>
            </a:r>
          </a:p>
          <a:p>
            <a:r>
              <a:rPr lang="ru-RU" dirty="0"/>
              <a:t>🔹 Что делает этот код: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fetch</a:t>
            </a:r>
            <a:r>
              <a:rPr lang="ru-RU" dirty="0"/>
              <a:t> отправляет HTTP-запрос на https://jsonplaceholder.typicode.com/posts/1.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Пока ответ не пришёл, JS идёт дальше → выводит "Код продолжает выполняться...".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ответ готов → срабатывает .</a:t>
            </a:r>
            <a:r>
              <a:rPr lang="ru-RU" dirty="0" err="1"/>
              <a:t>then</a:t>
            </a:r>
            <a:r>
              <a:rPr lang="ru-RU" dirty="0"/>
              <a:t>(</a:t>
            </a:r>
            <a:r>
              <a:rPr lang="ru-RU" dirty="0" err="1"/>
              <a:t>response</a:t>
            </a:r>
            <a:r>
              <a:rPr lang="ru-RU" dirty="0"/>
              <a:t> =&gt; </a:t>
            </a:r>
            <a:r>
              <a:rPr lang="ru-RU" dirty="0" err="1"/>
              <a:t>response.json</a:t>
            </a:r>
            <a:r>
              <a:rPr lang="ru-RU" dirty="0"/>
              <a:t>()).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следующем .</a:t>
            </a:r>
            <a:r>
              <a:rPr lang="ru-RU" dirty="0" err="1"/>
              <a:t>then</a:t>
            </a:r>
            <a:r>
              <a:rPr lang="ru-RU" dirty="0"/>
              <a:t> мы получаем готовый объект и выводим его.</a:t>
            </a:r>
          </a:p>
        </p:txBody>
      </p:sp>
    </p:spTree>
    <p:extLst>
      <p:ext uri="{BB962C8B-B14F-4D97-AF65-F5344CB8AC3E}">
        <p14:creationId xmlns:p14="http://schemas.microsoft.com/office/powerpoint/2010/main" val="397286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F8D735-F966-4F31-8A29-3BB3C778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887437"/>
            <a:ext cx="10852355" cy="51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Таймеры (</a:t>
            </a:r>
            <a:r>
              <a:rPr lang="ru-RU" b="1" dirty="0" err="1"/>
              <a:t>setTimeout</a:t>
            </a:r>
            <a:r>
              <a:rPr lang="ru-RU" b="1" dirty="0"/>
              <a:t>, </a:t>
            </a:r>
            <a:r>
              <a:rPr lang="ru-RU" b="1" dirty="0" err="1"/>
              <a:t>setInterval</a:t>
            </a:r>
            <a:r>
              <a:rPr lang="ru-RU" b="1" dirty="0"/>
              <a:t>)</a:t>
            </a:r>
          </a:p>
          <a:p>
            <a:r>
              <a:rPr lang="ru-RU" dirty="0"/>
              <a:t>Таймеры позволяют запланировать действия на будущее.</a:t>
            </a:r>
          </a:p>
          <a:p>
            <a:r>
              <a:rPr lang="ru-RU" dirty="0" err="1"/>
              <a:t>setTimeout</a:t>
            </a:r>
            <a:r>
              <a:rPr lang="ru-RU" dirty="0"/>
              <a:t> — выполнить через N миллисекунд.</a:t>
            </a:r>
          </a:p>
          <a:p>
            <a:r>
              <a:rPr lang="ru-RU" dirty="0" err="1"/>
              <a:t>setInterval</a:t>
            </a:r>
            <a:r>
              <a:rPr lang="ru-RU" dirty="0"/>
              <a:t> — выполнять регулярно каждые N миллисекунд.</a:t>
            </a:r>
          </a:p>
        </p:txBody>
      </p:sp>
    </p:spTree>
    <p:extLst>
      <p:ext uri="{BB962C8B-B14F-4D97-AF65-F5344CB8AC3E}">
        <p14:creationId xmlns:p14="http://schemas.microsoft.com/office/powerpoint/2010/main" val="265823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CAAB65-93BC-431B-BADE-6BC2958C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067952"/>
            <a:ext cx="10789777" cy="22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0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96948"/>
            <a:ext cx="11049946" cy="627419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413186-276F-4D9D-9022-19A96683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36" y="1111348"/>
            <a:ext cx="9515112" cy="1927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E3AB49-CED9-4E77-8E8B-D783B659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36" y="3257196"/>
            <a:ext cx="9515112" cy="31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Цели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463040"/>
            <a:ext cx="10782300" cy="4996754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2800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- Понять, как работает однопоточная модель </a:t>
            </a:r>
            <a:r>
              <a:rPr lang="ru-RU" sz="4400" b="1" dirty="0" err="1">
                <a:latin typeface="+mn-lt"/>
              </a:rPr>
              <a:t>JavaScript</a:t>
            </a:r>
            <a:r>
              <a:rPr lang="ru-RU" sz="4400" b="1" dirty="0">
                <a:latin typeface="+mn-lt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- Понять различие между синхронным и асинхронным кодом.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- Узнать реальные области применения асинхронности (сетевые запросы, работа с таймерами, событиями).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- Понять, что такое Call </a:t>
            </a:r>
            <a:r>
              <a:rPr lang="ru-RU" sz="4400" b="1" dirty="0" err="1"/>
              <a:t>Stack</a:t>
            </a:r>
            <a:r>
              <a:rPr lang="ru-RU" sz="4400" b="1" dirty="0"/>
              <a:t> (стек вызовов), как работает Event </a:t>
            </a:r>
            <a:r>
              <a:rPr lang="ru-RU" sz="4400" b="1" dirty="0" err="1"/>
              <a:t>Loop</a:t>
            </a:r>
            <a:r>
              <a:rPr lang="ru-RU" sz="4400" b="1" dirty="0"/>
              <a:t>, чем отличаются </a:t>
            </a:r>
            <a:r>
              <a:rPr lang="ru-RU" sz="4400" b="1" dirty="0" err="1"/>
              <a:t>macro</a:t>
            </a:r>
            <a:r>
              <a:rPr lang="ru-RU" sz="4400" b="1" dirty="0"/>
              <a:t>- и </a:t>
            </a:r>
            <a:r>
              <a:rPr lang="ru-RU" sz="4400" b="1" dirty="0" err="1"/>
              <a:t>microtasks</a:t>
            </a:r>
            <a:endParaRPr lang="ru-RU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928468"/>
            <a:ext cx="11049946" cy="5542670"/>
          </a:xfrm>
        </p:spPr>
        <p:txBody>
          <a:bodyPr>
            <a:normAutofit/>
          </a:bodyPr>
          <a:lstStyle/>
          <a:p>
            <a:r>
              <a:rPr lang="ru-RU" dirty="0"/>
              <a:t>🔹 Ещё примеры асинхронных задач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Работа с базами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Чтение/запись файлов (на сервере).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WebSockets</a:t>
            </a:r>
            <a:r>
              <a:rPr lang="ru-RU" dirty="0"/>
              <a:t> (постоянное соединение с сервером).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Анимации и рендеринг в браузере.</a:t>
            </a:r>
          </a:p>
        </p:txBody>
      </p:sp>
    </p:spTree>
    <p:extLst>
      <p:ext uri="{BB962C8B-B14F-4D97-AF65-F5344CB8AC3E}">
        <p14:creationId xmlns:p14="http://schemas.microsoft.com/office/powerpoint/2010/main" val="374507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928468"/>
            <a:ext cx="11049946" cy="554267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✅ Выводы.</a:t>
            </a:r>
          </a:p>
          <a:p>
            <a:r>
              <a:rPr lang="ru-RU" dirty="0"/>
              <a:t>Асинхронный код нужен для того, чтобы: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блокировать поток выполнения;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делать интерфейсы отзывчивыми;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обрабатывать долгие операции (сеть, таймеры, события, ввод/вывод).</a:t>
            </a:r>
          </a:p>
          <a:p>
            <a:r>
              <a:rPr lang="ru-RU" dirty="0"/>
              <a:t>Асинхронность — это «я позвоню, когда будет готово», вместо «жди, пока я сделаю».</a:t>
            </a:r>
          </a:p>
        </p:txBody>
      </p:sp>
    </p:spTree>
    <p:extLst>
      <p:ext uri="{BB962C8B-B14F-4D97-AF65-F5344CB8AC3E}">
        <p14:creationId xmlns:p14="http://schemas.microsoft.com/office/powerpoint/2010/main" val="246732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4. </a:t>
            </a:r>
            <a:r>
              <a:rPr lang="en-US" sz="4800" b="1" dirty="0"/>
              <a:t>Call Stack (</a:t>
            </a:r>
            <a:r>
              <a:rPr lang="ru-RU" sz="4800" b="1" dirty="0"/>
              <a:t>стек вызовов).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Call </a:t>
            </a:r>
            <a:r>
              <a:rPr lang="ru-RU" b="1" dirty="0" err="1"/>
              <a:t>Stack</a:t>
            </a:r>
            <a:r>
              <a:rPr lang="ru-RU" b="1" dirty="0"/>
              <a:t> </a:t>
            </a:r>
            <a:r>
              <a:rPr lang="ru-RU" dirty="0"/>
              <a:t>— это структура данных (стек), в которой JavaScript хранит информацию о том, какая функция сейчас выполняется и кто её вызвал.</a:t>
            </a:r>
          </a:p>
          <a:p>
            <a:r>
              <a:rPr lang="ru-RU" dirty="0"/>
              <a:t>Стек работает по принципу LIFO (</a:t>
            </a:r>
            <a:r>
              <a:rPr lang="ru-RU" dirty="0" err="1"/>
              <a:t>Last</a:t>
            </a:r>
            <a:r>
              <a:rPr lang="ru-RU" dirty="0"/>
              <a:t> In — First Out): последняя вызванная функция выполняется первой.</a:t>
            </a:r>
          </a:p>
          <a:p>
            <a:endParaRPr lang="ru-RU" dirty="0"/>
          </a:p>
          <a:p>
            <a:r>
              <a:rPr lang="ru-RU" b="1" dirty="0"/>
              <a:t>Как туда попадают функции?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вызывается функция — она помещается в стек.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внутри этой функции вызывается другая функция — она тоже помещается в стек (поверх предыдущей).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функция заканчивает выполнение — она убирается из стека.</a:t>
            </a:r>
          </a:p>
        </p:txBody>
      </p:sp>
    </p:spTree>
    <p:extLst>
      <p:ext uri="{BB962C8B-B14F-4D97-AF65-F5344CB8AC3E}">
        <p14:creationId xmlns:p14="http://schemas.microsoft.com/office/powerpoint/2010/main" val="183383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389490-80C3-3FDC-874E-7106CFC5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096326"/>
            <a:ext cx="5472094" cy="53748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3104BA-5AE7-F089-5C07-898513B6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885" y="1096325"/>
            <a:ext cx="3812643" cy="53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2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3739A-4745-3B34-70AD-6664E9DB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546CC-05FE-4F3F-9939-FAB6654AB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8278610" cy="5922498"/>
          </a:xfrm>
        </p:spPr>
        <p:txBody>
          <a:bodyPr>
            <a:normAutofit/>
          </a:bodyPr>
          <a:lstStyle/>
          <a:p>
            <a:r>
              <a:rPr lang="ru-RU" b="1" dirty="0"/>
              <a:t>1. Объявление функций</a:t>
            </a:r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sum</a:t>
            </a:r>
            <a:r>
              <a:rPr lang="ru-RU" dirty="0"/>
              <a:t>(...) {}</a:t>
            </a:r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mul</a:t>
            </a:r>
            <a:r>
              <a:rPr lang="ru-RU" dirty="0"/>
              <a:t>(...) {}</a:t>
            </a:r>
          </a:p>
          <a:p>
            <a:r>
              <a:rPr lang="ru-RU" b="1" dirty="0"/>
              <a:t>На этом этапе стек пустой.</a:t>
            </a:r>
          </a:p>
          <a:p>
            <a:r>
              <a:rPr lang="ru-RU" dirty="0"/>
              <a:t>Функции просто загружаются в память, но в стек не попадают, потому что они ещё не вызываются.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9670D-E559-F4EE-ECCE-261D2F3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574" y="1487003"/>
            <a:ext cx="1856205" cy="38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5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39427-9713-62B5-0543-EB20872B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3660BE-CE55-8B2F-B579-DF25DCA19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8081662" cy="5922498"/>
          </a:xfrm>
        </p:spPr>
        <p:txBody>
          <a:bodyPr>
            <a:normAutofit/>
          </a:bodyPr>
          <a:lstStyle/>
          <a:p>
            <a:r>
              <a:rPr lang="ru-RU" b="1" dirty="0"/>
              <a:t>2. Вызов </a:t>
            </a:r>
            <a:r>
              <a:rPr lang="ru-RU" b="1" dirty="0" err="1"/>
              <a:t>sum</a:t>
            </a:r>
            <a:r>
              <a:rPr lang="ru-RU" b="1" dirty="0"/>
              <a:t>(2,3)</a:t>
            </a:r>
          </a:p>
          <a:p>
            <a:r>
              <a:rPr lang="ru-RU" dirty="0"/>
              <a:t>В стек помещается вызов </a:t>
            </a:r>
            <a:r>
              <a:rPr lang="ru-RU" dirty="0" err="1"/>
              <a:t>sum</a:t>
            </a:r>
            <a:r>
              <a:rPr lang="ru-RU" dirty="0"/>
              <a:t>.</a:t>
            </a:r>
          </a:p>
          <a:p>
            <a:r>
              <a:rPr lang="ru-RU" dirty="0"/>
              <a:t>Стек: [</a:t>
            </a:r>
            <a:r>
              <a:rPr lang="ru-RU" dirty="0" err="1"/>
              <a:t>sum</a:t>
            </a:r>
            <a:r>
              <a:rPr lang="ru-RU" dirty="0"/>
              <a:t>]</a:t>
            </a:r>
          </a:p>
          <a:p>
            <a:r>
              <a:rPr lang="ru-RU" dirty="0"/>
              <a:t>Выполняется тело функции → возвращается 2 + 3 = 5.</a:t>
            </a:r>
          </a:p>
          <a:p>
            <a:r>
              <a:rPr lang="ru-RU" dirty="0"/>
              <a:t>После </a:t>
            </a:r>
            <a:r>
              <a:rPr lang="ru-RU" dirty="0" err="1"/>
              <a:t>return</a:t>
            </a:r>
            <a:r>
              <a:rPr lang="ru-RU" dirty="0"/>
              <a:t> функция убирается из стека.</a:t>
            </a:r>
          </a:p>
          <a:p>
            <a:r>
              <a:rPr lang="ru-RU" dirty="0"/>
              <a:t>Стек: []</a:t>
            </a:r>
          </a:p>
          <a:p>
            <a:r>
              <a:rPr lang="ru-RU" dirty="0"/>
              <a:t>Результат (5) сохраняется в x.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DCD999-4EDC-38B1-BE72-AF45D171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83" y="1196645"/>
            <a:ext cx="1618659" cy="33894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B2847-73F1-E059-1897-F98A4A2E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35" y="1196645"/>
            <a:ext cx="1569726" cy="33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F7BD-3349-570B-A666-3C0C1B4B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899504-07DB-D4FB-4A47-6EAB2BF12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7139127" cy="5922498"/>
          </a:xfrm>
        </p:spPr>
        <p:txBody>
          <a:bodyPr>
            <a:normAutofit/>
          </a:bodyPr>
          <a:lstStyle/>
          <a:p>
            <a:r>
              <a:rPr lang="ru-RU" b="1" dirty="0"/>
              <a:t>3. Вызов </a:t>
            </a:r>
            <a:r>
              <a:rPr lang="ru-RU" b="1" dirty="0" err="1"/>
              <a:t>mul</a:t>
            </a:r>
            <a:r>
              <a:rPr lang="ru-RU" b="1" dirty="0"/>
              <a:t>(2,3)</a:t>
            </a:r>
          </a:p>
          <a:p>
            <a:r>
              <a:rPr lang="ru-RU" dirty="0"/>
              <a:t>В стек помещается вызов </a:t>
            </a:r>
            <a:r>
              <a:rPr lang="ru-RU" dirty="0" err="1"/>
              <a:t>mul</a:t>
            </a:r>
            <a:r>
              <a:rPr lang="ru-RU" dirty="0"/>
              <a:t>.</a:t>
            </a:r>
          </a:p>
          <a:p>
            <a:r>
              <a:rPr lang="ru-RU" dirty="0"/>
              <a:t>Стек: [</a:t>
            </a:r>
            <a:r>
              <a:rPr lang="ru-RU" dirty="0" err="1"/>
              <a:t>mul</a:t>
            </a:r>
            <a:r>
              <a:rPr lang="ru-RU" dirty="0"/>
              <a:t>]</a:t>
            </a:r>
          </a:p>
          <a:p>
            <a:r>
              <a:rPr lang="ru-RU" dirty="0"/>
              <a:t>Выполняется тело функции → возвращается 2 * 3 = 6.</a:t>
            </a:r>
          </a:p>
          <a:p>
            <a:r>
              <a:rPr lang="ru-RU" dirty="0"/>
              <a:t>После </a:t>
            </a:r>
            <a:r>
              <a:rPr lang="ru-RU" dirty="0" err="1"/>
              <a:t>return</a:t>
            </a:r>
            <a:r>
              <a:rPr lang="ru-RU" dirty="0"/>
              <a:t> функция убирается из стека.</a:t>
            </a:r>
          </a:p>
          <a:p>
            <a:r>
              <a:rPr lang="ru-RU" dirty="0"/>
              <a:t>Стек: []</a:t>
            </a:r>
          </a:p>
          <a:p>
            <a:r>
              <a:rPr lang="ru-RU" dirty="0"/>
              <a:t>Результат (6) сохраняется в 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0500B1-835F-2075-2074-B1B870E0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55" y="1227865"/>
            <a:ext cx="1538817" cy="33249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33179B-AE60-1FEF-112C-0DF3EEFE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35" y="1227865"/>
            <a:ext cx="1516397" cy="33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50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FFD0F-4217-18F8-7043-4227EFAE8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5ACFFD-0A87-6CB4-EBCC-A6FBDA47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7293872" cy="592249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4. Вызов </a:t>
            </a:r>
            <a:r>
              <a:rPr lang="en-US" b="1" dirty="0"/>
              <a:t>console.log(x, y)</a:t>
            </a:r>
          </a:p>
          <a:p>
            <a:r>
              <a:rPr lang="ru-RU" dirty="0"/>
              <a:t>В стек помещается вызов </a:t>
            </a:r>
            <a:r>
              <a:rPr lang="en-US" dirty="0"/>
              <a:t>console.log.</a:t>
            </a:r>
          </a:p>
          <a:p>
            <a:r>
              <a:rPr lang="ru-RU" dirty="0"/>
              <a:t>Стек: [</a:t>
            </a:r>
            <a:r>
              <a:rPr lang="en-US" dirty="0"/>
              <a:t>console.log]</a:t>
            </a:r>
          </a:p>
          <a:p>
            <a:r>
              <a:rPr lang="ru-RU" dirty="0"/>
              <a:t>Внутри </a:t>
            </a:r>
            <a:r>
              <a:rPr lang="en-US" dirty="0"/>
              <a:t>console.log </a:t>
            </a:r>
            <a:r>
              <a:rPr lang="ru-RU" dirty="0"/>
              <a:t>движок вызывает нативный код (</a:t>
            </a:r>
            <a:r>
              <a:rPr lang="en-US" dirty="0"/>
              <a:t>C++ </a:t>
            </a:r>
            <a:r>
              <a:rPr lang="ru-RU" dirty="0"/>
              <a:t>внутри браузера/</a:t>
            </a:r>
            <a:r>
              <a:rPr lang="en-US" dirty="0"/>
              <a:t>Node.js).</a:t>
            </a:r>
          </a:p>
          <a:p>
            <a:r>
              <a:rPr lang="ru-RU" dirty="0"/>
              <a:t>Выводит:</a:t>
            </a:r>
          </a:p>
          <a:p>
            <a:r>
              <a:rPr lang="ru-RU" dirty="0"/>
              <a:t>5 6</a:t>
            </a:r>
          </a:p>
          <a:p>
            <a:r>
              <a:rPr lang="en-US" dirty="0"/>
              <a:t>console.log </a:t>
            </a:r>
            <a:r>
              <a:rPr lang="ru-RU" dirty="0"/>
              <a:t>завершается → убирается из стека.</a:t>
            </a:r>
          </a:p>
          <a:p>
            <a:r>
              <a:rPr lang="ru-RU" dirty="0"/>
              <a:t>Стек: []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900538-ECC1-9586-3A10-84862D43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205" y="1003922"/>
            <a:ext cx="1694769" cy="35679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6B7B7D-D58E-8E6E-BA9C-BB0793A7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40" y="1003921"/>
            <a:ext cx="1650171" cy="35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A9FDC-54DD-10D5-FAC9-161F1419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F9A2ED-6E54-0C86-8D05-ADCBB728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Таким образом:</a:t>
            </a:r>
          </a:p>
          <a:p>
            <a:r>
              <a:rPr lang="ru-RU" dirty="0"/>
              <a:t>Стек всегда «растёт» при вызове функции.</a:t>
            </a:r>
          </a:p>
          <a:p>
            <a:r>
              <a:rPr lang="ru-RU" dirty="0"/>
              <a:t>Как только функция доходит до </a:t>
            </a:r>
            <a:r>
              <a:rPr lang="ru-RU" dirty="0" err="1"/>
              <a:t>return</a:t>
            </a:r>
            <a:r>
              <a:rPr lang="ru-RU" dirty="0"/>
              <a:t> или завершается — она убирается.</a:t>
            </a:r>
          </a:p>
          <a:p>
            <a:r>
              <a:rPr lang="ru-RU" dirty="0"/>
              <a:t>В конце программа завершается с </a:t>
            </a:r>
            <a:r>
              <a:rPr lang="ru-RU" b="1" dirty="0"/>
              <a:t>пустым стеком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409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B1A98-5828-86A0-8705-DBE93BE96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04376-DBF9-A17D-38B7-C6E123DC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323557"/>
            <a:ext cx="11049946" cy="6147581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593C3-0689-479F-8CEE-70BD0EB4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70" y="825698"/>
            <a:ext cx="4065638" cy="57087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6C2D92-1848-25CE-45E2-4F68685D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94" y="821651"/>
            <a:ext cx="4474436" cy="5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350410"/>
          </a:xfrm>
        </p:spPr>
        <p:txBody>
          <a:bodyPr/>
          <a:lstStyle/>
          <a:p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Учебные вопросы: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280160"/>
            <a:ext cx="10954217" cy="513538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Однопоточность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: особенности выполнения кода.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2. Синхронный </a:t>
            </a:r>
            <a:r>
              <a:rPr lang="en-US" sz="4400" b="1" dirty="0">
                <a:solidFill>
                  <a:schemeClr val="tx1"/>
                </a:solidFill>
                <a:latin typeface="+mn-lt"/>
              </a:rPr>
              <a:t>vs 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асинхронный код.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3. Примеры использования асинхронности</a:t>
            </a:r>
            <a:r>
              <a:rPr lang="ru-RU" sz="4400" b="1" dirty="0">
                <a:latin typeface="+mn-lt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4. </a:t>
            </a:r>
            <a:r>
              <a:rPr lang="en-US" sz="4400" b="1" dirty="0"/>
              <a:t>Call Stack (</a:t>
            </a:r>
            <a:r>
              <a:rPr lang="ru-RU" sz="4400" b="1" dirty="0"/>
              <a:t>стек вызовов).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5. </a:t>
            </a:r>
            <a:r>
              <a:rPr lang="en-US" sz="4400" b="1" dirty="0"/>
              <a:t>Event Loop</a:t>
            </a:r>
            <a:r>
              <a:rPr lang="ru-RU" sz="4400" b="1" dirty="0"/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6. </a:t>
            </a:r>
            <a:r>
              <a:rPr lang="en-US" sz="4400" b="1" dirty="0"/>
              <a:t>Macro- </a:t>
            </a:r>
            <a:r>
              <a:rPr lang="ru-RU" sz="4400" b="1" dirty="0"/>
              <a:t>и </a:t>
            </a:r>
            <a:r>
              <a:rPr lang="en-US" sz="4400" b="1" dirty="0"/>
              <a:t>Microtasks.</a:t>
            </a:r>
            <a:endParaRPr lang="ru-RU" sz="4400" b="1" dirty="0"/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55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084B-7384-4FB3-A8AE-6028E9EFD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0BCF89-5984-71AD-DAFB-596C6A3B7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1D9C02-F084-33EB-E144-2BAA49A4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7" y="1214639"/>
            <a:ext cx="11049945" cy="50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18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4E060-BFB5-C8EE-3DC1-820D84CE1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8E7B5-20CF-C384-7C5B-332E32510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Переполнение стека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B1069F-462B-CE62-818A-2432761C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295400"/>
            <a:ext cx="7227153" cy="50139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78FE8A-9A42-617D-8D0A-298895B0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997" y="574113"/>
            <a:ext cx="2592412" cy="58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3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DDD2D-820E-F8F0-FC8B-57591BF60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44B123-01CC-562D-C416-7AC68BBC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1D91B-1CD4-1067-C13A-1A35588D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781174"/>
            <a:ext cx="11515736" cy="43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6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F0F2A-CBE9-BDE5-D1F3-DCE55DFC2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839CE-714C-7AF4-F89D-A8265E70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65EC7F-B185-B406-4427-E37071EF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2" y="1663248"/>
            <a:ext cx="6093898" cy="35315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850C51-BE79-3D9D-AAD6-EFADD03D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03" y="1663247"/>
            <a:ext cx="4942716" cy="35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2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0753-BC65-AF9F-2CDA-AC9C66B20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142DE6-5A05-857B-CB4A-721AD2CE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Что происходит при возврате из функции</a:t>
            </a:r>
            <a:r>
              <a:rPr lang="en-US" b="1" dirty="0"/>
              <a:t>?</a:t>
            </a:r>
            <a:endParaRPr lang="ru-RU" b="1" dirty="0"/>
          </a:p>
          <a:p>
            <a:r>
              <a:rPr lang="ru-RU" dirty="0"/>
              <a:t>Когда выполнение функции доходит до конца (или встречается </a:t>
            </a:r>
            <a:r>
              <a:rPr lang="ru-RU" dirty="0" err="1"/>
              <a:t>return</a:t>
            </a:r>
            <a:r>
              <a:rPr lang="ru-RU" dirty="0"/>
              <a:t>), интерпретатор удаляет эту функцию из стека и продолжает выполнение с того места, где вызвали эту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2268129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CF14-DB74-FDE6-A474-28289CAC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B942F-126D-A411-A84E-A7EC0E60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Что будет при переполнении стека</a:t>
            </a:r>
            <a:r>
              <a:rPr lang="en-US" b="1" dirty="0"/>
              <a:t>?</a:t>
            </a:r>
            <a:endParaRPr lang="ru-RU" b="1" dirty="0"/>
          </a:p>
          <a:p>
            <a:r>
              <a:rPr lang="ru-RU" dirty="0"/>
              <a:t>Если функция вызывает сама себя бесконечно (или слишком глубоко вызывает другие), стек никогда не освободится, и интерпретатор выдаст ошибку:</a:t>
            </a:r>
          </a:p>
          <a:p>
            <a:r>
              <a:rPr lang="ru-RU" i="1" dirty="0" err="1"/>
              <a:t>Uncaught</a:t>
            </a:r>
            <a:r>
              <a:rPr lang="ru-RU" i="1" dirty="0"/>
              <a:t> </a:t>
            </a:r>
            <a:r>
              <a:rPr lang="ru-RU" i="1" dirty="0" err="1"/>
              <a:t>RangeError</a:t>
            </a:r>
            <a:r>
              <a:rPr lang="ru-RU" i="1" dirty="0"/>
              <a:t>: </a:t>
            </a:r>
            <a:r>
              <a:rPr lang="ru-RU" i="1" dirty="0" err="1"/>
              <a:t>Maximum</a:t>
            </a:r>
            <a:r>
              <a:rPr lang="ru-RU" i="1" dirty="0"/>
              <a:t> </a:t>
            </a:r>
            <a:r>
              <a:rPr lang="ru-RU" i="1" dirty="0" err="1"/>
              <a:t>call</a:t>
            </a:r>
            <a:r>
              <a:rPr lang="ru-RU" i="1" dirty="0"/>
              <a:t> </a:t>
            </a:r>
            <a:r>
              <a:rPr lang="ru-RU" i="1" dirty="0" err="1"/>
              <a:t>stack</a:t>
            </a:r>
            <a:r>
              <a:rPr lang="ru-RU" i="1" dirty="0"/>
              <a:t> </a:t>
            </a:r>
            <a:r>
              <a:rPr lang="ru-RU" i="1" dirty="0" err="1"/>
              <a:t>size</a:t>
            </a:r>
            <a:r>
              <a:rPr lang="ru-RU" i="1" dirty="0"/>
              <a:t> </a:t>
            </a:r>
            <a:r>
              <a:rPr lang="ru-RU" i="1" dirty="0" err="1"/>
              <a:t>exceeded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94682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3FC2-CC60-63B5-B449-71C42E2C7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A5CBF-1268-CF46-C744-DEFDDBF9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5. </a:t>
            </a:r>
            <a:r>
              <a:rPr lang="en-US" sz="4800" b="1" dirty="0"/>
              <a:t>Event Loop</a:t>
            </a:r>
            <a:r>
              <a:rPr lang="ru-RU" sz="48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9990EB-1548-5E74-25AC-A08931FF6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/>
          </a:bodyPr>
          <a:lstStyle/>
          <a:p>
            <a:r>
              <a:rPr lang="ru-RU" b="1" dirty="0"/>
              <a:t>Event </a:t>
            </a:r>
            <a:r>
              <a:rPr lang="ru-RU" b="1" dirty="0" err="1"/>
              <a:t>Loop</a:t>
            </a:r>
            <a:r>
              <a:rPr lang="ru-RU" b="1" dirty="0"/>
              <a:t> (цикл событий) — </a:t>
            </a:r>
            <a:r>
              <a:rPr lang="ru-RU" dirty="0"/>
              <a:t>это механизм в JavaScript, который управляет выполнением кода, обработкой событий и асинхронных операций.</a:t>
            </a:r>
          </a:p>
          <a:p>
            <a:r>
              <a:rPr lang="ru-RU" dirty="0"/>
              <a:t>Он следит за тем, чтобы синхронный код выполнялся сразу, а асинхронные задачи обрабатывались позже — в правильном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2987258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6F515-827F-C67F-15B9-CE1C1D8D8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32E3C7-6019-3655-7086-26C10ED55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b="1" dirty="0"/>
              <a:t>Почему JavaScript однопоточный?</a:t>
            </a:r>
          </a:p>
          <a:p>
            <a:r>
              <a:rPr lang="ru-RU" dirty="0"/>
              <a:t>Движок JavaScript (например, V8 в </a:t>
            </a:r>
            <a:r>
              <a:rPr lang="ru-RU" dirty="0" err="1"/>
              <a:t>Chrome</a:t>
            </a:r>
            <a:r>
              <a:rPr lang="ru-RU" dirty="0"/>
              <a:t>/Node.js) работает в одном потоке.</a:t>
            </a:r>
          </a:p>
          <a:p>
            <a:r>
              <a:rPr lang="ru-RU" dirty="0"/>
              <a:t>Это значит, что в каждый момент времени выполняется только одна инструкция.</a:t>
            </a:r>
          </a:p>
          <a:p>
            <a:endParaRPr lang="ru-RU" dirty="0"/>
          </a:p>
          <a:p>
            <a:r>
              <a:rPr lang="ru-RU" dirty="0" err="1"/>
              <a:t>Однопоточность</a:t>
            </a:r>
            <a:r>
              <a:rPr lang="ru-RU" dirty="0"/>
              <a:t> выбрана намеренно: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исключает гонки данных и конфликты при работе с DOM;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упрощает модель программирования;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гарантирует, что код выполняется последовательно.</a:t>
            </a:r>
          </a:p>
          <a:p>
            <a:r>
              <a:rPr lang="ru-RU" dirty="0"/>
              <a:t>Но в браузере вокруг JS-движка есть </a:t>
            </a:r>
            <a:r>
              <a:rPr lang="ru-RU" dirty="0" err="1"/>
              <a:t>WebAPI</a:t>
            </a:r>
            <a:r>
              <a:rPr lang="ru-RU" dirty="0"/>
              <a:t> (таймеры, DOM-события, сетевые запросы), которые работают параллельно и «подкладывают» задачи обратно в JavaScript через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2455698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D28E2-400A-C59D-194B-F1DCBA4DB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01CDAB-A247-511C-1CA5-9F8CA49D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b="1" dirty="0"/>
              <a:t>Что такое </a:t>
            </a:r>
            <a:r>
              <a:rPr lang="en-US" b="1" dirty="0" err="1"/>
              <a:t>webAPI</a:t>
            </a:r>
            <a:r>
              <a:rPr lang="en-US" b="1" dirty="0"/>
              <a:t>?</a:t>
            </a:r>
          </a:p>
          <a:p>
            <a:r>
              <a:rPr lang="ru-RU" dirty="0"/>
              <a:t>Web API (веб-API) — это встроенные в браузер интерфейсы для доступа к системным возможностям: DOM, таймеры, сеть, геолокация и т.д.</a:t>
            </a:r>
          </a:p>
          <a:p>
            <a:r>
              <a:rPr lang="ru-RU" dirty="0"/>
              <a:t>Web API — это набор встроенных в браузер (или Node.js) функций и объектов, которые расширяют возможности JavaScript.</a:t>
            </a:r>
          </a:p>
          <a:p>
            <a:r>
              <a:rPr lang="ru-RU" dirty="0"/>
              <a:t>Сам язык JS очень «маленький» (он умеет только работать с числами, строками, массивами, функциями и т.п.).</a:t>
            </a:r>
          </a:p>
          <a:p>
            <a:r>
              <a:rPr lang="ru-RU" dirty="0"/>
              <a:t>Все «магические» возможности — таймеры, работа с DOM, запросы по сети, события — приходят извне, из Web API.</a:t>
            </a:r>
          </a:p>
        </p:txBody>
      </p:sp>
    </p:spTree>
    <p:extLst>
      <p:ext uri="{BB962C8B-B14F-4D97-AF65-F5344CB8AC3E}">
        <p14:creationId xmlns:p14="http://schemas.microsoft.com/office/powerpoint/2010/main" val="3782893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47F64-44C5-3769-DA03-0DBB331B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F03B40-D286-7067-C49D-E692453C5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b="1" dirty="0"/>
              <a:t>Как Event </a:t>
            </a:r>
            <a:r>
              <a:rPr lang="ru-RU" b="1" dirty="0" err="1"/>
              <a:t>Loop</a:t>
            </a:r>
            <a:r>
              <a:rPr lang="ru-RU" b="1" dirty="0"/>
              <a:t> управляет синхронным и асинхронным кодом?</a:t>
            </a:r>
          </a:p>
          <a:p>
            <a:r>
              <a:rPr lang="ru-RU" b="1" dirty="0"/>
              <a:t>Синхронный код</a:t>
            </a:r>
            <a:r>
              <a:rPr lang="en-US" b="1" dirty="0"/>
              <a:t>:</a:t>
            </a:r>
            <a:endParaRPr lang="ru-R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Выполняется немедленно.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Функции попадают в Call </a:t>
            </a:r>
            <a:r>
              <a:rPr lang="ru-RU" dirty="0" err="1"/>
              <a:t>Stack</a:t>
            </a:r>
            <a:r>
              <a:rPr lang="ru-RU" dirty="0"/>
              <a:t> (стек вызовов) и выполняются сверху вниз.</a:t>
            </a:r>
          </a:p>
          <a:p>
            <a:r>
              <a:rPr lang="ru-RU" b="1" dirty="0"/>
              <a:t>Асинхронный код</a:t>
            </a:r>
            <a:r>
              <a:rPr lang="en-US" b="1" dirty="0"/>
              <a:t>:</a:t>
            </a:r>
            <a:endParaRPr lang="ru-R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JS встречает </a:t>
            </a:r>
            <a:r>
              <a:rPr lang="ru-RU" dirty="0" err="1"/>
              <a:t>setTimeout</a:t>
            </a:r>
            <a:r>
              <a:rPr lang="ru-RU" dirty="0"/>
              <a:t>, </a:t>
            </a:r>
            <a:r>
              <a:rPr lang="ru-RU" dirty="0" err="1"/>
              <a:t>fetch</a:t>
            </a:r>
            <a:r>
              <a:rPr lang="ru-RU" dirty="0"/>
              <a:t>, обработчик события — он не ждёт выполнения.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Задача отправляется во внешнюю среду (например, </a:t>
            </a:r>
            <a:r>
              <a:rPr lang="ru-RU" dirty="0" err="1"/>
              <a:t>WebAPI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После выполнения внешняя среда возвращает </a:t>
            </a:r>
            <a:r>
              <a:rPr lang="ru-RU" dirty="0" err="1"/>
              <a:t>колбэк</a:t>
            </a:r>
            <a:r>
              <a:rPr lang="ru-RU" dirty="0"/>
              <a:t> в одну из очередей задач.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Event </a:t>
            </a:r>
            <a:r>
              <a:rPr lang="ru-RU" dirty="0" err="1"/>
              <a:t>Loop</a:t>
            </a:r>
            <a:r>
              <a:rPr lang="ru-RU" dirty="0"/>
              <a:t> проверяет, когда стек вызовов пуст → берёт задачу из очереди и помещает её в Call </a:t>
            </a:r>
            <a:r>
              <a:rPr lang="ru-RU" dirty="0" err="1"/>
              <a:t>Stack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ru-RU" sz="4800" b="1" dirty="0" err="1">
                <a:solidFill>
                  <a:schemeClr val="tx1"/>
                </a:solidFill>
                <a:latin typeface="+mn-lt"/>
              </a:rPr>
              <a:t>Однопоточность</a:t>
            </a:r>
            <a:r>
              <a:rPr lang="ru-RU" sz="4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4800" b="1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ru-RU" sz="4800" b="1" dirty="0">
                <a:solidFill>
                  <a:schemeClr val="tx1"/>
                </a:solidFill>
                <a:latin typeface="+mn-lt"/>
              </a:rPr>
              <a:t>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/>
          </a:bodyPr>
          <a:lstStyle/>
          <a:p>
            <a:r>
              <a:rPr lang="ru-RU" b="1" dirty="0"/>
              <a:t>Что значит «однопоточный язык»?</a:t>
            </a:r>
          </a:p>
          <a:p>
            <a:r>
              <a:rPr lang="ru-RU" b="1" dirty="0"/>
              <a:t>В </a:t>
            </a:r>
            <a:r>
              <a:rPr lang="ru-RU" b="1" dirty="0" err="1"/>
              <a:t>JavaScript</a:t>
            </a:r>
            <a:r>
              <a:rPr lang="ru-RU" b="1" dirty="0"/>
              <a:t> есть только один поток выполнения кода.</a:t>
            </a:r>
          </a:p>
          <a:p>
            <a:r>
              <a:rPr lang="ru-RU" b="1" dirty="0"/>
              <a:t>Это значит: в один момент времени выполняется только одна операция.</a:t>
            </a:r>
          </a:p>
          <a:p>
            <a:r>
              <a:rPr lang="ru-RU" b="1" dirty="0"/>
              <a:t>Код выполняется построчно сверху вниз, пока стек вызовов (</a:t>
            </a:r>
            <a:r>
              <a:rPr lang="ru-RU" b="1" dirty="0" err="1"/>
              <a:t>Call</a:t>
            </a:r>
            <a:r>
              <a:rPr lang="ru-RU" b="1" dirty="0"/>
              <a:t> </a:t>
            </a:r>
            <a:r>
              <a:rPr lang="ru-RU" b="1" dirty="0" err="1"/>
              <a:t>Stack</a:t>
            </a:r>
            <a:r>
              <a:rPr lang="ru-RU" b="1" dirty="0"/>
              <a:t>) не опустеет.</a:t>
            </a:r>
          </a:p>
          <a:p>
            <a:r>
              <a:rPr lang="ru-RU" b="1" dirty="0"/>
              <a:t>В отличие от многопоточных языков (</a:t>
            </a:r>
            <a:r>
              <a:rPr lang="ru-RU" b="1" dirty="0" err="1"/>
              <a:t>Java</a:t>
            </a:r>
            <a:r>
              <a:rPr lang="ru-RU" b="1" dirty="0"/>
              <a:t>, C++), где можно запускать несколько задач параллельно, JS делает всё в одной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6003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17D9A-A1F0-1A60-EC7B-BA8D5C1B2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36D408-F00C-1AC3-CDA5-FCBBCEC16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Взаимодействие </a:t>
            </a:r>
            <a:r>
              <a:rPr lang="en-US" b="1" dirty="0"/>
              <a:t>Call Stack </a:t>
            </a:r>
            <a:r>
              <a:rPr lang="ru-RU" b="1" dirty="0"/>
              <a:t>и очередей задач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 Stack (</a:t>
            </a:r>
            <a:r>
              <a:rPr lang="ru-RU" dirty="0"/>
              <a:t>Стек вызовов). Хранит список функций, которые выполняются в данный момент.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 (</a:t>
            </a:r>
            <a:r>
              <a:rPr lang="ru-RU" dirty="0"/>
              <a:t>браузер). Запускает асинхронные задачи (таймеры, обработка событий, сетевые запросы).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Очереди задач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Task Queue (</a:t>
            </a:r>
            <a:r>
              <a:rPr lang="en-US" sz="3200" b="1" dirty="0" err="1">
                <a:solidFill>
                  <a:schemeClr val="tx1"/>
                </a:solidFill>
              </a:rPr>
              <a:t>Macrotasks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r>
              <a:rPr lang="ru-RU" sz="3200" dirty="0">
                <a:solidFill>
                  <a:schemeClr val="tx1"/>
                </a:solidFill>
              </a:rPr>
              <a:t>. Сюда попадают: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setTimeout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setInterval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обработчики событий (</a:t>
            </a:r>
            <a:r>
              <a:rPr lang="en-US" sz="3200" dirty="0">
                <a:solidFill>
                  <a:schemeClr val="tx1"/>
                </a:solidFill>
              </a:rPr>
              <a:t>click, load),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setImmediate</a:t>
            </a:r>
            <a:r>
              <a:rPr lang="en-US" sz="3200" dirty="0">
                <a:solidFill>
                  <a:schemeClr val="tx1"/>
                </a:solidFill>
              </a:rPr>
              <a:t> (Node.js).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25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1AA6-A8FD-14B5-AE95-4B871E916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2B19D9-5D88-771F-5E1E-3E23A2C5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Microtask Queue (</a:t>
            </a:r>
            <a:r>
              <a:rPr lang="ru-RU" dirty="0" err="1"/>
              <a:t>Микрозадачи</a:t>
            </a:r>
            <a:r>
              <a:rPr lang="ru-RU" dirty="0"/>
              <a:t>). Более приоритетная очередь. Сюда попадают: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Promise.then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Promise.catch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Promise.finally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queueMicrotask</a:t>
            </a:r>
            <a:r>
              <a:rPr lang="en-US" sz="3200" dirty="0">
                <a:solidFill>
                  <a:schemeClr val="tx1"/>
                </a:solidFill>
              </a:rPr>
              <a:t>(),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MutationObserver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Render Queue</a:t>
            </a:r>
            <a:r>
              <a:rPr lang="ru-RU" dirty="0"/>
              <a:t>: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Очередь перерисовки интерфейса (браузер обновляет </a:t>
            </a:r>
            <a:r>
              <a:rPr lang="en-US" sz="3200" dirty="0">
                <a:solidFill>
                  <a:schemeClr val="tx1"/>
                </a:solidFill>
              </a:rPr>
              <a:t>DOM).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Она выполняется после </a:t>
            </a:r>
            <a:r>
              <a:rPr lang="en-US" sz="3200" dirty="0">
                <a:solidFill>
                  <a:schemeClr val="tx1"/>
                </a:solidFill>
              </a:rPr>
              <a:t>microtasks </a:t>
            </a:r>
            <a:r>
              <a:rPr lang="ru-RU" sz="3200" dirty="0">
                <a:solidFill>
                  <a:schemeClr val="tx1"/>
                </a:solidFill>
              </a:rPr>
              <a:t>и перед следующим </a:t>
            </a:r>
            <a:r>
              <a:rPr lang="en-US" sz="3200" dirty="0" err="1">
                <a:solidFill>
                  <a:schemeClr val="tx1"/>
                </a:solidFill>
              </a:rPr>
              <a:t>macrotask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0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65351-1E2F-8C7C-98CC-7E91390E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15AD51-1EA5-33A8-C28E-911E15FA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Алгоритм работы </a:t>
            </a:r>
            <a:r>
              <a:rPr lang="en-US" b="1" dirty="0"/>
              <a:t>Event Loop</a:t>
            </a:r>
          </a:p>
          <a:p>
            <a:r>
              <a:rPr lang="en-US" dirty="0"/>
              <a:t>1. </a:t>
            </a:r>
            <a:r>
              <a:rPr lang="ru-RU" dirty="0"/>
              <a:t>Выполнить весь синхронный код в </a:t>
            </a:r>
            <a:r>
              <a:rPr lang="en-US" dirty="0"/>
              <a:t>Call Stack.</a:t>
            </a:r>
          </a:p>
          <a:p>
            <a:r>
              <a:rPr lang="en-US" dirty="0"/>
              <a:t>2. </a:t>
            </a:r>
            <a:r>
              <a:rPr lang="ru-RU" dirty="0"/>
              <a:t>Выполнить все </a:t>
            </a:r>
            <a:r>
              <a:rPr lang="en-US" dirty="0"/>
              <a:t>microtasks (</a:t>
            </a:r>
            <a:r>
              <a:rPr lang="ru-RU" dirty="0"/>
              <a:t>до конца).</a:t>
            </a:r>
          </a:p>
          <a:p>
            <a:r>
              <a:rPr lang="ru-RU" dirty="0"/>
              <a:t>3. Обновить интерфейс (</a:t>
            </a:r>
            <a:r>
              <a:rPr lang="en-US" dirty="0"/>
              <a:t>Render Queue).</a:t>
            </a:r>
          </a:p>
          <a:p>
            <a:r>
              <a:rPr lang="en-US" dirty="0"/>
              <a:t>4. </a:t>
            </a:r>
            <a:r>
              <a:rPr lang="ru-RU" dirty="0"/>
              <a:t>Взять одну задачу из </a:t>
            </a:r>
            <a:r>
              <a:rPr lang="en-US" dirty="0"/>
              <a:t>Task Queue (</a:t>
            </a:r>
            <a:r>
              <a:rPr lang="en-US" dirty="0" err="1"/>
              <a:t>macrotask</a:t>
            </a:r>
            <a:r>
              <a:rPr lang="en-US" dirty="0"/>
              <a:t>).</a:t>
            </a:r>
          </a:p>
          <a:p>
            <a:r>
              <a:rPr lang="en-US" dirty="0"/>
              <a:t>5. </a:t>
            </a:r>
            <a:r>
              <a:rPr lang="ru-RU" dirty="0"/>
              <a:t>Вернуться к шагу 2. </a:t>
            </a:r>
          </a:p>
        </p:txBody>
      </p:sp>
    </p:spTree>
    <p:extLst>
      <p:ext uri="{BB962C8B-B14F-4D97-AF65-F5344CB8AC3E}">
        <p14:creationId xmlns:p14="http://schemas.microsoft.com/office/powerpoint/2010/main" val="599810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992C-023D-F606-0BDD-1006FA6F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CACC6-1933-FCCA-E96D-FAAF1A75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50" y="243471"/>
            <a:ext cx="6836899" cy="63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9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0DF4-49B3-8B79-470A-55B86A74A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AA22C7-2619-620F-B763-EEE1CEB08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3798277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646DAF-FB9B-0C93-BF32-D2FD5E23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0" y="1039397"/>
            <a:ext cx="6372989" cy="3152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DFC61-D416-D587-D905-E2978ACE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077"/>
          <a:stretch>
            <a:fillRect/>
          </a:stretch>
        </p:blipFill>
        <p:spPr>
          <a:xfrm>
            <a:off x="7712998" y="871977"/>
            <a:ext cx="4103864" cy="3320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F8B2A-69F8-B66C-8ADC-845F84293850}"/>
              </a:ext>
            </a:extLst>
          </p:cNvPr>
          <p:cNvSpPr txBox="1"/>
          <p:nvPr/>
        </p:nvSpPr>
        <p:spPr>
          <a:xfrm>
            <a:off x="375138" y="4346917"/>
            <a:ext cx="11441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1. </a:t>
            </a:r>
            <a:r>
              <a:rPr lang="en-US" sz="2400" dirty="0"/>
              <a:t>console.log("1") → </a:t>
            </a:r>
            <a:r>
              <a:rPr lang="ru-RU" sz="2400" dirty="0"/>
              <a:t>сразу (</a:t>
            </a:r>
            <a:r>
              <a:rPr lang="en-US" sz="2400" dirty="0"/>
              <a:t>Call Stack).</a:t>
            </a:r>
          </a:p>
          <a:p>
            <a:r>
              <a:rPr lang="ru-RU" sz="2400" dirty="0"/>
              <a:t>2. </a:t>
            </a:r>
            <a:r>
              <a:rPr lang="en-US" sz="2400" dirty="0" err="1"/>
              <a:t>setTimeout</a:t>
            </a:r>
            <a:r>
              <a:rPr lang="en-US" sz="2400" dirty="0"/>
              <a:t> → </a:t>
            </a:r>
            <a:r>
              <a:rPr lang="ru-RU" sz="2400" dirty="0"/>
              <a:t>уходит в </a:t>
            </a:r>
            <a:r>
              <a:rPr lang="en-US" sz="2400" dirty="0" err="1"/>
              <a:t>WebAPI</a:t>
            </a:r>
            <a:r>
              <a:rPr lang="en-US" sz="2400" dirty="0"/>
              <a:t>, </a:t>
            </a:r>
            <a:r>
              <a:rPr lang="ru-RU" sz="2400" dirty="0"/>
              <a:t>его </a:t>
            </a:r>
            <a:r>
              <a:rPr lang="ru-RU" sz="2400" dirty="0" err="1"/>
              <a:t>колбэк</a:t>
            </a:r>
            <a:r>
              <a:rPr lang="ru-RU" sz="2400" dirty="0"/>
              <a:t> попадёт в </a:t>
            </a:r>
            <a:r>
              <a:rPr lang="en-US" sz="2400" dirty="0"/>
              <a:t>Task Queue.</a:t>
            </a:r>
          </a:p>
          <a:p>
            <a:r>
              <a:rPr lang="ru-RU" sz="2400" dirty="0"/>
              <a:t>3. </a:t>
            </a:r>
            <a:r>
              <a:rPr lang="en-US" sz="2400" dirty="0" err="1"/>
              <a:t>Promise.then</a:t>
            </a:r>
            <a:r>
              <a:rPr lang="en-US" sz="2400" dirty="0"/>
              <a:t> → </a:t>
            </a:r>
            <a:r>
              <a:rPr lang="ru-RU" sz="2400" dirty="0"/>
              <a:t>добавляется в </a:t>
            </a:r>
            <a:r>
              <a:rPr lang="en-US" sz="2400" dirty="0"/>
              <a:t>Microtask Queue.</a:t>
            </a:r>
          </a:p>
          <a:p>
            <a:r>
              <a:rPr lang="ru-RU" sz="2400" dirty="0"/>
              <a:t>4. </a:t>
            </a:r>
            <a:r>
              <a:rPr lang="en-US" sz="2400" dirty="0"/>
              <a:t>console.log("4") → </a:t>
            </a:r>
            <a:r>
              <a:rPr lang="ru-RU" sz="2400" dirty="0"/>
              <a:t>сразу (</a:t>
            </a:r>
            <a:r>
              <a:rPr lang="en-US" sz="2400" dirty="0"/>
              <a:t>Call Stack).</a:t>
            </a:r>
          </a:p>
          <a:p>
            <a:r>
              <a:rPr lang="ru-RU" sz="2400" dirty="0"/>
              <a:t>5. После завершения стека: выполняем </a:t>
            </a:r>
            <a:r>
              <a:rPr lang="en-US" sz="2400" dirty="0"/>
              <a:t>Microtask Queue (3).</a:t>
            </a:r>
          </a:p>
          <a:p>
            <a:r>
              <a:rPr lang="ru-RU" sz="2400" dirty="0"/>
              <a:t>6. Затем </a:t>
            </a:r>
            <a:r>
              <a:rPr lang="en-US" sz="2400" dirty="0"/>
              <a:t>Task Queue (2).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2700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240A0-0149-5285-3EB5-D0B76D3B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3AAB1D-BCCC-F804-8D3E-09D05DD6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Таким образом, Event </a:t>
            </a:r>
            <a:r>
              <a:rPr lang="ru-RU" dirty="0" err="1"/>
              <a:t>Loop</a:t>
            </a:r>
            <a:r>
              <a:rPr lang="ru-RU" dirty="0"/>
              <a:t> — это «дирижёр», который следит, чтобы код исполнялся строго в порядке: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сначала стек →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потом </a:t>
            </a:r>
            <a:r>
              <a:rPr lang="ru-RU" dirty="0" err="1"/>
              <a:t>микрозадачи</a:t>
            </a:r>
            <a:r>
              <a:rPr lang="ru-RU" dirty="0"/>
              <a:t> →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потом </a:t>
            </a:r>
            <a:r>
              <a:rPr lang="ru-RU" dirty="0" err="1"/>
              <a:t>макрозадачи</a:t>
            </a:r>
            <a:r>
              <a:rPr lang="ru-RU" dirty="0"/>
              <a:t> →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потом рендер →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заново.</a:t>
            </a:r>
          </a:p>
        </p:txBody>
      </p:sp>
    </p:spTree>
    <p:extLst>
      <p:ext uri="{BB962C8B-B14F-4D97-AF65-F5344CB8AC3E}">
        <p14:creationId xmlns:p14="http://schemas.microsoft.com/office/powerpoint/2010/main" val="453091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D7343-0DE4-F8E6-66D2-6BECE53D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80B74-E19F-AB7E-0CCF-87C9B6A9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6. </a:t>
            </a:r>
            <a:r>
              <a:rPr lang="en-US" sz="4800" b="1" dirty="0"/>
              <a:t>Macro- </a:t>
            </a:r>
            <a:r>
              <a:rPr lang="ru-RU" sz="4800" b="1" dirty="0"/>
              <a:t>и </a:t>
            </a:r>
            <a:r>
              <a:rPr lang="en-US" sz="4800" b="1" dirty="0"/>
              <a:t>Microtasks.</a:t>
            </a:r>
            <a:endParaRPr lang="ru-RU" sz="4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2C0B1D-AD90-0236-414D-007D0783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/>
          </a:bodyPr>
          <a:lstStyle/>
          <a:p>
            <a:r>
              <a:rPr lang="ru-RU" b="1" dirty="0"/>
              <a:t>Task </a:t>
            </a:r>
            <a:r>
              <a:rPr lang="ru-RU" b="1" dirty="0" err="1"/>
              <a:t>Queue</a:t>
            </a:r>
            <a:r>
              <a:rPr lang="ru-RU" b="1" dirty="0"/>
              <a:t> </a:t>
            </a:r>
            <a:r>
              <a:rPr lang="ru-RU" dirty="0"/>
              <a:t>(Очередь задач) — это структура данных в JavaScript Event </a:t>
            </a:r>
            <a:r>
              <a:rPr lang="ru-RU" dirty="0" err="1"/>
              <a:t>Loop</a:t>
            </a:r>
            <a:r>
              <a:rPr lang="ru-RU" dirty="0"/>
              <a:t>, которая содержит </a:t>
            </a:r>
            <a:r>
              <a:rPr lang="ru-RU" dirty="0" err="1"/>
              <a:t>callback</a:t>
            </a:r>
            <a:r>
              <a:rPr lang="ru-RU" dirty="0"/>
              <a:t>-функции, готовые к выполнению после завершения операций Web API.</a:t>
            </a:r>
          </a:p>
          <a:p>
            <a:r>
              <a:rPr lang="ru-RU" dirty="0"/>
              <a:t>Task </a:t>
            </a:r>
            <a:r>
              <a:rPr lang="ru-RU" dirty="0" err="1"/>
              <a:t>Queue</a:t>
            </a:r>
            <a:r>
              <a:rPr lang="ru-RU" dirty="0"/>
              <a:t> — это FIFO очередь (First In, First Out), куда Web </a:t>
            </a:r>
            <a:r>
              <a:rPr lang="ru-RU" dirty="0" err="1"/>
              <a:t>APIs</a:t>
            </a:r>
            <a:r>
              <a:rPr lang="ru-RU" dirty="0"/>
              <a:t> помещают завершенные </a:t>
            </a:r>
            <a:r>
              <a:rPr lang="ru-RU" dirty="0" err="1"/>
              <a:t>callback</a:t>
            </a:r>
            <a:r>
              <a:rPr lang="ru-RU" dirty="0"/>
              <a:t>-функции для последующего выполнения в основном потоке JavaScript.</a:t>
            </a:r>
          </a:p>
        </p:txBody>
      </p:sp>
    </p:spTree>
    <p:extLst>
      <p:ext uri="{BB962C8B-B14F-4D97-AF65-F5344CB8AC3E}">
        <p14:creationId xmlns:p14="http://schemas.microsoft.com/office/powerpoint/2010/main" val="1995951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6FB2B-2D10-09B4-2D07-1D14856C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C65D5A-E6B5-5343-E69C-6B55F456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Что попадает в </a:t>
            </a:r>
            <a:r>
              <a:rPr lang="en-US" b="1" dirty="0"/>
              <a:t>Task Queue</a:t>
            </a:r>
            <a:r>
              <a:rPr lang="ru-RU" b="1" dirty="0"/>
              <a:t>?</a:t>
            </a:r>
            <a:endParaRPr lang="en-US" b="1" dirty="0"/>
          </a:p>
          <a:p>
            <a:r>
              <a:rPr lang="en-US" dirty="0" err="1"/>
              <a:t>Macrotasks</a:t>
            </a:r>
            <a:r>
              <a:rPr lang="en-US" dirty="0"/>
              <a:t> (</a:t>
            </a:r>
            <a:r>
              <a:rPr lang="ru-RU" dirty="0"/>
              <a:t>основные задачи):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// </a:t>
            </a:r>
            <a:r>
              <a:rPr lang="en-US" dirty="0" err="1"/>
              <a:t>setTimeout</a:t>
            </a:r>
            <a:r>
              <a:rPr lang="en-US" dirty="0"/>
              <a:t> callbacks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setInterval</a:t>
            </a:r>
            <a:r>
              <a:rPr lang="en-US" dirty="0"/>
              <a:t> callbacks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DOM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HTTP requests (fetch, </a:t>
            </a:r>
            <a:r>
              <a:rPr lang="en-US" dirty="0" err="1"/>
              <a:t>XMLHttpRequest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22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B5AC-2269-9034-8242-4C2F5A14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A1FD5F-414A-7615-CED3-A5902FA4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 err="1"/>
              <a:t>Microtask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 </a:t>
            </a:r>
            <a:r>
              <a:rPr lang="ru-RU" dirty="0"/>
              <a:t>(Очередь </a:t>
            </a:r>
            <a:r>
              <a:rPr lang="ru-RU" dirty="0" err="1"/>
              <a:t>микрозадач</a:t>
            </a:r>
            <a:r>
              <a:rPr lang="ru-RU" dirty="0"/>
              <a:t>) — это специальная высокоприоритетная очередь в JavaScript Event </a:t>
            </a:r>
            <a:r>
              <a:rPr lang="ru-RU" dirty="0" err="1"/>
              <a:t>Loop</a:t>
            </a:r>
            <a:r>
              <a:rPr lang="ru-RU" dirty="0"/>
              <a:t>, которая содержит </a:t>
            </a:r>
            <a:r>
              <a:rPr lang="ru-RU" dirty="0" err="1"/>
              <a:t>callback</a:t>
            </a:r>
            <a:r>
              <a:rPr lang="ru-RU" dirty="0"/>
              <a:t>-функции с более высоким приоритетом выполнения, чем обычная Task </a:t>
            </a:r>
            <a:r>
              <a:rPr lang="ru-RU" dirty="0" err="1"/>
              <a:t>Queue</a:t>
            </a:r>
            <a:r>
              <a:rPr lang="ru-RU" dirty="0"/>
              <a:t>.</a:t>
            </a:r>
          </a:p>
          <a:p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— это FIFO очередь с наивысшим приоритетом, которая полностью очищается перед обработкой любой задачи из Task </a:t>
            </a:r>
            <a:r>
              <a:rPr lang="ru-RU" dirty="0" err="1"/>
              <a:t>Queue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87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FB73-843F-5E94-CC4F-A6B2B6D8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58A19D-61B2-E16A-B479-9F4981D85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В </a:t>
            </a:r>
            <a:r>
              <a:rPr lang="ru-RU" b="1" dirty="0" err="1"/>
              <a:t>Microtask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 обычно попадают: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Промисы (.</a:t>
            </a:r>
            <a:r>
              <a:rPr lang="ru-RU" dirty="0" err="1"/>
              <a:t>then</a:t>
            </a:r>
            <a:r>
              <a:rPr lang="ru-RU" dirty="0"/>
              <a:t>(), .</a:t>
            </a:r>
            <a:r>
              <a:rPr lang="ru-RU" dirty="0" err="1"/>
              <a:t>catch</a:t>
            </a:r>
            <a:r>
              <a:rPr lang="ru-RU" dirty="0"/>
              <a:t>(), .</a:t>
            </a:r>
            <a:r>
              <a:rPr lang="ru-RU" dirty="0" err="1"/>
              <a:t>finally</a:t>
            </a:r>
            <a:r>
              <a:rPr lang="ru-RU" dirty="0"/>
              <a:t>()): Когда промис разрешается (</a:t>
            </a:r>
            <a:r>
              <a:rPr lang="ru-RU" dirty="0" err="1"/>
              <a:t>resolves</a:t>
            </a:r>
            <a:r>
              <a:rPr lang="ru-RU" dirty="0"/>
              <a:t>) или отклоняется (</a:t>
            </a:r>
            <a:r>
              <a:rPr lang="ru-RU" dirty="0" err="1"/>
              <a:t>rejects</a:t>
            </a:r>
            <a:r>
              <a:rPr lang="ru-RU" dirty="0"/>
              <a:t>), его </a:t>
            </a:r>
            <a:r>
              <a:rPr lang="ru-RU" dirty="0" err="1"/>
              <a:t>колбэк</a:t>
            </a:r>
            <a:r>
              <a:rPr lang="ru-RU" dirty="0"/>
              <a:t>-функции ставятся в очередь </a:t>
            </a:r>
            <a:r>
              <a:rPr lang="ru-RU" dirty="0" err="1"/>
              <a:t>микрозадач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await</a:t>
            </a:r>
            <a:r>
              <a:rPr lang="ru-RU" dirty="0"/>
              <a:t>: Если </a:t>
            </a:r>
            <a:r>
              <a:rPr lang="ru-RU" dirty="0" err="1"/>
              <a:t>await</a:t>
            </a:r>
            <a:r>
              <a:rPr lang="ru-RU" dirty="0"/>
              <a:t> находится внутри </a:t>
            </a:r>
            <a:r>
              <a:rPr lang="ru-RU" dirty="0" err="1"/>
              <a:t>async</a:t>
            </a:r>
            <a:r>
              <a:rPr lang="ru-RU" dirty="0"/>
              <a:t> функции, код после него будет выполняться как </a:t>
            </a:r>
            <a:r>
              <a:rPr lang="ru-RU" dirty="0" err="1"/>
              <a:t>микрозадача</a:t>
            </a:r>
            <a:r>
              <a:rPr lang="ru-RU" dirty="0"/>
              <a:t>, после того как промис, на который указывает </a:t>
            </a:r>
            <a:r>
              <a:rPr lang="ru-RU" dirty="0" err="1"/>
              <a:t>await</a:t>
            </a:r>
            <a:r>
              <a:rPr lang="ru-RU" dirty="0"/>
              <a:t>, будет разрешён.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queueMicrotask</a:t>
            </a:r>
            <a:r>
              <a:rPr lang="ru-RU" dirty="0"/>
              <a:t>(): Это специальная функция, которая позволяет явно добавить свой </a:t>
            </a:r>
            <a:r>
              <a:rPr lang="ru-RU" dirty="0" err="1"/>
              <a:t>колбэк</a:t>
            </a:r>
            <a:r>
              <a:rPr lang="ru-RU" dirty="0"/>
              <a:t> в очередь </a:t>
            </a:r>
            <a:r>
              <a:rPr lang="ru-RU" dirty="0" err="1"/>
              <a:t>микрозадач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0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🔹 Почему это важно?</a:t>
            </a:r>
          </a:p>
          <a:p>
            <a:r>
              <a:rPr lang="ru-RU" b="1" dirty="0"/>
              <a:t>Упрощает разработку: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нужно управлять потоками, мьютексами, блокировками.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проще предсказуем в большинстве случаев.</a:t>
            </a:r>
          </a:p>
          <a:p>
            <a:endParaRPr lang="ru-RU" dirty="0"/>
          </a:p>
          <a:p>
            <a:r>
              <a:rPr lang="ru-RU" b="1" dirty="0"/>
              <a:t>Но есть ограничения: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одна задача «тяжёлая» (например, бесконечный цикл или огромный цикл без пауз) → она блокирует весь поток.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это время браузер не сможет обработать события (клики, ввод текста, </a:t>
            </a:r>
            <a:r>
              <a:rPr lang="ru-RU" dirty="0" err="1"/>
              <a:t>скролл</a:t>
            </a:r>
            <a:r>
              <a:rPr lang="ru-RU" dirty="0"/>
              <a:t>).</a:t>
            </a:r>
          </a:p>
          <a:p>
            <a:r>
              <a:rPr lang="ru-RU" dirty="0"/>
              <a:t>📌 Поэтому асинхронность в JS используется для разгрузки потока и реакции на внешние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820012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A62B-8B45-2904-EA83-C39C998BC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F17208-02CE-C6A3-56D4-49533E8D7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 err="1"/>
              <a:t>Render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 (Очередь рендеринга)</a:t>
            </a:r>
            <a:r>
              <a:rPr lang="ru-RU" dirty="0"/>
              <a:t> — это специальная очередь в браузере, которая управляет обновлением визуального отображения страницы (перерисовкой DOM, CSS, анимаций).</a:t>
            </a:r>
          </a:p>
          <a:p>
            <a:r>
              <a:rPr lang="ru-RU" b="1" dirty="0" err="1"/>
              <a:t>Render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dirty="0"/>
              <a:t> содержит задачи по </a:t>
            </a:r>
            <a:r>
              <a:rPr lang="ru-RU" b="1" dirty="0"/>
              <a:t>обновлению внешнего вида</a:t>
            </a:r>
            <a:r>
              <a:rPr lang="ru-RU" dirty="0"/>
              <a:t> веб-страницы: перерисовка элементов, применение CSS, анимации, </a:t>
            </a:r>
            <a:r>
              <a:rPr lang="ru-RU" dirty="0" err="1"/>
              <a:t>скролл</a:t>
            </a:r>
            <a:r>
              <a:rPr lang="ru-RU" dirty="0"/>
              <a:t>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456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9F98-A733-3486-6816-3915B8B2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BE308E-5C89-8A8E-EB12-D03AAA549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Основные события, которые могут инициировать процесс отрисовки: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Изменения в DOM:</a:t>
            </a:r>
            <a:r>
              <a:rPr lang="ru-RU" dirty="0"/>
              <a:t> Когда вы добавляете, удаляете или изменяете элементы на странице с помощью JavaScript, это может вызвать пересчёт стилей и перерисовку.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Изменения в CSS:</a:t>
            </a:r>
            <a:r>
              <a:rPr lang="ru-RU" dirty="0"/>
              <a:t> Изменение CSS-свойств, например, цвета или размера элемента.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События браузера:</a:t>
            </a:r>
            <a:r>
              <a:rPr lang="ru-RU" dirty="0"/>
              <a:t> Некоторые события, такие как изменение размера окна или прокрутка страницы, могут запускать процесс рендеринга.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Запрос на анимацию:</a:t>
            </a:r>
            <a:r>
              <a:rPr lang="ru-RU" dirty="0"/>
              <a:t> Функции, такие как </a:t>
            </a:r>
            <a:r>
              <a:rPr lang="ru-RU" dirty="0" err="1"/>
              <a:t>requestAnimationFrame</a:t>
            </a:r>
            <a:r>
              <a:rPr lang="ru-RU" dirty="0"/>
              <a:t>(), специально созданы для синхронизации вашего кода с циклом отрисовки браузера.</a:t>
            </a:r>
          </a:p>
          <a:p>
            <a:r>
              <a:rPr lang="ru-RU" dirty="0"/>
              <a:t>В конечном итоге, браузер собирает все эти изменения и выполняет их в одном цикле рендеринга.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46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9C225-ECA2-4971-3B1F-3304C9ED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BE840-176F-1251-3914-706D6C42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8" y="445245"/>
            <a:ext cx="7976380" cy="60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9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8002D-21D0-2898-0F2F-137A81AE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0A73D9-FC97-9149-F462-C0C956C1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b="1" dirty="0"/>
              <a:t>Приоритеты в </a:t>
            </a:r>
            <a:r>
              <a:rPr lang="en-US" b="1" dirty="0"/>
              <a:t>Event Loop</a:t>
            </a:r>
          </a:p>
          <a:p>
            <a:r>
              <a:rPr lang="en-US" dirty="0"/>
              <a:t>1. </a:t>
            </a:r>
            <a:r>
              <a:rPr lang="ru-RU" dirty="0"/>
              <a:t>Сначала — </a:t>
            </a:r>
            <a:r>
              <a:rPr lang="en-US" dirty="0"/>
              <a:t>Call Stack (</a:t>
            </a:r>
            <a:r>
              <a:rPr lang="ru-RU" dirty="0"/>
              <a:t>синхронный код). Всё, что написано напрямую в коде, выполняется сразу. Пока стек не опустеет, никакие асинхронные задачи не начнут выполняться.</a:t>
            </a:r>
          </a:p>
          <a:p>
            <a:r>
              <a:rPr lang="ru-RU" dirty="0"/>
              <a:t>2. </a:t>
            </a:r>
            <a:r>
              <a:rPr lang="en-US" dirty="0"/>
              <a:t>Microtasks (</a:t>
            </a:r>
            <a:r>
              <a:rPr lang="ru-RU" dirty="0"/>
              <a:t>очередь </a:t>
            </a:r>
            <a:r>
              <a:rPr lang="ru-RU" dirty="0" err="1"/>
              <a:t>микрозадач</a:t>
            </a:r>
            <a:r>
              <a:rPr lang="ru-RU" dirty="0"/>
              <a:t>). После завершения текущего стека выполняются </a:t>
            </a:r>
            <a:r>
              <a:rPr lang="ru-RU" b="1" dirty="0"/>
              <a:t>все</a:t>
            </a:r>
            <a:r>
              <a:rPr lang="ru-RU" dirty="0"/>
              <a:t> задачи из </a:t>
            </a:r>
            <a:r>
              <a:rPr lang="en-US" dirty="0"/>
              <a:t>Microtask Queue, </a:t>
            </a:r>
            <a:r>
              <a:rPr lang="ru-RU" dirty="0"/>
              <a:t>пока очередь не станет пустой. Они имеют высший приоритет среди асинхронных задач.</a:t>
            </a:r>
          </a:p>
          <a:p>
            <a:r>
              <a:rPr lang="en-US" dirty="0"/>
              <a:t>3. </a:t>
            </a:r>
            <a:r>
              <a:rPr lang="en-US" dirty="0" err="1"/>
              <a:t>Macrotasks</a:t>
            </a:r>
            <a:r>
              <a:rPr lang="en-US" dirty="0"/>
              <a:t> (Task Queue, </a:t>
            </a:r>
            <a:r>
              <a:rPr lang="ru-RU" dirty="0"/>
              <a:t>очередь </a:t>
            </a:r>
            <a:r>
              <a:rPr lang="ru-RU" dirty="0" err="1"/>
              <a:t>макрозадач</a:t>
            </a:r>
            <a:r>
              <a:rPr lang="ru-RU" dirty="0"/>
              <a:t>). Когда стек пуст и </a:t>
            </a:r>
            <a:r>
              <a:rPr lang="en-US" dirty="0"/>
              <a:t>microtasks </a:t>
            </a:r>
            <a:r>
              <a:rPr lang="ru-RU" dirty="0"/>
              <a:t>выполнены, </a:t>
            </a:r>
            <a:r>
              <a:rPr lang="en-US" dirty="0"/>
              <a:t>Event Loop </a:t>
            </a:r>
            <a:r>
              <a:rPr lang="ru-RU" dirty="0"/>
              <a:t>берёт </a:t>
            </a:r>
            <a:r>
              <a:rPr lang="ru-RU" b="1" dirty="0"/>
              <a:t>одну</a:t>
            </a:r>
            <a:r>
              <a:rPr lang="ru-RU" dirty="0"/>
              <a:t> задачу из </a:t>
            </a:r>
            <a:r>
              <a:rPr lang="en-US" dirty="0"/>
              <a:t>Task Queue </a:t>
            </a:r>
            <a:r>
              <a:rPr lang="ru-RU" dirty="0"/>
              <a:t>и выполняет её. После выполнения этой задачи снова проверяются </a:t>
            </a:r>
            <a:r>
              <a:rPr lang="en-US" dirty="0"/>
              <a:t>microtasks → </a:t>
            </a:r>
            <a:r>
              <a:rPr lang="ru-RU" dirty="0"/>
              <a:t>и только потом следующая </a:t>
            </a:r>
            <a:r>
              <a:rPr lang="ru-RU" dirty="0" err="1"/>
              <a:t>макрозадача</a:t>
            </a:r>
            <a:r>
              <a:rPr lang="ru-RU" dirty="0"/>
              <a:t>.</a:t>
            </a:r>
          </a:p>
          <a:p>
            <a:r>
              <a:rPr lang="en-US" dirty="0"/>
              <a:t>4. Render Queue (</a:t>
            </a:r>
            <a:r>
              <a:rPr lang="ru-RU" dirty="0"/>
              <a:t>отрисовка интерфейса). После выполнения </a:t>
            </a:r>
            <a:r>
              <a:rPr lang="en-US" dirty="0"/>
              <a:t>microtasks </a:t>
            </a:r>
            <a:r>
              <a:rPr lang="ru-RU" dirty="0"/>
              <a:t>и </a:t>
            </a:r>
            <a:r>
              <a:rPr lang="ru-RU" dirty="0" err="1"/>
              <a:t>макрозадачи</a:t>
            </a:r>
            <a:r>
              <a:rPr lang="ru-RU" dirty="0"/>
              <a:t>, браузер может обновить </a:t>
            </a:r>
            <a:r>
              <a:rPr lang="en-US" dirty="0"/>
              <a:t>UI.</a:t>
            </a:r>
            <a:r>
              <a:rPr lang="ru-RU" dirty="0"/>
              <a:t> Обычно происходит ~60 раз в секунду (каждые 16 мс). Если </a:t>
            </a:r>
            <a:r>
              <a:rPr lang="en-US" dirty="0"/>
              <a:t>microtasks </a:t>
            </a:r>
            <a:r>
              <a:rPr lang="ru-RU" dirty="0"/>
              <a:t>будут бесконечно добавляться, отрисовка может "зависнуть" (фриз интерфейса).</a:t>
            </a:r>
          </a:p>
        </p:txBody>
      </p:sp>
    </p:spTree>
    <p:extLst>
      <p:ext uri="{BB962C8B-B14F-4D97-AF65-F5344CB8AC3E}">
        <p14:creationId xmlns:p14="http://schemas.microsoft.com/office/powerpoint/2010/main" val="2049607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EF14-3688-6B70-C16D-C556F543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04C51-8A7E-1125-8D6F-BB6B6BD0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b="1" dirty="0"/>
              <a:t>Заключение</a:t>
            </a:r>
          </a:p>
          <a:p>
            <a:r>
              <a:rPr lang="en-US" dirty="0"/>
              <a:t>JavaScript </a:t>
            </a:r>
            <a:r>
              <a:rPr lang="ru-RU" dirty="0" err="1"/>
              <a:t>однопоточен</a:t>
            </a:r>
            <a:r>
              <a:rPr lang="ru-RU" dirty="0"/>
              <a:t> — выполняется только одна операция в один момент времени, через </a:t>
            </a:r>
            <a:r>
              <a:rPr lang="en-US" dirty="0"/>
              <a:t>Call Stack (</a:t>
            </a:r>
            <a:r>
              <a:rPr lang="ru-RU" dirty="0"/>
              <a:t>стек вызовов).</a:t>
            </a:r>
          </a:p>
          <a:p>
            <a:r>
              <a:rPr lang="ru-RU" dirty="0"/>
              <a:t>Для асинхронных задач среда выполнения (браузер или </a:t>
            </a:r>
            <a:r>
              <a:rPr lang="en-US" dirty="0"/>
              <a:t>Node.js) </a:t>
            </a:r>
            <a:r>
              <a:rPr lang="ru-RU" dirty="0"/>
              <a:t>подключает дополнительные механизмы: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 (</a:t>
            </a:r>
            <a:r>
              <a:rPr lang="ru-RU" dirty="0"/>
              <a:t>таймеры, события, сеть и т. д.).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Встроенный в движок механизм </a:t>
            </a:r>
            <a:r>
              <a:rPr lang="ru-RU" dirty="0" err="1"/>
              <a:t>микрозадач</a:t>
            </a:r>
            <a:r>
              <a:rPr lang="ru-RU" dirty="0"/>
              <a:t> (</a:t>
            </a:r>
            <a:r>
              <a:rPr lang="en-US" dirty="0"/>
              <a:t>Promises, async/await).</a:t>
            </a:r>
          </a:p>
          <a:p>
            <a:r>
              <a:rPr lang="ru-RU" dirty="0"/>
              <a:t>Классификация задач: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Microtask Queue → </a:t>
            </a:r>
            <a:r>
              <a:rPr lang="en-US" dirty="0" err="1"/>
              <a:t>Promise.then</a:t>
            </a:r>
            <a:r>
              <a:rPr lang="en-US" dirty="0"/>
              <a:t>, async/await, </a:t>
            </a:r>
            <a:r>
              <a:rPr lang="en-US" dirty="0" err="1"/>
              <a:t>queueMicrotask</a:t>
            </a:r>
            <a:r>
              <a:rPr lang="en-US" dirty="0"/>
              <a:t>.</a:t>
            </a:r>
            <a:r>
              <a:rPr lang="ru-RU" dirty="0"/>
              <a:t> Добавляются напрямую в очередь </a:t>
            </a:r>
            <a:r>
              <a:rPr lang="ru-RU" dirty="0" err="1"/>
              <a:t>микрозадач</a:t>
            </a:r>
            <a:r>
              <a:rPr lang="ru-RU" dirty="0"/>
              <a:t> (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ru-RU" dirty="0"/>
              <a:t>не участвует).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 Queue (</a:t>
            </a:r>
            <a:r>
              <a:rPr lang="en-US" dirty="0" err="1"/>
              <a:t>Macrotasks</a:t>
            </a:r>
            <a:r>
              <a:rPr lang="en-US" dirty="0"/>
              <a:t>) → </a:t>
            </a: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, </a:t>
            </a:r>
            <a:r>
              <a:rPr lang="ru-RU" dirty="0"/>
              <a:t>обработчики </a:t>
            </a:r>
            <a:r>
              <a:rPr lang="en-US" dirty="0"/>
              <a:t>DOM-</a:t>
            </a:r>
            <a:r>
              <a:rPr lang="ru-RU" dirty="0"/>
              <a:t>событий, сетевые запросы (</a:t>
            </a:r>
            <a:r>
              <a:rPr lang="en-US" dirty="0"/>
              <a:t>fetch).</a:t>
            </a:r>
            <a:r>
              <a:rPr lang="ru-RU" dirty="0"/>
              <a:t> Сначала обрабатываются в </a:t>
            </a:r>
            <a:r>
              <a:rPr lang="en-US" dirty="0" err="1"/>
              <a:t>WebAPI</a:t>
            </a:r>
            <a:r>
              <a:rPr lang="en-US" dirty="0"/>
              <a:t> (</a:t>
            </a:r>
            <a:r>
              <a:rPr lang="ru-RU" dirty="0"/>
              <a:t>ожидание времени/события), затем </a:t>
            </a:r>
            <a:r>
              <a:rPr lang="ru-RU" dirty="0" err="1"/>
              <a:t>колбэки</a:t>
            </a:r>
            <a:r>
              <a:rPr lang="ru-RU" dirty="0"/>
              <a:t> переходят в очередь </a:t>
            </a:r>
            <a:r>
              <a:rPr lang="ru-RU" dirty="0" err="1"/>
              <a:t>макрозадач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342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783D6-E33F-E48F-D7CB-156F8E3F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F14B07-BE76-4D10-09D9-B5A8E31AB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b="1" dirty="0"/>
              <a:t>Порядок работы Event </a:t>
            </a:r>
            <a:r>
              <a:rPr lang="ru-RU" b="1" dirty="0" err="1"/>
              <a:t>Loop</a:t>
            </a:r>
            <a:r>
              <a:rPr lang="ru-RU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Выполнить весь синхронный код (Call </a:t>
            </a:r>
            <a:r>
              <a:rPr lang="ru-RU" dirty="0" err="1"/>
              <a:t>Stack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Выполнить </a:t>
            </a:r>
            <a:r>
              <a:rPr lang="ru-RU" b="1" dirty="0"/>
              <a:t>все</a:t>
            </a:r>
            <a:r>
              <a:rPr lang="ru-RU" dirty="0"/>
              <a:t> </a:t>
            </a:r>
            <a:r>
              <a:rPr lang="ru-RU" dirty="0" err="1"/>
              <a:t>микрозадачи</a:t>
            </a:r>
            <a:r>
              <a:rPr lang="ru-RU" dirty="0"/>
              <a:t> (</a:t>
            </a:r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Взять </a:t>
            </a:r>
            <a:r>
              <a:rPr lang="ru-RU" b="1" dirty="0"/>
              <a:t>одну</a:t>
            </a:r>
            <a:r>
              <a:rPr lang="ru-RU" dirty="0"/>
              <a:t> </a:t>
            </a:r>
            <a:r>
              <a:rPr lang="ru-RU" dirty="0" err="1"/>
              <a:t>макрозадачу</a:t>
            </a:r>
            <a:r>
              <a:rPr lang="ru-RU" dirty="0"/>
              <a:t> (Task </a:t>
            </a:r>
            <a:r>
              <a:rPr lang="ru-RU" dirty="0" err="1"/>
              <a:t>Queue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Обновить интерфейс (</a:t>
            </a:r>
            <a:r>
              <a:rPr lang="ru-RU" dirty="0" err="1"/>
              <a:t>Render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Повторить цикл.</a:t>
            </a:r>
          </a:p>
          <a:p>
            <a:endParaRPr lang="ru-RU" dirty="0"/>
          </a:p>
          <a:p>
            <a:r>
              <a:rPr lang="ru-RU" dirty="0"/>
              <a:t>Главная мысль:</a:t>
            </a:r>
          </a:p>
          <a:p>
            <a:r>
              <a:rPr lang="ru-RU" dirty="0"/>
              <a:t>JavaScript хоть и однопоточный, но благодаря Event </a:t>
            </a:r>
            <a:r>
              <a:rPr lang="ru-RU" dirty="0" err="1"/>
              <a:t>Loop</a:t>
            </a:r>
            <a:r>
              <a:rPr lang="ru-RU" dirty="0"/>
              <a:t> и разделению задач на микро- и </a:t>
            </a:r>
            <a:r>
              <a:rPr lang="ru-RU" dirty="0" err="1"/>
              <a:t>макрозадачи</a:t>
            </a:r>
            <a:r>
              <a:rPr lang="ru-RU" dirty="0"/>
              <a:t> он умеет эффективно управлять асинхронными операциями (сеть, события, таймеры), сохраняя отзывчивость интерфейса.</a:t>
            </a:r>
            <a:endParaRPr lang="en-US" dirty="0"/>
          </a:p>
          <a:p>
            <a:r>
              <a:rPr lang="en-US" dirty="0">
                <a:hlinkClick r:id="rId2"/>
              </a:rPr>
              <a:t>https://vault-developer.github.io/event-loop-explorer/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916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29422-E036-6FB6-D485-A6989F12D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C43C00-2131-CE14-B0D6-8E86D9CAB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Полный цикл, включая роль Web API:</a:t>
            </a:r>
          </a:p>
          <a:p>
            <a:r>
              <a:rPr lang="en-US" dirty="0"/>
              <a:t>1</a:t>
            </a:r>
            <a:r>
              <a:rPr lang="ru-RU" dirty="0"/>
              <a:t>. Выполнение синхронного кода. Весь синхронный код выполняется в Call </a:t>
            </a:r>
            <a:r>
              <a:rPr lang="ru-RU" dirty="0" err="1"/>
              <a:t>Stack</a:t>
            </a:r>
            <a:r>
              <a:rPr lang="ru-RU" dirty="0"/>
              <a:t>. Если код вызывает асинхронную функцию (например, </a:t>
            </a:r>
            <a:r>
              <a:rPr lang="ru-RU" dirty="0" err="1"/>
              <a:t>setTimeout</a:t>
            </a:r>
            <a:r>
              <a:rPr lang="ru-RU" dirty="0"/>
              <a:t> или </a:t>
            </a:r>
            <a:r>
              <a:rPr lang="ru-RU" dirty="0" err="1"/>
              <a:t>fetch</a:t>
            </a:r>
            <a:r>
              <a:rPr lang="ru-RU" dirty="0"/>
              <a:t>), эта функция передаёт свою задачу в Web API, а затем удаляется из стека.</a:t>
            </a:r>
          </a:p>
          <a:p>
            <a:r>
              <a:rPr lang="ru-RU" dirty="0"/>
              <a:t>2. Работа Web API. Web API выполняет асинхронную задачу в фоновом режиме, не блокируя основной поток. После завершения задачи (например, сработал таймер), Web API помещает </a:t>
            </a:r>
            <a:r>
              <a:rPr lang="ru-RU" dirty="0" err="1"/>
              <a:t>колбэк</a:t>
            </a:r>
            <a:r>
              <a:rPr lang="ru-RU" dirty="0"/>
              <a:t> в соответствующую очередь — </a:t>
            </a:r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или </a:t>
            </a:r>
            <a:r>
              <a:rPr lang="ru-RU" dirty="0" err="1"/>
              <a:t>Macrotask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.</a:t>
            </a:r>
          </a:p>
          <a:p>
            <a:r>
              <a:rPr lang="ru-RU" dirty="0"/>
              <a:t>3. Обработка </a:t>
            </a:r>
            <a:r>
              <a:rPr lang="ru-RU" dirty="0" err="1"/>
              <a:t>микрозадач</a:t>
            </a:r>
            <a:r>
              <a:rPr lang="ru-RU" dirty="0"/>
              <a:t>. Как только Call </a:t>
            </a:r>
            <a:r>
              <a:rPr lang="ru-RU" dirty="0" err="1"/>
              <a:t>Stack</a:t>
            </a:r>
            <a:r>
              <a:rPr lang="ru-RU" dirty="0"/>
              <a:t> становится пустым, Event </a:t>
            </a:r>
            <a:r>
              <a:rPr lang="ru-RU" dirty="0" err="1"/>
              <a:t>Loop</a:t>
            </a:r>
            <a:r>
              <a:rPr lang="ru-RU" dirty="0"/>
              <a:t> проверяет </a:t>
            </a:r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(очередь промисов). Он берёт и выполняет все задачи из этой очереди, одну за другой.</a:t>
            </a:r>
          </a:p>
          <a:p>
            <a:r>
              <a:rPr lang="ru-RU" dirty="0"/>
              <a:t>4. Обновление интерфейса. После выполнения всех </a:t>
            </a:r>
            <a:r>
              <a:rPr lang="ru-RU" dirty="0" err="1"/>
              <a:t>микрозадач</a:t>
            </a:r>
            <a:r>
              <a:rPr lang="ru-RU" dirty="0"/>
              <a:t> браузер обновляет рендеринг (экран).</a:t>
            </a:r>
          </a:p>
          <a:p>
            <a:r>
              <a:rPr lang="ru-RU" dirty="0"/>
              <a:t>5. Обработка </a:t>
            </a:r>
            <a:r>
              <a:rPr lang="ru-RU" dirty="0" err="1"/>
              <a:t>макрозадач</a:t>
            </a:r>
            <a:r>
              <a:rPr lang="ru-RU" dirty="0"/>
              <a:t>. Затем Event </a:t>
            </a:r>
            <a:r>
              <a:rPr lang="ru-RU" dirty="0" err="1"/>
              <a:t>Loop</a:t>
            </a:r>
            <a:r>
              <a:rPr lang="ru-RU" dirty="0"/>
              <a:t> берёт одну задачу из </a:t>
            </a:r>
            <a:r>
              <a:rPr lang="ru-RU" dirty="0" err="1"/>
              <a:t>Macrotask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(очередь таймеров, событий) и помещает её в Call </a:t>
            </a:r>
            <a:r>
              <a:rPr lang="ru-RU" dirty="0" err="1"/>
              <a:t>Stack</a:t>
            </a:r>
            <a:r>
              <a:rPr lang="ru-RU" dirty="0"/>
              <a:t>.</a:t>
            </a:r>
          </a:p>
          <a:p>
            <a:r>
              <a:rPr lang="ru-RU" dirty="0"/>
              <a:t>6. Повторение. Цикл повторяется с шага 1, обеспечивая непрерывную работу приложения.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129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5ADD5-DB88-315F-90A8-6E5C5E12B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1CBE226C-2277-CD34-6AC4-960CEF50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641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1F1B-CA65-D395-ACB7-9145015E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Picture background">
            <a:extLst>
              <a:ext uri="{FF2B5EF4-FFF2-40B4-BE49-F238E27FC236}">
                <a16:creationId xmlns:a16="http://schemas.microsoft.com/office/drawing/2014/main" id="{7E1BDB47-E012-4B66-4581-F11F6252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BBADE-6442-7BE4-A553-76327A24C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D00EB-BD21-8971-B2F8-81A5A892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472629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Контрольные вопросы: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5E41D2-46B2-600F-A560-7A1CB217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900332"/>
            <a:ext cx="11057456" cy="5529965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Почему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JavaScript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 называют однопоточным языком?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Чем отличается синхронный код от асинхронного?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Приведите примеры задач, которые невозможно эффективно решать без асинхронности.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Что произойдёт, если в JS написать бесконечный цикл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while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(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true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)?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Для чего используются таймеры и сетевые запросы в асинхронном коде?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такое стек вызовов и как он работает?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произойдет при переполнении стека вызовов?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Какую роль играет Event </a:t>
            </a:r>
            <a:r>
              <a:rPr lang="ru-RU" dirty="0" err="1">
                <a:latin typeface="Segoe UI" panose="020B0502040204020203" pitchFamily="34" charset="0"/>
              </a:rPr>
              <a:t>Loop</a:t>
            </a:r>
            <a:r>
              <a:rPr lang="ru-RU" dirty="0">
                <a:latin typeface="Segoe UI" panose="020B0502040204020203" pitchFamily="34" charset="0"/>
              </a:rPr>
              <a:t> в JavaScript?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В чем разница между </a:t>
            </a:r>
            <a:r>
              <a:rPr lang="ru-RU" dirty="0" err="1">
                <a:latin typeface="Segoe UI" panose="020B0502040204020203" pitchFamily="34" charset="0"/>
              </a:rPr>
              <a:t>macro</a:t>
            </a:r>
            <a:r>
              <a:rPr lang="ru-RU" dirty="0">
                <a:latin typeface="Segoe UI" panose="020B0502040204020203" pitchFamily="34" charset="0"/>
              </a:rPr>
              <a:t>- и </a:t>
            </a:r>
            <a:r>
              <a:rPr lang="ru-RU" dirty="0" err="1">
                <a:latin typeface="Segoe UI" panose="020B0502040204020203" pitchFamily="34" charset="0"/>
              </a:rPr>
              <a:t>microtasks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Почему </a:t>
            </a:r>
            <a:r>
              <a:rPr lang="ru-RU" dirty="0" err="1">
                <a:latin typeface="Segoe UI" panose="020B0502040204020203" pitchFamily="34" charset="0"/>
              </a:rPr>
              <a:t>Promise.then</a:t>
            </a:r>
            <a:r>
              <a:rPr lang="ru-RU" dirty="0">
                <a:latin typeface="Segoe UI" panose="020B0502040204020203" pitchFamily="34" charset="0"/>
              </a:rPr>
              <a:t> выполняется раньше, чем </a:t>
            </a:r>
            <a:r>
              <a:rPr lang="ru-RU" dirty="0" err="1">
                <a:latin typeface="Segoe UI" panose="020B0502040204020203" pitchFamily="34" charset="0"/>
              </a:rPr>
              <a:t>setTimeout</a:t>
            </a:r>
            <a:r>
              <a:rPr lang="ru-RU" dirty="0">
                <a:latin typeface="Segoe UI" panose="020B0502040204020203" pitchFamily="34" charset="0"/>
              </a:rPr>
              <a:t>(</a:t>
            </a:r>
            <a:r>
              <a:rPr lang="ru-RU" dirty="0" err="1">
                <a:latin typeface="Segoe UI" panose="020B0502040204020203" pitchFamily="34" charset="0"/>
              </a:rPr>
              <a:t>fn</a:t>
            </a:r>
            <a:r>
              <a:rPr lang="ru-RU" dirty="0">
                <a:latin typeface="Segoe UI" panose="020B0502040204020203" pitchFamily="34" charset="0"/>
              </a:rPr>
              <a:t>, 0)?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 однопоточная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7A070-C566-4D3D-9730-C1B011CD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7" y="1121458"/>
            <a:ext cx="9516940" cy="53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4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задание:</a:t>
            </a:r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C2B42C88-2D75-465B-A062-384A5FF97CF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66750" y="1589088"/>
            <a:ext cx="11058525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dirty="0"/>
              <a:t>1. </a:t>
            </a:r>
            <a:r>
              <a:rPr lang="en-US" dirty="0">
                <a:solidFill>
                  <a:srgbClr val="2370C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https://ru.hexlet.io/courses/js-asynchronous-programming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Повторить материал лекции.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5E6DA-3A27-A6C2-9700-3E873117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232" y="2335310"/>
            <a:ext cx="6734836" cy="30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5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Материалы лекций: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74055"/>
            <a:ext cx="10718291" cy="4178741"/>
          </a:xfrm>
        </p:spPr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https://github.com/ShViktor72/Education</a:t>
            </a:r>
            <a:r>
              <a:rPr lang="ru-RU">
                <a:solidFill>
                  <a:schemeClr val="tx1"/>
                </a:solidFill>
                <a:latin typeface="Segoe UI" panose="020B0502040204020203" pitchFamily="34" charset="0"/>
              </a:rPr>
              <a:t>2025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C3C681-640A-5675-16FC-A797A4A06C22}"/>
              </a:ext>
            </a:extLst>
          </p:cNvPr>
          <p:cNvSpPr txBox="1">
            <a:spLocks/>
          </p:cNvSpPr>
          <p:nvPr/>
        </p:nvSpPr>
        <p:spPr>
          <a:xfrm>
            <a:off x="603503" y="3688100"/>
            <a:ext cx="10782300" cy="692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Обратная связь: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0E472AC-A2C4-713D-80F1-1A6693BAB896}"/>
              </a:ext>
            </a:extLst>
          </p:cNvPr>
          <p:cNvSpPr txBox="1">
            <a:spLocks/>
          </p:cNvSpPr>
          <p:nvPr/>
        </p:nvSpPr>
        <p:spPr>
          <a:xfrm>
            <a:off x="603504" y="4139894"/>
            <a:ext cx="10718291" cy="13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colledge20education23@gmail.com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7518955" cy="5922498"/>
          </a:xfrm>
        </p:spPr>
        <p:txBody>
          <a:bodyPr>
            <a:normAutofit/>
          </a:bodyPr>
          <a:lstStyle/>
          <a:p>
            <a:r>
              <a:rPr lang="ru-RU" b="1" dirty="0"/>
              <a:t>Порядок выполнения: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Вызов console.log("1") → в стек → выполняется → удаляется.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Вызов </a:t>
            </a:r>
            <a:r>
              <a:rPr lang="ru-RU" dirty="0" err="1"/>
              <a:t>task</a:t>
            </a:r>
            <a:r>
              <a:rPr lang="ru-RU" dirty="0"/>
              <a:t>() → помещается в стек → выполняется → вызывает console.log("2") → выполняется → удаляется.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Вызов console.log("3").</a:t>
            </a:r>
          </a:p>
          <a:p>
            <a:r>
              <a:rPr lang="ru-RU" dirty="0"/>
              <a:t>📌 Вывод всегда один и тот же: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15B0D1-7397-4B59-BB90-8956BECBA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0"/>
          <a:stretch/>
        </p:blipFill>
        <p:spPr>
          <a:xfrm>
            <a:off x="8285871" y="548639"/>
            <a:ext cx="3502855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Проблема блокирующего кода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11DAE1-64E3-49C1-AC7D-16D2B8BD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38" y="1190625"/>
            <a:ext cx="9453323" cy="51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05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2908</TotalTime>
  <Words>3246</Words>
  <Application>Microsoft Office PowerPoint</Application>
  <PresentationFormat>Широкоэкранный</PresentationFormat>
  <Paragraphs>325</Paragraphs>
  <Slides>71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4" baseType="lpstr">
      <vt:lpstr>Arial</vt:lpstr>
      <vt:lpstr>Segoe UI</vt:lpstr>
      <vt:lpstr>Метрополия</vt:lpstr>
      <vt:lpstr>Презентация PowerPoint</vt:lpstr>
      <vt:lpstr>Презентация PowerPoint</vt:lpstr>
      <vt:lpstr>Цели занятия:</vt:lpstr>
      <vt:lpstr>Учебные вопросы:</vt:lpstr>
      <vt:lpstr>1. Однопоточность JavaScript.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Синхронный vs асинхронный код.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Где используется асинхронность.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Call Stack (стек вызовов).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 Event Loop.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6. Macro- и Microtasks.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Контрольные вопросы:</vt:lpstr>
      <vt:lpstr>Домашнее задание:</vt:lpstr>
      <vt:lpstr>Материалы лекций: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user</cp:lastModifiedBy>
  <cp:revision>49</cp:revision>
  <dcterms:created xsi:type="dcterms:W3CDTF">2023-08-13T03:02:22Z</dcterms:created>
  <dcterms:modified xsi:type="dcterms:W3CDTF">2025-09-07T09:35:18Z</dcterms:modified>
</cp:coreProperties>
</file>