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302" r:id="rId2"/>
    <p:sldId id="294" r:id="rId3"/>
    <p:sldId id="257" r:id="rId4"/>
    <p:sldId id="297" r:id="rId5"/>
    <p:sldId id="258" r:id="rId6"/>
    <p:sldId id="338" r:id="rId7"/>
    <p:sldId id="344" r:id="rId8"/>
    <p:sldId id="339" r:id="rId9"/>
    <p:sldId id="347" r:id="rId10"/>
    <p:sldId id="345" r:id="rId11"/>
    <p:sldId id="349" r:id="rId12"/>
    <p:sldId id="350" r:id="rId13"/>
    <p:sldId id="348" r:id="rId14"/>
    <p:sldId id="346" r:id="rId15"/>
    <p:sldId id="353" r:id="rId16"/>
    <p:sldId id="354" r:id="rId17"/>
    <p:sldId id="355" r:id="rId18"/>
    <p:sldId id="351" r:id="rId19"/>
    <p:sldId id="342" r:id="rId20"/>
    <p:sldId id="357" r:id="rId21"/>
    <p:sldId id="352" r:id="rId22"/>
    <p:sldId id="362" r:id="rId23"/>
    <p:sldId id="358" r:id="rId24"/>
    <p:sldId id="361" r:id="rId25"/>
    <p:sldId id="363" r:id="rId26"/>
    <p:sldId id="343" r:id="rId27"/>
    <p:sldId id="359" r:id="rId28"/>
    <p:sldId id="360" r:id="rId29"/>
    <p:sldId id="364" r:id="rId30"/>
    <p:sldId id="365" r:id="rId31"/>
    <p:sldId id="366" r:id="rId32"/>
    <p:sldId id="368" r:id="rId33"/>
    <p:sldId id="372" r:id="rId34"/>
    <p:sldId id="373" r:id="rId35"/>
    <p:sldId id="374" r:id="rId36"/>
    <p:sldId id="367" r:id="rId37"/>
    <p:sldId id="375" r:id="rId38"/>
    <p:sldId id="376" r:id="rId39"/>
    <p:sldId id="369" r:id="rId40"/>
    <p:sldId id="370" r:id="rId41"/>
    <p:sldId id="295" r:id="rId42"/>
    <p:sldId id="331" r:id="rId43"/>
    <p:sldId id="29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39703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2565779"/>
            <a:ext cx="10718292" cy="328701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0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69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59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13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2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84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4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94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1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674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8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hexlet.io/courses/js-asynchronous-programming" TargetMode="External"/><Relationship Id="rId2" Type="http://schemas.openxmlformats.org/officeDocument/2006/relationships/hyperlink" Target="https://ru.hexlet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026942"/>
            <a:ext cx="10782300" cy="5172141"/>
          </a:xfrm>
        </p:spPr>
        <p:txBody>
          <a:bodyPr>
            <a:norm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ПМ3 Разработка модулей</a:t>
            </a:r>
            <a:r>
              <a:rPr lang="ru-RU" sz="2800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ПО.</a:t>
            </a:r>
          </a:p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endParaRPr lang="ru-RU" sz="2800" b="1" kern="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 3.1 Понимать и применять принципы объектно- ориентированного и асинхронного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2621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A89B5F-A1C5-6463-A6FB-EA7CCABE5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849DB3-CDB7-2187-FBD7-D5B4B3605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🔹 Простой пример с задержкой: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DD1504-8536-095B-3807-BFD595EC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24" y="2067803"/>
            <a:ext cx="10172839" cy="17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1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79A323-FBB8-C259-DBB8-D40E3307E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6BE7F6-3D30-08A4-D705-0250D531B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🔹 Использование с аргументами: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9CFE1A-FE95-4E26-21C2-E3FF014B9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037146"/>
            <a:ext cx="10810795" cy="26590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58DC9D-D0F3-696F-BC43-ABEC401CA5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209" b="11226"/>
          <a:stretch>
            <a:fillRect/>
          </a:stretch>
        </p:blipFill>
        <p:spPr>
          <a:xfrm>
            <a:off x="766917" y="4021317"/>
            <a:ext cx="10810794" cy="21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9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F340D-A3D8-17A2-EE56-4FC9B64AA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6868DD-B4ED-2A27-F74A-0D3205B7C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🔹 Отмена с помощью </a:t>
            </a:r>
            <a:r>
              <a:rPr lang="en-US" dirty="0" err="1"/>
              <a:t>clearTimeout</a:t>
            </a:r>
            <a:r>
              <a:rPr lang="en-US" dirty="0"/>
              <a:t>():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624E00-41F7-F7FD-B5CE-58FB3718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06" y="4913965"/>
            <a:ext cx="9107616" cy="18168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D1AAC2-12EB-E1FF-7905-BAD9D140A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31" y="1090630"/>
            <a:ext cx="9089091" cy="35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1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4FD88-22DE-7F0D-4721-32C4D6C85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F0451B-FF10-EB8A-6380-7403E8877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/>
              <a:t>setInterval</a:t>
            </a:r>
            <a:r>
              <a:rPr lang="ru-RU" b="1" dirty="0"/>
              <a:t>()</a:t>
            </a:r>
          </a:p>
          <a:p>
            <a:r>
              <a:rPr lang="ru-RU" b="1" dirty="0"/>
              <a:t>Назначение:</a:t>
            </a:r>
            <a:r>
              <a:rPr lang="ru-RU" dirty="0"/>
              <a:t> выполнять функцию </a:t>
            </a:r>
            <a:r>
              <a:rPr lang="ru-RU" b="1" dirty="0"/>
              <a:t>периодически</a:t>
            </a:r>
            <a:r>
              <a:rPr lang="ru-RU" dirty="0"/>
              <a:t>, через заданные промежутки времени.</a:t>
            </a:r>
          </a:p>
          <a:p>
            <a:pPr algn="ctr"/>
            <a:endParaRPr lang="ru-RU" b="1" dirty="0"/>
          </a:p>
          <a:p>
            <a:r>
              <a:rPr lang="ru-RU" dirty="0"/>
              <a:t>Она, как и </a:t>
            </a:r>
            <a:r>
              <a:rPr lang="ru-RU" dirty="0" err="1"/>
              <a:t>setTimeout</a:t>
            </a:r>
            <a:r>
              <a:rPr lang="ru-RU" dirty="0"/>
              <a:t>(), является частью Web API.</a:t>
            </a:r>
          </a:p>
        </p:txBody>
      </p:sp>
    </p:spTree>
    <p:extLst>
      <p:ext uri="{BB962C8B-B14F-4D97-AF65-F5344CB8AC3E}">
        <p14:creationId xmlns:p14="http://schemas.microsoft.com/office/powerpoint/2010/main" val="140058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7F5A7-B9A8-7988-1F0A-DD6063C01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AE261-9171-C826-F427-BF6653BC6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b="1" dirty="0"/>
              <a:t>Синтаксис </a:t>
            </a:r>
            <a:r>
              <a:rPr lang="ru-RU" b="1" dirty="0" err="1"/>
              <a:t>setInterval</a:t>
            </a:r>
            <a:r>
              <a:rPr lang="ru-RU" b="1" dirty="0"/>
              <a:t>():</a:t>
            </a:r>
          </a:p>
          <a:p>
            <a:endParaRPr lang="ru-RU" dirty="0"/>
          </a:p>
          <a:p>
            <a:r>
              <a:rPr lang="ru-RU" b="1" dirty="0" err="1"/>
              <a:t>setInterval</a:t>
            </a:r>
            <a:r>
              <a:rPr lang="ru-RU" b="1" dirty="0"/>
              <a:t>(функция, задержка, [аргумент1, аргумент2, ...])</a:t>
            </a:r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функция_или_строка</a:t>
            </a:r>
            <a:r>
              <a:rPr lang="ru-RU" dirty="0"/>
              <a:t>: Функция, которую нужно вызывать на каждом интервале. Как и в </a:t>
            </a:r>
            <a:r>
              <a:rPr lang="ru-RU" dirty="0" err="1"/>
              <a:t>setTimeout</a:t>
            </a:r>
            <a:r>
              <a:rPr lang="ru-RU" dirty="0"/>
              <a:t>(), рекомендуется использовать функцию, а не строку кода.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задержка_в_мс</a:t>
            </a:r>
            <a:r>
              <a:rPr lang="ru-RU" dirty="0"/>
              <a:t>: Интервал в миллисекундах между последовательными вызовами.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[аргумент1, аргумент2, ...]: Необязательные аргументы, которые будут переданы в функцию при каждом вызове.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setInterval</a:t>
            </a:r>
            <a:r>
              <a:rPr lang="ru-RU" dirty="0"/>
              <a:t>() возвращает идентификатор, который можно использовать для остановки повторных вызовов с помощью </a:t>
            </a:r>
            <a:r>
              <a:rPr lang="ru-RU" dirty="0" err="1"/>
              <a:t>clearInterval</a:t>
            </a:r>
            <a:r>
              <a:rPr lang="ru-RU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56986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C3E2F9-4489-DA1D-F301-150B2BDC0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1187FA-8376-5065-A82F-2CEB033B7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🔹 Простой пример с повторным выводом: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8D45E1-08A3-1680-68EA-1E129C87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96" y="1275325"/>
            <a:ext cx="10612688" cy="21536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A695AE-C97E-49D5-7A77-DB9A9F9F2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" y="3683207"/>
            <a:ext cx="10612688" cy="242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1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458C14-61BD-8532-9EAB-2C71A7CEC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F63D4E-81C6-5448-6819-261ECD4D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39151"/>
            <a:ext cx="11049946" cy="6231987"/>
          </a:xfrm>
        </p:spPr>
        <p:txBody>
          <a:bodyPr>
            <a:normAutofit/>
          </a:bodyPr>
          <a:lstStyle/>
          <a:p>
            <a:r>
              <a:rPr lang="ru-RU" dirty="0"/>
              <a:t>🔹 Создание простого таймера: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17943E-FC0D-BDDF-D982-373649DD7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92" y="645252"/>
            <a:ext cx="9812216" cy="38359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38A25A-81A8-EEBE-5072-F2C7F0A1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03" y="4628948"/>
            <a:ext cx="6105378" cy="198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7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9A5AB1-2C7D-8D8B-7980-C1425CF04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362BFD-F95A-B521-77B1-B5096C621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81354"/>
            <a:ext cx="11049946" cy="6189784"/>
          </a:xfrm>
        </p:spPr>
        <p:txBody>
          <a:bodyPr>
            <a:normAutofit/>
          </a:bodyPr>
          <a:lstStyle/>
          <a:p>
            <a:r>
              <a:rPr lang="ru-RU" dirty="0"/>
              <a:t>🔹 Отмена с помощью </a:t>
            </a:r>
            <a:r>
              <a:rPr lang="en-US" dirty="0" err="1"/>
              <a:t>clearInterval</a:t>
            </a:r>
            <a:r>
              <a:rPr lang="en-US" dirty="0"/>
              <a:t>():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B322F3-8208-744D-8131-82CF4182E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25" y="769371"/>
            <a:ext cx="9664927" cy="38400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3AA6CA-CE57-DFDC-2611-A2301C2AE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719" y="4752964"/>
            <a:ext cx="8052337" cy="171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70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4904B3-3A6C-D8E9-8185-CCEFA3A41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9328A7-4463-E889-3363-61A70E0EA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🔹 Особенности</a:t>
            </a:r>
          </a:p>
          <a:p>
            <a:r>
              <a:rPr lang="ru-RU" dirty="0"/>
              <a:t>Оба метода возвращают </a:t>
            </a:r>
            <a:r>
              <a:rPr lang="ru-RU" b="1" dirty="0"/>
              <a:t>ID таймера</a:t>
            </a:r>
            <a:r>
              <a:rPr lang="ru-RU" dirty="0"/>
              <a:t>, который можно использовать для его остановки: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/>
                </a:solidFill>
              </a:rPr>
              <a:t>clearTimeout</a:t>
            </a:r>
            <a:r>
              <a:rPr lang="ru-RU" sz="3200" dirty="0">
                <a:solidFill>
                  <a:schemeClr val="tx1"/>
                </a:solidFill>
              </a:rPr>
              <a:t>(</a:t>
            </a:r>
            <a:r>
              <a:rPr lang="ru-RU" sz="3200" dirty="0" err="1">
                <a:solidFill>
                  <a:schemeClr val="tx1"/>
                </a:solidFill>
              </a:rPr>
              <a:t>timerId</a:t>
            </a:r>
            <a:r>
              <a:rPr lang="ru-RU" sz="3200" dirty="0">
                <a:solidFill>
                  <a:schemeClr val="tx1"/>
                </a:solidFill>
              </a:rPr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/>
                </a:solidFill>
              </a:rPr>
              <a:t>clearInterval</a:t>
            </a:r>
            <a:r>
              <a:rPr lang="ru-RU" sz="3200" dirty="0">
                <a:solidFill>
                  <a:schemeClr val="tx1"/>
                </a:solidFill>
              </a:rPr>
              <a:t>(</a:t>
            </a:r>
            <a:r>
              <a:rPr lang="ru-RU" sz="3200" dirty="0" err="1">
                <a:solidFill>
                  <a:schemeClr val="tx1"/>
                </a:solidFill>
              </a:rPr>
              <a:t>intervalId</a:t>
            </a:r>
            <a:r>
              <a:rPr lang="ru-RU" sz="3200" dirty="0">
                <a:solidFill>
                  <a:schemeClr val="tx1"/>
                </a:solidFill>
              </a:rPr>
              <a:t>)</a:t>
            </a:r>
          </a:p>
          <a:p>
            <a:r>
              <a:rPr lang="ru-RU" b="1" dirty="0" err="1"/>
              <a:t>setTimeout</a:t>
            </a:r>
            <a:r>
              <a:rPr lang="ru-RU" b="1" dirty="0"/>
              <a:t>(</a:t>
            </a:r>
            <a:r>
              <a:rPr lang="ru-RU" b="1" dirty="0" err="1"/>
              <a:t>func</a:t>
            </a:r>
            <a:r>
              <a:rPr lang="ru-RU" b="1" dirty="0"/>
              <a:t>, 0)</a:t>
            </a:r>
            <a:r>
              <a:rPr lang="ru-RU" dirty="0"/>
              <a:t> → </a:t>
            </a:r>
            <a:r>
              <a:rPr lang="ru-RU" dirty="0" err="1"/>
              <a:t>колбэк</a:t>
            </a:r>
            <a:r>
              <a:rPr lang="ru-RU" dirty="0"/>
              <a:t> выполнится </a:t>
            </a:r>
            <a:r>
              <a:rPr lang="ru-RU" b="1" dirty="0"/>
              <a:t>после завершения текущего кода и </a:t>
            </a:r>
            <a:r>
              <a:rPr lang="ru-RU" b="1" dirty="0" err="1"/>
              <a:t>микрозадач</a:t>
            </a:r>
            <a:r>
              <a:rPr lang="ru-RU" dirty="0"/>
              <a:t>, а не мгновенно.</a:t>
            </a:r>
          </a:p>
          <a:p>
            <a:r>
              <a:rPr lang="ru-RU" dirty="0"/>
              <a:t>В реальности задержка </a:t>
            </a:r>
            <a:r>
              <a:rPr lang="ru-RU" b="1" dirty="0"/>
              <a:t>минимум ~4 мс</a:t>
            </a:r>
            <a:r>
              <a:rPr lang="ru-RU" dirty="0"/>
              <a:t> в браузере (для вложенных таймеров или если вкладка неактивна).</a:t>
            </a:r>
          </a:p>
          <a:p>
            <a:r>
              <a:rPr lang="ru-RU" b="1" dirty="0"/>
              <a:t>Важно:</a:t>
            </a:r>
            <a:r>
              <a:rPr lang="ru-RU" dirty="0"/>
              <a:t> без очистки </a:t>
            </a:r>
            <a:r>
              <a:rPr lang="ru-RU" dirty="0" err="1"/>
              <a:t>setInterval</a:t>
            </a:r>
            <a:r>
              <a:rPr lang="ru-RU" dirty="0"/>
              <a:t> будет работать бесконечно.</a:t>
            </a:r>
          </a:p>
        </p:txBody>
      </p:sp>
    </p:spTree>
    <p:extLst>
      <p:ext uri="{BB962C8B-B14F-4D97-AF65-F5344CB8AC3E}">
        <p14:creationId xmlns:p14="http://schemas.microsoft.com/office/powerpoint/2010/main" val="1575325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4AC00-7C35-302A-4F63-BB85A5DC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88F43-16F5-AE94-1A95-BA9B5F3C0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4"/>
            <a:ext cx="10782300" cy="1504335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800" b="1" dirty="0"/>
              <a:t>3. Рекурсивный </a:t>
            </a:r>
            <a:r>
              <a:rPr lang="en-US" sz="4800" b="1" dirty="0" err="1"/>
              <a:t>setTimeout</a:t>
            </a:r>
            <a:r>
              <a:rPr lang="en-US" sz="4800" b="1" dirty="0"/>
              <a:t> </a:t>
            </a:r>
            <a:r>
              <a:rPr lang="ru-RU" sz="4800" b="1" dirty="0"/>
              <a:t>как альтернатива </a:t>
            </a:r>
            <a:r>
              <a:rPr lang="en-US" sz="4800" b="1" dirty="0" err="1"/>
              <a:t>setInterval</a:t>
            </a:r>
            <a:r>
              <a:rPr lang="en-US" sz="4800" b="1" dirty="0"/>
              <a:t>.</a:t>
            </a:r>
            <a:endParaRPr lang="ru-RU" sz="4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BA5798-CEDA-426D-A562-9BDD11F80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208627"/>
            <a:ext cx="10965540" cy="4324907"/>
          </a:xfrm>
        </p:spPr>
        <p:txBody>
          <a:bodyPr>
            <a:normAutofit/>
          </a:bodyPr>
          <a:lstStyle/>
          <a:p>
            <a:r>
              <a:rPr lang="ru-RU" dirty="0"/>
              <a:t>Дрейф интервалов (</a:t>
            </a:r>
            <a:r>
              <a:rPr lang="ru-RU" dirty="0" err="1"/>
              <a:t>Interval</a:t>
            </a:r>
            <a:r>
              <a:rPr lang="ru-RU" dirty="0"/>
              <a:t> </a:t>
            </a:r>
            <a:r>
              <a:rPr lang="ru-RU" dirty="0" err="1"/>
              <a:t>Drift</a:t>
            </a:r>
            <a:r>
              <a:rPr lang="ru-RU" dirty="0"/>
              <a:t>) — это явление, при котором реальное время между последовательными вызовами </a:t>
            </a:r>
            <a:r>
              <a:rPr lang="ru-RU" dirty="0" err="1"/>
              <a:t>setInterval</a:t>
            </a:r>
            <a:r>
              <a:rPr lang="ru-RU" dirty="0"/>
              <a:t>() постепенно увеличивается. ⏳ </a:t>
            </a:r>
          </a:p>
          <a:p>
            <a:r>
              <a:rPr lang="ru-RU" dirty="0"/>
              <a:t>Это происходит потому, что браузер помещает каждую задачу в очередь, но не гарантирует, что она будет выполнена точно в срок.</a:t>
            </a:r>
          </a:p>
        </p:txBody>
      </p:sp>
    </p:spTree>
    <p:extLst>
      <p:ext uri="{BB962C8B-B14F-4D97-AF65-F5344CB8AC3E}">
        <p14:creationId xmlns:p14="http://schemas.microsoft.com/office/powerpoint/2010/main" val="56437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54DB5E-F85D-AFAE-6E86-362F3ED154E4}"/>
              </a:ext>
            </a:extLst>
          </p:cNvPr>
          <p:cNvSpPr/>
          <p:nvPr/>
        </p:nvSpPr>
        <p:spPr>
          <a:xfrm>
            <a:off x="398206" y="334107"/>
            <a:ext cx="11432723" cy="525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tx1"/>
              </a:solidFill>
            </a:endParaRPr>
          </a:p>
          <a:p>
            <a:pPr algn="ctr"/>
            <a:r>
              <a:rPr lang="ru-RU" sz="4400" b="1" dirty="0">
                <a:solidFill>
                  <a:schemeClr val="tx1"/>
                </a:solidFill>
              </a:rPr>
              <a:t>Тема 2. Асинхронно программирование.</a:t>
            </a:r>
          </a:p>
          <a:p>
            <a:pPr algn="ctr"/>
            <a:endParaRPr lang="ru-RU" sz="4400" b="1" dirty="0">
              <a:solidFill>
                <a:schemeClr val="tx1"/>
              </a:solidFill>
            </a:endParaRPr>
          </a:p>
          <a:p>
            <a:pPr algn="ctr"/>
            <a:r>
              <a:rPr lang="ru-RU" sz="4400" b="1" dirty="0">
                <a:solidFill>
                  <a:schemeClr val="tx1"/>
                </a:solidFill>
              </a:rPr>
              <a:t>Лекция 9. Таймеры и упорядочивание асинхронных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18260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C29F60-5DF9-16E7-B690-90E130BC2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8B2AA6-BE5C-DC90-5372-B061A82DD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Почему это происходит?</a:t>
            </a:r>
          </a:p>
          <a:p>
            <a:r>
              <a:rPr lang="ru-RU" dirty="0"/>
              <a:t>JavaScript работает в однопоточном режиме. Это значит, что в любой момент времени может выполняться только одна задача. Когда вы используете </a:t>
            </a:r>
            <a:r>
              <a:rPr lang="ru-RU" dirty="0" err="1"/>
              <a:t>setInterval</a:t>
            </a:r>
            <a:r>
              <a:rPr lang="ru-RU" dirty="0"/>
              <a:t>(функция, 1000), вы говорите браузеру: "Добавь эту функцию в очередь задач каждую секунду".</a:t>
            </a:r>
          </a:p>
          <a:p>
            <a:r>
              <a:rPr lang="ru-RU" dirty="0"/>
              <a:t>Однако, если основной поток JavaScript занят выполнением других, более долгих задач (например, сложными вычислениями, обработкой данных или отрисовкой), то запланированная задача из </a:t>
            </a:r>
            <a:r>
              <a:rPr lang="ru-RU" dirty="0" err="1"/>
              <a:t>setInterval</a:t>
            </a:r>
            <a:r>
              <a:rPr lang="ru-RU" dirty="0"/>
              <a:t>() вынуждена ждать, пока поток освободится.</a:t>
            </a:r>
          </a:p>
          <a:p>
            <a:r>
              <a:rPr lang="ru-RU" dirty="0"/>
              <a:t>Таким образом, время между вызовами будет равно не 1000 мс, а 1000 мс + время ожидания. Со временем это ожидание накапливается, и интервал "дрейфует" от своего первоначального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2259353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B6813-74E5-9925-4FDE-4073F12A9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D5B8E8-2C0B-98DD-928D-5D0F90F0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82" y="386862"/>
            <a:ext cx="10493164" cy="61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63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F7F62F-FF71-1AB6-E406-64A7AFB72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C6FFC8-80D9-2900-9B69-B7100A6DA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35EC2A-FCD5-C5EF-B2D4-C5201151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400050"/>
            <a:ext cx="108394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03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ABB4A8-9418-3CE2-32FB-953824E3D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542EE6-D171-2A77-F99B-E91868DA1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Как избежать дрейфа интервалов?</a:t>
            </a:r>
          </a:p>
          <a:p>
            <a:r>
              <a:rPr lang="ru-RU" dirty="0"/>
              <a:t>Чтобы избежать дрейфа, вместо </a:t>
            </a:r>
            <a:r>
              <a:rPr lang="ru-RU" dirty="0" err="1"/>
              <a:t>setInterval</a:t>
            </a:r>
            <a:r>
              <a:rPr lang="ru-RU" dirty="0"/>
              <a:t>() лучше использовать рекурсивный </a:t>
            </a:r>
            <a:r>
              <a:rPr lang="ru-RU" dirty="0" err="1"/>
              <a:t>setTimeout</a:t>
            </a:r>
            <a:r>
              <a:rPr lang="ru-RU" dirty="0"/>
              <a:t>(). </a:t>
            </a:r>
          </a:p>
          <a:p>
            <a:r>
              <a:rPr lang="ru-RU" dirty="0"/>
              <a:t>Этот подход гарантирует, что следующий вызов будет запланирован только после того, как предыдущий завершился.</a:t>
            </a:r>
          </a:p>
        </p:txBody>
      </p:sp>
    </p:spTree>
    <p:extLst>
      <p:ext uri="{BB962C8B-B14F-4D97-AF65-F5344CB8AC3E}">
        <p14:creationId xmlns:p14="http://schemas.microsoft.com/office/powerpoint/2010/main" val="183611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FF5618-58CB-3D44-0D89-FD7F4F8FA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6FEE19-09C4-A35B-F4FB-ACDDBAC02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61" y="299675"/>
            <a:ext cx="9699077" cy="62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36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8D03A7-783D-1C55-19C0-48F3484A6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C9CCDF-AF48-5796-7743-E779F7958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1" y="228713"/>
            <a:ext cx="9439421" cy="64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58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DB85FE-F1C1-A349-81DA-A863648B9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7F2DD-48B1-7865-A33C-38E08EC37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680739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800" b="1" dirty="0"/>
              <a:t>4</a:t>
            </a:r>
            <a:r>
              <a:rPr lang="ru-RU" sz="4800" b="1" dirty="0"/>
              <a:t>. Практические примеры.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06DD73-2A5E-D40A-026A-05B8234C0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005204"/>
            <a:ext cx="10965540" cy="5528331"/>
          </a:xfrm>
        </p:spPr>
        <p:txBody>
          <a:bodyPr>
            <a:normAutofit/>
          </a:bodyPr>
          <a:lstStyle/>
          <a:p>
            <a:r>
              <a:rPr lang="ru-RU" dirty="0"/>
              <a:t>Обратный отсчет: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7AD778-F54F-B367-5BFB-8EABF1B3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485039"/>
            <a:ext cx="8778240" cy="524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26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3EBCAE-6FCA-41F3-4E02-9553DBB41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B0BDAD-2996-09DD-0CBF-3CA99BDC7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Часы: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3D0491-1ED7-F2EA-7CD6-D41134B6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24" y="1046921"/>
            <a:ext cx="9546751" cy="507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5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5BD946-9127-4B33-1B7E-563ABF9E4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00C-4366-D70B-E10A-08A36092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Светофор: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322495-BB20-A12B-A355-6F178049E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49" y="1223889"/>
            <a:ext cx="11410435" cy="448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93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2C4CD-2D51-B93D-2F4D-E48975D7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7ECF89-B64B-6C4F-F314-B8342FE2B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ru-RU" b="1" dirty="0"/>
              <a:t>Заключение</a:t>
            </a:r>
          </a:p>
          <a:p>
            <a:r>
              <a:rPr lang="ru-RU" dirty="0"/>
              <a:t>Сегодня мы разобрали, как JavaScript работает с таймерами и почему они важны для организации асинхронного кода: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Таймеры (</a:t>
            </a:r>
            <a:r>
              <a:rPr lang="ru-RU" dirty="0" err="1"/>
              <a:t>setTimeout</a:t>
            </a:r>
            <a:r>
              <a:rPr lang="ru-RU" dirty="0"/>
              <a:t>, </a:t>
            </a:r>
            <a:r>
              <a:rPr lang="ru-RU" dirty="0" err="1"/>
              <a:t>setInterval</a:t>
            </a:r>
            <a:r>
              <a:rPr lang="ru-RU" dirty="0"/>
              <a:t>) работают не напрямую, а через Event </a:t>
            </a:r>
            <a:r>
              <a:rPr lang="ru-RU" dirty="0" err="1"/>
              <a:t>Loop</a:t>
            </a:r>
            <a:r>
              <a:rPr lang="ru-RU" dirty="0"/>
              <a:t> и </a:t>
            </a:r>
            <a:r>
              <a:rPr lang="ru-RU" dirty="0" err="1"/>
              <a:t>WebAPI</a:t>
            </a:r>
            <a:r>
              <a:rPr lang="ru-RU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setTimeout</a:t>
            </a:r>
            <a:r>
              <a:rPr lang="ru-RU" dirty="0"/>
              <a:t> — откладывает выполнение функции на указанное время.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setInterval</a:t>
            </a:r>
            <a:r>
              <a:rPr lang="ru-RU" dirty="0"/>
              <a:t> — выполняет функцию периодически с заданным интервалом.</a:t>
            </a:r>
          </a:p>
          <a:p>
            <a:r>
              <a:rPr lang="ru-RU" dirty="0"/>
              <a:t>Очистка таймеров обязательна, если больше не нужен повторный вызов, чтобы не перегружать приложение (</a:t>
            </a:r>
            <a:r>
              <a:rPr lang="ru-RU" dirty="0" err="1"/>
              <a:t>clearTimeout</a:t>
            </a:r>
            <a:r>
              <a:rPr lang="ru-RU" dirty="0"/>
              <a:t>, </a:t>
            </a:r>
            <a:r>
              <a:rPr lang="ru-RU" dirty="0" err="1"/>
              <a:t>clearInterval</a:t>
            </a:r>
            <a:r>
              <a:rPr lang="ru-RU" dirty="0"/>
              <a:t>).</a:t>
            </a:r>
          </a:p>
          <a:p>
            <a:r>
              <a:rPr lang="ru-RU" dirty="0"/>
              <a:t>Минимальная задержка в браузере ограничена: даже </a:t>
            </a:r>
            <a:r>
              <a:rPr lang="ru-RU" dirty="0" err="1"/>
              <a:t>setTimeout</a:t>
            </a:r>
            <a:r>
              <a:rPr lang="ru-RU" dirty="0"/>
              <a:t>(</a:t>
            </a:r>
            <a:r>
              <a:rPr lang="ru-RU" dirty="0" err="1"/>
              <a:t>fn</a:t>
            </a:r>
            <a:r>
              <a:rPr lang="ru-RU" dirty="0"/>
              <a:t>, 0) реально выполняется не мгновенно, а после текущего стека и </a:t>
            </a:r>
            <a:r>
              <a:rPr lang="ru-RU" dirty="0" err="1"/>
              <a:t>микрозадач</a:t>
            </a:r>
            <a:r>
              <a:rPr lang="ru-RU" dirty="0"/>
              <a:t> (обычно не быстрее 4 мс).</a:t>
            </a:r>
          </a:p>
          <a:p>
            <a:r>
              <a:rPr lang="ru-RU" dirty="0"/>
              <a:t>Дрейф интервалов — проблема </a:t>
            </a:r>
            <a:r>
              <a:rPr lang="ru-RU" dirty="0" err="1"/>
              <a:t>setInterval</a:t>
            </a:r>
            <a:r>
              <a:rPr lang="ru-RU" dirty="0"/>
              <a:t>: если код внутри </a:t>
            </a:r>
            <a:r>
              <a:rPr lang="ru-RU" dirty="0" err="1"/>
              <a:t>колбэка</a:t>
            </a:r>
            <a:r>
              <a:rPr lang="ru-RU" dirty="0"/>
              <a:t> выполняется дольше задержки, то вызовы начинают «накладываться», что может привести к накоплению задач.</a:t>
            </a:r>
          </a:p>
          <a:p>
            <a:r>
              <a:rPr lang="ru-RU" dirty="0"/>
              <a:t>Рекурсивный </a:t>
            </a:r>
            <a:r>
              <a:rPr lang="ru-RU" dirty="0" err="1"/>
              <a:t>setTimeout</a:t>
            </a:r>
            <a:r>
              <a:rPr lang="ru-RU" dirty="0"/>
              <a:t> решает проблему дрейфа: он запускает новый таймер только после завершения предыдущего кода, позволяя более точно управлять временем.</a:t>
            </a:r>
          </a:p>
        </p:txBody>
      </p:sp>
    </p:spTree>
    <p:extLst>
      <p:ext uri="{BB962C8B-B14F-4D97-AF65-F5344CB8AC3E}">
        <p14:creationId xmlns:p14="http://schemas.microsoft.com/office/powerpoint/2010/main" val="422922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692573"/>
          </a:xfrm>
        </p:spPr>
        <p:txBody>
          <a:bodyPr/>
          <a:lstStyle/>
          <a:p>
            <a:r>
              <a:rPr lang="ru-RU" sz="4800" b="1" dirty="0">
                <a:solidFill>
                  <a:schemeClr val="tx1"/>
                </a:solidFill>
              </a:rPr>
              <a:t>Цель занятия: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463040"/>
            <a:ext cx="10782300" cy="4996754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2800" kern="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dirty="0">
                <a:latin typeface="+mn-lt"/>
              </a:rPr>
              <a:t>Ознакомиться с работой встроенных таймеров JavaScript, научиться управлять их выполнением, понимать ограничения и использовать таймеры в практических задачах.</a:t>
            </a:r>
          </a:p>
        </p:txBody>
      </p:sp>
    </p:spTree>
    <p:extLst>
      <p:ext uri="{BB962C8B-B14F-4D97-AF65-F5344CB8AC3E}">
        <p14:creationId xmlns:p14="http://schemas.microsoft.com/office/powerpoint/2010/main" val="352708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E4E389-CA0D-3918-913D-A57A727C9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41EBC4-C264-BC34-FB70-9852A39AA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👉 </a:t>
            </a:r>
            <a:r>
              <a:rPr lang="ru-RU" b="1" dirty="0"/>
              <a:t>Главная мысль</a:t>
            </a:r>
            <a:r>
              <a:rPr lang="ru-RU" dirty="0"/>
              <a:t>:</a:t>
            </a:r>
          </a:p>
          <a:p>
            <a:br>
              <a:rPr lang="ru-RU" dirty="0"/>
            </a:br>
            <a:r>
              <a:rPr lang="ru-RU" dirty="0"/>
              <a:t>Таймеры в JavaScript — это не гарантия «точного времени», а лишь механизм планирования задач через Event </a:t>
            </a:r>
            <a:r>
              <a:rPr lang="ru-RU" dirty="0" err="1"/>
              <a:t>Loop</a:t>
            </a:r>
            <a:r>
              <a:rPr lang="ru-RU" dirty="0"/>
              <a:t>. </a:t>
            </a:r>
          </a:p>
          <a:p>
            <a:r>
              <a:rPr lang="ru-RU" dirty="0"/>
              <a:t>Для стабильного поведения нужно понимать их ограничения (задержка, дрейф) и выбирать правильный подход (</a:t>
            </a:r>
            <a:r>
              <a:rPr lang="ru-RU" dirty="0" err="1"/>
              <a:t>setInterval</a:t>
            </a:r>
            <a:r>
              <a:rPr lang="ru-RU" dirty="0"/>
              <a:t> или рекурсивный </a:t>
            </a:r>
            <a:r>
              <a:rPr lang="ru-RU" dirty="0" err="1"/>
              <a:t>setTimeout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86361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011517-58D9-D90F-5A46-39E381D2B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C8FEC-04CB-CFB6-0F31-2F43C1E5D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335523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800" b="1" dirty="0"/>
              <a:t>5. Упорядочивание асинхронных операций.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AD6FAE-F252-8799-0778-3FE7B781A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927274"/>
            <a:ext cx="10965540" cy="4606261"/>
          </a:xfrm>
        </p:spPr>
        <p:txBody>
          <a:bodyPr>
            <a:normAutofit/>
          </a:bodyPr>
          <a:lstStyle/>
          <a:p>
            <a:r>
              <a:rPr lang="ru-RU" b="1" dirty="0"/>
              <a:t>Проблемы асинхронности.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Гонки данных</a:t>
            </a:r>
            <a:r>
              <a:rPr lang="ru-RU" dirty="0"/>
              <a:t>: Возникают, когда несколько асинхронных операций пытаются изменить одно и то же состояние.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Неопределенный порядок выполнения</a:t>
            </a:r>
            <a:r>
              <a:rPr lang="ru-RU" dirty="0"/>
              <a:t>: Асинхронные операции могут завершаться в произвольном порядке, что затрудняет управление логикой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581449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251B85-9B7E-E0EF-8EBB-9AD13CF1D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BD5045-AAC1-3E9C-357F-F4F348DCF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Рассмотрим простой пример </a:t>
            </a:r>
            <a:r>
              <a:rPr lang="ru-RU" b="1" dirty="0"/>
              <a:t>гонки данных</a:t>
            </a:r>
            <a:r>
              <a:rPr lang="ru-RU" dirty="0"/>
              <a:t>, где два асинхронных процесса изменяют одно и то же значение.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74527C-AEC8-4CDC-8317-B43E368F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60" y="1441425"/>
            <a:ext cx="8741679" cy="517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16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123D9D-E0A6-91DE-5780-67DAD67FB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E5691C-B71D-9444-6F32-142A748AC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Это ситуация, когда несколько асинхронных операций читают и изменяют одно и то же значение, и это приведет к непредсказуемым результатам.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CB342E-8F24-DD6A-EBD3-A29DB412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2191335"/>
            <a:ext cx="4633926" cy="28730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6B1B86-9C1A-A396-DF67-1E7296150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897" y="2191335"/>
            <a:ext cx="4694958" cy="287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99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E5ABA2-6989-87E4-4DC6-E89D2CD39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0D0BB5-91B2-1434-637B-3C5692172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Неопределенный порядок выполнения.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6D1220-3706-0491-31D0-F11DDE01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62" y="1017122"/>
            <a:ext cx="8923387" cy="56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21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C38C11-AB3A-AC02-1E21-E2889A25A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501B9F-EB00-CAB6-B56D-950057BC5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Пример, в котором выполняется несколько асинхронных запросов, и порядок их завершения влияет на финальный результат.</a:t>
            </a:r>
          </a:p>
          <a:p>
            <a:r>
              <a:rPr lang="ru-RU" dirty="0"/>
              <a:t>Порядок загрузки данных может меняться из-за случайной задержки.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CBD098-34BC-41FE-F958-48ABFEF9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30"/>
          <a:stretch>
            <a:fillRect/>
          </a:stretch>
        </p:blipFill>
        <p:spPr>
          <a:xfrm>
            <a:off x="766916" y="2935238"/>
            <a:ext cx="7641015" cy="14251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85ED6A-DA65-0CD7-E448-054CF7E84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" y="4482684"/>
            <a:ext cx="7641015" cy="142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67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8F35F-F448-508C-2B9D-700943707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77E08D-C56B-3461-84C4-C57D54474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Методы упорядочивания асинхронных операций.</a:t>
            </a:r>
            <a:endParaRPr lang="en-US" b="1" dirty="0"/>
          </a:p>
          <a:p>
            <a:r>
              <a:rPr lang="ru-RU" b="1" dirty="0"/>
              <a:t>1. Использование </a:t>
            </a:r>
            <a:r>
              <a:rPr lang="ru-RU" b="1" dirty="0" err="1"/>
              <a:t>Promise</a:t>
            </a:r>
            <a:r>
              <a:rPr lang="en-US" b="1" dirty="0"/>
              <a:t>.</a:t>
            </a:r>
            <a:endParaRPr lang="ru-RU" b="1" dirty="0"/>
          </a:p>
          <a:p>
            <a:r>
              <a:rPr lang="ru-RU" dirty="0"/>
              <a:t>Обещания (</a:t>
            </a:r>
            <a:r>
              <a:rPr lang="ru-RU" dirty="0" err="1"/>
              <a:t>Promise</a:t>
            </a:r>
            <a:r>
              <a:rPr lang="ru-RU" dirty="0"/>
              <a:t>): Объект, представляющий завершение или неудачу асинхронной операции и её результат.</a:t>
            </a:r>
          </a:p>
          <a:p>
            <a:r>
              <a:rPr lang="ru-RU" dirty="0"/>
              <a:t>Состояния </a:t>
            </a:r>
            <a:r>
              <a:rPr lang="ru-RU" dirty="0" err="1"/>
              <a:t>Promise</a:t>
            </a:r>
            <a:r>
              <a:rPr lang="ru-RU" dirty="0"/>
              <a:t>:</a:t>
            </a:r>
          </a:p>
          <a:p>
            <a:r>
              <a:rPr lang="ru-RU" dirty="0"/>
              <a:t>Ожидание (</a:t>
            </a:r>
            <a:r>
              <a:rPr lang="ru-RU" dirty="0" err="1"/>
              <a:t>pending</a:t>
            </a:r>
            <a:r>
              <a:rPr lang="ru-RU" dirty="0"/>
              <a:t>): Начальное состояние, ни выполнено, ни отклонено.</a:t>
            </a:r>
          </a:p>
          <a:p>
            <a:r>
              <a:rPr lang="ru-RU" dirty="0"/>
              <a:t>Исполнено (</a:t>
            </a:r>
            <a:r>
              <a:rPr lang="ru-RU" dirty="0" err="1"/>
              <a:t>fulfilled</a:t>
            </a:r>
            <a:r>
              <a:rPr lang="ru-RU" dirty="0"/>
              <a:t>): Операция завершена успешно.</a:t>
            </a:r>
          </a:p>
          <a:p>
            <a:r>
              <a:rPr lang="ru-RU" dirty="0"/>
              <a:t>Отклонено (</a:t>
            </a:r>
            <a:r>
              <a:rPr lang="ru-RU" dirty="0" err="1"/>
              <a:t>rejected</a:t>
            </a:r>
            <a:r>
              <a:rPr lang="ru-RU" dirty="0"/>
              <a:t>): Операция завершена с ошибкой.</a:t>
            </a:r>
          </a:p>
        </p:txBody>
      </p:sp>
    </p:spTree>
    <p:extLst>
      <p:ext uri="{BB962C8B-B14F-4D97-AF65-F5344CB8AC3E}">
        <p14:creationId xmlns:p14="http://schemas.microsoft.com/office/powerpoint/2010/main" val="278874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F54942-4608-0ECE-AF3D-2D6F716FB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5F37DC-1983-73A5-5595-E29A1DCE4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2. </a:t>
            </a:r>
            <a:r>
              <a:rPr lang="ru-RU" b="1" dirty="0" err="1"/>
              <a:t>async</a:t>
            </a:r>
            <a:r>
              <a:rPr lang="ru-RU" b="1" dirty="0"/>
              <a:t>/</a:t>
            </a:r>
            <a:r>
              <a:rPr lang="ru-RU" b="1" dirty="0" err="1"/>
              <a:t>await</a:t>
            </a:r>
            <a:r>
              <a:rPr lang="en-US" b="1" dirty="0"/>
              <a:t>.</a:t>
            </a:r>
            <a:endParaRPr lang="ru-RU" b="1" dirty="0"/>
          </a:p>
          <a:p>
            <a:r>
              <a:rPr lang="ru-RU" dirty="0" err="1"/>
              <a:t>async</a:t>
            </a:r>
            <a:r>
              <a:rPr lang="ru-RU" dirty="0"/>
              <a:t>: Обозначает, что функция является асинхронной и всегда возвращает </a:t>
            </a:r>
            <a:r>
              <a:rPr lang="ru-RU" dirty="0" err="1"/>
              <a:t>Promise</a:t>
            </a:r>
            <a:r>
              <a:rPr lang="ru-RU" dirty="0"/>
              <a:t>.</a:t>
            </a:r>
          </a:p>
          <a:p>
            <a:r>
              <a:rPr lang="ru-RU" dirty="0" err="1"/>
              <a:t>await</a:t>
            </a:r>
            <a:r>
              <a:rPr lang="ru-RU" dirty="0"/>
              <a:t>: Ожидает завершения </a:t>
            </a:r>
            <a:r>
              <a:rPr lang="ru-RU" dirty="0" err="1"/>
              <a:t>Promise</a:t>
            </a:r>
            <a:r>
              <a:rPr lang="ru-RU" dirty="0"/>
              <a:t> и возвращает его результат.</a:t>
            </a:r>
          </a:p>
          <a:p>
            <a:r>
              <a:rPr lang="ru-RU" dirty="0"/>
              <a:t>Пример использования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824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3C2FA-D05B-5BB4-DF91-1CCC58C90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0EE0FD-954A-F7ED-B487-619AA953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05" y="217243"/>
            <a:ext cx="8863452" cy="64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05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AD0E4D-ADDD-D795-504D-4072CEC01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1D3DEC-9B74-0774-DAE5-461B0F5AB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В этом примере используются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 для последовательного выполнения операций, что гарантирует, что каждая операция завершится перед началом следующей.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CAD91C-176B-4022-CC6D-A6D7C1A7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55" y="2609849"/>
            <a:ext cx="7204830" cy="246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2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8"/>
            <a:ext cx="10782300" cy="350410"/>
          </a:xfrm>
        </p:spPr>
        <p:txBody>
          <a:bodyPr/>
          <a:lstStyle/>
          <a:p>
            <a:r>
              <a:rPr lang="ru-RU" sz="4800" b="1" kern="0" dirty="0">
                <a:solidFill>
                  <a:schemeClr val="tx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Учебные вопросы: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279" y="1120878"/>
            <a:ext cx="10954217" cy="5365008"/>
          </a:xfrm>
        </p:spPr>
        <p:txBody>
          <a:bodyPr>
            <a:normAutofit fontScale="85000" lnSpcReduction="1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1. Механизм таймеров</a:t>
            </a:r>
            <a:r>
              <a:rPr lang="en-US" sz="4400" b="1" dirty="0">
                <a:latin typeface="+mn-lt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2. </a:t>
            </a:r>
            <a:r>
              <a:rPr lang="en-US" sz="4400" b="1" dirty="0" err="1">
                <a:latin typeface="+mn-lt"/>
              </a:rPr>
              <a:t>setTimeout</a:t>
            </a:r>
            <a:r>
              <a:rPr lang="en-US" sz="4400" b="1" dirty="0">
                <a:latin typeface="+mn-lt"/>
              </a:rPr>
              <a:t> </a:t>
            </a:r>
            <a:r>
              <a:rPr lang="ru-RU" sz="4400" b="1" dirty="0">
                <a:latin typeface="+mn-lt"/>
              </a:rPr>
              <a:t>и </a:t>
            </a:r>
            <a:r>
              <a:rPr lang="en-US" sz="4400" b="1" dirty="0" err="1">
                <a:latin typeface="+mn-lt"/>
              </a:rPr>
              <a:t>setInterval</a:t>
            </a:r>
            <a:r>
              <a:rPr lang="en-US" sz="4400" b="1" dirty="0">
                <a:latin typeface="+mn-lt"/>
              </a:rPr>
              <a:t>: </a:t>
            </a:r>
            <a:r>
              <a:rPr lang="ru-RU" sz="4400" b="1" dirty="0">
                <a:latin typeface="+mn-lt"/>
              </a:rPr>
              <a:t>назначение, синтаксис, примеры.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3. Рекурсивный </a:t>
            </a:r>
            <a:r>
              <a:rPr lang="en-US" sz="4400" b="1" dirty="0" err="1">
                <a:latin typeface="+mn-lt"/>
              </a:rPr>
              <a:t>setTimeout</a:t>
            </a:r>
            <a:r>
              <a:rPr lang="en-US" sz="4400" b="1" dirty="0">
                <a:latin typeface="+mn-lt"/>
              </a:rPr>
              <a:t> </a:t>
            </a:r>
            <a:r>
              <a:rPr lang="ru-RU" sz="4400" b="1" dirty="0">
                <a:latin typeface="+mn-lt"/>
              </a:rPr>
              <a:t>как альтернатива </a:t>
            </a:r>
            <a:r>
              <a:rPr lang="en-US" sz="4400" b="1" dirty="0" err="1">
                <a:latin typeface="+mn-lt"/>
              </a:rPr>
              <a:t>setInterval</a:t>
            </a:r>
            <a:r>
              <a:rPr lang="en-US" sz="4400" b="1" dirty="0">
                <a:latin typeface="+mn-lt"/>
              </a:rPr>
              <a:t>.</a:t>
            </a:r>
            <a:endParaRPr lang="ru-RU" sz="4400" b="1" dirty="0">
              <a:latin typeface="+mn-lt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4. Практические примеры.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5. Упорядочивание асинхронных операций.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44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0553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AC975-FEF4-830D-E8D5-CD539926D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3CF309-CFF8-EF5C-9DA2-993AED7EA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Подробнее о </a:t>
            </a:r>
            <a:r>
              <a:rPr lang="en-US" dirty="0"/>
              <a:t>Promise</a:t>
            </a:r>
            <a:r>
              <a:rPr lang="ru-RU" dirty="0"/>
              <a:t> и </a:t>
            </a:r>
            <a:r>
              <a:rPr lang="en-US" dirty="0"/>
              <a:t>async/await</a:t>
            </a:r>
            <a:r>
              <a:rPr lang="ru-RU" dirty="0"/>
              <a:t> в следующих лекциях.</a:t>
            </a:r>
          </a:p>
        </p:txBody>
      </p:sp>
    </p:spTree>
    <p:extLst>
      <p:ext uri="{BB962C8B-B14F-4D97-AF65-F5344CB8AC3E}">
        <p14:creationId xmlns:p14="http://schemas.microsoft.com/office/powerpoint/2010/main" val="4006255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427703"/>
            <a:ext cx="10782300" cy="692573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Контрольные вопросы: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294228"/>
            <a:ext cx="11057456" cy="5136069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Чем отличаются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</a:rPr>
              <a:t>setTimeout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 и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</a:rPr>
              <a:t>setInterval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Что возвращает вызов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</a:rPr>
              <a:t>setTimeout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/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</a:rPr>
              <a:t>setInterval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Как отменить выполнение таймера?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Что произойдёт, если указать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</a:rPr>
              <a:t>setTimeout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(..., 0)?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Почему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</a:rPr>
              <a:t>setInterval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 может «дрейфовать» во времени?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В чём преимущество рекурсивного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</a:rPr>
              <a:t>setTimeout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 перед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</a:rPr>
              <a:t>setInterval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Каково минимальное значение задержки в современных браузерах?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Почему важно очищать таймеры в долгоживущих приложениях?</a:t>
            </a:r>
          </a:p>
        </p:txBody>
      </p:sp>
    </p:spTree>
    <p:extLst>
      <p:ext uri="{BB962C8B-B14F-4D97-AF65-F5344CB8AC3E}">
        <p14:creationId xmlns:p14="http://schemas.microsoft.com/office/powerpoint/2010/main" val="3264309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427703"/>
            <a:ext cx="10782300" cy="692573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Домашнее задание:</a:t>
            </a:r>
          </a:p>
        </p:txBody>
      </p:sp>
      <p:sp>
        <p:nvSpPr>
          <p:cNvPr id="4" name="AutoShape 2">
            <a:hlinkClick r:id="rId2"/>
            <a:extLst>
              <a:ext uri="{FF2B5EF4-FFF2-40B4-BE49-F238E27FC236}">
                <a16:creationId xmlns:a16="http://schemas.microsoft.com/office/drawing/2014/main" id="{C2B42C88-2D75-465B-A062-384A5FF97CF7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666750" y="1589088"/>
            <a:ext cx="11058525" cy="48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dirty="0"/>
              <a:t>1. </a:t>
            </a:r>
            <a:r>
              <a:rPr lang="en-US" dirty="0">
                <a:hlinkClick r:id="rId3"/>
              </a:rPr>
              <a:t>https://ru.hexlet.io/courses/js-asynchronous-programming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2. Повторить материал лекции.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DBF9D8-3EC7-40FF-4469-35EAE7395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999" y="2164006"/>
            <a:ext cx="60293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5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692573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Материалы лекций: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674055"/>
            <a:ext cx="10718291" cy="4178741"/>
          </a:xfrm>
        </p:spPr>
        <p:txBody>
          <a:bodyPr>
            <a:normAutofit/>
          </a:bodyPr>
          <a:lstStyle/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https://github.com/ShViktor72/Education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2025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C3C681-640A-5675-16FC-A797A4A06C22}"/>
              </a:ext>
            </a:extLst>
          </p:cNvPr>
          <p:cNvSpPr txBox="1">
            <a:spLocks/>
          </p:cNvSpPr>
          <p:nvPr/>
        </p:nvSpPr>
        <p:spPr>
          <a:xfrm>
            <a:off x="603503" y="3688100"/>
            <a:ext cx="10782300" cy="692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Обратная связь: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20E472AC-A2C4-713D-80F1-1A6693BAB896}"/>
              </a:ext>
            </a:extLst>
          </p:cNvPr>
          <p:cNvSpPr txBox="1">
            <a:spLocks/>
          </p:cNvSpPr>
          <p:nvPr/>
        </p:nvSpPr>
        <p:spPr>
          <a:xfrm>
            <a:off x="603504" y="4139894"/>
            <a:ext cx="10718291" cy="133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colledge20education23@gmail.com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1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843153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800" b="1" dirty="0"/>
              <a:t>1. Механизм таймеров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631852"/>
            <a:ext cx="10965540" cy="4901683"/>
          </a:xfrm>
        </p:spPr>
        <p:txBody>
          <a:bodyPr>
            <a:normAutofit/>
          </a:bodyPr>
          <a:lstStyle/>
          <a:p>
            <a:r>
              <a:rPr lang="ru-RU" dirty="0"/>
              <a:t>JavaScript работает в однопоточном режиме, то есть в каждый момент времени выполняется только один кусок кода в Call </a:t>
            </a:r>
            <a:r>
              <a:rPr lang="ru-RU" dirty="0" err="1"/>
              <a:t>Stack</a:t>
            </a:r>
            <a:r>
              <a:rPr lang="ru-RU" dirty="0"/>
              <a:t>.</a:t>
            </a:r>
          </a:p>
          <a:p>
            <a:r>
              <a:rPr lang="ru-RU" dirty="0"/>
              <a:t>Чтобы не блокировать выполнение, браузер (или Node.js) предоставляет механизмы таймеров.</a:t>
            </a:r>
          </a:p>
        </p:txBody>
      </p:sp>
    </p:spTree>
    <p:extLst>
      <p:ext uri="{BB962C8B-B14F-4D97-AF65-F5344CB8AC3E}">
        <p14:creationId xmlns:p14="http://schemas.microsoft.com/office/powerpoint/2010/main" val="5600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🔹 Что происходит «под капотом»:</a:t>
            </a:r>
          </a:p>
          <a:p>
            <a:r>
              <a:rPr lang="ru-RU" dirty="0"/>
              <a:t>1. Мы вызываем </a:t>
            </a:r>
            <a:r>
              <a:rPr lang="ru-RU" dirty="0" err="1"/>
              <a:t>setTimeout</a:t>
            </a:r>
            <a:r>
              <a:rPr lang="ru-RU" dirty="0"/>
              <a:t> или </a:t>
            </a:r>
            <a:r>
              <a:rPr lang="ru-RU" dirty="0" err="1"/>
              <a:t>setInterval</a:t>
            </a:r>
            <a:r>
              <a:rPr lang="ru-RU" dirty="0"/>
              <a:t> → они не выполняются сразу.</a:t>
            </a:r>
          </a:p>
          <a:p>
            <a:r>
              <a:rPr lang="ru-RU" dirty="0"/>
              <a:t>2. Эти функции передают задачу во встроенное Web API браузера (или Node.js API), которое «следит за временем».</a:t>
            </a:r>
          </a:p>
          <a:p>
            <a:r>
              <a:rPr lang="ru-RU" dirty="0"/>
              <a:t>3. Когда задержка истекла, </a:t>
            </a:r>
            <a:r>
              <a:rPr lang="ru-RU" dirty="0" err="1"/>
              <a:t>колбэк</a:t>
            </a:r>
            <a:r>
              <a:rPr lang="ru-RU" dirty="0"/>
              <a:t> помещается в Task </a:t>
            </a:r>
            <a:r>
              <a:rPr lang="ru-RU" dirty="0" err="1"/>
              <a:t>Queue</a:t>
            </a:r>
            <a:r>
              <a:rPr lang="ru-RU" dirty="0"/>
              <a:t> (очередь </a:t>
            </a:r>
            <a:r>
              <a:rPr lang="ru-RU" dirty="0" err="1"/>
              <a:t>макрозадач</a:t>
            </a:r>
            <a:r>
              <a:rPr lang="ru-RU" dirty="0"/>
              <a:t>).</a:t>
            </a:r>
          </a:p>
          <a:p>
            <a:r>
              <a:rPr lang="ru-RU" dirty="0"/>
              <a:t>4. Event </a:t>
            </a:r>
            <a:r>
              <a:rPr lang="ru-RU" dirty="0" err="1"/>
              <a:t>Loop</a:t>
            </a:r>
            <a:r>
              <a:rPr lang="ru-RU" dirty="0"/>
              <a:t> проверяет: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Call </a:t>
            </a:r>
            <a:r>
              <a:rPr lang="ru-RU" dirty="0" err="1"/>
              <a:t>Stack</a:t>
            </a:r>
            <a:r>
              <a:rPr lang="ru-RU" dirty="0"/>
              <a:t> пуст,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и выполнены все </a:t>
            </a:r>
            <a:r>
              <a:rPr lang="ru-RU" dirty="0" err="1"/>
              <a:t>микрозадачи</a:t>
            </a:r>
            <a:r>
              <a:rPr lang="ru-RU" dirty="0"/>
              <a:t> (</a:t>
            </a:r>
            <a:r>
              <a:rPr lang="ru-RU" dirty="0" err="1"/>
              <a:t>Promise</a:t>
            </a:r>
            <a:r>
              <a:rPr lang="ru-RU" dirty="0"/>
              <a:t>,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),</a:t>
            </a:r>
          </a:p>
          <a:p>
            <a:r>
              <a:rPr lang="ru-RU" dirty="0"/>
              <a:t>    тогда из Task </a:t>
            </a:r>
            <a:r>
              <a:rPr lang="ru-RU" dirty="0" err="1"/>
              <a:t>Queue</a:t>
            </a:r>
            <a:r>
              <a:rPr lang="ru-RU" dirty="0"/>
              <a:t> берётся наш </a:t>
            </a:r>
            <a:r>
              <a:rPr lang="ru-RU" dirty="0" err="1"/>
              <a:t>колбэк</a:t>
            </a:r>
            <a:r>
              <a:rPr lang="ru-RU" dirty="0"/>
              <a:t> и выполняется.</a:t>
            </a:r>
          </a:p>
        </p:txBody>
      </p:sp>
    </p:spTree>
    <p:extLst>
      <p:ext uri="{BB962C8B-B14F-4D97-AF65-F5344CB8AC3E}">
        <p14:creationId xmlns:p14="http://schemas.microsoft.com/office/powerpoint/2010/main" val="38200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4FC512-81FB-09CB-6828-4F8AC2EC0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5F7BFB-F8DB-4D2A-95AC-0A835A21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🔹 Важное следствие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setTimeout</a:t>
            </a:r>
            <a:r>
              <a:rPr lang="ru-RU" dirty="0"/>
              <a:t>(..., 0) никогда не выполнится мгновенно — его </a:t>
            </a:r>
            <a:r>
              <a:rPr lang="ru-RU" dirty="0" err="1"/>
              <a:t>колбэк</a:t>
            </a:r>
            <a:r>
              <a:rPr lang="ru-RU" dirty="0"/>
              <a:t> попадёт в очередь задач и выполнится только после текущего кода и всех </a:t>
            </a:r>
            <a:r>
              <a:rPr lang="ru-RU" dirty="0" err="1"/>
              <a:t>микрозадач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Таймеры не гарантируют точного времени выполнения, они лишь ставят задачу «не раньше, чем через X миллисекунд».</a:t>
            </a:r>
          </a:p>
        </p:txBody>
      </p:sp>
    </p:spTree>
    <p:extLst>
      <p:ext uri="{BB962C8B-B14F-4D97-AF65-F5344CB8AC3E}">
        <p14:creationId xmlns:p14="http://schemas.microsoft.com/office/powerpoint/2010/main" val="32301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4C73A8-577F-473E-5998-1A513E0A3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03A6E-E2E6-C577-7879-1354E9AD9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377726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800" b="1" dirty="0"/>
              <a:t>2. </a:t>
            </a:r>
            <a:r>
              <a:rPr lang="en-US" sz="4800" b="1" dirty="0" err="1"/>
              <a:t>setTimeout</a:t>
            </a:r>
            <a:r>
              <a:rPr lang="en-US" sz="4800" b="1" dirty="0"/>
              <a:t> </a:t>
            </a:r>
            <a:r>
              <a:rPr lang="ru-RU" sz="4800" b="1" dirty="0"/>
              <a:t>и </a:t>
            </a:r>
            <a:r>
              <a:rPr lang="en-US" sz="4800" b="1" dirty="0" err="1"/>
              <a:t>setInterval</a:t>
            </a:r>
            <a:r>
              <a:rPr lang="en-US" sz="4800" b="1" dirty="0"/>
              <a:t>: </a:t>
            </a:r>
            <a:r>
              <a:rPr lang="ru-RU" sz="4800" b="1" dirty="0"/>
              <a:t>назначение, синтаксис, примеры.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245813-CE1A-DD99-5A28-0A816887E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518117"/>
            <a:ext cx="10965540" cy="4015418"/>
          </a:xfrm>
        </p:spPr>
        <p:txBody>
          <a:bodyPr>
            <a:normAutofit/>
          </a:bodyPr>
          <a:lstStyle/>
          <a:p>
            <a:r>
              <a:rPr lang="ru-RU" b="1" dirty="0"/>
              <a:t>🔹 </a:t>
            </a:r>
            <a:r>
              <a:rPr lang="ru-RU" b="1" dirty="0" err="1"/>
              <a:t>setTimeout</a:t>
            </a:r>
            <a:endParaRPr lang="ru-RU" b="1" dirty="0"/>
          </a:p>
          <a:p>
            <a:r>
              <a:rPr lang="ru-RU" b="1" dirty="0"/>
              <a:t>Назначение:</a:t>
            </a:r>
            <a:r>
              <a:rPr lang="ru-RU" dirty="0"/>
              <a:t> выполнить функцию </a:t>
            </a:r>
            <a:r>
              <a:rPr lang="ru-RU" b="1" dirty="0"/>
              <a:t>один раз</a:t>
            </a:r>
            <a:r>
              <a:rPr lang="ru-RU" dirty="0"/>
              <a:t> через заданный промежуток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77406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A80C90-E6F2-F669-AEC8-525CD18E4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3C38AD-14F0-B1F0-0579-F83B42F3D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b="1" dirty="0"/>
              <a:t>Синтаксис </a:t>
            </a:r>
            <a:r>
              <a:rPr lang="ru-RU" b="1" dirty="0" err="1"/>
              <a:t>setTimeout</a:t>
            </a:r>
            <a:r>
              <a:rPr lang="ru-RU" b="1" dirty="0"/>
              <a:t>() :</a:t>
            </a:r>
          </a:p>
          <a:p>
            <a:endParaRPr lang="ru-RU" b="1" dirty="0"/>
          </a:p>
          <a:p>
            <a:r>
              <a:rPr lang="ru-RU" b="1" dirty="0" err="1"/>
              <a:t>setTimeout</a:t>
            </a:r>
            <a:r>
              <a:rPr lang="ru-RU" b="1" dirty="0"/>
              <a:t>(функция, задержка, [аргумент1, аргумент2, ...])</a:t>
            </a:r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функция_или_строка</a:t>
            </a:r>
            <a:r>
              <a:rPr lang="ru-RU" dirty="0"/>
              <a:t>: Функция, которую нужно выполнить. Чаще всего используют анонимную функцию (() =&gt; { ... }). Также можно передать строку кода, но это не рекомендуется из соображений безопасности и производительности.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задержка: Время в миллисекундах (1000 мс = 1 секунда), по истечении которого функция будет выполнена. Это минимальное время задержки, так как браузер может отложить выполнение, если основной поток занят.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[аргумент1, аргумент2, ...]: Необязательные аргументы, которые будут переданы в вашу функцию, когда она будет вызвана.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setTimeout</a:t>
            </a:r>
            <a:r>
              <a:rPr lang="ru-RU" dirty="0"/>
              <a:t>() возвращает идентификатор (число), который можно использовать для отмены вызова с помощью </a:t>
            </a:r>
            <a:r>
              <a:rPr lang="ru-RU" dirty="0" err="1"/>
              <a:t>clearTimeout</a:t>
            </a:r>
            <a:r>
              <a:rPr lang="ru-R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9373415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3337</TotalTime>
  <Words>1418</Words>
  <Application>Microsoft Office PowerPoint</Application>
  <PresentationFormat>Широкоэкранный</PresentationFormat>
  <Paragraphs>135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6" baseType="lpstr">
      <vt:lpstr>Arial</vt:lpstr>
      <vt:lpstr>Segoe UI</vt:lpstr>
      <vt:lpstr>Метрополия</vt:lpstr>
      <vt:lpstr>Презентация PowerPoint</vt:lpstr>
      <vt:lpstr>Презентация PowerPoint</vt:lpstr>
      <vt:lpstr>Цель занятия:</vt:lpstr>
      <vt:lpstr>Учебные вопросы:</vt:lpstr>
      <vt:lpstr>1. Механизм таймеров</vt:lpstr>
      <vt:lpstr>Презентация PowerPoint</vt:lpstr>
      <vt:lpstr>Презентация PowerPoint</vt:lpstr>
      <vt:lpstr>2. setTimeout и setInterval: назначение, синтаксис, примеры.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 Рекурсивный setTimeout как альтернатива setInterval.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4. Практические примеры.</vt:lpstr>
      <vt:lpstr>Презентация PowerPoint</vt:lpstr>
      <vt:lpstr>Презентация PowerPoint</vt:lpstr>
      <vt:lpstr>Презентация PowerPoint</vt:lpstr>
      <vt:lpstr>Презентация PowerPoint</vt:lpstr>
      <vt:lpstr>5. Упорядочивание асинхронных операций.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Контрольные вопросы:</vt:lpstr>
      <vt:lpstr>Домашнее задание:</vt:lpstr>
      <vt:lpstr>Материалы лекций: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Viktor</dc:creator>
  <cp:lastModifiedBy>user</cp:lastModifiedBy>
  <cp:revision>49</cp:revision>
  <dcterms:created xsi:type="dcterms:W3CDTF">2023-08-13T03:02:22Z</dcterms:created>
  <dcterms:modified xsi:type="dcterms:W3CDTF">2025-09-07T10:12:55Z</dcterms:modified>
</cp:coreProperties>
</file>