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72" r:id="rId6"/>
    <p:sldId id="273" r:id="rId7"/>
    <p:sldId id="281" r:id="rId8"/>
    <p:sldId id="283" r:id="rId9"/>
    <p:sldId id="284" r:id="rId10"/>
    <p:sldId id="286" r:id="rId11"/>
    <p:sldId id="285" r:id="rId12"/>
    <p:sldId id="287" r:id="rId13"/>
    <p:sldId id="288" r:id="rId14"/>
    <p:sldId id="289" r:id="rId15"/>
    <p:sldId id="291" r:id="rId16"/>
    <p:sldId id="290" r:id="rId17"/>
    <p:sldId id="292" r:id="rId18"/>
    <p:sldId id="293" r:id="rId19"/>
    <p:sldId id="294" r:id="rId20"/>
    <p:sldId id="295" r:id="rId21"/>
    <p:sldId id="296" r:id="rId22"/>
    <p:sldId id="26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56"/>
      </p:cViewPr>
      <p:guideLst>
        <p:guide orient="horz" pos="2160"/>
        <p:guide pos="28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E7DF4401-F2C8-44B3-9843-CE940E6DE2E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DF12780A-FB74-4E93-B109-233E53C8B6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ln>
            <a:miter lim="800000"/>
          </a:ln>
        </p:spPr>
        <p:txBody>
          <a:bodyPr wrap="square" numCol="1" anchorCtr="0" compatLnSpc="1"/>
          <a:lstStyle/>
          <a:p>
            <a:pPr fontAlgn="base">
              <a:spcBef>
                <a:spcPct val="0"/>
              </a:spcBef>
              <a:spcAft>
                <a:spcPct val="0"/>
              </a:spcAft>
            </a:pPr>
            <a:fld id="{0E6F8F3E-6CD9-40C4-B87E-2F17D33D4498}" type="slidenum">
              <a:rPr lang="en-US" altLang="zh-CN">
                <a:solidFill>
                  <a:srgbClr val="000000"/>
                </a:solidFill>
              </a:rPr>
            </a:fld>
            <a:endParaRPr lang="en-US" altLang="zh-CN">
              <a:solidFill>
                <a:srgbClr val="000000"/>
              </a:solidFill>
            </a:endParaRPr>
          </a:p>
        </p:txBody>
      </p:sp>
      <p:sp>
        <p:nvSpPr>
          <p:cNvPr id="27650" name="Rectangle 2"/>
          <p:cNvSpPr>
            <a:spLocks noGrp="1" noRot="1" noChangeAspect="1" noChangeArrowheads="1" noTextEdit="1"/>
          </p:cNvSpPr>
          <p:nvPr>
            <p:ph type="sldImg"/>
          </p:nvPr>
        </p:nvSpPr>
        <p:spPr bwMode="auto">
          <a:noFill/>
          <a:ln>
            <a:solidFill>
              <a:srgbClr val="000000"/>
            </a:solidFill>
            <a:miter lim="800000"/>
          </a:ln>
        </p:spPr>
      </p:sp>
      <p:sp>
        <p:nvSpPr>
          <p:cNvPr id="27651" name="Rectangle 3"/>
          <p:cNvSpPr>
            <a:spLocks noGrp="1" noChangeArrowheads="1"/>
          </p:cNvSpPr>
          <p:nvPr>
            <p:ph type="body" idx="1"/>
          </p:nvPr>
        </p:nvSpPr>
        <p:spPr bwMode="auto">
          <a:noFill/>
        </p:spPr>
        <p:txBody>
          <a:bodyPr wrap="square" numCol="1" anchor="t" anchorCtr="0" compatLnSpc="1"/>
          <a:lstStyle/>
          <a:p>
            <a:pPr>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理论本身并不能为加入或去掉一个特征提供充分的证据，正确的推动力应该来源于实际证明的语言在表达工作项目中存在的不充分的地方</a:t>
            </a:r>
            <a:endParaRPr lang="zh-CN" altLang="en-US"/>
          </a:p>
          <a:p>
            <a:r>
              <a:rPr lang="en-US" altLang="zh-CN"/>
              <a:t>2.</a:t>
            </a:r>
            <a:r>
              <a:rPr lang="zh-CN" altLang="en-US"/>
              <a:t>任何程序设计语言都是不完美的</a:t>
            </a:r>
            <a:endParaRPr lang="zh-CN" altLang="en-US"/>
          </a:p>
          <a:p>
            <a:r>
              <a:rPr lang="en-US" altLang="zh-CN"/>
              <a:t>3.</a:t>
            </a:r>
            <a:r>
              <a:rPr lang="zh-CN" altLang="en-US"/>
              <a:t>这个规则的意义在于语言应该随着时间的推移而改变，随着人们抱负和期望的增长，自然也要求更多的功能，更多的计算资源，面对的问题也在不断变化，语言不应该是运行在一个过时的系统或工具上的</a:t>
            </a:r>
            <a:endParaRPr lang="zh-CN" altLang="en-US"/>
          </a:p>
          <a:p>
            <a:r>
              <a:rPr lang="en-US" altLang="zh-CN"/>
              <a:t>4.C++</a:t>
            </a:r>
            <a:r>
              <a:rPr lang="zh-CN" altLang="en-US"/>
              <a:t>支持工具的开发，但不强求某种特定的形式，程序员仍有选择的自由。能够迎合各种系统中对语言和工具交互的需求。</a:t>
            </a:r>
            <a:endParaRPr lang="zh-CN" altLang="en-US"/>
          </a:p>
          <a:p>
            <a:r>
              <a:rPr lang="en-US" altLang="zh-CN"/>
              <a:t>5.</a:t>
            </a:r>
            <a:r>
              <a:rPr lang="zh-CN" altLang="en-US"/>
              <a:t>支持各种风格的程序设计。</a:t>
            </a:r>
            <a:endParaRPr lang="zh-CN" altLang="en-US"/>
          </a:p>
          <a:p>
            <a:r>
              <a:rPr lang="en-US" altLang="zh-CN"/>
              <a:t>6.</a:t>
            </a:r>
            <a:r>
              <a:rPr lang="zh-CN" altLang="en-US"/>
              <a:t>支持范围广泛的合理的设计和编程风格</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1.C++</a:t>
            </a:r>
            <a:r>
              <a:rPr lang="zh-CN" altLang="en-US"/>
              <a:t>一致的设计概念</a:t>
            </a:r>
            <a:r>
              <a:rPr lang="en-US" altLang="zh-CN"/>
              <a:t>:</a:t>
            </a:r>
            <a:r>
              <a:rPr lang="zh-CN" altLang="en-US"/>
              <a:t>有关程序员如何设计的基本思想（面向对象程序设计），提升系统 的重选</a:t>
            </a:r>
            <a:r>
              <a:rPr lang="en-US" altLang="zh-CN"/>
              <a:t>ing</a:t>
            </a:r>
            <a:r>
              <a:rPr lang="zh-CN" altLang="en-US"/>
              <a:t>层次。</a:t>
            </a:r>
            <a:endParaRPr lang="zh-CN" altLang="en-US"/>
          </a:p>
          <a:p>
            <a:r>
              <a:rPr lang="zh-CN" altLang="en-US"/>
              <a:t>个别的语言特征都必须符合一个整体模式，要看他能否行成一种可通过类进行有效表达的概念。</a:t>
            </a:r>
            <a:endParaRPr lang="zh-CN" altLang="en-US"/>
          </a:p>
          <a:p>
            <a:r>
              <a:rPr lang="en-US" altLang="zh-CN"/>
              <a:t>2.</a:t>
            </a:r>
            <a:r>
              <a:rPr lang="zh-CN" altLang="en-US"/>
              <a:t>高级语言区别于低级语言的地方</a:t>
            </a:r>
            <a:endParaRPr lang="zh-CN" altLang="en-US"/>
          </a:p>
          <a:p>
            <a:r>
              <a:rPr lang="en-US" altLang="zh-CN"/>
              <a:t>3.</a:t>
            </a:r>
            <a:r>
              <a:rPr lang="zh-CN" altLang="en-US"/>
              <a:t>仅仅为用户提供一种语言特征或技术是不够的，这些解决方案都应该是能低代价的负担的起的</a:t>
            </a:r>
            <a:endParaRPr lang="zh-CN" altLang="en-US"/>
          </a:p>
          <a:p>
            <a:r>
              <a:rPr lang="en-US" altLang="zh-CN"/>
              <a:t>4.</a:t>
            </a:r>
            <a:r>
              <a:rPr lang="zh-CN" altLang="en-US"/>
              <a:t>设计的努力应该更多的放在提供机制，帮助人写出好的程序上，而不是放在禁止不可避免的坏程序上</a:t>
            </a:r>
            <a:endParaRPr lang="zh-CN" altLang="en-US"/>
          </a:p>
          <a:p>
            <a:r>
              <a:rPr lang="en-US" altLang="zh-CN"/>
              <a:t>5.</a:t>
            </a:r>
            <a:r>
              <a:rPr lang="zh-CN" altLang="en-US"/>
              <a:t>支持独立于大系统的部件开发和组合</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1.C++</a:t>
            </a:r>
            <a:r>
              <a:rPr lang="zh-CN" altLang="en-US"/>
              <a:t>是一种强类型语言</a:t>
            </a:r>
            <a:endParaRPr lang="zh-CN" altLang="en-US"/>
          </a:p>
          <a:p>
            <a:r>
              <a:rPr lang="en-US" altLang="zh-CN"/>
              <a:t>2.</a:t>
            </a:r>
            <a:r>
              <a:rPr lang="zh-CN" altLang="en-US"/>
              <a:t>对用户自定义的类型提供更多的支撑</a:t>
            </a:r>
            <a:endParaRPr lang="zh-CN" altLang="en-US"/>
          </a:p>
          <a:p>
            <a:r>
              <a:rPr lang="en-US" altLang="zh-CN"/>
              <a:t>3.</a:t>
            </a:r>
            <a:r>
              <a:rPr lang="zh-CN" altLang="en-US"/>
              <a:t>如果交换两种声明的顺序会导致不同的意思，那么这就应该是个错误，（如重载函数的歧义规则）。在兼容性和灵活性的约束下，要做好这条规则是很难的</a:t>
            </a:r>
            <a:endParaRPr lang="zh-CN" altLang="en-US"/>
          </a:p>
          <a:p>
            <a:r>
              <a:rPr lang="en-US" altLang="zh-CN"/>
              <a:t>4.</a:t>
            </a:r>
            <a:r>
              <a:rPr lang="zh-CN" altLang="en-US"/>
              <a:t>预处理程序能极大的扩展语言的表达能力和灵活性，但同样也可能会带来程序设计的复杂性和额外的开销。（模板就是基于这一规则的一个尝试</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lgn="ctr">
              <a:defRPr/>
            </a:pPr>
            <a:endParaRPr lang="zh-CN" altLang="zh-CN">
              <a:solidFill>
                <a:srgbClr val="292929"/>
              </a:solidFill>
              <a:latin typeface="+mn-lt"/>
              <a:ea typeface="+mn-ea"/>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pic>
        <p:nvPicPr>
          <p:cNvPr id="7"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fontAlgn="auto">
              <a:spcBef>
                <a:spcPts val="0"/>
              </a:spcBef>
              <a:spcAft>
                <a:spcPts val="0"/>
              </a:spcAft>
              <a:defRPr/>
            </a:lvl1pPr>
          </a:lstStyle>
          <a:p>
            <a:pPr>
              <a:defRPr/>
            </a:pPr>
            <a:fld id="{04A7A82C-BF51-4D7A-B56B-CC92220D8BA7}" type="datetime1">
              <a:rPr lang="zh-CN" altLang="en-US"/>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13"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CF04C629-ABA2-47D2-852E-1003E2C1E37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6535B6FC-4786-4E53-840E-AB1F93D4E1E8}"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4A0876E0-E985-408B-9409-D82B7AE1B1C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6D762A58-C2C0-4753-B406-B16D41546D0F}"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2D729106-7F51-4413-BF91-EB8EDDA8F77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lgn="ctr">
              <a:defRPr/>
            </a:pPr>
            <a:endParaRPr lang="zh-CN" altLang="zh-CN">
              <a:solidFill>
                <a:srgbClr val="292929"/>
              </a:solidFill>
              <a:latin typeface="+mn-lt"/>
              <a:ea typeface="+mn-ea"/>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pic>
        <p:nvPicPr>
          <p:cNvPr id="7"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fontAlgn="auto">
              <a:spcBef>
                <a:spcPts val="0"/>
              </a:spcBef>
              <a:spcAft>
                <a:spcPts val="0"/>
              </a:spcAft>
              <a:defRPr/>
            </a:lvl1pPr>
          </a:lstStyle>
          <a:p>
            <a:pPr>
              <a:defRPr/>
            </a:pPr>
            <a:fld id="{767A8F7D-A475-4768-89DB-0D5CED1DD357}" type="datetime1">
              <a:rPr lang="zh-CN" altLang="en-US"/>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13" name="Rectangle 5"/>
          <p:cNvSpPr>
            <a:spLocks noGrp="1" noChangeArrowheads="1"/>
          </p:cNvSpPr>
          <p:nvPr>
            <p:ph type="sldNum" sz="quarter" idx="12"/>
          </p:nvPr>
        </p:nvSpPr>
        <p:spPr/>
        <p:txBody>
          <a:bodyPr/>
          <a:lstStyle>
            <a:lvl1pPr fontAlgn="auto">
              <a:spcBef>
                <a:spcPts val="0"/>
              </a:spcBef>
              <a:spcAft>
                <a:spcPts val="0"/>
              </a:spcAft>
              <a:defRPr/>
            </a:lvl1pPr>
          </a:lstStyle>
          <a:p>
            <a:pPr>
              <a:defRPr/>
            </a:pPr>
            <a:fld id="{420B2C7F-FB4A-4C2D-9A1C-A1E6E495AB3A}"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4384778D-E5A7-4554-94BB-4C5777E19E15}"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F68F2186-B066-4F46-B112-D9F0AB4F4D7F}"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8F9FD5B7-9EAF-4DCE-8C4A-DD6BC35236C3}"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D59EAD15-8072-42B1-A569-007F68FAFC3E}"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1C12D216-43DC-445D-BDDF-129BF051605C}"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0D2FFC5C-594D-447E-8903-1D6EFED3E11F}"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fld id="{C296D2ED-D9AF-4D78-AF74-23D84BE64119}" type="datetime1">
              <a:rPr lang="zh-CN" altLang="en-US"/>
            </a:fld>
            <a:endParaRPr lang="en-US" altLang="zh-CN"/>
          </a:p>
        </p:txBody>
      </p:sp>
      <p:sp>
        <p:nvSpPr>
          <p:cNvPr id="8" name="页脚占位符 7"/>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420E2B51-5CA7-490B-8567-DF8CC4273363}"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fld id="{8798EC7A-91D6-45E8-8DE9-CFC86D9D65A4}" type="datetime1">
              <a:rPr lang="zh-CN" altLang="en-US"/>
            </a:fld>
            <a:endParaRPr lang="en-US" altLang="zh-CN"/>
          </a:p>
        </p:txBody>
      </p:sp>
      <p:sp>
        <p:nvSpPr>
          <p:cNvPr id="4" name="页脚占位符 3"/>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9E9CB8BA-5E8A-4361-B908-9972DBB641A9}"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fld id="{B96A01F8-A69B-4312-BC5C-1620CF1AB712}" type="datetime1">
              <a:rPr lang="zh-CN" altLang="en-US"/>
            </a:fld>
            <a:endParaRPr lang="en-US" altLang="zh-CN"/>
          </a:p>
        </p:txBody>
      </p:sp>
      <p:sp>
        <p:nvSpPr>
          <p:cNvPr id="3" name="页脚占位符 2"/>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B69B3D5E-7D4C-4885-A20E-54222FCC6A89}"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387F4FDB-A2ED-4800-9BD9-93353B9F7857}"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45E1F5B7-91B5-43ED-ACA7-89F82AE53CE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C3045993-22F5-4A4A-A100-530159DF4E0A}"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D85E49C4-DBF0-4135-9403-B2A86A71F1E3}"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C277BB6A-8E4B-49CB-B1A7-7BD2D32DFABE}"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941C42A3-1644-4BF9-9AC4-777D2BBB846C}"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7F47E477-6C27-452C-8A39-A5D06AC14A06}"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8EECB02D-1647-4A6B-8D73-5F5D6A0D0CD2}"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072DC97E-7885-459A-9A7B-5EF6F69B8722}"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0E4A87A4-7AE0-40AE-ACBF-6E4F26C6B42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9F674A36-5FB9-48DF-8F97-E4226DFB5009}" type="datetime1">
              <a:rPr lang="zh-CN" altLang="en-US"/>
            </a:fld>
            <a:endParaRPr lang="en-US" altLang="zh-CN"/>
          </a:p>
        </p:txBody>
      </p:sp>
      <p:sp>
        <p:nvSpPr>
          <p:cNvPr id="5" name="页脚占位符 4"/>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6F1EB364-7587-4000-93D7-438AC99FEF7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7D0A918E-4004-492E-A60A-255F01FF077A}"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B0BBFE30-6EDC-47CE-81DC-6FA6E139B47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fld id="{B0051F41-4A9A-41E8-925C-598899459440}" type="datetime1">
              <a:rPr lang="zh-CN" altLang="en-US"/>
            </a:fld>
            <a:endParaRPr lang="en-US" altLang="zh-CN"/>
          </a:p>
        </p:txBody>
      </p:sp>
      <p:sp>
        <p:nvSpPr>
          <p:cNvPr id="8" name="页脚占位符 7"/>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379521B8-6666-4560-8107-ADB8451F6AE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fld id="{DF65B64A-7277-4755-AAE7-B93162D2E83E}" type="datetime1">
              <a:rPr lang="zh-CN" altLang="en-US"/>
            </a:fld>
            <a:endParaRPr lang="en-US" altLang="zh-CN"/>
          </a:p>
        </p:txBody>
      </p:sp>
      <p:sp>
        <p:nvSpPr>
          <p:cNvPr id="4" name="页脚占位符 3"/>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39E377F9-FA7F-4465-9FD4-F553D6A36ED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fld id="{D1288D8E-2CC1-4191-BFB4-1551536F49D2}" type="datetime1">
              <a:rPr lang="zh-CN" altLang="en-US"/>
            </a:fld>
            <a:endParaRPr lang="en-US" altLang="zh-CN"/>
          </a:p>
        </p:txBody>
      </p:sp>
      <p:sp>
        <p:nvSpPr>
          <p:cNvPr id="3" name="页脚占位符 2"/>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ED31277C-DE4C-46DC-BA78-4D1F4D3971C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B9407D00-A0BB-4DC8-861E-93AE72EB8904}"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982181C0-3828-4939-81AE-AF0C6B1234B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DE38C57A-236D-4293-B894-7E723471C5DB}" type="datetime1">
              <a:rPr lang="zh-CN" altLang="en-US"/>
            </a:fld>
            <a:endParaRPr lang="en-US" altLang="zh-CN"/>
          </a:p>
        </p:txBody>
      </p:sp>
      <p:sp>
        <p:nvSpPr>
          <p:cNvPr id="6" name="页脚占位符 5"/>
          <p:cNvSpPr>
            <a:spLocks noGrp="1"/>
          </p:cNvSpPr>
          <p:nvPr>
            <p:ph type="ftr" sz="quarter" idx="11"/>
          </p:nvPr>
        </p:nvSpPr>
        <p:spPr/>
        <p:txBody>
          <a:bodyPr/>
          <a:lstStyle>
            <a:lvl1pPr algn="l" fontAlgn="auto">
              <a:spcBef>
                <a:spcPts val="0"/>
              </a:spcBef>
              <a:spcAft>
                <a:spcPts val="0"/>
              </a:spcAft>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23468A09-FCB7-422A-BE83-C36F27642F1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30" name="Picture 6" descr="tower"/>
          <p:cNvPicPr>
            <a:picLocks noChangeAspect="1" noChangeArrowheads="1"/>
          </p:cNvPicPr>
          <p:nvPr/>
        </p:nvPicPr>
        <p:blipFill>
          <a:blip r:embed="rId12"/>
          <a:srcRect/>
          <a:stretch>
            <a:fillRect/>
          </a:stretch>
        </p:blipFill>
        <p:spPr bwMode="auto">
          <a:xfrm>
            <a:off x="6542088" y="188913"/>
            <a:ext cx="1990725" cy="1095375"/>
          </a:xfrm>
          <a:prstGeom prst="rect">
            <a:avLst/>
          </a:prstGeom>
          <a:noFill/>
          <a:ln w="9525">
            <a:noFill/>
            <a:miter lim="800000"/>
            <a:headEnd/>
            <a:tailEnd/>
          </a:ln>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ln>
          <a:effectLst/>
        </p:spPr>
        <p:txBody>
          <a:bodyPr vert="horz" wrap="square" lIns="91440" tIns="45720" rIns="91440" bIns="45720" numCol="1" anchor="t" anchorCtr="0" compatLnSpc="1"/>
          <a:lstStyle>
            <a:lvl1pPr algn="l">
              <a:defRPr sz="1600">
                <a:solidFill>
                  <a:srgbClr val="292929"/>
                </a:solidFill>
                <a:latin typeface="+mn-lt"/>
                <a:ea typeface="+mn-ea"/>
              </a:defRPr>
            </a:lvl1pPr>
          </a:lstStyle>
          <a:p>
            <a:pPr>
              <a:defRPr/>
            </a:pPr>
            <a:fld id="{B479D737-A99B-4147-A89F-3A990C57611D}" type="datetime1">
              <a:rPr lang="zh-CN" altLang="en-US"/>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ln>
          <a:effectLst/>
        </p:spPr>
        <p:txBody>
          <a:bodyPr vert="horz" wrap="square" lIns="91440" tIns="45720" rIns="91440" bIns="45720" numCol="1" anchor="t" anchorCtr="0" compatLnSpc="1"/>
          <a:lstStyle>
            <a:lvl1pPr algn="ctr">
              <a:defRPr sz="1600">
                <a:solidFill>
                  <a:srgbClr val="292929"/>
                </a:solidFill>
                <a:latin typeface="+mn-lt"/>
                <a:ea typeface="+mn-ea"/>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ln>
          <a:effectLst/>
        </p:spPr>
        <p:txBody>
          <a:bodyPr vert="horz" wrap="square" lIns="91440" tIns="45720" rIns="91440" bIns="45720" numCol="1" anchor="t" anchorCtr="0" compatLnSpc="1"/>
          <a:lstStyle>
            <a:lvl1pPr algn="r">
              <a:defRPr sz="1600">
                <a:solidFill>
                  <a:srgbClr val="292929"/>
                </a:solidFill>
                <a:latin typeface="+mn-lt"/>
                <a:ea typeface="+mn-ea"/>
              </a:defRPr>
            </a:lvl1pPr>
          </a:lstStyle>
          <a:p>
            <a:pPr>
              <a:defRPr/>
            </a:pPr>
            <a:fld id="{81DFD697-2F18-4D1A-9140-7863B7BA3355}" type="slidenum">
              <a:rPr lang="en-US" altLang="zh-CN"/>
            </a:fld>
            <a:endParaRPr lang="en-US" altLang="zh-CN"/>
          </a:p>
        </p:txBody>
      </p:sp>
      <p:pic>
        <p:nvPicPr>
          <p:cNvPr id="1034" name="Picture 10"/>
          <p:cNvPicPr>
            <a:picLocks noChangeAspect="1" noChangeArrowheads="1"/>
          </p:cNvPicPr>
          <p:nvPr/>
        </p:nvPicPr>
        <p:blipFill>
          <a:blip r:embed="rId13"/>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4"/>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a:solidFill>
                <a:srgbClr val="292929"/>
              </a:solidFill>
              <a:latin typeface="Times New Roman" panose="02020603050405020304" pitchFamily="18" charset="0"/>
              <a:ea typeface="+mn-ea"/>
            </a:endParaRPr>
          </a:p>
        </p:txBody>
      </p:sp>
      <p:sp>
        <p:nvSpPr>
          <p:cNvPr id="13316"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3317"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3318" name="Picture 6" descr="tower"/>
          <p:cNvPicPr>
            <a:picLocks noChangeAspect="1" noChangeArrowheads="1"/>
          </p:cNvPicPr>
          <p:nvPr/>
        </p:nvPicPr>
        <p:blipFill>
          <a:blip r:embed="rId12"/>
          <a:srcRect/>
          <a:stretch>
            <a:fillRect/>
          </a:stretch>
        </p:blipFill>
        <p:spPr bwMode="auto">
          <a:xfrm>
            <a:off x="6542088" y="188913"/>
            <a:ext cx="1990725" cy="1095375"/>
          </a:xfrm>
          <a:prstGeom prst="rect">
            <a:avLst/>
          </a:prstGeom>
          <a:noFill/>
          <a:ln w="9525">
            <a:noFill/>
            <a:miter lim="800000"/>
            <a:headEnd/>
            <a:tailEnd/>
          </a:ln>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ln>
          <a:effectLst/>
        </p:spPr>
        <p:txBody>
          <a:bodyPr vert="horz" wrap="square" lIns="91440" tIns="45720" rIns="91440" bIns="45720" numCol="1" anchor="t" anchorCtr="0" compatLnSpc="1"/>
          <a:lstStyle>
            <a:lvl1pPr algn="l">
              <a:defRPr sz="1600">
                <a:solidFill>
                  <a:srgbClr val="292929"/>
                </a:solidFill>
                <a:latin typeface="+mn-lt"/>
                <a:ea typeface="+mn-ea"/>
              </a:defRPr>
            </a:lvl1pPr>
          </a:lstStyle>
          <a:p>
            <a:pPr>
              <a:defRPr/>
            </a:pPr>
            <a:fld id="{AC662D94-484D-4B8C-9E4D-418E643B0D32}" type="datetime1">
              <a:rPr lang="zh-CN" altLang="en-US"/>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ln>
          <a:effectLst/>
        </p:spPr>
        <p:txBody>
          <a:bodyPr vert="horz" wrap="square" lIns="91440" tIns="45720" rIns="91440" bIns="45720" numCol="1" anchor="t" anchorCtr="0" compatLnSpc="1"/>
          <a:lstStyle>
            <a:lvl1pPr algn="ctr">
              <a:defRPr sz="1600">
                <a:solidFill>
                  <a:srgbClr val="292929"/>
                </a:solidFill>
                <a:latin typeface="+mn-lt"/>
                <a:ea typeface="+mn-ea"/>
              </a:defRPr>
            </a:lvl1pPr>
          </a:lstStyle>
          <a:p>
            <a:pPr>
              <a:defRPr/>
            </a:pPr>
            <a:r>
              <a:rPr lang="en-US" altLang="zh-CN"/>
              <a:t> Institute of Computer Software</a:t>
            </a:r>
            <a:endParaRPr lang="en-US" altLang="zh-CN"/>
          </a:p>
          <a:p>
            <a:pPr>
              <a:defRPr/>
            </a:pPr>
            <a:r>
              <a:rPr lang="en-US" altLang="zh-CN"/>
              <a:t>Nanjing University</a:t>
            </a:r>
            <a:endParaRPr lang="en-US" altLang="zh-CN"/>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ln>
          <a:effectLst/>
        </p:spPr>
        <p:txBody>
          <a:bodyPr vert="horz" wrap="square" lIns="91440" tIns="45720" rIns="91440" bIns="45720" numCol="1" anchor="t" anchorCtr="0" compatLnSpc="1"/>
          <a:lstStyle>
            <a:lvl1pPr algn="r">
              <a:defRPr sz="1600">
                <a:solidFill>
                  <a:srgbClr val="292929"/>
                </a:solidFill>
                <a:latin typeface="+mn-lt"/>
                <a:ea typeface="+mn-ea"/>
              </a:defRPr>
            </a:lvl1pPr>
          </a:lstStyle>
          <a:p>
            <a:pPr>
              <a:defRPr/>
            </a:pPr>
            <a:fld id="{0CFB8EFE-E8AE-4A20-A800-4F728A0714B1}" type="slidenum">
              <a:rPr lang="en-US" altLang="zh-CN"/>
            </a:fld>
            <a:endParaRPr lang="en-US" altLang="zh-CN"/>
          </a:p>
        </p:txBody>
      </p:sp>
      <p:pic>
        <p:nvPicPr>
          <p:cNvPr id="13322" name="Picture 10"/>
          <p:cNvPicPr>
            <a:picLocks noChangeAspect="1" noChangeArrowheads="1"/>
          </p:cNvPicPr>
          <p:nvPr/>
        </p:nvPicPr>
        <p:blipFill>
          <a:blip r:embed="rId13"/>
          <a:srcRect/>
          <a:stretch>
            <a:fillRect/>
          </a:stretch>
        </p:blipFill>
        <p:spPr bwMode="auto">
          <a:xfrm>
            <a:off x="14288" y="6092825"/>
            <a:ext cx="9117012" cy="28575"/>
          </a:xfrm>
          <a:prstGeom prst="rect">
            <a:avLst/>
          </a:prstGeom>
          <a:noFill/>
          <a:ln w="9525">
            <a:noFill/>
            <a:miter lim="800000"/>
            <a:headEnd/>
            <a:tailEnd/>
          </a:ln>
        </p:spPr>
      </p:pic>
      <p:pic>
        <p:nvPicPr>
          <p:cNvPr id="13323" name="Picture 11" descr="校徽"/>
          <p:cNvPicPr>
            <a:picLocks noChangeAspect="1" noChangeArrowheads="1"/>
          </p:cNvPicPr>
          <p:nvPr/>
        </p:nvPicPr>
        <p:blipFill>
          <a:blip r:embed="rId14"/>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dt" sz="quarter" idx="10"/>
          </p:nvPr>
        </p:nvSpPr>
        <p:spPr>
          <a:noFill/>
        </p:spPr>
        <p:txBody>
          <a:bodyPr/>
          <a:lstStyle/>
          <a:p>
            <a:pPr fontAlgn="base">
              <a:spcBef>
                <a:spcPct val="0"/>
              </a:spcBef>
              <a:spcAft>
                <a:spcPct val="0"/>
              </a:spcAft>
            </a:pPr>
            <a:fld id="{C3045993-22F5-4A4A-A100-530159DF4E0A}" type="datetime1">
              <a:rPr lang="zh-CN" altLang="en-US" smtClean="0"/>
            </a:fld>
            <a:endParaRPr lang="en-US" altLang="zh-CN"/>
          </a:p>
        </p:txBody>
      </p:sp>
      <p:sp>
        <p:nvSpPr>
          <p:cNvPr id="26626" name="Rectangle 5"/>
          <p:cNvSpPr>
            <a:spLocks noGrp="1" noChangeArrowheads="1"/>
          </p:cNvSpPr>
          <p:nvPr>
            <p:ph type="sldNum" sz="quarter" idx="12"/>
          </p:nvPr>
        </p:nvSpPr>
        <p:spPr>
          <a:noFill/>
        </p:spPr>
        <p:txBody>
          <a:bodyPr/>
          <a:lstStyle/>
          <a:p>
            <a:pPr fontAlgn="base">
              <a:spcBef>
                <a:spcPct val="0"/>
              </a:spcBef>
              <a:spcAft>
                <a:spcPct val="0"/>
              </a:spcAft>
            </a:pPr>
            <a:fld id="{657C16FF-1E39-4B2B-BDBC-6704E475345C}" type="slidenum">
              <a:rPr lang="en-US" altLang="zh-CN" smtClean="0"/>
            </a:fld>
            <a:endParaRPr lang="en-US" altLang="zh-CN"/>
          </a:p>
        </p:txBody>
      </p:sp>
      <p:sp>
        <p:nvSpPr>
          <p:cNvPr id="26627" name="Rectangle 2"/>
          <p:cNvSpPr>
            <a:spLocks noGrp="1" noChangeArrowheads="1"/>
          </p:cNvSpPr>
          <p:nvPr>
            <p:ph type="ctrTitle"/>
          </p:nvPr>
        </p:nvSpPr>
        <p:spPr>
          <a:xfrm>
            <a:off x="755650" y="2420938"/>
            <a:ext cx="7632700" cy="1104900"/>
          </a:xfrm>
        </p:spPr>
        <p:txBody>
          <a:bodyPr/>
          <a:lstStyle/>
          <a:p>
            <a:pPr eaLnBrk="1" hangingPunct="1"/>
            <a:r>
              <a:rPr lang="en-US" altLang="zh-CN" sz="3400" b="1" dirty="0"/>
              <a:t>C++</a:t>
            </a:r>
            <a:r>
              <a:rPr lang="zh-CN" altLang="en-US" sz="3400" b="1" dirty="0"/>
              <a:t>语言的设计与演化</a:t>
            </a:r>
            <a:endParaRPr lang="zh-CN" altLang="en-US" sz="3400" b="1" dirty="0"/>
          </a:p>
        </p:txBody>
      </p:sp>
      <p:sp>
        <p:nvSpPr>
          <p:cNvPr id="26628" name="Rectangle 3"/>
          <p:cNvSpPr>
            <a:spLocks noGrp="1" noChangeArrowheads="1"/>
          </p:cNvSpPr>
          <p:nvPr>
            <p:ph type="subTitle" idx="1"/>
          </p:nvPr>
        </p:nvSpPr>
        <p:spPr>
          <a:xfrm>
            <a:off x="4787900" y="4581525"/>
            <a:ext cx="4356100" cy="1195388"/>
          </a:xfrm>
        </p:spPr>
        <p:txBody>
          <a:bodyPr/>
          <a:lstStyle/>
          <a:p>
            <a:pPr eaLnBrk="1" hangingPunct="1"/>
            <a:endParaRPr lang="en-US" altLang="zh-CN" sz="2400" b="1">
              <a:solidFill>
                <a:schemeClr val="tx2"/>
              </a:solidFill>
            </a:endParaRPr>
          </a:p>
          <a:p>
            <a:pPr eaLnBrk="1" hangingPunct="1"/>
            <a:endParaRPr lang="en-US" altLang="zh-CN" sz="3200" b="1">
              <a:solidFill>
                <a:schemeClr val="tx2"/>
              </a:solidFill>
            </a:endParaRPr>
          </a:p>
          <a:p>
            <a:pPr eaLnBrk="1" hangingPunct="1"/>
            <a:endParaRPr lang="en-US" altLang="zh-CN" sz="3200"/>
          </a:p>
        </p:txBody>
      </p:sp>
      <p:sp>
        <p:nvSpPr>
          <p:cNvPr id="26629" name="TextBox 5"/>
          <p:cNvSpPr txBox="1">
            <a:spLocks noChangeArrowheads="1"/>
          </p:cNvSpPr>
          <p:nvPr/>
        </p:nvSpPr>
        <p:spPr bwMode="auto">
          <a:xfrm>
            <a:off x="4584065" y="4399598"/>
            <a:ext cx="3384550" cy="645160"/>
          </a:xfrm>
          <a:prstGeom prst="rect">
            <a:avLst/>
          </a:prstGeom>
          <a:noFill/>
          <a:ln w="9525">
            <a:noFill/>
            <a:miter lim="800000"/>
          </a:ln>
        </p:spPr>
        <p:txBody>
          <a:bodyPr>
            <a:spAutoFit/>
          </a:bodyPr>
          <a:lstStyle/>
          <a:p>
            <a:pPr algn="ctr"/>
            <a:r>
              <a:rPr lang="zh-CN" altLang="en-US" dirty="0">
                <a:solidFill>
                  <a:srgbClr val="292929"/>
                </a:solidFill>
                <a:latin typeface="Times New Roman" panose="02020603050405020304" pitchFamily="18" charset="0"/>
              </a:rPr>
              <a:t> 沙猛</a:t>
            </a:r>
            <a:endParaRPr lang="zh-CN" altLang="en-US" dirty="0">
              <a:solidFill>
                <a:srgbClr val="292929"/>
              </a:solidFill>
              <a:latin typeface="Times New Roman" panose="02020603050405020304" pitchFamily="18" charset="0"/>
            </a:endParaRPr>
          </a:p>
          <a:p>
            <a:pPr algn="ctr"/>
            <a:r>
              <a:rPr lang="en-US" altLang="zh-CN" dirty="0">
                <a:solidFill>
                  <a:srgbClr val="292929"/>
                </a:solidFill>
                <a:latin typeface="Times New Roman" panose="02020603050405020304" pitchFamily="18" charset="0"/>
              </a:rPr>
              <a:t>MF1833060</a:t>
            </a:r>
            <a:r>
              <a:rPr lang="zh-CN" altLang="en-US" dirty="0">
                <a:solidFill>
                  <a:srgbClr val="292929"/>
                </a:solidFill>
                <a:latin typeface="Times New Roman" panose="02020603050405020304" pitchFamily="18" charset="0"/>
              </a:rPr>
              <a:t>  </a:t>
            </a:r>
            <a:endParaRPr lang="zh-CN" altLang="en-US" dirty="0">
              <a:solidFill>
                <a:srgbClr val="292929"/>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3" name="内容占位符 2"/>
          <p:cNvSpPr>
            <a:spLocks noGrp="1"/>
          </p:cNvSpPr>
          <p:nvPr>
            <p:ph idx="1"/>
          </p:nvPr>
        </p:nvSpPr>
        <p:spPr/>
        <p:txBody>
          <a:bodyPr/>
          <a:p>
            <a:r>
              <a:rPr lang="en-US" altLang="zh-CN"/>
              <a:t>Cfront</a:t>
            </a:r>
            <a:endParaRPr lang="en-US" altLang="zh-CN"/>
          </a:p>
          <a:p>
            <a:pPr lvl="1"/>
            <a:r>
              <a:rPr lang="en-US" altLang="zh-CN"/>
              <a:t>C++</a:t>
            </a:r>
            <a:r>
              <a:rPr lang="zh-CN" altLang="en-US"/>
              <a:t>的编译前端：</a:t>
            </a:r>
            <a:r>
              <a:rPr lang="zh-CN" altLang="en-US" sz="2000"/>
              <a:t>执行对语言语法语义的完整检查，构造一个对应于输入的内部表示，分析处理该内部表示，最后产生出一个适合某个代码生成程序的输出结果</a:t>
            </a:r>
            <a:endParaRPr lang="zh-CN" altLang="en-US" sz="2000"/>
          </a:p>
          <a:p>
            <a:pPr lvl="1"/>
            <a:r>
              <a:rPr lang="zh-CN" altLang="en-US"/>
              <a:t>语言</a:t>
            </a:r>
            <a:r>
              <a:rPr lang="zh-CN" altLang="en-US"/>
              <a:t>设计之初</a:t>
            </a:r>
            <a:r>
              <a:rPr lang="zh-CN" altLang="en-US"/>
              <a:t>需要考虑的几个问题</a:t>
            </a:r>
            <a:endParaRPr lang="zh-CN" altLang="en-US"/>
          </a:p>
          <a:p>
            <a:pPr lvl="2"/>
            <a:r>
              <a:rPr lang="zh-CN" altLang="en-US"/>
              <a:t>用户将是哪些人</a:t>
            </a:r>
            <a:endParaRPr lang="zh-CN" altLang="en-US"/>
          </a:p>
          <a:p>
            <a:pPr lvl="2"/>
            <a:r>
              <a:rPr lang="zh-CN" altLang="en-US"/>
              <a:t>他们将使用哪些类型的系统</a:t>
            </a:r>
            <a:endParaRPr lang="zh-CN" altLang="en-US"/>
          </a:p>
          <a:p>
            <a:pPr lvl="2"/>
            <a:r>
              <a:rPr lang="zh-CN" altLang="en-US"/>
              <a:t>怎样才能避免提供工具的工作</a:t>
            </a:r>
            <a:endParaRPr lang="zh-CN" altLang="en-US"/>
          </a:p>
          <a:p>
            <a:pPr lvl="2"/>
            <a:r>
              <a:rPr lang="zh-CN" altLang="en-US"/>
              <a:t>对前几个问题的回答将怎样影响语言的定义</a:t>
            </a:r>
            <a:endParaRPr lang="zh-CN" altLang="en-US"/>
          </a:p>
          <a:p>
            <a:pPr lvl="1"/>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3" name="内容占位符 2"/>
          <p:cNvSpPr>
            <a:spLocks noGrp="1"/>
          </p:cNvSpPr>
          <p:nvPr>
            <p:ph idx="1"/>
          </p:nvPr>
        </p:nvSpPr>
        <p:spPr/>
        <p:txBody>
          <a:bodyPr/>
          <a:p>
            <a:pPr lvl="1"/>
            <a:r>
              <a:rPr lang="zh-CN" altLang="en-US" sz="2000"/>
              <a:t>用户</a:t>
            </a:r>
            <a:r>
              <a:rPr lang="zh-CN" altLang="en-US"/>
              <a:t>：</a:t>
            </a:r>
            <a:r>
              <a:rPr lang="zh-CN" altLang="en-US" sz="2000"/>
              <a:t>贝尔实验室</a:t>
            </a:r>
            <a:r>
              <a:rPr lang="en-US" altLang="zh-CN" sz="2000"/>
              <a:t>-&gt;AT&amp;T-&gt;</a:t>
            </a:r>
            <a:r>
              <a:rPr lang="zh-CN" altLang="en-US" sz="2000"/>
              <a:t>大学</a:t>
            </a:r>
            <a:r>
              <a:rPr lang="en-US" altLang="zh-CN" sz="2000"/>
              <a:t>-&gt;</a:t>
            </a:r>
            <a:r>
              <a:rPr lang="zh-CN" altLang="en-US" sz="2000"/>
              <a:t>工业界</a:t>
            </a:r>
            <a:endParaRPr lang="zh-CN" altLang="en-US" sz="2000"/>
          </a:p>
          <a:p>
            <a:pPr lvl="1"/>
            <a:r>
              <a:rPr lang="zh-CN" altLang="en-US" sz="2000"/>
              <a:t>怎样避免提供工具的工作</a:t>
            </a:r>
            <a:endParaRPr lang="zh-CN" altLang="en-US" sz="2000"/>
          </a:p>
          <a:p>
            <a:pPr lvl="2"/>
            <a:r>
              <a:rPr lang="zh-CN" altLang="en-US" sz="1800">
                <a:sym typeface="+mn-ea"/>
              </a:rPr>
              <a:t>初始的</a:t>
            </a:r>
            <a:r>
              <a:rPr lang="en-US" altLang="zh-CN" sz="1800">
                <a:sym typeface="+mn-ea"/>
              </a:rPr>
              <a:t>Cfront</a:t>
            </a:r>
            <a:r>
              <a:rPr lang="zh-CN" altLang="en-US" sz="1800">
                <a:sym typeface="+mn-ea"/>
              </a:rPr>
              <a:t>应该是缺少工具的，可移植的和廉价的</a:t>
            </a:r>
            <a:r>
              <a:rPr lang="en-US" altLang="zh-CN" sz="1800">
                <a:sym typeface="+mn-ea"/>
              </a:rPr>
              <a:t>--</a:t>
            </a:r>
            <a:r>
              <a:rPr lang="zh-CN" altLang="en-US" sz="1800">
                <a:sym typeface="+mn-ea"/>
              </a:rPr>
              <a:t>面向实验室与大学的</a:t>
            </a:r>
            <a:endParaRPr lang="zh-CN" altLang="en-US" sz="1800"/>
          </a:p>
          <a:p>
            <a:pPr lvl="2"/>
            <a:r>
              <a:rPr lang="zh-CN" altLang="en-US" sz="1800">
                <a:sym typeface="+mn-ea"/>
              </a:rPr>
              <a:t>后续应该有更好的工具和更专业化的环境的丰富来源</a:t>
            </a:r>
            <a:r>
              <a:rPr lang="en-US" altLang="zh-CN" sz="1800">
                <a:sym typeface="+mn-ea"/>
              </a:rPr>
              <a:t>--</a:t>
            </a:r>
            <a:r>
              <a:rPr lang="zh-CN" altLang="en-US" sz="1800">
                <a:sym typeface="+mn-ea"/>
              </a:rPr>
              <a:t>来自工业界并面向工业界，因此不必廉价</a:t>
            </a:r>
            <a:endParaRPr lang="zh-CN" altLang="en-US" sz="1800"/>
          </a:p>
          <a:p>
            <a:pPr lvl="1"/>
            <a:r>
              <a:rPr lang="zh-CN" altLang="en-US" sz="2000"/>
              <a:t>使用哪些系统</a:t>
            </a:r>
            <a:endParaRPr lang="zh-CN" altLang="en-US" sz="2000"/>
          </a:p>
          <a:p>
            <a:pPr lvl="2"/>
            <a:r>
              <a:rPr lang="zh-CN" altLang="en-US" sz="1800">
                <a:sym typeface="+mn-ea"/>
              </a:rPr>
              <a:t>各种系统：可能非常小，无法运行一个为主机或超级计算机设计的编译器；种类非常多，因此需要强大的可移植性和交叉编译能力。</a:t>
            </a:r>
            <a:endParaRPr lang="zh-CN" altLang="en-US"/>
          </a:p>
          <a:p>
            <a:pPr lvl="1"/>
            <a:r>
              <a:rPr lang="zh-CN" altLang="en-US" sz="2000"/>
              <a:t>怎样影响了语言的定义</a:t>
            </a:r>
            <a:endParaRPr lang="zh-CN" altLang="en-US" sz="2000"/>
          </a:p>
          <a:p>
            <a:pPr lvl="2"/>
            <a:r>
              <a:rPr lang="zh-CN" altLang="en-US" sz="1800"/>
              <a:t>不能带有要求特别复杂的编译系统或运行支持的特征</a:t>
            </a:r>
            <a:endParaRPr lang="zh-CN" altLang="en-US" sz="1800"/>
          </a:p>
          <a:p>
            <a:pPr lvl="2"/>
            <a:r>
              <a:rPr lang="zh-CN" altLang="en-US" sz="1800"/>
              <a:t>必须能使用原来可用的连接程序</a:t>
            </a:r>
            <a:endParaRPr lang="zh-CN" altLang="en-US" sz="1800"/>
          </a:p>
          <a:p>
            <a:pPr lvl="2"/>
            <a:r>
              <a:rPr lang="zh-CN" altLang="en-US" sz="1800"/>
              <a:t>产生的代码一开始就是高效的</a:t>
            </a:r>
            <a:endParaRPr lang="zh-CN" altLang="en-US" sz="1800"/>
          </a:p>
          <a:p>
            <a:pPr lvl="2"/>
            <a:endParaRPr lang="zh-CN" altLang="en-US" sz="1800"/>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3" name="内容占位符 2"/>
          <p:cNvSpPr>
            <a:spLocks noGrp="1"/>
          </p:cNvSpPr>
          <p:nvPr>
            <p:ph idx="1"/>
          </p:nvPr>
        </p:nvSpPr>
        <p:spPr/>
        <p:txBody>
          <a:bodyPr/>
          <a:p>
            <a:r>
              <a:rPr lang="en-US" altLang="zh-CN" sz="2400"/>
              <a:t>Cfront</a:t>
            </a:r>
            <a:endParaRPr lang="en-US" altLang="zh-CN" sz="2400"/>
          </a:p>
          <a:p>
            <a:pPr lvl="1"/>
            <a:r>
              <a:rPr lang="zh-CN" altLang="en-US" sz="2050">
                <a:sym typeface="+mn-ea"/>
              </a:rPr>
              <a:t>为了得到可移植性与高性能，满足绝大多数用户的需要，</a:t>
            </a:r>
            <a:r>
              <a:rPr lang="en-US" altLang="zh-CN" sz="2050">
                <a:sym typeface="+mn-ea"/>
              </a:rPr>
              <a:t>Cfront</a:t>
            </a:r>
            <a:r>
              <a:rPr lang="zh-CN" altLang="en-US" sz="2050">
                <a:sym typeface="+mn-ea"/>
              </a:rPr>
              <a:t>生成</a:t>
            </a:r>
            <a:r>
              <a:rPr lang="en-US" altLang="zh-CN" sz="2050">
                <a:sym typeface="+mn-ea"/>
              </a:rPr>
              <a:t>C</a:t>
            </a:r>
            <a:r>
              <a:rPr lang="zh-CN" altLang="en-US" sz="2050">
                <a:sym typeface="+mn-ea"/>
              </a:rPr>
              <a:t>代码作为一种公共的输入形式，供给各种代码生成程序使用。</a:t>
            </a:r>
            <a:endParaRPr lang="zh-CN" altLang="en-US" sz="2050"/>
          </a:p>
          <a:p>
            <a:pPr lvl="1"/>
            <a:r>
              <a:rPr lang="zh-CN" altLang="en-US" sz="2050">
                <a:sym typeface="+mn-ea"/>
              </a:rPr>
              <a:t>这种把编译系统做成一个</a:t>
            </a:r>
            <a:r>
              <a:rPr lang="en-US" altLang="zh-CN" sz="2050">
                <a:sym typeface="+mn-ea"/>
              </a:rPr>
              <a:t>C</a:t>
            </a:r>
            <a:r>
              <a:rPr lang="zh-CN" altLang="en-US" sz="2050">
                <a:sym typeface="+mn-ea"/>
              </a:rPr>
              <a:t>代码生成系统的方式后来变得很流行：</a:t>
            </a:r>
            <a:r>
              <a:rPr lang="en-US" altLang="zh-CN" sz="2050">
                <a:sym typeface="+mn-ea"/>
              </a:rPr>
              <a:t>Ada,Eiffel,Lisp,Smalltalk</a:t>
            </a:r>
            <a:r>
              <a:rPr lang="zh-CN" altLang="en-US" sz="2050">
                <a:sym typeface="+mn-ea"/>
              </a:rPr>
              <a:t>都用这种方法做过实现。</a:t>
            </a:r>
            <a:endParaRPr lang="zh-CN" altLang="en-US" sz="2050"/>
          </a:p>
          <a:p>
            <a:pPr lvl="1"/>
            <a:r>
              <a:rPr lang="zh-CN" altLang="en-US" sz="2050">
                <a:sym typeface="+mn-ea"/>
              </a:rPr>
              <a:t>最初的</a:t>
            </a:r>
            <a:r>
              <a:rPr lang="en-US" altLang="zh-CN" sz="2050">
                <a:sym typeface="+mn-ea"/>
              </a:rPr>
              <a:t>C++</a:t>
            </a:r>
            <a:r>
              <a:rPr lang="zh-CN" altLang="en-US" sz="2050">
                <a:sym typeface="+mn-ea"/>
              </a:rPr>
              <a:t>编译器 </a:t>
            </a:r>
            <a:r>
              <a:rPr lang="en-US" altLang="zh-CN" sz="2050">
                <a:sym typeface="+mn-ea"/>
              </a:rPr>
              <a:t>= Cfront + C</a:t>
            </a:r>
            <a:r>
              <a:rPr lang="zh-CN" altLang="en-US" sz="2050">
                <a:sym typeface="+mn-ea"/>
              </a:rPr>
              <a:t>编译器</a:t>
            </a:r>
            <a:endParaRPr lang="zh-CN" altLang="en-US" sz="2050">
              <a:sym typeface="+mn-ea"/>
            </a:endParaRPr>
          </a:p>
          <a:p>
            <a:pPr lvl="1"/>
            <a:endParaRPr lang="en-US" altLang="zh-CN" sz="2055"/>
          </a:p>
          <a:p>
            <a:r>
              <a:rPr lang="zh-CN" altLang="en-US" sz="2400">
                <a:sym typeface="+mn-ea"/>
              </a:rPr>
              <a:t>与基于预处理实现的区别？</a:t>
            </a:r>
            <a:endParaRPr lang="zh-CN" altLang="en-US" sz="2400">
              <a:sym typeface="+mn-ea"/>
            </a:endParaRPr>
          </a:p>
          <a:p>
            <a:pPr lvl="1"/>
            <a:r>
              <a:rPr lang="en-US" altLang="zh-CN" sz="1800">
                <a:sym typeface="+mn-ea"/>
              </a:rPr>
              <a:t>C</a:t>
            </a:r>
            <a:r>
              <a:rPr lang="zh-CN" altLang="en-US" sz="1800">
                <a:sym typeface="+mn-ea"/>
              </a:rPr>
              <a:t>编译器仅仅作为一个代码生成器，其产生的错误反应的是其本身或者</a:t>
            </a:r>
            <a:r>
              <a:rPr lang="en-US" altLang="zh-CN" sz="1800">
                <a:sym typeface="+mn-ea"/>
              </a:rPr>
              <a:t>Cfront</a:t>
            </a:r>
            <a:r>
              <a:rPr lang="zh-CN" altLang="en-US" sz="1800">
                <a:sym typeface="+mn-ea"/>
              </a:rPr>
              <a:t>的错误</a:t>
            </a:r>
            <a:endParaRPr lang="zh-CN" altLang="en-US" sz="1800">
              <a:sym typeface="+mn-ea"/>
            </a:endParaRPr>
          </a:p>
          <a:p>
            <a:pPr lvl="1"/>
            <a:r>
              <a:rPr lang="en-US" altLang="zh-CN" sz="1800">
                <a:sym typeface="+mn-ea"/>
              </a:rPr>
              <a:t>C++</a:t>
            </a:r>
            <a:r>
              <a:rPr lang="zh-CN" altLang="en-US" sz="1800">
                <a:sym typeface="+mn-ea"/>
              </a:rPr>
              <a:t>源码的语法语义错误原则上都由</a:t>
            </a:r>
            <a:r>
              <a:rPr lang="en-US" altLang="zh-CN" sz="1800">
                <a:sym typeface="+mn-ea"/>
              </a:rPr>
              <a:t>Cfront</a:t>
            </a:r>
            <a:r>
              <a:rPr lang="zh-CN" altLang="en-US" sz="1800">
                <a:sym typeface="+mn-ea"/>
              </a:rPr>
              <a:t>捕捉</a:t>
            </a:r>
            <a:endParaRPr lang="zh-CN" altLang="en-US" sz="2050"/>
          </a:p>
          <a:p>
            <a:pPr lvl="1"/>
            <a:endParaRPr lang="zh-CN" altLang="en-US" sz="2050"/>
          </a:p>
          <a:p>
            <a:pPr lvl="1"/>
            <a:endParaRPr lang="en-US" altLang="zh-CN" sz="2055"/>
          </a:p>
          <a:p>
            <a:pPr marL="448945" lvl="1" indent="0">
              <a:buNone/>
            </a:pPr>
            <a:endParaRPr lang="zh-CN" altLang="en-US" sz="2000"/>
          </a:p>
          <a:p>
            <a:pPr lvl="1"/>
            <a:endParaRPr lang="zh-CN" altLang="en-US" sz="1800"/>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pic>
        <p:nvPicPr>
          <p:cNvPr id="6" name="内容占位符 5"/>
          <p:cNvPicPr>
            <a:picLocks noChangeAspect="1"/>
          </p:cNvPicPr>
          <p:nvPr>
            <p:ph idx="1"/>
            <p:custDataLst>
              <p:tags r:id="rId1"/>
            </p:custDataLst>
          </p:nvPr>
        </p:nvPicPr>
        <p:blipFill>
          <a:blip r:embed="rId2"/>
          <a:stretch>
            <a:fillRect/>
          </a:stretch>
        </p:blipFill>
        <p:spPr>
          <a:xfrm>
            <a:off x="1707515" y="1389380"/>
            <a:ext cx="4882515" cy="3767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3" name="内容占位符 2"/>
          <p:cNvSpPr>
            <a:spLocks noGrp="1"/>
          </p:cNvSpPr>
          <p:nvPr>
            <p:ph idx="1"/>
          </p:nvPr>
        </p:nvSpPr>
        <p:spPr/>
        <p:txBody>
          <a:bodyPr/>
          <a:p>
            <a:r>
              <a:rPr lang="zh-CN" altLang="en-US"/>
              <a:t>语言特征</a:t>
            </a:r>
            <a:r>
              <a:rPr lang="en-US" altLang="zh-CN"/>
              <a:t>--</a:t>
            </a:r>
            <a:r>
              <a:rPr lang="zh-CN" altLang="en-US" sz="2000"/>
              <a:t>在带类的</a:t>
            </a:r>
            <a:r>
              <a:rPr lang="en-US" altLang="zh-CN" sz="2000"/>
              <a:t>C</a:t>
            </a:r>
            <a:r>
              <a:rPr lang="zh-CN" altLang="en-US" sz="2000"/>
              <a:t>基础上引入了一些新特性，形成了</a:t>
            </a:r>
            <a:r>
              <a:rPr lang="en-US" altLang="zh-CN" sz="2000"/>
              <a:t>C++</a:t>
            </a:r>
            <a:endParaRPr lang="zh-CN" altLang="en-US" sz="2000"/>
          </a:p>
          <a:p>
            <a:pPr lvl="1"/>
            <a:r>
              <a:rPr lang="zh-CN" altLang="en-US" sz="2000"/>
              <a:t>虚函数</a:t>
            </a:r>
            <a:endParaRPr lang="zh-CN" altLang="en-US" sz="2000"/>
          </a:p>
          <a:p>
            <a:pPr lvl="1"/>
            <a:r>
              <a:rPr lang="zh-CN" altLang="en-US" sz="2000"/>
              <a:t>函数名和运算符重载</a:t>
            </a:r>
            <a:endParaRPr lang="zh-CN" altLang="en-US" sz="2000"/>
          </a:p>
          <a:p>
            <a:pPr lvl="1"/>
            <a:r>
              <a:rPr lang="zh-CN" altLang="en-US" sz="2000"/>
              <a:t>引用</a:t>
            </a:r>
            <a:endParaRPr lang="zh-CN" altLang="en-US" sz="2000"/>
          </a:p>
          <a:p>
            <a:pPr lvl="1"/>
            <a:r>
              <a:rPr lang="zh-CN" altLang="en-US" sz="2000"/>
              <a:t>常量</a:t>
            </a:r>
            <a:endParaRPr lang="zh-CN" altLang="en-US" sz="2000"/>
          </a:p>
          <a:p>
            <a:pPr lvl="1"/>
            <a:r>
              <a:rPr lang="zh-CN" altLang="en-US" sz="2000"/>
              <a:t>空间存储区控制</a:t>
            </a:r>
            <a:endParaRPr lang="zh-CN" altLang="en-US" sz="2000"/>
          </a:p>
          <a:p>
            <a:pPr lvl="1"/>
            <a:r>
              <a:rPr lang="zh-CN" altLang="en-US" sz="2000"/>
              <a:t>改进的类型检查</a:t>
            </a:r>
            <a:endParaRPr lang="zh-CN" altLang="en-US" sz="2000"/>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语言设计规则</a:t>
            </a:r>
            <a:endParaRPr lang="zh-CN" altLang="en-US"/>
          </a:p>
        </p:txBody>
      </p:sp>
      <p:sp>
        <p:nvSpPr>
          <p:cNvPr id="3" name="内容占位符 2"/>
          <p:cNvSpPr>
            <a:spLocks noGrp="1"/>
          </p:cNvSpPr>
          <p:nvPr>
            <p:ph idx="1"/>
          </p:nvPr>
        </p:nvSpPr>
        <p:spPr/>
        <p:txBody>
          <a:bodyPr/>
          <a:p>
            <a:r>
              <a:rPr lang="zh-CN" altLang="en-US"/>
              <a:t>在需要对付的是哪些问题，能够解决的是哪些问题，实际语言特征设计的规则之间的平衡</a:t>
            </a:r>
            <a:endParaRPr lang="zh-CN" altLang="en-US"/>
          </a:p>
          <a:p>
            <a:r>
              <a:rPr lang="en-US" altLang="zh-CN"/>
              <a:t>C++</a:t>
            </a:r>
            <a:r>
              <a:rPr lang="zh-CN" altLang="en-US"/>
              <a:t>的基本设计目标</a:t>
            </a:r>
            <a:endParaRPr lang="zh-CN" altLang="en-US"/>
          </a:p>
          <a:p>
            <a:pPr lvl="1"/>
            <a:r>
              <a:rPr lang="en-US" altLang="zh-CN"/>
              <a:t>C++</a:t>
            </a:r>
            <a:r>
              <a:rPr lang="zh-CN" altLang="en-US"/>
              <a:t>应该使程序员有更好的编程</a:t>
            </a:r>
            <a:r>
              <a:rPr lang="zh-CN" altLang="en-US"/>
              <a:t>体验</a:t>
            </a:r>
            <a:endParaRPr lang="zh-CN" altLang="en-US"/>
          </a:p>
          <a:p>
            <a:pPr lvl="1"/>
            <a:r>
              <a:rPr lang="en-US" altLang="zh-CN"/>
              <a:t>C++</a:t>
            </a:r>
            <a:r>
              <a:rPr lang="zh-CN" altLang="en-US"/>
              <a:t>是一种通用的程序设计语言，它应该</a:t>
            </a:r>
            <a:endParaRPr lang="zh-CN" altLang="en-US"/>
          </a:p>
          <a:p>
            <a:pPr lvl="2"/>
            <a:r>
              <a:rPr lang="zh-CN" altLang="en-US"/>
              <a:t>是一种更好的</a:t>
            </a:r>
            <a:r>
              <a:rPr lang="en-US" altLang="zh-CN"/>
              <a:t>C</a:t>
            </a:r>
            <a:endParaRPr lang="en-US" altLang="zh-CN"/>
          </a:p>
          <a:p>
            <a:pPr lvl="2"/>
            <a:r>
              <a:rPr lang="zh-CN" altLang="en-US"/>
              <a:t>支持数据抽象</a:t>
            </a:r>
            <a:endParaRPr lang="zh-CN" altLang="en-US"/>
          </a:p>
          <a:p>
            <a:pPr lvl="2"/>
            <a:r>
              <a:rPr lang="zh-CN" altLang="en-US"/>
              <a:t>支持面向对象的程序设计</a:t>
            </a:r>
            <a:endParaRPr lang="zh-CN" altLang="en-US"/>
          </a:p>
          <a:p>
            <a:pPr lvl="1"/>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语言设计规则</a:t>
            </a:r>
            <a:endParaRPr lang="zh-CN" altLang="en-US"/>
          </a:p>
        </p:txBody>
      </p:sp>
      <p:sp>
        <p:nvSpPr>
          <p:cNvPr id="3" name="内容占位符 2"/>
          <p:cNvSpPr>
            <a:spLocks noGrp="1"/>
          </p:cNvSpPr>
          <p:nvPr>
            <p:ph idx="1"/>
          </p:nvPr>
        </p:nvSpPr>
        <p:spPr/>
        <p:txBody>
          <a:bodyPr/>
          <a:p>
            <a:r>
              <a:rPr lang="zh-CN" altLang="en-US"/>
              <a:t>一般性规则</a:t>
            </a:r>
            <a:endParaRPr lang="zh-CN" altLang="en-US"/>
          </a:p>
          <a:p>
            <a:pPr lvl="1"/>
            <a:r>
              <a:rPr lang="en-US" altLang="zh-CN"/>
              <a:t>C++</a:t>
            </a:r>
            <a:r>
              <a:rPr lang="zh-CN" altLang="en-US"/>
              <a:t>的发展必须由实际</a:t>
            </a:r>
            <a:r>
              <a:rPr lang="zh-CN" altLang="en-US"/>
              <a:t>问题推动</a:t>
            </a:r>
            <a:endParaRPr lang="zh-CN" altLang="en-US"/>
          </a:p>
          <a:p>
            <a:pPr lvl="1"/>
            <a:r>
              <a:rPr lang="zh-CN" altLang="en-US"/>
              <a:t>不被牵扯到无益的对完美的追求</a:t>
            </a:r>
            <a:endParaRPr lang="zh-CN" altLang="en-US"/>
          </a:p>
          <a:p>
            <a:pPr lvl="1"/>
            <a:r>
              <a:rPr lang="en-US" altLang="zh-CN"/>
              <a:t>C++</a:t>
            </a:r>
            <a:r>
              <a:rPr lang="zh-CN" altLang="en-US"/>
              <a:t>必须现在就是有用的</a:t>
            </a:r>
            <a:endParaRPr lang="zh-CN" altLang="en-US"/>
          </a:p>
          <a:p>
            <a:pPr lvl="1"/>
            <a:r>
              <a:rPr lang="en-US" altLang="zh-CN"/>
              <a:t>C++</a:t>
            </a:r>
            <a:r>
              <a:rPr lang="zh-CN" altLang="en-US"/>
              <a:t>是一种语言，而不是一个完整的系统</a:t>
            </a:r>
            <a:endParaRPr lang="zh-CN" altLang="en-US"/>
          </a:p>
          <a:p>
            <a:pPr lvl="1"/>
            <a:r>
              <a:rPr lang="zh-CN" altLang="en-US"/>
              <a:t>为每种应该支持的风格提供全面支持</a:t>
            </a:r>
            <a:endParaRPr lang="zh-CN" altLang="en-US"/>
          </a:p>
          <a:p>
            <a:pPr lvl="1"/>
            <a:r>
              <a:rPr lang="zh-CN" altLang="en-US"/>
              <a:t>不试图去强迫别人做什么</a:t>
            </a:r>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a:t>
            </a:r>
            <a:r>
              <a:rPr lang="zh-CN" altLang="en-US">
                <a:sym typeface="+mn-ea"/>
              </a:rPr>
              <a:t>语言设计规则</a:t>
            </a:r>
            <a:endParaRPr lang="zh-CN" altLang="en-US"/>
          </a:p>
        </p:txBody>
      </p:sp>
      <p:sp>
        <p:nvSpPr>
          <p:cNvPr id="3" name="内容占位符 2"/>
          <p:cNvSpPr>
            <a:spLocks noGrp="1"/>
          </p:cNvSpPr>
          <p:nvPr>
            <p:ph idx="1"/>
          </p:nvPr>
        </p:nvSpPr>
        <p:spPr/>
        <p:txBody>
          <a:bodyPr/>
          <a:p>
            <a:r>
              <a:rPr lang="zh-CN" altLang="en-US"/>
              <a:t>设计支持规则</a:t>
            </a:r>
            <a:endParaRPr lang="zh-CN" altLang="en-US"/>
          </a:p>
          <a:p>
            <a:pPr lvl="1"/>
            <a:r>
              <a:rPr lang="zh-CN" altLang="en-US"/>
              <a:t>支持一致的设计概念</a:t>
            </a:r>
            <a:endParaRPr lang="zh-CN" altLang="en-US"/>
          </a:p>
          <a:p>
            <a:pPr lvl="1"/>
            <a:r>
              <a:rPr lang="zh-CN" altLang="en-US"/>
              <a:t>使语言更有说明性</a:t>
            </a:r>
            <a:endParaRPr lang="zh-CN" altLang="en-US"/>
          </a:p>
          <a:p>
            <a:pPr lvl="1"/>
            <a:r>
              <a:rPr lang="zh-CN" altLang="en-US"/>
              <a:t>所有特征都必须是能够负担的</a:t>
            </a:r>
            <a:endParaRPr lang="zh-CN" altLang="en-US"/>
          </a:p>
          <a:p>
            <a:pPr lvl="1"/>
            <a:r>
              <a:rPr lang="zh-CN" altLang="en-US"/>
              <a:t>允许一个有用的特征比防止各种错误使用更重要</a:t>
            </a:r>
            <a:endParaRPr lang="zh-CN" altLang="en-US"/>
          </a:p>
          <a:p>
            <a:pPr lvl="1"/>
            <a:r>
              <a:rPr lang="zh-CN" altLang="en-US"/>
              <a:t>支持从分别开发的部分出发进行软件的组合</a:t>
            </a:r>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语言设计规则</a:t>
            </a:r>
            <a:endParaRPr lang="zh-CN" altLang="en-US"/>
          </a:p>
        </p:txBody>
      </p:sp>
      <p:sp>
        <p:nvSpPr>
          <p:cNvPr id="3" name="内容占位符 2"/>
          <p:cNvSpPr>
            <a:spLocks noGrp="1"/>
          </p:cNvSpPr>
          <p:nvPr>
            <p:ph idx="1"/>
          </p:nvPr>
        </p:nvSpPr>
        <p:spPr/>
        <p:txBody>
          <a:bodyPr/>
          <a:p>
            <a:r>
              <a:rPr lang="zh-CN" altLang="en-US"/>
              <a:t>语言的技术性规则</a:t>
            </a:r>
            <a:endParaRPr lang="zh-CN" altLang="en-US"/>
          </a:p>
          <a:p>
            <a:pPr lvl="1"/>
            <a:r>
              <a:rPr lang="zh-CN" altLang="en-US"/>
              <a:t>不隐式的违反静态类型系统</a:t>
            </a:r>
            <a:endParaRPr lang="zh-CN" altLang="en-US"/>
          </a:p>
          <a:p>
            <a:pPr lvl="1"/>
            <a:r>
              <a:rPr lang="zh-CN" altLang="en-US"/>
              <a:t>为用户定义类型提供与内部类型同样好的支持</a:t>
            </a:r>
            <a:endParaRPr lang="zh-CN" altLang="en-US"/>
          </a:p>
          <a:p>
            <a:pPr lvl="1"/>
            <a:r>
              <a:rPr lang="zh-CN" altLang="en-US"/>
              <a:t>避免顺序依赖性</a:t>
            </a:r>
            <a:endParaRPr lang="zh-CN" altLang="en-US"/>
          </a:p>
          <a:p>
            <a:pPr lvl="1"/>
            <a:r>
              <a:rPr lang="zh-CN" altLang="en-US"/>
              <a:t>应该清楚使用预处理程序的必要性</a:t>
            </a:r>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755650" y="2859088"/>
            <a:ext cx="7772400" cy="1362075"/>
          </a:xfrm>
        </p:spPr>
        <p:txBody>
          <a:bodyPr/>
          <a:lstStyle/>
          <a:p>
            <a:pPr algn="ctr" eaLnBrk="1" hangingPunct="1"/>
            <a:r>
              <a:rPr lang="en-US" altLang="zh-CN" cap="none" dirty="0"/>
              <a:t>Q&amp;A</a:t>
            </a:r>
            <a:endParaRPr lang="en-US" altLang="zh-CN" cap="none" dirty="0"/>
          </a:p>
        </p:txBody>
      </p:sp>
      <p:sp>
        <p:nvSpPr>
          <p:cNvPr id="34819" name="日期占位符 3"/>
          <p:cNvSpPr>
            <a:spLocks noGrp="1"/>
          </p:cNvSpPr>
          <p:nvPr>
            <p:ph type="dt" sz="quarter" idx="10"/>
          </p:nvPr>
        </p:nvSpPr>
        <p:spPr>
          <a:noFill/>
        </p:spPr>
        <p:txBody>
          <a:bodyPr/>
          <a:lstStyle/>
          <a:p>
            <a:pPr fontAlgn="base">
              <a:spcBef>
                <a:spcPct val="0"/>
              </a:spcBef>
              <a:spcAft>
                <a:spcPct val="0"/>
              </a:spcAft>
            </a:pPr>
            <a:fld id="{C3045993-22F5-4A4A-A100-530159DF4E0A}" type="datetime1">
              <a:rPr lang="zh-CN" altLang="en-US" smtClean="0"/>
            </a:fld>
            <a:endParaRPr lang="en-US" altLang="zh-CN"/>
          </a:p>
        </p:txBody>
      </p:sp>
      <p:sp>
        <p:nvSpPr>
          <p:cNvPr id="34820" name="灯片编号占位符 4"/>
          <p:cNvSpPr>
            <a:spLocks noGrp="1"/>
          </p:cNvSpPr>
          <p:nvPr>
            <p:ph type="sldNum" sz="quarter" idx="12"/>
          </p:nvPr>
        </p:nvSpPr>
        <p:spPr>
          <a:noFill/>
        </p:spPr>
        <p:txBody>
          <a:bodyPr/>
          <a:lstStyle/>
          <a:p>
            <a:pPr fontAlgn="base">
              <a:spcBef>
                <a:spcPct val="0"/>
              </a:spcBef>
              <a:spcAft>
                <a:spcPct val="0"/>
              </a:spcAft>
            </a:pPr>
            <a:fld id="{CB3AF4D3-5676-4DD3-9F4C-675E52429D23}" type="slidenum">
              <a:rPr lang="en-US" altLang="zh-CN"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报告大纲</a:t>
            </a:r>
            <a:endParaRPr lang="zh-CN" altLang="en-US" dirty="0"/>
          </a:p>
        </p:txBody>
      </p:sp>
      <p:sp>
        <p:nvSpPr>
          <p:cNvPr id="3" name="内容占位符 2"/>
          <p:cNvSpPr>
            <a:spLocks noGrp="1"/>
          </p:cNvSpPr>
          <p:nvPr>
            <p:ph idx="1"/>
          </p:nvPr>
        </p:nvSpPr>
        <p:spPr/>
        <p:txBody>
          <a:bodyPr/>
          <a:lstStyle/>
          <a:p>
            <a:r>
              <a:rPr lang="zh-CN" altLang="en-US" dirty="0"/>
              <a:t>思想的萌芽</a:t>
            </a:r>
            <a:endParaRPr lang="en-US" altLang="zh-CN" dirty="0"/>
          </a:p>
          <a:p>
            <a:r>
              <a:rPr lang="zh-CN" altLang="en-US" dirty="0"/>
              <a:t>带类的</a:t>
            </a:r>
            <a:r>
              <a:rPr lang="en-US" altLang="zh-CN" dirty="0"/>
              <a:t>C</a:t>
            </a:r>
            <a:endParaRPr lang="en-US" altLang="zh-CN" dirty="0"/>
          </a:p>
          <a:p>
            <a:r>
              <a:rPr lang="en-US" altLang="zh-CN" dirty="0"/>
              <a:t>C++</a:t>
            </a:r>
            <a:r>
              <a:rPr lang="zh-CN" altLang="en-US" dirty="0"/>
              <a:t>的诞生</a:t>
            </a:r>
            <a:endParaRPr lang="en-US" altLang="zh-CN" dirty="0"/>
          </a:p>
          <a:p>
            <a:r>
              <a:rPr lang="en-US" altLang="zh-CN" dirty="0"/>
              <a:t>C++</a:t>
            </a:r>
            <a:r>
              <a:rPr lang="zh-CN" altLang="en-US" dirty="0"/>
              <a:t>语言设计规则</a:t>
            </a:r>
            <a:endParaRPr lang="en-US" altLang="zh-CN" dirty="0"/>
          </a:p>
          <a:p>
            <a:r>
              <a:rPr lang="zh-CN" altLang="en-US" dirty="0"/>
              <a:t>标准化</a:t>
            </a:r>
            <a:endParaRPr lang="zh-CN" altLang="en-US" dirty="0"/>
          </a:p>
          <a:p>
            <a:r>
              <a:rPr lang="zh-CN" altLang="en-US" dirty="0"/>
              <a:t>库</a:t>
            </a:r>
            <a:endParaRPr lang="zh-CN" altLang="en-US" dirty="0"/>
          </a:p>
          <a:p>
            <a:r>
              <a:rPr lang="zh-CN" altLang="en-US" dirty="0"/>
              <a:t>现状</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C3045993-22F5-4A4A-A100-530159DF4E0A}" type="datetime1">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D85E49C4-DBF0-4135-9403-B2A86A71F1E3}"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思想的萌芽</a:t>
            </a:r>
            <a:endParaRPr lang="zh-CN" altLang="en-US" dirty="0"/>
          </a:p>
        </p:txBody>
      </p:sp>
      <p:sp>
        <p:nvSpPr>
          <p:cNvPr id="3" name="内容占位符 2"/>
          <p:cNvSpPr>
            <a:spLocks noGrp="1"/>
          </p:cNvSpPr>
          <p:nvPr>
            <p:ph idx="1"/>
          </p:nvPr>
        </p:nvSpPr>
        <p:spPr/>
        <p:txBody>
          <a:bodyPr/>
          <a:lstStyle/>
          <a:p>
            <a:r>
              <a:rPr lang="zh-CN" altLang="en-US" dirty="0"/>
              <a:t>背景</a:t>
            </a:r>
            <a:endParaRPr lang="zh-CN" altLang="en-US" dirty="0"/>
          </a:p>
          <a:p>
            <a:pPr lvl="1"/>
            <a:r>
              <a:rPr lang="en-US" altLang="zh-CN" sz="2000" dirty="0">
                <a:sym typeface="+mn-ea"/>
              </a:rPr>
              <a:t>Bjarne Stroustrup</a:t>
            </a:r>
            <a:r>
              <a:rPr lang="zh-CN" altLang="en-US" sz="2000" dirty="0">
                <a:sym typeface="+mn-ea"/>
              </a:rPr>
              <a:t>在剑桥大学计算实验室时期所写的模拟器工具</a:t>
            </a:r>
            <a:endParaRPr lang="zh-CN" altLang="en-US" sz="2000" dirty="0"/>
          </a:p>
          <a:p>
            <a:pPr lvl="1"/>
            <a:r>
              <a:rPr lang="en-US" altLang="zh-CN" sz="2000" dirty="0">
                <a:sym typeface="+mn-ea"/>
              </a:rPr>
              <a:t>Simula</a:t>
            </a:r>
            <a:r>
              <a:rPr lang="zh-CN" altLang="en-US" sz="2000" dirty="0">
                <a:sym typeface="+mn-ea"/>
              </a:rPr>
              <a:t>（被认为是最早的面向对象程序设计语言）</a:t>
            </a:r>
            <a:endParaRPr lang="en-US" altLang="zh-CN" sz="2000" dirty="0">
              <a:sym typeface="+mn-ea"/>
            </a:endParaRPr>
          </a:p>
          <a:p>
            <a:pPr lvl="1"/>
            <a:r>
              <a:rPr lang="en-US" altLang="zh-CN" sz="2000" dirty="0">
                <a:sym typeface="+mn-ea"/>
              </a:rPr>
              <a:t>BCPL</a:t>
            </a:r>
            <a:r>
              <a:rPr lang="zh-CN" altLang="en-US" sz="2000" dirty="0">
                <a:sym typeface="+mn-ea"/>
              </a:rPr>
              <a:t>（早期面向过程高级程序设计</a:t>
            </a:r>
            <a:r>
              <a:rPr lang="en-US" altLang="zh-CN" sz="2000" dirty="0">
                <a:sym typeface="+mn-ea"/>
              </a:rPr>
              <a:t>-&gt;B</a:t>
            </a:r>
            <a:r>
              <a:rPr lang="zh-CN" altLang="en-US" sz="2000" dirty="0">
                <a:sym typeface="+mn-ea"/>
              </a:rPr>
              <a:t>语言</a:t>
            </a:r>
            <a:r>
              <a:rPr lang="en-US" altLang="zh-CN" sz="2000" dirty="0">
                <a:sym typeface="+mn-ea"/>
              </a:rPr>
              <a:t>-&gt;C</a:t>
            </a:r>
            <a:r>
              <a:rPr lang="zh-CN" altLang="en-US" sz="2000" dirty="0">
                <a:sym typeface="+mn-ea"/>
              </a:rPr>
              <a:t>语言）</a:t>
            </a:r>
            <a:endParaRPr lang="zh-CN" altLang="en-US" sz="2000" dirty="0">
              <a:sym typeface="+mn-ea"/>
            </a:endParaRPr>
          </a:p>
          <a:p>
            <a:pPr lvl="1"/>
            <a:r>
              <a:rPr lang="zh-CN" altLang="en-US" sz="2000" dirty="0">
                <a:sym typeface="+mn-ea"/>
              </a:rPr>
              <a:t>代码可读性，设计方式，编译与类型</a:t>
            </a:r>
            <a:r>
              <a:rPr lang="zh-CN" altLang="en-US" sz="2000" dirty="0">
                <a:sym typeface="+mn-ea"/>
              </a:rPr>
              <a:t>检查，灵活性 </a:t>
            </a:r>
            <a:r>
              <a:rPr lang="en-US" altLang="zh-CN" sz="2000" dirty="0">
                <a:sym typeface="+mn-ea"/>
              </a:rPr>
              <a:t>vs </a:t>
            </a:r>
            <a:r>
              <a:rPr lang="zh-CN" altLang="en-US" sz="2000" dirty="0">
                <a:sym typeface="+mn-ea"/>
              </a:rPr>
              <a:t>链接与运行性能。</a:t>
            </a:r>
            <a:endParaRPr lang="zh-CN" altLang="en-US" sz="2000" dirty="0"/>
          </a:p>
          <a:p>
            <a:endParaRPr lang="zh-CN" altLang="en-US" dirty="0"/>
          </a:p>
          <a:p>
            <a:r>
              <a:rPr lang="zh-CN" altLang="en-US" dirty="0"/>
              <a:t>对于写一个模拟器，一个操作系统，或者类似的系统程序设计工作这样的项目，什么样的东西才算是一个合适的工具？</a:t>
            </a:r>
            <a:endParaRPr lang="zh-CN" altLang="en-US" dirty="0"/>
          </a:p>
          <a:p>
            <a:endParaRPr lang="zh-CN" altLang="en-US" dirty="0"/>
          </a:p>
          <a:p>
            <a:pPr lvl="1"/>
            <a:endParaRPr lang="zh-CN" altLang="en-US" sz="2000" dirty="0"/>
          </a:p>
        </p:txBody>
      </p:sp>
      <p:sp>
        <p:nvSpPr>
          <p:cNvPr id="4" name="日期占位符 3"/>
          <p:cNvSpPr>
            <a:spLocks noGrp="1"/>
          </p:cNvSpPr>
          <p:nvPr>
            <p:ph type="dt" sz="half" idx="10"/>
          </p:nvPr>
        </p:nvSpPr>
        <p:spPr/>
        <p:txBody>
          <a:bodyPr/>
          <a:lstStyle/>
          <a:p>
            <a:pPr>
              <a:defRPr/>
            </a:pPr>
            <a:fld id="{C3045993-22F5-4A4A-A100-530159DF4E0A}" type="datetime1">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D85E49C4-DBF0-4135-9403-B2A86A71F1E3}"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思想的萌芽</a:t>
            </a:r>
            <a:endParaRPr lang="zh-CN" altLang="en-US"/>
          </a:p>
        </p:txBody>
      </p:sp>
      <p:sp>
        <p:nvSpPr>
          <p:cNvPr id="3" name="内容占位符 2"/>
          <p:cNvSpPr>
            <a:spLocks noGrp="1"/>
          </p:cNvSpPr>
          <p:nvPr>
            <p:ph idx="1"/>
          </p:nvPr>
        </p:nvSpPr>
        <p:spPr/>
        <p:txBody>
          <a:bodyPr/>
          <a:p>
            <a:r>
              <a:rPr lang="en-US" altLang="zh-CN"/>
              <a:t>“</a:t>
            </a:r>
            <a:r>
              <a:rPr lang="zh-CN" altLang="en-US"/>
              <a:t>合适的工具</a:t>
            </a:r>
            <a:r>
              <a:rPr lang="en-US" altLang="zh-CN"/>
              <a:t>”</a:t>
            </a:r>
            <a:endParaRPr lang="en-US" altLang="zh-CN"/>
          </a:p>
          <a:p>
            <a:pPr lvl="1"/>
            <a:r>
              <a:rPr lang="zh-CN" altLang="en-US"/>
              <a:t>好的工具应该具有</a:t>
            </a:r>
            <a:r>
              <a:rPr lang="en-US" altLang="zh-CN"/>
              <a:t>Simula</a:t>
            </a:r>
            <a:r>
              <a:rPr lang="zh-CN" altLang="en-US"/>
              <a:t>那样对程序组织的支持</a:t>
            </a:r>
            <a:r>
              <a:rPr lang="en-US" altLang="zh-CN"/>
              <a:t>--</a:t>
            </a:r>
            <a:r>
              <a:rPr lang="zh-CN" altLang="en-US"/>
              <a:t>即类分层结构，对并发的某种形式的支持，以及对基于类的类型系统的静态检查。</a:t>
            </a:r>
            <a:endParaRPr lang="zh-CN" altLang="en-US"/>
          </a:p>
          <a:p>
            <a:pPr lvl="1"/>
            <a:r>
              <a:rPr lang="zh-CN" altLang="en-US"/>
              <a:t>好的工具产生出的程序应该能运行的像</a:t>
            </a:r>
            <a:r>
              <a:rPr lang="en-US" altLang="zh-CN"/>
              <a:t>BCPL</a:t>
            </a:r>
            <a:r>
              <a:rPr lang="zh-CN" altLang="en-US"/>
              <a:t>一样快，将分别编译的程序单元组合成一个完整的程序也应该像</a:t>
            </a:r>
            <a:r>
              <a:rPr lang="en-US" altLang="zh-CN"/>
              <a:t>BCPL</a:t>
            </a:r>
            <a:r>
              <a:rPr lang="zh-CN" altLang="en-US"/>
              <a:t>一样简单有效。</a:t>
            </a:r>
            <a:endParaRPr lang="zh-CN" altLang="en-US"/>
          </a:p>
          <a:p>
            <a:pPr lvl="1"/>
            <a:r>
              <a:rPr lang="zh-CN" altLang="en-US"/>
              <a:t>好的工具应该允许高度可移植的实现。</a:t>
            </a:r>
            <a:endParaRPr lang="zh-CN" altLang="en-US"/>
          </a:p>
          <a:p>
            <a:pPr lvl="1"/>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带类的</a:t>
            </a:r>
            <a:r>
              <a:rPr lang="en-US" altLang="zh-CN"/>
              <a:t>C</a:t>
            </a:r>
            <a:endParaRPr lang="en-US" altLang="zh-CN"/>
          </a:p>
        </p:txBody>
      </p:sp>
      <p:sp>
        <p:nvSpPr>
          <p:cNvPr id="3" name="内容占位符 2"/>
          <p:cNvSpPr>
            <a:spLocks noGrp="1"/>
          </p:cNvSpPr>
          <p:nvPr>
            <p:ph idx="1"/>
          </p:nvPr>
        </p:nvSpPr>
        <p:spPr/>
        <p:txBody>
          <a:bodyPr/>
          <a:p>
            <a:r>
              <a:rPr lang="zh-CN" altLang="en-US"/>
              <a:t>最直接的契机：</a:t>
            </a:r>
            <a:endParaRPr lang="zh-CN" altLang="en-US"/>
          </a:p>
          <a:p>
            <a:pPr lvl="1"/>
            <a:r>
              <a:rPr lang="zh-CN" altLang="en-US">
                <a:sym typeface="+mn-ea"/>
              </a:rPr>
              <a:t>贝尔实验室对</a:t>
            </a:r>
            <a:r>
              <a:rPr lang="en-US" altLang="zh-CN">
                <a:sym typeface="+mn-ea"/>
              </a:rPr>
              <a:t>UNIX</a:t>
            </a:r>
            <a:r>
              <a:rPr lang="zh-CN" altLang="en-US">
                <a:sym typeface="+mn-ea"/>
              </a:rPr>
              <a:t>内核的分析工作，需要一种描述方式，以便描述复杂系统的模块结构和模块之间的通信模式。</a:t>
            </a:r>
            <a:endParaRPr lang="zh-CN" altLang="en-US"/>
          </a:p>
          <a:p>
            <a:r>
              <a:rPr lang="en-US" altLang="zh-CN"/>
              <a:t>Cpre</a:t>
            </a:r>
            <a:endParaRPr lang="en-US" altLang="zh-CN"/>
          </a:p>
          <a:p>
            <a:pPr lvl="1"/>
            <a:r>
              <a:rPr lang="zh-CN" altLang="en-US" sz="2400"/>
              <a:t>一种预处理程序，为</a:t>
            </a:r>
            <a:r>
              <a:rPr lang="en-US" altLang="zh-CN" sz="2400"/>
              <a:t>C</a:t>
            </a:r>
            <a:r>
              <a:rPr lang="zh-CN" altLang="en-US" sz="2400"/>
              <a:t>加上了类机制</a:t>
            </a:r>
            <a:endParaRPr lang="zh-CN" altLang="en-US" sz="2400"/>
          </a:p>
          <a:p>
            <a:pPr lvl="1"/>
            <a:r>
              <a:rPr lang="zh-CN" altLang="en-US" sz="2400"/>
              <a:t>为了描述模块化和并发</a:t>
            </a:r>
            <a:r>
              <a:rPr lang="zh-CN" altLang="en-US" sz="2400"/>
              <a:t>而做的一个</a:t>
            </a:r>
            <a:r>
              <a:rPr lang="en-US" altLang="zh-CN" sz="2400"/>
              <a:t>C</a:t>
            </a:r>
            <a:r>
              <a:rPr lang="zh-CN" altLang="en-US" sz="2400"/>
              <a:t>的扩充</a:t>
            </a:r>
            <a:endParaRPr lang="zh-CN" altLang="en-US"/>
          </a:p>
          <a:p>
            <a:pPr lvl="1"/>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带类的</a:t>
            </a:r>
            <a:r>
              <a:rPr lang="en-US" altLang="zh-CN"/>
              <a:t>C</a:t>
            </a:r>
            <a:endParaRPr lang="en-US" altLang="zh-CN"/>
          </a:p>
        </p:txBody>
      </p:sp>
      <p:sp>
        <p:nvSpPr>
          <p:cNvPr id="3" name="内容占位符 2"/>
          <p:cNvSpPr>
            <a:spLocks noGrp="1"/>
          </p:cNvSpPr>
          <p:nvPr>
            <p:ph idx="1"/>
          </p:nvPr>
        </p:nvSpPr>
        <p:spPr/>
        <p:txBody>
          <a:bodyPr/>
          <a:p>
            <a:r>
              <a:rPr lang="zh-CN" altLang="en-US"/>
              <a:t>一个工具向一种语言的转变</a:t>
            </a:r>
            <a:endParaRPr lang="zh-CN" altLang="en-US"/>
          </a:p>
          <a:p>
            <a:pPr lvl="1"/>
            <a:r>
              <a:rPr lang="zh-CN" altLang="en-US" sz="2000"/>
              <a:t>语言应该提供对程序组织的一般性机制，而又不去支持特定的应用领域 </a:t>
            </a:r>
            <a:r>
              <a:rPr lang="en-US" altLang="zh-CN" sz="2000"/>
              <a:t>-- </a:t>
            </a:r>
            <a:r>
              <a:rPr lang="zh-CN" altLang="en-US" sz="2000"/>
              <a:t>带类的</a:t>
            </a:r>
            <a:r>
              <a:rPr lang="en-US" altLang="zh-CN" sz="2000"/>
              <a:t>C</a:t>
            </a:r>
            <a:r>
              <a:rPr lang="zh-CN" altLang="en-US" sz="2000"/>
              <a:t>应该能够用到</a:t>
            </a:r>
            <a:r>
              <a:rPr lang="en-US" altLang="zh-CN" sz="2000"/>
              <a:t>C</a:t>
            </a:r>
            <a:r>
              <a:rPr lang="zh-CN" altLang="en-US" sz="2000"/>
              <a:t>能用到的所有地方</a:t>
            </a:r>
            <a:endParaRPr lang="zh-CN" altLang="en-US" sz="2000"/>
          </a:p>
          <a:p>
            <a:pPr lvl="1"/>
            <a:r>
              <a:rPr lang="zh-CN" altLang="en-US" sz="2000"/>
              <a:t>在这种思想的指导下，</a:t>
            </a:r>
            <a:r>
              <a:rPr lang="en-US" altLang="zh-CN" sz="2000"/>
              <a:t>C++</a:t>
            </a:r>
            <a:r>
              <a:rPr lang="zh-CN" altLang="en-US" sz="2000"/>
              <a:t>成为一种通用的程序设计语言，而不是为支撑某些应用而做的</a:t>
            </a:r>
            <a:r>
              <a:rPr lang="en-US" altLang="zh-CN" sz="2000"/>
              <a:t>C</a:t>
            </a:r>
            <a:r>
              <a:rPr lang="zh-CN" altLang="en-US" sz="2000"/>
              <a:t>的扩展</a:t>
            </a:r>
            <a:endParaRPr lang="zh-CN" altLang="en-US" sz="2000"/>
          </a:p>
          <a:p>
            <a:pPr lvl="1"/>
            <a:r>
              <a:rPr lang="zh-CN" altLang="en-US" sz="2000"/>
              <a:t>为了达到</a:t>
            </a:r>
            <a:r>
              <a:rPr lang="en-US" altLang="zh-CN" sz="2000"/>
              <a:t>C</a:t>
            </a:r>
            <a:r>
              <a:rPr lang="zh-CN" altLang="en-US" sz="2000"/>
              <a:t>的执行效率，必然也要保留</a:t>
            </a:r>
            <a:r>
              <a:rPr lang="en-US" altLang="zh-CN" sz="2000"/>
              <a:t>C</a:t>
            </a:r>
            <a:r>
              <a:rPr lang="zh-CN" altLang="en-US" sz="2000"/>
              <a:t>的低级操作与</a:t>
            </a:r>
            <a:r>
              <a:rPr lang="en-US" altLang="zh-CN" sz="2000"/>
              <a:t>“</a:t>
            </a:r>
            <a:r>
              <a:rPr lang="zh-CN" altLang="en-US" sz="2000"/>
              <a:t>危险</a:t>
            </a:r>
            <a:r>
              <a:rPr lang="en-US" altLang="zh-CN" sz="2000"/>
              <a:t>”</a:t>
            </a:r>
            <a:r>
              <a:rPr lang="zh-CN" altLang="en-US" sz="2000"/>
              <a:t>的特性。</a:t>
            </a:r>
            <a:endParaRPr lang="zh-CN" altLang="en-US" sz="2000"/>
          </a:p>
          <a:p>
            <a:pPr marL="448945" lvl="1" indent="0">
              <a:buNone/>
            </a:pPr>
            <a:endParaRPr lang="zh-CN" altLang="en-US" sz="2000"/>
          </a:p>
          <a:p>
            <a:pPr marL="448945" lvl="1" indent="0">
              <a:buNone/>
            </a:pPr>
            <a:r>
              <a:rPr lang="en-US" altLang="zh-CN" sz="2000"/>
              <a:t>---  </a:t>
            </a:r>
            <a:r>
              <a:rPr lang="zh-CN" altLang="en-US" sz="2000"/>
              <a:t>在写每个程序时都不存在唯一的正确途径，作为程序语言的设计者，也没有理由强迫程序员使用某种风格，而应该鼓励各种风格和实践，同时提供适当的语言特性和工具，避免公认的圈套和陷阱。</a:t>
            </a:r>
            <a:endParaRPr lang="zh-CN" altLang="en-US" sz="2000"/>
          </a:p>
          <a:p>
            <a:pPr lvl="1"/>
            <a:endParaRPr lang="zh-CN" altLang="en-US" sz="2000"/>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pic>
        <p:nvPicPr>
          <p:cNvPr id="6" name="内容占位符 5" descr="捕获"/>
          <p:cNvPicPr>
            <a:picLocks noChangeAspect="1"/>
          </p:cNvPicPr>
          <p:nvPr>
            <p:ph idx="1"/>
            <p:custDataLst>
              <p:tags r:id="rId1"/>
            </p:custDataLst>
          </p:nvPr>
        </p:nvPicPr>
        <p:blipFill>
          <a:blip r:embed="rId2"/>
          <a:stretch>
            <a:fillRect/>
          </a:stretch>
        </p:blipFill>
        <p:spPr>
          <a:xfrm>
            <a:off x="1835150" y="471805"/>
            <a:ext cx="5043170" cy="550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带类的</a:t>
            </a:r>
            <a:r>
              <a:rPr lang="en-US" altLang="zh-CN"/>
              <a:t>C</a:t>
            </a:r>
            <a:endParaRPr lang="en-US" altLang="zh-CN"/>
          </a:p>
        </p:txBody>
      </p:sp>
      <p:sp>
        <p:nvSpPr>
          <p:cNvPr id="3" name="内容占位符 2"/>
          <p:cNvSpPr>
            <a:spLocks noGrp="1"/>
          </p:cNvSpPr>
          <p:nvPr>
            <p:ph idx="1"/>
          </p:nvPr>
        </p:nvSpPr>
        <p:spPr/>
        <p:txBody>
          <a:bodyPr/>
          <a:p>
            <a:r>
              <a:rPr lang="en-US" altLang="zh-CN"/>
              <a:t>1980</a:t>
            </a:r>
            <a:r>
              <a:rPr lang="zh-CN" altLang="en-US"/>
              <a:t>年初实现的特征概览</a:t>
            </a:r>
            <a:endParaRPr lang="zh-CN" altLang="en-US"/>
          </a:p>
          <a:p>
            <a:pPr lvl="1"/>
            <a:r>
              <a:rPr lang="zh-CN" altLang="en-US"/>
              <a:t>类</a:t>
            </a:r>
            <a:endParaRPr lang="zh-CN" altLang="en-US"/>
          </a:p>
          <a:p>
            <a:pPr lvl="1"/>
            <a:r>
              <a:rPr lang="zh-CN" altLang="en-US"/>
              <a:t>派生类（没有虚函数</a:t>
            </a:r>
            <a:r>
              <a:rPr lang="zh-CN" altLang="en-US"/>
              <a:t>）</a:t>
            </a:r>
            <a:endParaRPr lang="zh-CN" altLang="en-US"/>
          </a:p>
          <a:p>
            <a:pPr lvl="1"/>
            <a:r>
              <a:rPr lang="en-US" altLang="zh-CN"/>
              <a:t>public/private</a:t>
            </a:r>
            <a:r>
              <a:rPr lang="zh-CN" altLang="en-US"/>
              <a:t>访问控制</a:t>
            </a:r>
            <a:endParaRPr lang="zh-CN" altLang="en-US"/>
          </a:p>
          <a:p>
            <a:pPr lvl="1"/>
            <a:r>
              <a:rPr lang="zh-CN" altLang="en-US"/>
              <a:t>构造函数与析构函数</a:t>
            </a:r>
            <a:endParaRPr lang="zh-CN" altLang="en-US"/>
          </a:p>
          <a:p>
            <a:pPr lvl="1"/>
            <a:r>
              <a:rPr lang="zh-CN" altLang="en-US"/>
              <a:t>调用和返回函数（后面被删除了</a:t>
            </a:r>
            <a:r>
              <a:rPr lang="zh-CN" altLang="en-US"/>
              <a:t>）</a:t>
            </a:r>
            <a:endParaRPr lang="zh-CN" altLang="en-US"/>
          </a:p>
          <a:p>
            <a:pPr lvl="1"/>
            <a:r>
              <a:rPr lang="en-US" altLang="zh-CN"/>
              <a:t>friend</a:t>
            </a:r>
            <a:r>
              <a:rPr lang="zh-CN" altLang="en-US"/>
              <a:t>类</a:t>
            </a:r>
            <a:endParaRPr lang="zh-CN" altLang="en-US"/>
          </a:p>
          <a:p>
            <a:pPr lvl="1"/>
            <a:r>
              <a:rPr lang="zh-CN" altLang="en-US"/>
              <a:t>函数参数检查和类型转换</a:t>
            </a:r>
            <a:endParaRPr lang="zh-CN" altLang="en-US"/>
          </a:p>
          <a:p>
            <a:pPr lvl="1"/>
            <a:r>
              <a:rPr lang="zh-CN" altLang="en-US"/>
              <a:t>赋值运算符重载</a:t>
            </a:r>
            <a:r>
              <a:rPr lang="en-US" altLang="zh-CN"/>
              <a:t>(1981)</a:t>
            </a:r>
            <a:endParaRPr lang="en-US" altLang="zh-CN"/>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的诞生</a:t>
            </a:r>
            <a:endParaRPr lang="zh-CN" altLang="en-US"/>
          </a:p>
        </p:txBody>
      </p:sp>
      <p:sp>
        <p:nvSpPr>
          <p:cNvPr id="3" name="内容占位符 2"/>
          <p:cNvSpPr>
            <a:spLocks noGrp="1"/>
          </p:cNvSpPr>
          <p:nvPr>
            <p:ph idx="1"/>
          </p:nvPr>
        </p:nvSpPr>
        <p:spPr/>
        <p:txBody>
          <a:bodyPr/>
          <a:p>
            <a:r>
              <a:rPr lang="en-US" altLang="zh-CN"/>
              <a:t>C with class</a:t>
            </a:r>
            <a:endParaRPr lang="en-US" altLang="zh-CN"/>
          </a:p>
          <a:p>
            <a:pPr lvl="1"/>
            <a:r>
              <a:rPr lang="zh-CN" altLang="en-US">
                <a:sym typeface="+mn-ea"/>
              </a:rPr>
              <a:t>中等的成功，很有用，但没有足够的吸引力</a:t>
            </a:r>
            <a:endParaRPr lang="zh-CN" altLang="en-US"/>
          </a:p>
          <a:p>
            <a:pPr lvl="1"/>
            <a:r>
              <a:rPr lang="zh-CN" altLang="en-US">
                <a:sym typeface="+mn-ea"/>
              </a:rPr>
              <a:t>提供的新功能集合有限</a:t>
            </a:r>
            <a:endParaRPr lang="zh-CN" altLang="en-US"/>
          </a:p>
          <a:p>
            <a:pPr lvl="1"/>
            <a:r>
              <a:rPr lang="zh-CN" altLang="en-US">
                <a:sym typeface="+mn-ea"/>
              </a:rPr>
              <a:t>使用的是预处理器技术</a:t>
            </a:r>
            <a:endParaRPr lang="en-US" altLang="zh-CN"/>
          </a:p>
          <a:p>
            <a:r>
              <a:rPr lang="zh-CN" altLang="en-US"/>
              <a:t>刺激了新的语言</a:t>
            </a:r>
            <a:r>
              <a:rPr lang="en-US" altLang="zh-CN"/>
              <a:t>C++</a:t>
            </a:r>
            <a:r>
              <a:rPr lang="zh-CN" altLang="en-US"/>
              <a:t>的诞生</a:t>
            </a:r>
            <a:endParaRPr lang="zh-CN" altLang="en-US"/>
          </a:p>
          <a:p>
            <a:pPr lvl="1"/>
            <a:r>
              <a:rPr lang="zh-CN" altLang="en-US"/>
              <a:t>做进一步的清理和扩充</a:t>
            </a:r>
            <a:endParaRPr lang="zh-CN" altLang="en-US"/>
          </a:p>
          <a:p>
            <a:pPr lvl="1"/>
            <a:r>
              <a:rPr lang="zh-CN" altLang="en-US"/>
              <a:t>用编译的原理去实现</a:t>
            </a:r>
            <a:endParaRPr lang="zh-CN" altLang="en-US"/>
          </a:p>
          <a:p>
            <a:pPr lvl="1"/>
            <a:endParaRPr lang="en-US" altLang="zh-CN"/>
          </a:p>
          <a:p>
            <a:pPr lvl="1"/>
            <a:endParaRPr lang="zh-CN" altLang="en-US"/>
          </a:p>
        </p:txBody>
      </p:sp>
      <p:sp>
        <p:nvSpPr>
          <p:cNvPr id="4" name="日期占位符 3"/>
          <p:cNvSpPr>
            <a:spLocks noGrp="1"/>
          </p:cNvSpPr>
          <p:nvPr>
            <p:ph type="dt" sz="half" idx="10"/>
          </p:nvPr>
        </p:nvSpPr>
        <p:spPr/>
        <p:txBody>
          <a:bodyPr/>
          <a:p>
            <a:pPr>
              <a:defRPr/>
            </a:pPr>
            <a:fld id="{C3045993-22F5-4A4A-A100-530159DF4E0A}"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D85E49C4-DBF0-4135-9403-B2A86A71F1E3}" type="slidenum">
              <a:rPr lang="en-US" altLang="zh-CN"/>
            </a:fld>
            <a:endParaRPr lang="en-US" altLang="zh-CN"/>
          </a:p>
        </p:txBody>
      </p:sp>
    </p:spTree>
  </p:cSld>
  <p:clrMapOvr>
    <a:masterClrMapping/>
  </p:clrMapOvr>
</p:sld>
</file>

<file path=ppt/tags/tag1.xml><?xml version="1.0" encoding="utf-8"?>
<p:tagLst xmlns:p="http://schemas.openxmlformats.org/presentationml/2006/main">
  <p:tag name="REFSHAPE" val="375797980"/>
  <p:tag name="KSO_WM_UNIT_PLACING_PICTURE_USER_VIEWPORT" val="{&quot;height&quot;:6917,&quot;width&quot;:6336}"/>
</p:tagLst>
</file>

<file path=ppt/tags/tag2.xml><?xml version="1.0" encoding="utf-8"?>
<p:tagLst xmlns:p="http://schemas.openxmlformats.org/presentationml/2006/main">
  <p:tag name="REFSHAPE" val="375856780"/>
  <p:tag name="KSO_WM_UNIT_PLACING_PICTURE_USER_VIEWPORT" val="{&quot;height&quot;:5064,&quot;width&quot;:6564}"/>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WPS 演示</Application>
  <PresentationFormat>全屏显示(4:3)</PresentationFormat>
  <Paragraphs>250</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Arial</vt:lpstr>
      <vt:lpstr>宋体</vt:lpstr>
      <vt:lpstr>Wingdings</vt:lpstr>
      <vt:lpstr>Times New Roman</vt:lpstr>
      <vt:lpstr>微软雅黑</vt:lpstr>
      <vt:lpstr>Arial Unicode MS</vt:lpstr>
      <vt:lpstr>Calibri</vt:lpstr>
      <vt:lpstr>Axis</vt:lpstr>
      <vt:lpstr>1_Axis</vt:lpstr>
      <vt:lpstr>C++语言的设计与演化</vt:lpstr>
      <vt:lpstr>报告大纲</vt:lpstr>
      <vt:lpstr>思想的萌芽</vt:lpstr>
      <vt:lpstr>思想的萌芽</vt:lpstr>
      <vt:lpstr>带类的C</vt:lpstr>
      <vt:lpstr>带类的C</vt:lpstr>
      <vt:lpstr>PowerPoint 演示文稿</vt:lpstr>
      <vt:lpstr>带类的C</vt:lpstr>
      <vt:lpstr>C++的诞生</vt:lpstr>
      <vt:lpstr>C++的诞生</vt:lpstr>
      <vt:lpstr>C++的诞生</vt:lpstr>
      <vt:lpstr>C++的诞生</vt:lpstr>
      <vt:lpstr>C++的诞生</vt:lpstr>
      <vt:lpstr>C++的诞生</vt:lpstr>
      <vt:lpstr>C++语言设计规则</vt:lpstr>
      <vt:lpstr>C++语言设计规则</vt:lpstr>
      <vt:lpstr>C++语言设计规则</vt:lpstr>
      <vt:lpstr>C++语言设计规则</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基于多项式约束求解器的非线性约束系统求解工具</dc:title>
  <dc:creator>Jack</dc:creator>
  <cp:lastModifiedBy>73494</cp:lastModifiedBy>
  <cp:revision>214</cp:revision>
  <dcterms:created xsi:type="dcterms:W3CDTF">2015-11-08T10:27:00Z</dcterms:created>
  <dcterms:modified xsi:type="dcterms:W3CDTF">2020-05-29T13:56:39Z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